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91" r:id="rId24"/>
    <p:sldId id="292" r:id="rId25"/>
    <p:sldId id="293" r:id="rId26"/>
    <p:sldId id="294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5" r:id="rId38"/>
    <p:sldId id="296" r:id="rId39"/>
    <p:sldId id="297" r:id="rId40"/>
    <p:sldId id="27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3EF2-94F7-D030-B3CF-436B00F66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21E4-DD0D-973E-C69A-2983E7274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B646-56AF-7199-ABD7-1ECC648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C6BF-8165-4811-C277-89E8558A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3ABA-CAA8-F75A-7D32-B177ECEA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3492-EC32-5FED-0527-D4A5EC58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9E683-FF2B-F938-2D1D-0BB48E5D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8227-C23F-B0DE-A398-19073556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8946-59D6-08BC-E5C1-188BD59E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210D-B2A6-E55F-34AB-A3FC622A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C5E07-4357-5D43-0A6B-B2AD0C5E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393E6-1BAF-C516-7E74-C2840946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4D46-C6A8-56DF-6CA2-81F73A76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8317-8D76-AFEE-F581-2AC87C95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B0D6-B0E6-9DBD-D107-6C2E875B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7D06-55F3-99CC-3566-C4AF9A44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37F3-DFE4-F823-EC74-523444DB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65D72-C344-6082-A55E-A6AEA487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3730-F79C-B348-1E4C-C8438CC0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79CC-6761-9DC3-170C-CC28EFD6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7108-8B6B-0FFE-93A7-1C71A6D1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DA2D-052B-C490-FAAD-8B2AF51A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7E76-F737-EDC4-0245-0660993B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5837-EAAD-67A4-3278-91DE3260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86A6-0509-9DA2-E3A5-786F4A2D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9FE8-738C-B910-F46C-A19C265D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1FF6-E1B4-E2D4-F300-F72C9D16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8DD7A-FED8-4A78-AA80-3320D4A3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E68E8-6598-4F3A-B56C-5C7B2FD1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47B5-D8EB-5CE5-8DEC-1EC0276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C599-2C56-50CE-6FFD-02BDCBA2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68E8-6BE0-BDFE-1183-A7E4ADB4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3531-E11F-0F56-B230-895672C3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5A00-C00D-3482-74BD-C57457D7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EC4C6-54EF-1580-6288-3C829C0FE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C3CB5-D0A3-A704-DF1F-D5BDAA17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6A1A9-718F-3C9C-B9D2-2F20E4F1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4F5EF-BD6D-8E38-09C4-4A7EE2AF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D7FB9-F91F-789F-2E56-A4440E22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D04B-BAD9-AE14-9447-69F83E33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10D57-12F7-4D1A-7C1A-FF4B1041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5579-DC57-0B63-E41F-A6449606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2082-C5F5-A928-BE91-5D4285CC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A2AE2-F635-B225-5ECE-F5A4E077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06035-186E-21FD-4BEE-9F3D2BFB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759B-9704-93A7-E329-E99E9926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5C05-9855-3BE4-1923-8809BFAF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5256-5782-9FD1-9125-DB3D7583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8A330-AFAF-47E3-DD39-09DB9FA9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4D0E-8328-5892-1A52-2E34974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41E5-1F7E-E47E-2595-37470A2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A5A6-0196-961C-1301-66C8A7A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DF4B-012D-749C-CED9-EB3E16E1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372F9-C8B5-DD04-DE50-60F490685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4D26F-6D87-1FF9-F870-D8AE03C7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8A7E-1425-3F63-E03D-4188FB20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BAC7B-CC62-7481-DA34-D50DCECA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1406-66D1-40AE-E64E-8D9DDF2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4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3D78D-71D7-96BC-A2C6-5A9D6FC5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AE6AB-33DD-39D3-0B91-0C69A3FC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7665-D2C1-312B-5D5E-7F07940BD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17BB-83DC-43EF-B613-7EE944C1B8A4}" type="datetimeFigureOut">
              <a:rPr lang="en-US" smtClean="0"/>
              <a:t>20-Nov-23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793A-7686-4FDD-FA1B-8F74407F5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B9D3-9BAB-B8CE-805C-42A9F95B2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93C9-F2B0-4C6E-96AF-72C469FB0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actory-method-for-designing-pattern/" TargetMode="External"/><Relationship Id="rId2" Type="http://schemas.openxmlformats.org/officeDocument/2006/relationships/hyperlink" Target="https://refactoring.guru/design-patter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925C-502C-CF37-5CF5-BAED06C7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D01A-A7D7-7DFB-BDE4-DC029A10C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1680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700" dirty="0"/>
              <a:t>For example, both Truck and Ship classes should implement the Transport interface, which declares a method called deliver. </a:t>
            </a:r>
          </a:p>
          <a:p>
            <a:r>
              <a:rPr lang="en-US" sz="1700" dirty="0"/>
              <a:t>Each class implements this method differently: trucks deliver cargo by land and ships deliver cargo by sea. </a:t>
            </a:r>
          </a:p>
          <a:p>
            <a:r>
              <a:rPr lang="en-US" sz="1700" dirty="0"/>
              <a:t>The factory method in the </a:t>
            </a:r>
            <a:r>
              <a:rPr lang="en-US" sz="1700" dirty="0" err="1"/>
              <a:t>RoadLogistics</a:t>
            </a:r>
            <a:r>
              <a:rPr lang="en-US" sz="1700" dirty="0"/>
              <a:t> class returns truck objects, whereas the factory method in the </a:t>
            </a:r>
            <a:r>
              <a:rPr lang="en-US" sz="1700" dirty="0" err="1"/>
              <a:t>SeaLogistics</a:t>
            </a:r>
            <a:r>
              <a:rPr lang="en-US" sz="1700" dirty="0"/>
              <a:t> class returns ships.</a:t>
            </a:r>
          </a:p>
        </p:txBody>
      </p:sp>
      <p:pic>
        <p:nvPicPr>
          <p:cNvPr id="5" name="Picture 4" descr="A diagram of a truck&#10;&#10;Description automatically generated">
            <a:extLst>
              <a:ext uri="{FF2B5EF4-FFF2-40B4-BE49-F238E27FC236}">
                <a16:creationId xmlns:a16="http://schemas.microsoft.com/office/drawing/2014/main" id="{0BB696E0-18EF-5B5F-BF7E-A8A9E33D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</p:spPr>
      </p:pic>
      <p:pic>
        <p:nvPicPr>
          <p:cNvPr id="4" name="Picture 3" descr="A diagram of a logistic&#10;&#10;Description automatically generated">
            <a:extLst>
              <a:ext uri="{FF2B5EF4-FFF2-40B4-BE49-F238E27FC236}">
                <a16:creationId xmlns:a16="http://schemas.microsoft.com/office/drawing/2014/main" id="{370265AD-8FB2-42CA-76EF-ECF3042E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76751"/>
            <a:ext cx="5523082" cy="2789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9FB5A-5E36-5ED4-B11D-9801E48CCB5D}"/>
              </a:ext>
            </a:extLst>
          </p:cNvPr>
          <p:cNvSpPr txBox="1"/>
          <p:nvPr/>
        </p:nvSpPr>
        <p:spPr>
          <a:xfrm>
            <a:off x="877079" y="284058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Product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904B13-1521-3EEF-EBDF-40561E86A627}"/>
              </a:ext>
            </a:extLst>
          </p:cNvPr>
          <p:cNvCxnSpPr>
            <a:cxnSpLocks/>
          </p:cNvCxnSpPr>
          <p:nvPr/>
        </p:nvCxnSpPr>
        <p:spPr>
          <a:xfrm>
            <a:off x="1940767" y="3076751"/>
            <a:ext cx="690466" cy="3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D3A0FB-4C22-52F1-52D1-6F910972C5B5}"/>
              </a:ext>
            </a:extLst>
          </p:cNvPr>
          <p:cNvSpPr txBox="1"/>
          <p:nvPr/>
        </p:nvSpPr>
        <p:spPr>
          <a:xfrm>
            <a:off x="554416" y="6026955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Concrete Product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577801-29A1-0468-3ADE-6D5807A0F9ED}"/>
              </a:ext>
            </a:extLst>
          </p:cNvPr>
          <p:cNvCxnSpPr>
            <a:stCxn id="13" idx="0"/>
          </p:cNvCxnSpPr>
          <p:nvPr/>
        </p:nvCxnSpPr>
        <p:spPr>
          <a:xfrm flipV="1">
            <a:off x="1184232" y="5570376"/>
            <a:ext cx="756535" cy="45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3BF70-740C-DA8E-63EC-28BBDEE9B0B5}"/>
              </a:ext>
            </a:extLst>
          </p:cNvPr>
          <p:cNvCxnSpPr>
            <a:stCxn id="13" idx="0"/>
          </p:cNvCxnSpPr>
          <p:nvPr/>
        </p:nvCxnSpPr>
        <p:spPr>
          <a:xfrm flipV="1">
            <a:off x="1184232" y="5598367"/>
            <a:ext cx="2249433" cy="42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C23B61-0235-A6C2-6EAC-5BDF781C8AEA}"/>
              </a:ext>
            </a:extLst>
          </p:cNvPr>
          <p:cNvSpPr txBox="1"/>
          <p:nvPr/>
        </p:nvSpPr>
        <p:spPr>
          <a:xfrm>
            <a:off x="9966587" y="6026955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Concrete Creator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94A72-61F9-1412-6AB4-9D1278AFB1AC}"/>
              </a:ext>
            </a:extLst>
          </p:cNvPr>
          <p:cNvSpPr txBox="1"/>
          <p:nvPr/>
        </p:nvSpPr>
        <p:spPr>
          <a:xfrm>
            <a:off x="10249616" y="297196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D4155-392B-3570-24AB-078F12CBE62C}"/>
              </a:ext>
            </a:extLst>
          </p:cNvPr>
          <p:cNvCxnSpPr/>
          <p:nvPr/>
        </p:nvCxnSpPr>
        <p:spPr>
          <a:xfrm flipH="1">
            <a:off x="9750490" y="3209912"/>
            <a:ext cx="671804" cy="30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019E7-9E54-8796-1CF3-64CE8769268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377781" y="5677701"/>
            <a:ext cx="1588806" cy="67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800430-EFDC-8F53-9FDC-17B31524C8F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750490" y="5598367"/>
            <a:ext cx="216097" cy="75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1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B5B7-A5EB-D747-17B1-8DEC108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2"/>
            <a:ext cx="3455821" cy="835482"/>
          </a:xfrm>
        </p:spPr>
        <p:txBody>
          <a:bodyPr anchor="b"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EB9B-796A-1EED-6320-307014B2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46" y="1705084"/>
            <a:ext cx="4460033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code that uses the factory method (often called the </a:t>
            </a:r>
            <a:r>
              <a:rPr lang="en-US" sz="2000" b="1" dirty="0"/>
              <a:t>client code</a:t>
            </a:r>
            <a:r>
              <a:rPr lang="en-US" sz="2000" dirty="0"/>
              <a:t>) doesn’t see a difference between the actual products returned by various subclasses. </a:t>
            </a:r>
          </a:p>
          <a:p>
            <a:r>
              <a:rPr lang="en-US" sz="2000" dirty="0"/>
              <a:t>The client treats all the products as abstract Transport. </a:t>
            </a:r>
          </a:p>
          <a:p>
            <a:r>
              <a:rPr lang="en-US" sz="2000" dirty="0"/>
              <a:t>The client knows that all transport objects are supposed to have the deliver method, but exactly how it works isn’t important to the client.</a:t>
            </a:r>
          </a:p>
          <a:p>
            <a:endParaRPr lang="en-US" sz="1700" dirty="0"/>
          </a:p>
        </p:txBody>
      </p:sp>
      <p:pic>
        <p:nvPicPr>
          <p:cNvPr id="5" name="Picture 4" descr="A diagram of a transportation system&#10;&#10;Description automatically generated">
            <a:extLst>
              <a:ext uri="{FF2B5EF4-FFF2-40B4-BE49-F238E27FC236}">
                <a16:creationId xmlns:a16="http://schemas.microsoft.com/office/drawing/2014/main" id="{63A7202F-C61E-B8AF-4493-EDB7486B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11" y="1303633"/>
            <a:ext cx="6911764" cy="42507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57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B53D-FD4D-25AD-6563-FB9EAC3D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97" y="1369454"/>
            <a:ext cx="8255405" cy="51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62C3F-8539-998D-33C5-445F9DC7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33" y="1362269"/>
            <a:ext cx="8437134" cy="5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298FF-E701-17E9-6A07-6822DD74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3" y="264987"/>
            <a:ext cx="10069473" cy="63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7"/>
            <a:ext cx="10515600" cy="757083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B813-B964-2CAB-ED41-0C2C53F1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850390"/>
            <a:ext cx="710245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Library classes</a:t>
            </a:r>
          </a:p>
          <a:p>
            <a:pPr marL="0" indent="0">
              <a:buNone/>
            </a:pPr>
            <a:r>
              <a:rPr lang="en-US" sz="1600" dirty="0"/>
              <a:t>class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virtual void </a:t>
            </a:r>
            <a:r>
              <a:rPr lang="en-US" sz="1600" dirty="0" err="1"/>
              <a:t>printVehicle</a:t>
            </a:r>
            <a:r>
              <a:rPr lang="en-US" sz="1600" dirty="0"/>
              <a:t>() = 0;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TwoWheeler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two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FourWheeler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four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	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Client (or user) class</a:t>
            </a:r>
          </a:p>
          <a:p>
            <a:pPr marL="0" indent="0">
              <a:buNone/>
            </a:pPr>
            <a:r>
              <a:rPr lang="en-US" sz="1600" dirty="0"/>
              <a:t>class Client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Client(int type)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// Client explicitly creates classes according to type</a:t>
            </a:r>
          </a:p>
          <a:p>
            <a:pPr marL="0" indent="0">
              <a:buNone/>
            </a:pPr>
            <a:r>
              <a:rPr lang="en-US" sz="1600" dirty="0"/>
              <a:t>	if (type == 1)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new </a:t>
            </a:r>
            <a:r>
              <a:rPr lang="en-US" sz="1600" dirty="0" err="1"/>
              <a:t>TwoWheeler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else if (type == 2)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new </a:t>
            </a:r>
            <a:r>
              <a:rPr lang="en-US" sz="1600" dirty="0" err="1"/>
              <a:t>FourWheeler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else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NULL;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getVehicle</a:t>
            </a:r>
            <a:r>
              <a:rPr lang="en-US" sz="1600" dirty="0"/>
              <a:t>() { return </a:t>
            </a:r>
            <a:r>
              <a:rPr lang="en-US" sz="1600" dirty="0" err="1"/>
              <a:t>pVehicle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r>
              <a:rPr lang="en-US" sz="1600" dirty="0"/>
              <a:t>private: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pVehicle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608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9345-5A3D-1679-F759-B6B945F9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328D-F87B-C4CC-FD3A-EBDFB400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Driver program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Client* </a:t>
            </a:r>
            <a:r>
              <a:rPr lang="en-US" dirty="0" err="1"/>
              <a:t>pClient</a:t>
            </a:r>
            <a:r>
              <a:rPr lang="en-US" dirty="0"/>
              <a:t> = new Client(1);</a:t>
            </a:r>
          </a:p>
          <a:p>
            <a:pPr marL="0" indent="0">
              <a:buNone/>
            </a:pPr>
            <a:r>
              <a:rPr lang="en-US" dirty="0"/>
              <a:t>	Vehicle* </a:t>
            </a:r>
            <a:r>
              <a:rPr lang="en-US" dirty="0" err="1"/>
              <a:t>pVehicle</a:t>
            </a:r>
            <a:r>
              <a:rPr lang="en-US" dirty="0"/>
              <a:t> = </a:t>
            </a:r>
            <a:r>
              <a:rPr lang="en-US" dirty="0" err="1"/>
              <a:t>pClient</a:t>
            </a:r>
            <a:r>
              <a:rPr lang="en-US" dirty="0"/>
              <a:t>-&gt;</a:t>
            </a:r>
            <a:r>
              <a:rPr lang="en-US" dirty="0" err="1"/>
              <a:t>getVehicle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pVehicle</a:t>
            </a:r>
            <a:r>
              <a:rPr lang="en-US" dirty="0"/>
              <a:t>-&gt;</a:t>
            </a:r>
            <a:r>
              <a:rPr lang="en-US" dirty="0" err="1"/>
              <a:t>printVehicle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//Output: I am two wheeler</a:t>
            </a:r>
          </a:p>
        </p:txBody>
      </p:sp>
    </p:spTree>
    <p:extLst>
      <p:ext uri="{BB962C8B-B14F-4D97-AF65-F5344CB8AC3E}">
        <p14:creationId xmlns:p14="http://schemas.microsoft.com/office/powerpoint/2010/main" val="382837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A140-14B4-6594-5952-C07951AA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this design?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2604-2A44-FA87-DADE-31BD1A86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6916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What are the problems with the above design? </a:t>
            </a:r>
          </a:p>
          <a:p>
            <a:r>
              <a:rPr lang="en-US" dirty="0"/>
              <a:t>As you must have observed in the above example, the Client creates objects of either </a:t>
            </a:r>
            <a:r>
              <a:rPr lang="en-US" dirty="0" err="1"/>
              <a:t>TwoWheeler</a:t>
            </a:r>
            <a:r>
              <a:rPr lang="en-US" dirty="0"/>
              <a:t> or </a:t>
            </a:r>
            <a:r>
              <a:rPr lang="en-US" dirty="0" err="1"/>
              <a:t>FourWheeler</a:t>
            </a:r>
            <a:r>
              <a:rPr lang="en-US" dirty="0"/>
              <a:t> based on some input during the construction of its object. </a:t>
            </a:r>
          </a:p>
          <a:p>
            <a:r>
              <a:rPr lang="en-US" dirty="0"/>
              <a:t>Say, the library introduces a new class </a:t>
            </a:r>
            <a:r>
              <a:rPr lang="en-US" dirty="0" err="1"/>
              <a:t>ThreeWheeler</a:t>
            </a:r>
            <a:r>
              <a:rPr lang="en-US" dirty="0"/>
              <a:t> to incorporate three-wheeler vehicles also. </a:t>
            </a:r>
          </a:p>
          <a:p>
            <a:pPr marL="0" indent="0">
              <a:buNone/>
            </a:pPr>
            <a:r>
              <a:rPr lang="en-US" b="1" dirty="0"/>
              <a:t>What would happen? </a:t>
            </a:r>
          </a:p>
          <a:p>
            <a:r>
              <a:rPr lang="en-US" dirty="0"/>
              <a:t>The client will end up chaining a new else if in the conditional ladder to create objects of </a:t>
            </a:r>
            <a:r>
              <a:rPr lang="en-US" dirty="0" err="1"/>
              <a:t>ThreeWheeler</a:t>
            </a:r>
            <a:r>
              <a:rPr lang="en-US" dirty="0"/>
              <a:t>. Which in turn will need the Client to be recompiled. </a:t>
            </a:r>
          </a:p>
          <a:p>
            <a:r>
              <a:rPr lang="en-US" dirty="0"/>
              <a:t>So, each time a new change is made on the library side, the Client would need to make some corresponding changes at its end and recompile the code. </a:t>
            </a:r>
          </a:p>
          <a:p>
            <a:r>
              <a:rPr lang="en-US" dirty="0"/>
              <a:t>Sounds bad? This is a very bad practice of design.</a:t>
            </a:r>
          </a:p>
          <a:p>
            <a:pPr marL="0" indent="0">
              <a:buNone/>
            </a:pPr>
            <a:r>
              <a:rPr lang="en-US" b="1" dirty="0"/>
              <a:t>How do we avoid the problem?</a:t>
            </a:r>
          </a:p>
          <a:p>
            <a:r>
              <a:rPr lang="en-US" dirty="0"/>
              <a:t>The answer is, to create a vehicle’s factory class with a single responsibility to create the objects.</a:t>
            </a:r>
          </a:p>
        </p:txBody>
      </p:sp>
    </p:spTree>
    <p:extLst>
      <p:ext uri="{BB962C8B-B14F-4D97-AF65-F5344CB8AC3E}">
        <p14:creationId xmlns:p14="http://schemas.microsoft.com/office/powerpoint/2010/main" val="412703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enum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VT_TwoWheeler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VT_ThreeWheeler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VT_FourWheeler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// Library classes</a:t>
            </a:r>
          </a:p>
          <a:p>
            <a:pPr marL="0" indent="0">
              <a:buNone/>
            </a:pPr>
            <a:r>
              <a:rPr lang="en-US" sz="1600" dirty="0"/>
              <a:t>class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virtual void </a:t>
            </a:r>
            <a:r>
              <a:rPr lang="en-US" sz="1600" dirty="0" err="1"/>
              <a:t>printVehicleInfo</a:t>
            </a:r>
            <a:r>
              <a:rPr lang="en-US" sz="1600" dirty="0"/>
              <a:t>() = 0;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TwoWheeler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two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ThreeWheeler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three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FourWheeler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four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496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design patterns provide various </a:t>
            </a:r>
            <a:r>
              <a:rPr lang="en-US" b="1" dirty="0"/>
              <a:t>object creation </a:t>
            </a:r>
            <a:r>
              <a:rPr lang="en-US" dirty="0"/>
              <a:t>mechanisms, which increase </a:t>
            </a:r>
            <a:r>
              <a:rPr lang="en-US" b="1" dirty="0"/>
              <a:t>flexibility</a:t>
            </a:r>
            <a:r>
              <a:rPr lang="en-US" dirty="0"/>
              <a:t> and </a:t>
            </a:r>
            <a:r>
              <a:rPr lang="en-US" b="1" dirty="0"/>
              <a:t>reuse</a:t>
            </a:r>
            <a:r>
              <a:rPr lang="en-US" dirty="0"/>
              <a:t> of existing code.</a:t>
            </a:r>
          </a:p>
          <a:p>
            <a:r>
              <a:rPr lang="en-US" dirty="0"/>
              <a:t>Creational design patterns </a:t>
            </a:r>
            <a:r>
              <a:rPr lang="en-US" b="1" dirty="0"/>
              <a:t>abstract</a:t>
            </a:r>
            <a:r>
              <a:rPr lang="en-US" dirty="0"/>
              <a:t> the instantiation process. </a:t>
            </a:r>
          </a:p>
          <a:p>
            <a:r>
              <a:rPr lang="en-US" dirty="0"/>
              <a:t>They help make a system independent of how its objects are created, composed, and represented. </a:t>
            </a:r>
          </a:p>
          <a:p>
            <a:r>
              <a:rPr lang="en-US" dirty="0"/>
              <a:t>A </a:t>
            </a:r>
            <a:r>
              <a:rPr lang="en-US" b="1" dirty="0"/>
              <a:t>class creational pattern </a:t>
            </a:r>
            <a:r>
              <a:rPr lang="en-US" dirty="0"/>
              <a:t>uses inheritance to vary the class that's instantiated.</a:t>
            </a:r>
          </a:p>
          <a:p>
            <a:r>
              <a:rPr lang="en-US" dirty="0"/>
              <a:t>An </a:t>
            </a:r>
            <a:r>
              <a:rPr lang="en-US" b="1" dirty="0"/>
              <a:t>object creational pattern </a:t>
            </a:r>
            <a:r>
              <a:rPr lang="en-US" dirty="0"/>
              <a:t>will delegate instantiation to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22342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Class Vehicle Factory with a single responsibility to construct Vehicles according to the clients' requests.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VehicleFactory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Vehicle* build(</a:t>
            </a:r>
            <a:r>
              <a:rPr lang="en-US" sz="1600" dirty="0" err="1"/>
              <a:t>VehicleType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VT_TwoWheeler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TwoWheeler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 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VT_ThreeWheeler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ThreeWheeler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 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VT_FourWheeler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FourWheeler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</a:t>
            </a:r>
          </a:p>
          <a:p>
            <a:pPr marL="0" indent="0">
              <a:buNone/>
            </a:pPr>
            <a:r>
              <a:rPr lang="en-US" sz="1600" dirty="0"/>
              <a:t>			return </a:t>
            </a:r>
            <a:r>
              <a:rPr lang="en-US" sz="1600" dirty="0" err="1"/>
              <a:t>nullptr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Client class. The client object will ask the factory to build vehicles.</a:t>
            </a:r>
          </a:p>
          <a:p>
            <a:pPr marL="0" indent="0">
              <a:buNone/>
            </a:pPr>
            <a:r>
              <a:rPr lang="en-US" sz="1600" dirty="0"/>
              <a:t>class Client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Client() {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</a:t>
            </a:r>
            <a:r>
              <a:rPr lang="en-US" sz="1600" dirty="0" err="1"/>
              <a:t>nullptr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VehicleType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VehicleFactory</a:t>
            </a:r>
            <a:r>
              <a:rPr lang="en-US" sz="1600" dirty="0"/>
              <a:t>* </a:t>
            </a:r>
            <a:r>
              <a:rPr lang="en-US" sz="1600" dirty="0" err="1"/>
              <a:t>vf</a:t>
            </a:r>
            <a:r>
              <a:rPr lang="en-US" sz="1600" dirty="0"/>
              <a:t> = new </a:t>
            </a:r>
            <a:r>
              <a:rPr lang="en-US" sz="1600" dirty="0" err="1"/>
              <a:t>VehicleFactory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</a:t>
            </a:r>
            <a:r>
              <a:rPr lang="en-US" sz="1600" dirty="0" err="1"/>
              <a:t>vf</a:t>
            </a:r>
            <a:r>
              <a:rPr lang="en-US" sz="1600" dirty="0"/>
              <a:t>-&gt;build(</a:t>
            </a:r>
            <a:r>
              <a:rPr lang="en-US" sz="1600" dirty="0" err="1"/>
              <a:t>vehicleType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getVehicle</a:t>
            </a:r>
            <a:r>
              <a:rPr lang="en-US" sz="1600" dirty="0"/>
              <a:t>() { return </a:t>
            </a:r>
            <a:r>
              <a:rPr lang="en-US" sz="1600" dirty="0" err="1"/>
              <a:t>pVehicle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private: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pVehicle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395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Driver program</a:t>
            </a:r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Client* </a:t>
            </a:r>
            <a:r>
              <a:rPr lang="en-US" sz="1600" dirty="0" err="1"/>
              <a:t>pClient</a:t>
            </a:r>
            <a:r>
              <a:rPr lang="en-US" sz="1600" dirty="0"/>
              <a:t> = new Client();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VT_TwoWheeler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VT_ThreeWheeler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VT_FourWheeler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//Output</a:t>
            </a:r>
          </a:p>
          <a:p>
            <a:pPr marL="0" indent="0">
              <a:buNone/>
            </a:pPr>
            <a:r>
              <a:rPr lang="en-US" sz="1600" dirty="0"/>
              <a:t>I am two wheeler</a:t>
            </a:r>
          </a:p>
          <a:p>
            <a:pPr marL="0" indent="0">
              <a:buNone/>
            </a:pPr>
            <a:r>
              <a:rPr lang="en-US" sz="1600" dirty="0"/>
              <a:t>I am three wheeler</a:t>
            </a:r>
          </a:p>
          <a:p>
            <a:pPr marL="0" indent="0">
              <a:buNone/>
            </a:pPr>
            <a:r>
              <a:rPr lang="en-US" sz="1600" dirty="0"/>
              <a:t>I am four wheeler</a:t>
            </a:r>
          </a:p>
        </p:txBody>
      </p:sp>
    </p:spTree>
    <p:extLst>
      <p:ext uri="{BB962C8B-B14F-4D97-AF65-F5344CB8AC3E}">
        <p14:creationId xmlns:p14="http://schemas.microsoft.com/office/powerpoint/2010/main" val="413159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F5EB-DD95-382C-F5AF-CD7DD64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5808-2036-FDD4-4D08-D4B7081D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we have totally decoupled the selection of types for object creation from the Client. </a:t>
            </a:r>
          </a:p>
          <a:p>
            <a:r>
              <a:rPr lang="en-US" dirty="0"/>
              <a:t>The factory class is now responsible for deciding which object type to create based on the input provided by the client. </a:t>
            </a:r>
          </a:p>
          <a:p>
            <a:r>
              <a:rPr lang="en-US" dirty="0"/>
              <a:t>The client just needs to make calls to the factory class's build method and pass the type it wants without worrying about the actual implementation of the creation of objects.</a:t>
            </a:r>
          </a:p>
        </p:txBody>
      </p:sp>
    </p:spTree>
    <p:extLst>
      <p:ext uri="{BB962C8B-B14F-4D97-AF65-F5344CB8AC3E}">
        <p14:creationId xmlns:p14="http://schemas.microsoft.com/office/powerpoint/2010/main" val="81933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AD6C-82FF-9457-58A2-811AA4C3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FE524-035C-2FCB-CD5A-6D5066FD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84" y="1690688"/>
            <a:ext cx="8132031" cy="47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1: Create interface</a:t>
            </a:r>
          </a:p>
          <a:p>
            <a:pPr marL="0" indent="0">
              <a:buNone/>
            </a:pPr>
            <a:r>
              <a:rPr lang="en-US" sz="1600" dirty="0"/>
              <a:t>public interface Shape {</a:t>
            </a:r>
          </a:p>
          <a:p>
            <a:pPr marL="0" indent="0">
              <a:buNone/>
            </a:pPr>
            <a:r>
              <a:rPr lang="en-US" sz="1600" dirty="0"/>
              <a:t>   void draw();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Step 2: Create concrete classes implementing the interface</a:t>
            </a:r>
          </a:p>
          <a:p>
            <a:pPr marL="0" indent="0">
              <a:buNone/>
            </a:pPr>
            <a:r>
              <a:rPr lang="en-US" sz="1600" dirty="0"/>
              <a:t>public class Rectangle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Rectangle::draw()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class Square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Square::draw()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Circle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Circle::draw()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91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3: Create a Factory to generate object of concrete class based on given information.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ShapeFactory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//use </a:t>
            </a:r>
            <a:r>
              <a:rPr lang="en-US" sz="1600" dirty="0" err="1"/>
              <a:t>getShape</a:t>
            </a:r>
            <a:r>
              <a:rPr lang="en-US" sz="1600" dirty="0"/>
              <a:t> method to get object of type shape </a:t>
            </a:r>
          </a:p>
          <a:p>
            <a:pPr marL="0" indent="0">
              <a:buNone/>
            </a:pPr>
            <a:r>
              <a:rPr lang="en-US" sz="1600" dirty="0"/>
              <a:t>   public Shape </a:t>
            </a:r>
            <a:r>
              <a:rPr lang="en-US" sz="1600" dirty="0" err="1"/>
              <a:t>getShape</a:t>
            </a:r>
            <a:r>
              <a:rPr lang="en-US" sz="1600" dirty="0"/>
              <a:t>(String </a:t>
            </a:r>
            <a:r>
              <a:rPr lang="en-US" sz="1600" dirty="0" err="1"/>
              <a:t>shapeType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      if(</a:t>
            </a:r>
            <a:r>
              <a:rPr lang="en-US" sz="1600" dirty="0" err="1"/>
              <a:t>shapeType</a:t>
            </a:r>
            <a:r>
              <a:rPr lang="en-US" sz="1600" dirty="0"/>
              <a:t> == null){</a:t>
            </a:r>
          </a:p>
          <a:p>
            <a:pPr marL="0" indent="0">
              <a:buNone/>
            </a:pPr>
            <a:r>
              <a:rPr lang="en-US" sz="1600" dirty="0"/>
              <a:t>         return null;</a:t>
            </a:r>
          </a:p>
          <a:p>
            <a:pPr marL="0" indent="0">
              <a:buNone/>
            </a:pPr>
            <a:r>
              <a:rPr lang="en-US" sz="1600" dirty="0"/>
              <a:t>      }		</a:t>
            </a:r>
          </a:p>
          <a:p>
            <a:pPr marL="0" indent="0">
              <a:buNone/>
            </a:pPr>
            <a:r>
              <a:rPr lang="en-US" sz="1600" dirty="0"/>
              <a:t>      if(</a:t>
            </a:r>
            <a:r>
              <a:rPr lang="en-US" sz="1600" dirty="0" err="1"/>
              <a:t>shapeType.equalsIgnoreCase</a:t>
            </a:r>
            <a:r>
              <a:rPr lang="en-US" sz="1600" dirty="0"/>
              <a:t>("CIRCLE")){</a:t>
            </a:r>
          </a:p>
          <a:p>
            <a:pPr marL="0" indent="0">
              <a:buNone/>
            </a:pPr>
            <a:r>
              <a:rPr lang="en-US" sz="1600" dirty="0"/>
              <a:t>         return new Circle();</a:t>
            </a:r>
          </a:p>
          <a:p>
            <a:pPr marL="0" indent="0">
              <a:buNone/>
            </a:pPr>
            <a:r>
              <a:rPr lang="en-US" sz="1600" dirty="0"/>
              <a:t>      } else if(</a:t>
            </a:r>
            <a:r>
              <a:rPr lang="en-US" sz="1600" dirty="0" err="1"/>
              <a:t>shapeType.equalsIgnoreCase</a:t>
            </a:r>
            <a:r>
              <a:rPr lang="en-US" sz="1600" dirty="0"/>
              <a:t>("RECTANGLE")){</a:t>
            </a:r>
          </a:p>
          <a:p>
            <a:pPr marL="0" indent="0">
              <a:buNone/>
            </a:pPr>
            <a:r>
              <a:rPr lang="en-US" sz="1600" dirty="0"/>
              <a:t>         return new Rectangle();</a:t>
            </a:r>
          </a:p>
          <a:p>
            <a:pPr marL="0" indent="0">
              <a:buNone/>
            </a:pPr>
            <a:r>
              <a:rPr lang="en-US" sz="1600" dirty="0"/>
              <a:t>      } else if(</a:t>
            </a:r>
            <a:r>
              <a:rPr lang="en-US" sz="1600" dirty="0" err="1"/>
              <a:t>shapeType.equalsIgnoreCase</a:t>
            </a:r>
            <a:r>
              <a:rPr lang="en-US" sz="1600" dirty="0"/>
              <a:t>("SQUARE")){</a:t>
            </a:r>
          </a:p>
          <a:p>
            <a:pPr marL="0" indent="0">
              <a:buNone/>
            </a:pPr>
            <a:r>
              <a:rPr lang="en-US" sz="1600" dirty="0"/>
              <a:t>         return new Square();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      return null;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4: Use the Factory to get object of concrete class by passing an information such as type.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FactoryPatternDemo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ShapeFactory</a:t>
            </a:r>
            <a:r>
              <a:rPr lang="en-US" sz="1600" dirty="0"/>
              <a:t> </a:t>
            </a:r>
            <a:r>
              <a:rPr lang="en-US" sz="1600" dirty="0" err="1"/>
              <a:t>shapeFactory</a:t>
            </a:r>
            <a:r>
              <a:rPr lang="en-US" sz="1600" dirty="0"/>
              <a:t> = new </a:t>
            </a:r>
            <a:r>
              <a:rPr lang="en-US" sz="1600" dirty="0" err="1"/>
              <a:t>ShapeFactory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//get an object of Circle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shape1 = </a:t>
            </a:r>
            <a:r>
              <a:rPr lang="en-US" sz="1600" dirty="0" err="1"/>
              <a:t>shapeFactory.getShape</a:t>
            </a:r>
            <a:r>
              <a:rPr lang="en-US" sz="1600" dirty="0"/>
              <a:t>("CIRCLE");</a:t>
            </a:r>
          </a:p>
          <a:p>
            <a:pPr marL="0" indent="0">
              <a:buNone/>
            </a:pPr>
            <a:r>
              <a:rPr lang="en-US" sz="1600" dirty="0"/>
              <a:t>      //call draw method of Circle</a:t>
            </a:r>
          </a:p>
          <a:p>
            <a:pPr marL="0" indent="0">
              <a:buNone/>
            </a:pPr>
            <a:r>
              <a:rPr lang="en-US" sz="1600" dirty="0"/>
              <a:t>      shape1.draw();</a:t>
            </a:r>
          </a:p>
          <a:p>
            <a:pPr marL="0" indent="0">
              <a:buNone/>
            </a:pPr>
            <a:r>
              <a:rPr lang="en-US" sz="1600" dirty="0"/>
              <a:t>      //get an object of Rectangle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shape2 = </a:t>
            </a:r>
            <a:r>
              <a:rPr lang="en-US" sz="1600" dirty="0" err="1"/>
              <a:t>shapeFactory.getShape</a:t>
            </a:r>
            <a:r>
              <a:rPr lang="en-US" sz="1600" dirty="0"/>
              <a:t>("RECTANGLE");</a:t>
            </a:r>
          </a:p>
          <a:p>
            <a:pPr marL="0" indent="0">
              <a:buNone/>
            </a:pPr>
            <a:r>
              <a:rPr lang="en-US" sz="1600" dirty="0"/>
              <a:t>      //call draw method of Rectangle</a:t>
            </a:r>
          </a:p>
          <a:p>
            <a:pPr marL="0" indent="0">
              <a:buNone/>
            </a:pPr>
            <a:r>
              <a:rPr lang="en-US" sz="1600" dirty="0"/>
              <a:t>      shape2.draw();</a:t>
            </a:r>
          </a:p>
          <a:p>
            <a:pPr marL="0" indent="0">
              <a:buNone/>
            </a:pPr>
            <a:r>
              <a:rPr lang="en-US" sz="1600" dirty="0"/>
              <a:t>      //get an object of Square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shape3 = </a:t>
            </a:r>
            <a:r>
              <a:rPr lang="en-US" sz="1600" dirty="0" err="1"/>
              <a:t>shapeFactory.getShape</a:t>
            </a:r>
            <a:r>
              <a:rPr lang="en-US" sz="1600" dirty="0"/>
              <a:t>("SQUARE");</a:t>
            </a:r>
          </a:p>
          <a:p>
            <a:pPr marL="0" indent="0">
              <a:buNone/>
            </a:pPr>
            <a:r>
              <a:rPr lang="en-US" sz="1600" dirty="0"/>
              <a:t>      //call draw method of square</a:t>
            </a:r>
          </a:p>
          <a:p>
            <a:pPr marL="0" indent="0">
              <a:buNone/>
            </a:pPr>
            <a:r>
              <a:rPr lang="en-US" sz="1600" dirty="0"/>
              <a:t>      shape3.draw();</a:t>
            </a:r>
          </a:p>
          <a:p>
            <a:pPr marL="0" indent="0">
              <a:buNone/>
            </a:pPr>
            <a:r>
              <a:rPr lang="en-US" sz="1600" dirty="0"/>
              <a:t>   }	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107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4: Use the Factory to get object of concrete class by passing an information such as type.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FactoryPatternDemo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ShapeFactory</a:t>
            </a:r>
            <a:r>
              <a:rPr lang="en-US" sz="1600" dirty="0"/>
              <a:t> </a:t>
            </a:r>
            <a:r>
              <a:rPr lang="en-US" sz="1600" dirty="0" err="1"/>
              <a:t>shapeFactory</a:t>
            </a:r>
            <a:r>
              <a:rPr lang="en-US" sz="1600" dirty="0"/>
              <a:t> = new </a:t>
            </a:r>
            <a:r>
              <a:rPr lang="en-US" sz="1600" dirty="0" err="1"/>
              <a:t>ShapeFactory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//get an object of Circle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shape1 = </a:t>
            </a:r>
            <a:r>
              <a:rPr lang="en-US" sz="1600" dirty="0" err="1"/>
              <a:t>shapeFactory.getShape</a:t>
            </a:r>
            <a:r>
              <a:rPr lang="en-US" sz="1600" dirty="0"/>
              <a:t>("CIRCLE");</a:t>
            </a:r>
          </a:p>
          <a:p>
            <a:pPr marL="0" indent="0">
              <a:buNone/>
            </a:pPr>
            <a:r>
              <a:rPr lang="en-US" sz="1600" dirty="0"/>
              <a:t>      //call draw method of Circle</a:t>
            </a:r>
          </a:p>
          <a:p>
            <a:pPr marL="0" indent="0">
              <a:buNone/>
            </a:pPr>
            <a:r>
              <a:rPr lang="en-US" sz="1600" dirty="0"/>
              <a:t>      shape1.draw();</a:t>
            </a:r>
          </a:p>
          <a:p>
            <a:pPr marL="0" indent="0">
              <a:buNone/>
            </a:pPr>
            <a:r>
              <a:rPr lang="en-US" sz="1600" dirty="0"/>
              <a:t>      //get an object of Rectangle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shape2 = </a:t>
            </a:r>
            <a:r>
              <a:rPr lang="en-US" sz="1600" dirty="0" err="1"/>
              <a:t>shapeFactory.getShape</a:t>
            </a:r>
            <a:r>
              <a:rPr lang="en-US" sz="1600" dirty="0"/>
              <a:t>("RECTANGLE");</a:t>
            </a:r>
          </a:p>
          <a:p>
            <a:pPr marL="0" indent="0">
              <a:buNone/>
            </a:pPr>
            <a:r>
              <a:rPr lang="en-US" sz="1600" dirty="0"/>
              <a:t>      //call draw method of Rectangle</a:t>
            </a:r>
          </a:p>
          <a:p>
            <a:pPr marL="0" indent="0">
              <a:buNone/>
            </a:pPr>
            <a:r>
              <a:rPr lang="en-US" sz="1600" dirty="0"/>
              <a:t>      shape2.draw();</a:t>
            </a:r>
          </a:p>
          <a:p>
            <a:pPr marL="0" indent="0">
              <a:buNone/>
            </a:pPr>
            <a:r>
              <a:rPr lang="en-US" sz="1600" dirty="0"/>
              <a:t>      //get an object of Square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shape3 = </a:t>
            </a:r>
            <a:r>
              <a:rPr lang="en-US" sz="1600" dirty="0" err="1"/>
              <a:t>shapeFactory.getShape</a:t>
            </a:r>
            <a:r>
              <a:rPr lang="en-US" sz="1600" dirty="0"/>
              <a:t>("SQUARE");</a:t>
            </a:r>
          </a:p>
          <a:p>
            <a:pPr marL="0" indent="0">
              <a:buNone/>
            </a:pPr>
            <a:r>
              <a:rPr lang="en-US" sz="1600" dirty="0"/>
              <a:t>      //call draw method of square</a:t>
            </a:r>
          </a:p>
          <a:p>
            <a:pPr marL="0" indent="0">
              <a:buNone/>
            </a:pPr>
            <a:r>
              <a:rPr lang="en-US" sz="1600" dirty="0"/>
              <a:t>      shape3.draw();</a:t>
            </a:r>
          </a:p>
          <a:p>
            <a:pPr marL="0" indent="0">
              <a:buNone/>
            </a:pPr>
            <a:r>
              <a:rPr lang="en-US" sz="1600" dirty="0"/>
              <a:t>   }	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Output:</a:t>
            </a:r>
          </a:p>
          <a:p>
            <a:pPr marL="0" indent="0">
              <a:buNone/>
            </a:pPr>
            <a:r>
              <a:rPr lang="en-US" sz="1600" dirty="0"/>
              <a:t>Inside Circle::draw() method.</a:t>
            </a:r>
          </a:p>
          <a:p>
            <a:pPr marL="0" indent="0">
              <a:buNone/>
            </a:pPr>
            <a:r>
              <a:rPr lang="en-US" sz="1600" dirty="0"/>
              <a:t>Inside Rectangle::draw() method.</a:t>
            </a:r>
          </a:p>
          <a:p>
            <a:pPr marL="0" indent="0">
              <a:buNone/>
            </a:pPr>
            <a:r>
              <a:rPr lang="en-US" sz="1600" dirty="0"/>
              <a:t>Inside Square::draw() method.</a:t>
            </a:r>
          </a:p>
        </p:txBody>
      </p:sp>
    </p:spTree>
    <p:extLst>
      <p:ext uri="{BB962C8B-B14F-4D97-AF65-F5344CB8AC3E}">
        <p14:creationId xmlns:p14="http://schemas.microsoft.com/office/powerpoint/2010/main" val="405604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DE8-C411-4C79-5F68-6253BA35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683"/>
            <a:ext cx="10515600" cy="1020634"/>
          </a:xfrm>
        </p:spPr>
        <p:txBody>
          <a:bodyPr/>
          <a:lstStyle/>
          <a:p>
            <a:pPr algn="ctr"/>
            <a:r>
              <a:rPr lang="en-US" dirty="0"/>
              <a:t>Singleton Pattern</a:t>
            </a:r>
          </a:p>
        </p:txBody>
      </p:sp>
    </p:spTree>
    <p:extLst>
      <p:ext uri="{BB962C8B-B14F-4D97-AF65-F5344CB8AC3E}">
        <p14:creationId xmlns:p14="http://schemas.microsoft.com/office/powerpoint/2010/main" val="4088157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F58C0-169F-3DEB-29E9-A468529A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Singleton Pattern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AEC5-4B03-BEFE-3CCE-85F9B9E8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Intent</a:t>
            </a:r>
          </a:p>
          <a:p>
            <a:r>
              <a:rPr lang="en-US" sz="2200" b="1" i="0" dirty="0">
                <a:effectLst/>
                <a:latin typeface="PT Sans" panose="020B0503020203020204" pitchFamily="34" charset="0"/>
              </a:rPr>
              <a:t>Singleton</a:t>
            </a:r>
            <a:r>
              <a:rPr lang="en-US" sz="2200" b="0" i="0" dirty="0">
                <a:effectLst/>
                <a:latin typeface="PT Sans" panose="020B0503020203020204" pitchFamily="34" charset="0"/>
              </a:rPr>
              <a:t> is a creational design pattern that lets you ensure that a class has only </a:t>
            </a:r>
            <a:r>
              <a:rPr lang="en-US" sz="2200" b="1" i="0" dirty="0">
                <a:effectLst/>
                <a:latin typeface="PT Sans" panose="020B0503020203020204" pitchFamily="34" charset="0"/>
              </a:rPr>
              <a:t>one instance</a:t>
            </a:r>
            <a:r>
              <a:rPr lang="en-US" sz="2200" b="0" i="0" dirty="0">
                <a:effectLst/>
                <a:latin typeface="PT Sans" panose="020B0503020203020204" pitchFamily="34" charset="0"/>
              </a:rPr>
              <a:t>, while providing a </a:t>
            </a:r>
            <a:r>
              <a:rPr lang="en-US" sz="2200" b="1" i="0" dirty="0">
                <a:effectLst/>
                <a:latin typeface="PT Sans" panose="020B0503020203020204" pitchFamily="34" charset="0"/>
              </a:rPr>
              <a:t>global access point</a:t>
            </a:r>
            <a:r>
              <a:rPr lang="en-US" sz="2200" b="0" i="0" dirty="0">
                <a:effectLst/>
                <a:latin typeface="PT Sans" panose="020B0503020203020204" pitchFamily="34" charset="0"/>
              </a:rPr>
              <a:t> to this instance.</a:t>
            </a:r>
            <a:endParaRPr lang="en-US" sz="2200" dirty="0"/>
          </a:p>
        </p:txBody>
      </p:sp>
      <p:pic>
        <p:nvPicPr>
          <p:cNvPr id="5" name="Picture 4" descr="A cartoon of a block with arms and legs and arrows&#10;&#10;Description automatically generated">
            <a:extLst>
              <a:ext uri="{FF2B5EF4-FFF2-40B4-BE49-F238E27FC236}">
                <a16:creationId xmlns:a16="http://schemas.microsoft.com/office/drawing/2014/main" id="{1B7B11CC-A10A-6EB1-BC72-24F9365D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19810"/>
            <a:ext cx="6903720" cy="4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7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3F69-AFE2-E0B2-A933-2DDF604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50"/>
            <a:ext cx="10515600" cy="1170037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A28B-A6DF-25F3-DF70-0EE6FEF3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515600" cy="51755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PT Sans" panose="020B0503020203020204" pitchFamily="34" charset="0"/>
              </a:rPr>
              <a:t>The Singleton pattern solves two problems at the same time, violating the </a:t>
            </a:r>
            <a:r>
              <a:rPr lang="en-US" b="0" i="1" dirty="0">
                <a:effectLst/>
                <a:latin typeface="PT Sans" panose="020B0503020203020204" pitchFamily="34" charset="0"/>
              </a:rPr>
              <a:t>Single Responsibility Principle</a:t>
            </a:r>
            <a:r>
              <a:rPr lang="en-US" b="0" i="0" dirty="0">
                <a:effectLst/>
                <a:latin typeface="PT Sans" panose="020B0503020203020204" pitchFamily="34" charset="0"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effectLst/>
                <a:latin typeface="PT Sans" panose="020B0503020203020204" pitchFamily="34" charset="0"/>
              </a:rPr>
              <a:t>Ensure that a class has just a single instance</a:t>
            </a:r>
            <a:r>
              <a:rPr lang="en-US" b="0" i="0" dirty="0">
                <a:effectLst/>
                <a:latin typeface="PT Sans" panose="020B0503020203020204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PT Sans" panose="020B0503020203020204" pitchFamily="34" charset="0"/>
              </a:rPr>
              <a:t>Why would anyone want to control how many instances a class has?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PT Sans" panose="020B0503020203020204" pitchFamily="34" charset="0"/>
              </a:rPr>
              <a:t>The most common reason for this is to </a:t>
            </a:r>
            <a:r>
              <a:rPr lang="en-US" b="1" i="0" dirty="0">
                <a:effectLst/>
                <a:latin typeface="PT Sans" panose="020B0503020203020204" pitchFamily="34" charset="0"/>
              </a:rPr>
              <a:t>control access to some shared resource</a:t>
            </a:r>
            <a:r>
              <a:rPr lang="en-US" b="0" i="0" dirty="0">
                <a:effectLst/>
                <a:latin typeface="PT Sans" panose="020B0503020203020204" pitchFamily="34" charset="0"/>
              </a:rPr>
              <a:t>—for example, a database or a file.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Imagine that you created an object, but after a while decided to create a new one. Instead of receiving a fresh object, you’ll get the one you already created.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This behavior is impossible to implement with a regular constructor since a constructor call </a:t>
            </a:r>
            <a:r>
              <a:rPr lang="en-US" b="1" i="0" dirty="0">
                <a:effectLst/>
                <a:latin typeface="PT Sans" panose="020B0503020203020204" pitchFamily="34" charset="0"/>
              </a:rPr>
              <a:t>must</a:t>
            </a:r>
            <a:r>
              <a:rPr lang="en-US" b="0" i="0" dirty="0">
                <a:effectLst/>
                <a:latin typeface="PT Sans" panose="020B0503020203020204" pitchFamily="34" charset="0"/>
              </a:rPr>
              <a:t> always return a new object by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6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they all encapsulate knowledge about which concrete classes the system uses. </a:t>
            </a:r>
          </a:p>
          <a:p>
            <a:r>
              <a:rPr lang="en-US" dirty="0"/>
              <a:t>Second, they hide how instances of these classes are created and put together.</a:t>
            </a:r>
          </a:p>
          <a:p>
            <a:r>
              <a:rPr lang="en-US" dirty="0"/>
              <a:t>Creational patterns give you a lot of flexibility in what gets created, who creates it, how it gets created, and when.</a:t>
            </a:r>
          </a:p>
        </p:txBody>
      </p:sp>
    </p:spTree>
    <p:extLst>
      <p:ext uri="{BB962C8B-B14F-4D97-AF65-F5344CB8AC3E}">
        <p14:creationId xmlns:p14="http://schemas.microsoft.com/office/powerpoint/2010/main" val="374334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artoon of a cartoon of a round room with doors and a person walking into it&#10;&#10;Description automatically generated">
            <a:extLst>
              <a:ext uri="{FF2B5EF4-FFF2-40B4-BE49-F238E27FC236}">
                <a16:creationId xmlns:a16="http://schemas.microsoft.com/office/drawing/2014/main" id="{1AFD8136-38F8-DD31-6A54-75845F62D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C037-D314-4DD4-2089-73ACF96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72C7-7A87-B281-1BF6-445B73D3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2"/>
            </a:pPr>
            <a:r>
              <a:rPr lang="en-US" b="1" i="0" dirty="0">
                <a:effectLst/>
                <a:latin typeface="PT Sans" panose="020B0503020203020204" pitchFamily="34" charset="0"/>
              </a:rPr>
              <a:t>Provide a global access point to that instance</a:t>
            </a:r>
            <a:r>
              <a:rPr lang="en-US" b="0" i="0" dirty="0">
                <a:effectLst/>
                <a:latin typeface="PT Sans" panose="020B0503020203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Just like a global variable, the Singleton pattern lets you access some object from anywhere in the program. 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However, it also protects that instance from being overwritten by other code.</a:t>
            </a:r>
          </a:p>
          <a:p>
            <a:r>
              <a:rPr lang="en-US" b="0" i="0" dirty="0">
                <a:effectLst/>
                <a:latin typeface="PT Sans" panose="020B0503020203020204" pitchFamily="34" charset="0"/>
              </a:rPr>
              <a:t>There’s another side to this problem: </a:t>
            </a:r>
          </a:p>
          <a:p>
            <a:pPr marL="457200" lvl="1" indent="0">
              <a:buNone/>
            </a:pPr>
            <a:r>
              <a:rPr lang="en-US" dirty="0">
                <a:latin typeface="PT Sans" panose="020B0503020203020204" pitchFamily="34" charset="0"/>
              </a:rPr>
              <a:t>Y</a:t>
            </a:r>
            <a:r>
              <a:rPr lang="en-US" b="0" i="0" dirty="0">
                <a:effectLst/>
                <a:latin typeface="PT Sans" panose="020B0503020203020204" pitchFamily="34" charset="0"/>
              </a:rPr>
              <a:t>ou don’t want the code that solves problem #1 to be scattered all over your program. It’s much better to have it within one class, especially if the rest of your code already depends on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9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E8F-4703-B5CD-AAFB-DBFDBC23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B5B8-D682-DBE2-BE2F-6F065200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implementations of the Singleton have these two steps in common: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the </a:t>
            </a:r>
            <a:r>
              <a:rPr lang="en-US" b="1" dirty="0"/>
              <a:t>default constructor private</a:t>
            </a:r>
            <a:r>
              <a:rPr lang="en-US" dirty="0"/>
              <a:t>, to prevent other objects from using the new operator with the Singleton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static creation method </a:t>
            </a:r>
            <a:r>
              <a:rPr lang="en-US" dirty="0"/>
              <a:t>that acts as a constructor. Under the hood, this method calls the private constructor to create an object and saves it in a static field. All following calls to this method return the cached object.</a:t>
            </a:r>
          </a:p>
          <a:p>
            <a:r>
              <a:rPr lang="en-US" dirty="0"/>
              <a:t>If your code has access to the Singleton class, then it’s able to call the Singleton’s static method. So, whenever that method is called, the same object is always returned.</a:t>
            </a:r>
          </a:p>
        </p:txBody>
      </p:sp>
    </p:spTree>
    <p:extLst>
      <p:ext uri="{BB962C8B-B14F-4D97-AF65-F5344CB8AC3E}">
        <p14:creationId xmlns:p14="http://schemas.microsoft.com/office/powerpoint/2010/main" val="2137053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C1A6-A9AB-C98C-E0A4-2BC6C772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AB84-1E12-CE43-BEBE-B9C70D3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government is an excellent example of the Singleton pattern.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A country can have only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one official government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Regardless of the personal identities of the individuals who form governments, the title, “The Government of X”, is a global point of access that identifies the group of people in charge.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9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26F6-253C-4081-48B0-70C479D6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Strcuture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5CF35-7A21-E315-0B6C-19EFEB9E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3" y="1626714"/>
            <a:ext cx="8909294" cy="48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9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(Lazy Initialization)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Singleton {</a:t>
            </a:r>
          </a:p>
          <a:p>
            <a:pPr marL="0" indent="0">
              <a:buNone/>
            </a:pPr>
            <a:r>
              <a:rPr lang="en-US" sz="1600" dirty="0"/>
              <a:t>   private:</a:t>
            </a:r>
          </a:p>
          <a:p>
            <a:pPr marL="0" indent="0">
              <a:buNone/>
            </a:pPr>
            <a:r>
              <a:rPr lang="en-US" sz="1600" dirty="0"/>
              <a:t>   static Singleton *instance;</a:t>
            </a:r>
          </a:p>
          <a:p>
            <a:pPr marL="0" indent="0">
              <a:buNone/>
            </a:pPr>
            <a:r>
              <a:rPr lang="en-US" sz="1600" dirty="0"/>
              <a:t>   int data;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// Private constructor so that no objects can be created.</a:t>
            </a:r>
          </a:p>
          <a:p>
            <a:pPr marL="0" indent="0">
              <a:buNone/>
            </a:pPr>
            <a:r>
              <a:rPr lang="en-US" sz="1600" dirty="0"/>
              <a:t>   Singleton() {</a:t>
            </a:r>
          </a:p>
          <a:p>
            <a:pPr marL="0" indent="0">
              <a:buNone/>
            </a:pPr>
            <a:r>
              <a:rPr lang="en-US" sz="1600" dirty="0"/>
              <a:t>      data = 0;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   public:</a:t>
            </a:r>
          </a:p>
          <a:p>
            <a:pPr marL="0" indent="0">
              <a:buNone/>
            </a:pPr>
            <a:r>
              <a:rPr lang="en-US" sz="1600" dirty="0"/>
              <a:t>   // Lazy Initialization</a:t>
            </a:r>
          </a:p>
          <a:p>
            <a:pPr marL="0" indent="0">
              <a:buNone/>
            </a:pPr>
            <a:r>
              <a:rPr lang="en-US" sz="1600" dirty="0"/>
              <a:t>   static Singleton *</a:t>
            </a:r>
            <a:r>
              <a:rPr lang="en-US" sz="1600" dirty="0" err="1"/>
              <a:t>getInstance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if (instance == NULL) {</a:t>
            </a:r>
          </a:p>
          <a:p>
            <a:pPr marL="0" indent="0">
              <a:buNone/>
            </a:pPr>
            <a:r>
              <a:rPr lang="en-US" sz="1600" dirty="0"/>
              <a:t>      	instance = new Singleton();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      return instance;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int </a:t>
            </a:r>
            <a:r>
              <a:rPr lang="en-US" sz="1600" dirty="0" err="1"/>
              <a:t>getData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return this -&gt;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void </a:t>
            </a:r>
            <a:r>
              <a:rPr lang="en-US" sz="1600" dirty="0" err="1"/>
              <a:t>setData</a:t>
            </a:r>
            <a:r>
              <a:rPr lang="en-US" sz="1600" dirty="0"/>
              <a:t>(int data) {</a:t>
            </a:r>
          </a:p>
          <a:p>
            <a:pPr marL="0" indent="0">
              <a:buNone/>
            </a:pPr>
            <a:r>
              <a:rPr lang="en-US" sz="1600" dirty="0"/>
              <a:t>      this -&gt; data =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461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//Initialize pointer with NULL so that it can be initialized in first call to </a:t>
            </a:r>
            <a:r>
              <a:rPr lang="en-US" sz="1600" dirty="0" err="1"/>
              <a:t>getInstance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Singleton *Singleton::instance = NULL;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main(){</a:t>
            </a:r>
          </a:p>
          <a:p>
            <a:pPr marL="0" indent="0">
              <a:buNone/>
            </a:pPr>
            <a:r>
              <a:rPr lang="en-US" sz="1600" dirty="0"/>
              <a:t>   Singleton *s = Singleton::</a:t>
            </a:r>
            <a:r>
              <a:rPr lang="en-US" sz="1600" dirty="0" err="1"/>
              <a:t>getInstance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s-&gt;</a:t>
            </a:r>
            <a:r>
              <a:rPr lang="en-US" sz="1600" dirty="0" err="1"/>
              <a:t>setData</a:t>
            </a:r>
            <a:r>
              <a:rPr lang="en-US" sz="1600" dirty="0"/>
              <a:t>(7);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s-&gt;</a:t>
            </a:r>
            <a:r>
              <a:rPr lang="en-US" sz="1600" dirty="0" err="1"/>
              <a:t>getData</a:t>
            </a:r>
            <a:r>
              <a:rPr lang="en-US" sz="1600" dirty="0"/>
              <a:t>()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Singleton *p =  Singleton::</a:t>
            </a:r>
            <a:r>
              <a:rPr lang="en-US" sz="1600" dirty="0" err="1"/>
              <a:t>getInstance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p-&gt;</a:t>
            </a:r>
            <a:r>
              <a:rPr lang="en-US" sz="1600" dirty="0" err="1"/>
              <a:t>setData</a:t>
            </a:r>
            <a:r>
              <a:rPr lang="en-US" sz="1600" dirty="0"/>
              <a:t>(100);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cout</a:t>
            </a:r>
            <a:r>
              <a:rPr lang="en-US" sz="1600" dirty="0"/>
              <a:t> &lt;&lt; p-&gt;</a:t>
            </a:r>
            <a:r>
              <a:rPr lang="en-US" sz="1600" dirty="0" err="1"/>
              <a:t>getData</a:t>
            </a:r>
            <a:r>
              <a:rPr lang="en-US" sz="1600" dirty="0"/>
              <a:t>()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Output:</a:t>
            </a:r>
          </a:p>
          <a:p>
            <a:pPr marL="0" indent="0">
              <a:buNone/>
            </a:pPr>
            <a:r>
              <a:rPr lang="en-US" sz="1600" dirty="0"/>
              <a:t>	// 7</a:t>
            </a:r>
          </a:p>
          <a:p>
            <a:pPr marL="0" indent="0">
              <a:buNone/>
            </a:pPr>
            <a:r>
              <a:rPr lang="en-US" sz="1600" dirty="0"/>
              <a:t>	// Address of s : 0x1793010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// 100</a:t>
            </a:r>
          </a:p>
          <a:p>
            <a:pPr marL="0" indent="0">
              <a:buNone/>
            </a:pPr>
            <a:r>
              <a:rPr lang="en-US" sz="1600" dirty="0"/>
              <a:t>	// Address of p : 0x1793010</a:t>
            </a:r>
          </a:p>
        </p:txBody>
      </p:sp>
    </p:spTree>
    <p:extLst>
      <p:ext uri="{BB962C8B-B14F-4D97-AF65-F5344CB8AC3E}">
        <p14:creationId xmlns:p14="http://schemas.microsoft.com/office/powerpoint/2010/main" val="1419350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(Eager Initialization)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Singleton {</a:t>
            </a:r>
          </a:p>
          <a:p>
            <a:pPr marL="0" indent="0">
              <a:buNone/>
            </a:pPr>
            <a:r>
              <a:rPr lang="en-US" sz="1600" dirty="0"/>
              <a:t>   private:</a:t>
            </a:r>
          </a:p>
          <a:p>
            <a:pPr marL="0" indent="0">
              <a:buNone/>
            </a:pPr>
            <a:r>
              <a:rPr lang="en-US" sz="1600" dirty="0"/>
              <a:t>   static Singleton *instance = new Singleton();</a:t>
            </a:r>
          </a:p>
          <a:p>
            <a:pPr marL="0" indent="0">
              <a:buNone/>
            </a:pPr>
            <a:r>
              <a:rPr lang="en-US" sz="1600" dirty="0"/>
              <a:t>   int data;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// Private constructor so that no objects can be created.</a:t>
            </a:r>
          </a:p>
          <a:p>
            <a:pPr marL="0" indent="0">
              <a:buNone/>
            </a:pPr>
            <a:r>
              <a:rPr lang="en-US" sz="1600" dirty="0"/>
              <a:t>   Singleton() {</a:t>
            </a:r>
          </a:p>
          <a:p>
            <a:pPr marL="0" indent="0">
              <a:buNone/>
            </a:pPr>
            <a:r>
              <a:rPr lang="en-US" sz="1600" dirty="0"/>
              <a:t>      data = 0;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   public:</a:t>
            </a:r>
          </a:p>
          <a:p>
            <a:pPr marL="0" indent="0">
              <a:buNone/>
            </a:pPr>
            <a:r>
              <a:rPr lang="en-US" sz="1600" dirty="0"/>
              <a:t>   // Eager Initialization</a:t>
            </a:r>
          </a:p>
          <a:p>
            <a:pPr marL="0" indent="0">
              <a:buNone/>
            </a:pPr>
            <a:r>
              <a:rPr lang="en-US" sz="1600" dirty="0"/>
              <a:t>   static Singleton *</a:t>
            </a:r>
            <a:r>
              <a:rPr lang="en-US" sz="1600" dirty="0" err="1"/>
              <a:t>getInstance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return instance;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int </a:t>
            </a:r>
            <a:r>
              <a:rPr lang="en-US" sz="1600" dirty="0" err="1"/>
              <a:t>getData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return this -&gt;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void </a:t>
            </a:r>
            <a:r>
              <a:rPr lang="en-US" sz="1600" dirty="0" err="1"/>
              <a:t>setData</a:t>
            </a:r>
            <a:r>
              <a:rPr lang="en-US" sz="1600" dirty="0"/>
              <a:t>(int data) {</a:t>
            </a:r>
          </a:p>
          <a:p>
            <a:pPr marL="0" indent="0">
              <a:buNone/>
            </a:pPr>
            <a:r>
              <a:rPr lang="en-US" sz="1600" dirty="0"/>
              <a:t>      this -&gt; data = data;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873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290"/>
            <a:ext cx="11308702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(Lazy Initialization in Multi-Thread)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933060"/>
            <a:ext cx="5777204" cy="5775649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Singleton {</a:t>
            </a:r>
          </a:p>
          <a:p>
            <a:pPr marL="0" indent="0">
              <a:buNone/>
            </a:pPr>
            <a:r>
              <a:rPr lang="en-US" sz="1600" dirty="0"/>
              <a:t>private:</a:t>
            </a:r>
          </a:p>
          <a:p>
            <a:pPr marL="0" indent="0">
              <a:buNone/>
            </a:pPr>
            <a:r>
              <a:rPr lang="en-US" sz="1600" dirty="0"/>
              <a:t>    static Singleton *instance;</a:t>
            </a:r>
          </a:p>
          <a:p>
            <a:pPr marL="0" indent="0">
              <a:buNone/>
            </a:pPr>
            <a:r>
              <a:rPr lang="en-US" sz="1600" dirty="0"/>
              <a:t>    int data;</a:t>
            </a:r>
          </a:p>
          <a:p>
            <a:pPr marL="0" indent="0">
              <a:buNone/>
            </a:pPr>
            <a:r>
              <a:rPr lang="en-US" sz="1600" dirty="0"/>
              <a:t>    static mutex </a:t>
            </a:r>
            <a:r>
              <a:rPr lang="en-US" sz="1600" dirty="0" err="1"/>
              <a:t>mtx</a:t>
            </a:r>
            <a:r>
              <a:rPr lang="en-US" sz="1600" dirty="0"/>
              <a:t>; // Lock for synchronization</a:t>
            </a:r>
          </a:p>
          <a:p>
            <a:pPr marL="0" indent="0">
              <a:buNone/>
            </a:pPr>
            <a:r>
              <a:rPr lang="en-US" sz="1600" dirty="0"/>
              <a:t>    // Private constructor so that no objects can be created.</a:t>
            </a:r>
          </a:p>
          <a:p>
            <a:pPr marL="0" indent="0">
              <a:buNone/>
            </a:pPr>
            <a:r>
              <a:rPr lang="en-US" sz="1600" dirty="0"/>
              <a:t>    Singleton() {</a:t>
            </a:r>
          </a:p>
          <a:p>
            <a:pPr marL="0" indent="0">
              <a:buNone/>
            </a:pPr>
            <a:r>
              <a:rPr lang="en-US" sz="1600" dirty="0"/>
              <a:t>        data = 0;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    int </a:t>
            </a:r>
            <a:r>
              <a:rPr lang="en-US" sz="1600" dirty="0" err="1"/>
              <a:t>getData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return this-&gt;data;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void </a:t>
            </a:r>
            <a:r>
              <a:rPr lang="en-US" sz="1600" dirty="0" err="1"/>
              <a:t>setData</a:t>
            </a:r>
            <a:r>
              <a:rPr lang="en-US" sz="1600" dirty="0"/>
              <a:t>(int data) {</a:t>
            </a:r>
          </a:p>
          <a:p>
            <a:pPr marL="0" indent="0">
              <a:buNone/>
            </a:pPr>
            <a:r>
              <a:rPr lang="en-US" sz="1600" dirty="0"/>
              <a:t>        this-&gt;data = data;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33060"/>
            <a:ext cx="5777203" cy="57756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    // Lazy Initialization with synchronization</a:t>
            </a:r>
          </a:p>
          <a:p>
            <a:pPr marL="0" indent="0">
              <a:buNone/>
            </a:pPr>
            <a:r>
              <a:rPr lang="en-US" sz="1600" dirty="0"/>
              <a:t>    static Singleton *</a:t>
            </a:r>
            <a:r>
              <a:rPr lang="en-US" sz="1600" dirty="0" err="1"/>
              <a:t>getInstance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if (instance == </a:t>
            </a:r>
            <a:r>
              <a:rPr lang="en-US" sz="1600" dirty="0" err="1"/>
              <a:t>nullptr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lock_guard</a:t>
            </a:r>
            <a:r>
              <a:rPr lang="en-US" sz="1600" dirty="0"/>
              <a:t>&lt;mutex&gt; lock(</a:t>
            </a:r>
            <a:r>
              <a:rPr lang="en-US" sz="1600" dirty="0" err="1"/>
              <a:t>mtx</a:t>
            </a:r>
            <a:r>
              <a:rPr lang="en-US" sz="1600" dirty="0"/>
              <a:t>); // Locking</a:t>
            </a:r>
          </a:p>
          <a:p>
            <a:pPr marL="0" indent="0">
              <a:buNone/>
            </a:pPr>
            <a:r>
              <a:rPr lang="en-US" sz="1600" dirty="0"/>
              <a:t>            if (instance == </a:t>
            </a:r>
            <a:r>
              <a:rPr lang="en-US" sz="1600" dirty="0" err="1"/>
              <a:t>nullptr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        instance = new Singleton();</a:t>
            </a:r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    return instance;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950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290"/>
            <a:ext cx="11308702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(Lazy Initialization in Multi-Thread)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933060"/>
            <a:ext cx="5777204" cy="5775649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Initializing static members</a:t>
            </a:r>
          </a:p>
          <a:p>
            <a:pPr marL="0" indent="0">
              <a:buNone/>
            </a:pPr>
            <a:r>
              <a:rPr lang="en-US" sz="1600" dirty="0"/>
              <a:t>Singleton* Singleton::instance = </a:t>
            </a:r>
            <a:r>
              <a:rPr lang="en-US" sz="1600" dirty="0" err="1"/>
              <a:t>nullptr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mutex Singleton::</a:t>
            </a:r>
            <a:r>
              <a:rPr lang="en-US" sz="1600" dirty="0" err="1"/>
              <a:t>mtx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 {</a:t>
            </a:r>
          </a:p>
          <a:p>
            <a:pPr marL="0" indent="0">
              <a:buNone/>
            </a:pPr>
            <a:r>
              <a:rPr lang="en-US" sz="1600" dirty="0"/>
              <a:t>    Singleton* s1 = Singleton::</a:t>
            </a:r>
            <a:r>
              <a:rPr lang="en-US" sz="1600" dirty="0" err="1"/>
              <a:t>getInstance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s1-&gt;</a:t>
            </a:r>
            <a:r>
              <a:rPr lang="en-US" sz="1600" dirty="0" err="1"/>
              <a:t>setData</a:t>
            </a:r>
            <a:r>
              <a:rPr lang="en-US" sz="1600" dirty="0"/>
              <a:t>(42);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Singleton* s2 = Singleton::</a:t>
            </a:r>
            <a:r>
              <a:rPr lang="en-US" sz="1600" dirty="0" err="1"/>
              <a:t>getInstance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s2-&gt;</a:t>
            </a:r>
            <a:r>
              <a:rPr lang="en-US" sz="1600" dirty="0" err="1"/>
              <a:t>getData</a:t>
            </a:r>
            <a:r>
              <a:rPr lang="en-US" sz="1600" dirty="0"/>
              <a:t>() &lt;&lt; </a:t>
            </a:r>
            <a:r>
              <a:rPr lang="en-US" sz="1600" dirty="0" err="1"/>
              <a:t>endl</a:t>
            </a:r>
            <a:r>
              <a:rPr lang="en-US" sz="1600" dirty="0"/>
              <a:t>;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33060"/>
            <a:ext cx="5777203" cy="57756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/>
              <a:t>// Output: 42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12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DE8-C411-4C79-5F68-6253BA35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683"/>
            <a:ext cx="10515600" cy="1020634"/>
          </a:xfrm>
        </p:spPr>
        <p:txBody>
          <a:bodyPr/>
          <a:lstStyle/>
          <a:p>
            <a:pPr algn="ctr"/>
            <a:r>
              <a:rPr lang="en-US" dirty="0"/>
              <a:t>Factory Method Pattern</a:t>
            </a:r>
          </a:p>
        </p:txBody>
      </p:sp>
    </p:spTree>
    <p:extLst>
      <p:ext uri="{BB962C8B-B14F-4D97-AF65-F5344CB8AC3E}">
        <p14:creationId xmlns:p14="http://schemas.microsoft.com/office/powerpoint/2010/main" val="2348793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0E3-727A-EB2C-CB89-D109F061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7E6C-5219-6B5B-04E8-095200B7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Patterns: Elements of Reusable Object-Oriented Software, Erich Gamma, Richard Helm, Ralph Johnson, and John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Vlissides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Pearson, 1995.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Helping Links: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https://refactoring.guru/design-patterns/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https://www.geeksforgeeks.org/factory-method-for-designing-pattern/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https://sourcemaking.com/design_patterns/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035675"/>
          </a:xfrm>
        </p:spPr>
        <p:txBody>
          <a:bodyPr anchor="b">
            <a:normAutofit/>
          </a:bodyPr>
          <a:lstStyle/>
          <a:p>
            <a:r>
              <a:rPr lang="en-US" sz="3800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103725"/>
            <a:ext cx="459774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Intent:</a:t>
            </a:r>
          </a:p>
          <a:p>
            <a:r>
              <a:rPr lang="en-US" sz="2400" b="1" i="0" dirty="0">
                <a:effectLst/>
              </a:rPr>
              <a:t>Factory Method</a:t>
            </a:r>
            <a:r>
              <a:rPr lang="en-US" sz="2400" b="0" i="0" dirty="0">
                <a:effectLst/>
              </a:rPr>
              <a:t> is a creational design pattern that provides an interface for creating objects in a superclass but allows subclasses to alter the type of objects that will be created.</a:t>
            </a:r>
          </a:p>
          <a:p>
            <a:r>
              <a:rPr lang="en-US" sz="2400" dirty="0"/>
              <a:t>It is also known as </a:t>
            </a:r>
            <a:r>
              <a:rPr lang="en-US" sz="2400" b="1" dirty="0"/>
              <a:t>Virtual Constructor</a:t>
            </a:r>
          </a:p>
        </p:txBody>
      </p:sp>
      <p:pic>
        <p:nvPicPr>
          <p:cNvPr id="5" name="Picture 4" descr="A drawing of a warehouse&#10;&#10;Description automatically generated">
            <a:extLst>
              <a:ext uri="{FF2B5EF4-FFF2-40B4-BE49-F238E27FC236}">
                <a16:creationId xmlns:a16="http://schemas.microsoft.com/office/drawing/2014/main" id="{254162FF-E19D-3E9E-7E1F-8C95FFC2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3725"/>
            <a:ext cx="5319062" cy="32047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337" y="497245"/>
            <a:ext cx="7518019" cy="2360645"/>
          </a:xfrm>
        </p:spPr>
        <p:txBody>
          <a:bodyPr anchor="t">
            <a:noAutofit/>
          </a:bodyPr>
          <a:lstStyle/>
          <a:p>
            <a:r>
              <a:rPr lang="en-US" sz="2000" dirty="0"/>
              <a:t>Imagine that you’re creating a logistics management application. The first version of your app can only handle transportation by trucks, so the bulk of your code lives inside the Truck class.</a:t>
            </a:r>
          </a:p>
          <a:p>
            <a:r>
              <a:rPr lang="en-US" sz="2000" dirty="0"/>
              <a:t>After a while, your app becomes popular. Each day you receive dozens of requests from sea transportation companies to incorporate sea logistics into the app.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5CF8-352D-1435-ED96-07A56522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94" y="2991051"/>
            <a:ext cx="6817933" cy="36135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17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34" y="344515"/>
            <a:ext cx="7471366" cy="2106334"/>
          </a:xfrm>
        </p:spPr>
        <p:txBody>
          <a:bodyPr anchor="t">
            <a:noAutofit/>
          </a:bodyPr>
          <a:lstStyle/>
          <a:p>
            <a:r>
              <a:rPr lang="en-US" sz="2000" dirty="0"/>
              <a:t>At present, most of your code is coupled to the Truck class. Adding Ships into the app would require making changes to the entire codebase. </a:t>
            </a:r>
          </a:p>
          <a:p>
            <a:r>
              <a:rPr lang="en-US" sz="2000" dirty="0"/>
              <a:t>Moreover, if later you decide to add another type of transportation to the app, you will probably need to make all these changes again.</a:t>
            </a:r>
          </a:p>
          <a:p>
            <a:r>
              <a:rPr lang="en-US" sz="2000" dirty="0"/>
              <a:t>As a result, you will end up with nasty code, riddled with conditionals that switch the app’s behavior depending on the class of transportation objects.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5CF8-352D-1435-ED96-07A56522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70" y="3137065"/>
            <a:ext cx="6612660" cy="350471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8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104" y="576761"/>
            <a:ext cx="7480696" cy="2106334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The Factory Method pattern suggests that you replace direct object construction calls (using the new operator) with calls to a special factory method. </a:t>
            </a:r>
          </a:p>
          <a:p>
            <a:r>
              <a:rPr lang="en-US" sz="2000" dirty="0"/>
              <a:t>Objects are still created via the new operator, but it’s being called from within the factory method. </a:t>
            </a:r>
          </a:p>
          <a:p>
            <a:r>
              <a:rPr lang="en-US" sz="2000" dirty="0"/>
              <a:t>Objects returned by a factory method are often referred to as </a:t>
            </a:r>
            <a:r>
              <a:rPr lang="en-US" sz="2000" b="1" dirty="0"/>
              <a:t>products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AAC9-EF38-85A8-3DF7-B51331E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7890"/>
            <a:ext cx="5971107" cy="30930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truck&#10;&#10;Description automatically generated">
            <a:extLst>
              <a:ext uri="{FF2B5EF4-FFF2-40B4-BE49-F238E27FC236}">
                <a16:creationId xmlns:a16="http://schemas.microsoft.com/office/drawing/2014/main" id="{A93A01C4-BCAB-E87F-DC9B-9A19416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0" y="3031535"/>
            <a:ext cx="5270588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7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104" y="121298"/>
            <a:ext cx="7480696" cy="3307702"/>
          </a:xfrm>
        </p:spPr>
        <p:txBody>
          <a:bodyPr anchor="t">
            <a:normAutofit/>
          </a:bodyPr>
          <a:lstStyle/>
          <a:p>
            <a:r>
              <a:rPr lang="en-US" sz="2000" dirty="0"/>
              <a:t>At first glance, this change may look pointless: we just moved the constructor call from one part of the program to another. </a:t>
            </a:r>
          </a:p>
          <a:p>
            <a:r>
              <a:rPr lang="en-US" sz="2000" dirty="0"/>
              <a:t>However, consider this: now you can override the factory method in a subclass and change the class of products being created by the method.</a:t>
            </a:r>
          </a:p>
          <a:p>
            <a:r>
              <a:rPr lang="en-US" sz="2000" dirty="0"/>
              <a:t>There’s a slight limitation though: subclasses may return different types of products only if these products have a common base class or interface. </a:t>
            </a:r>
          </a:p>
          <a:p>
            <a:r>
              <a:rPr lang="en-US" sz="2000" dirty="0"/>
              <a:t>Also, the factory method in the base class should have its return type declared as this interface.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AAC9-EF38-85A8-3DF7-B51331E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36820"/>
            <a:ext cx="5971107" cy="30930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truck&#10;&#10;Description automatically generated">
            <a:extLst>
              <a:ext uri="{FF2B5EF4-FFF2-40B4-BE49-F238E27FC236}">
                <a16:creationId xmlns:a16="http://schemas.microsoft.com/office/drawing/2014/main" id="{A93A01C4-BCAB-E87F-DC9B-9A19416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0" y="3600702"/>
            <a:ext cx="5270588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0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3029</Words>
  <Application>Microsoft Office PowerPoint</Application>
  <PresentationFormat>Widescreen</PresentationFormat>
  <Paragraphs>421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PT Sans</vt:lpstr>
      <vt:lpstr>Office Theme</vt:lpstr>
      <vt:lpstr>Creational Design Patterns</vt:lpstr>
      <vt:lpstr>Creational Design Patterns</vt:lpstr>
      <vt:lpstr>Creational Design Patterns</vt:lpstr>
      <vt:lpstr>Factory Method Pattern</vt:lpstr>
      <vt:lpstr>Factory Method</vt:lpstr>
      <vt:lpstr>Problem</vt:lpstr>
      <vt:lpstr>Problem</vt:lpstr>
      <vt:lpstr>Solution</vt:lpstr>
      <vt:lpstr>Solution</vt:lpstr>
      <vt:lpstr>Solution</vt:lpstr>
      <vt:lpstr>Solution</vt:lpstr>
      <vt:lpstr>Structure</vt:lpstr>
      <vt:lpstr>Structure</vt:lpstr>
      <vt:lpstr>PowerPoint Presentation</vt:lpstr>
      <vt:lpstr>Structure</vt:lpstr>
      <vt:lpstr>Example</vt:lpstr>
      <vt:lpstr>Example</vt:lpstr>
      <vt:lpstr>Problem with this design? </vt:lpstr>
      <vt:lpstr>Example</vt:lpstr>
      <vt:lpstr>Example</vt:lpstr>
      <vt:lpstr>Example</vt:lpstr>
      <vt:lpstr>Example</vt:lpstr>
      <vt:lpstr>Another Example</vt:lpstr>
      <vt:lpstr>Example</vt:lpstr>
      <vt:lpstr>Example</vt:lpstr>
      <vt:lpstr>Example</vt:lpstr>
      <vt:lpstr>Singleton Pattern</vt:lpstr>
      <vt:lpstr>Singleton Pattern</vt:lpstr>
      <vt:lpstr>Problem</vt:lpstr>
      <vt:lpstr>PowerPoint Presentation</vt:lpstr>
      <vt:lpstr>Problem</vt:lpstr>
      <vt:lpstr>Solution</vt:lpstr>
      <vt:lpstr>Real World Analogy</vt:lpstr>
      <vt:lpstr>Strcuture</vt:lpstr>
      <vt:lpstr>Implementation (Lazy Initialization)</vt:lpstr>
      <vt:lpstr>Implementation</vt:lpstr>
      <vt:lpstr>Implementation (Eager Initialization)</vt:lpstr>
      <vt:lpstr>Implementation (Lazy Initialization in Multi-Thread)</vt:lpstr>
      <vt:lpstr>Implementation (Lazy Initialization in Multi-Thread)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Design Patterns</dc:title>
  <dc:creator>Mehroze Khan</dc:creator>
  <cp:lastModifiedBy>Mehroze Khan</cp:lastModifiedBy>
  <cp:revision>46</cp:revision>
  <dcterms:created xsi:type="dcterms:W3CDTF">2023-11-07T16:01:51Z</dcterms:created>
  <dcterms:modified xsi:type="dcterms:W3CDTF">2023-11-20T06:39:12Z</dcterms:modified>
</cp:coreProperties>
</file>