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69" r:id="rId16"/>
    <p:sldId id="270" r:id="rId17"/>
    <p:sldId id="271" r:id="rId18"/>
    <p:sldId id="274"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033" autoAdjust="0"/>
  </p:normalViewPr>
  <p:slideViewPr>
    <p:cSldViewPr snapToGrid="0">
      <p:cViewPr varScale="1">
        <p:scale>
          <a:sx n="72" d="100"/>
          <a:sy n="72" d="100"/>
        </p:scale>
        <p:origin x="110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00129-1D9E-41AF-8B6F-932AD6FE7085}" type="datetimeFigureOut">
              <a:rPr lang="en-US" smtClean="0"/>
              <a:t>23-Aug-23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219F1B-E1FD-42C3-8F4F-4AEA14538FFA}" type="slidenum">
              <a:rPr lang="en-US" smtClean="0"/>
              <a:t>‹#›</a:t>
            </a:fld>
            <a:endParaRPr lang="en-US"/>
          </a:p>
        </p:txBody>
      </p:sp>
    </p:spTree>
    <p:extLst>
      <p:ext uri="{BB962C8B-B14F-4D97-AF65-F5344CB8AC3E}">
        <p14:creationId xmlns:p14="http://schemas.microsoft.com/office/powerpoint/2010/main" val="27742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There are three important parts to this definition: </a:t>
            </a:r>
          </a:p>
          <a:p>
            <a:pPr marL="342900" indent="-342900" algn="l">
              <a:buAutoNum type="arabicParenBoth"/>
            </a:pPr>
            <a:r>
              <a:rPr lang="en-US" sz="1800" b="0" i="0" u="none" strike="noStrike" baseline="0" dirty="0">
                <a:latin typeface="Times-Roman"/>
              </a:rPr>
              <a:t>Object-oriented programming uses objects, not algorithms, as its fundamental logical building blocks </a:t>
            </a:r>
          </a:p>
          <a:p>
            <a:pPr marL="342900" indent="-342900" algn="l">
              <a:buAutoNum type="arabicParenBoth"/>
            </a:pPr>
            <a:r>
              <a:rPr lang="en-US" sz="1800" b="0" i="0" u="none" strike="noStrike" baseline="0" dirty="0">
                <a:latin typeface="Times-Roman"/>
              </a:rPr>
              <a:t>Each object is an instance of some class, it is a tangible entity that exhibits some well-defined behavior</a:t>
            </a:r>
          </a:p>
          <a:p>
            <a:pPr marL="342900" indent="-342900" algn="l">
              <a:buAutoNum type="arabicParenBoth"/>
            </a:pPr>
            <a:r>
              <a:rPr lang="en-US" sz="1800" b="0" i="0" u="none" strike="noStrike" baseline="0" dirty="0">
                <a:latin typeface="Times-Roman"/>
              </a:rPr>
              <a:t>Classes may be related to one another via inheritance relationships</a:t>
            </a:r>
            <a:endParaRPr lang="en-US" dirty="0"/>
          </a:p>
        </p:txBody>
      </p:sp>
      <p:sp>
        <p:nvSpPr>
          <p:cNvPr id="4" name="Slide Number Placeholder 3"/>
          <p:cNvSpPr>
            <a:spLocks noGrp="1"/>
          </p:cNvSpPr>
          <p:nvPr>
            <p:ph type="sldNum" sz="quarter" idx="5"/>
          </p:nvPr>
        </p:nvSpPr>
        <p:spPr/>
        <p:txBody>
          <a:bodyPr/>
          <a:lstStyle/>
          <a:p>
            <a:fld id="{62219F1B-E1FD-42C3-8F4F-4AEA14538FFA}" type="slidenum">
              <a:rPr lang="en-US" smtClean="0"/>
              <a:t>4</a:t>
            </a:fld>
            <a:endParaRPr lang="en-US"/>
          </a:p>
        </p:txBody>
      </p:sp>
    </p:spTree>
    <p:extLst>
      <p:ext uri="{BB962C8B-B14F-4D97-AF65-F5344CB8AC3E}">
        <p14:creationId xmlns:p14="http://schemas.microsoft.com/office/powerpoint/2010/main" val="1417154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AutoNum type="arabicParenBoth"/>
            </a:pPr>
            <a:r>
              <a:rPr lang="en-US" sz="1800" b="0" i="0" u="none" strike="noStrike" baseline="0" dirty="0">
                <a:latin typeface="Times-Roman"/>
              </a:rPr>
              <a:t>Leads to an object-oriented decomposition </a:t>
            </a:r>
          </a:p>
          <a:p>
            <a:pPr marL="342900" indent="-342900" algn="l">
              <a:buAutoNum type="arabicParenBoth"/>
            </a:pPr>
            <a:r>
              <a:rPr lang="en-US" sz="1800" b="0" i="0" u="none" strike="noStrike" baseline="0" dirty="0">
                <a:latin typeface="Times-Roman"/>
              </a:rPr>
              <a:t>Uses different notations to express different models of the logical (class and object structure) and physical (module and process architecture) design of a system, in addition to the static and dynamic aspects of the system.</a:t>
            </a:r>
            <a:endParaRPr lang="en-US" dirty="0"/>
          </a:p>
        </p:txBody>
      </p:sp>
      <p:sp>
        <p:nvSpPr>
          <p:cNvPr id="4" name="Slide Number Placeholder 3"/>
          <p:cNvSpPr>
            <a:spLocks noGrp="1"/>
          </p:cNvSpPr>
          <p:nvPr>
            <p:ph type="sldNum" sz="quarter" idx="5"/>
          </p:nvPr>
        </p:nvSpPr>
        <p:spPr/>
        <p:txBody>
          <a:bodyPr/>
          <a:lstStyle/>
          <a:p>
            <a:fld id="{62219F1B-E1FD-42C3-8F4F-4AEA14538FFA}" type="slidenum">
              <a:rPr lang="en-US" smtClean="0"/>
              <a:t>5</a:t>
            </a:fld>
            <a:endParaRPr lang="en-US"/>
          </a:p>
        </p:txBody>
      </p:sp>
    </p:spTree>
    <p:extLst>
      <p:ext uri="{BB962C8B-B14F-4D97-AF65-F5344CB8AC3E}">
        <p14:creationId xmlns:p14="http://schemas.microsoft.com/office/powerpoint/2010/main" val="1264902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Times-Roman"/>
              </a:rPr>
              <a:t>A model without any one of these elements is not object-oriented.</a:t>
            </a:r>
            <a:endParaRPr lang="en-US" dirty="0"/>
          </a:p>
        </p:txBody>
      </p:sp>
      <p:sp>
        <p:nvSpPr>
          <p:cNvPr id="4" name="Slide Number Placeholder 3"/>
          <p:cNvSpPr>
            <a:spLocks noGrp="1"/>
          </p:cNvSpPr>
          <p:nvPr>
            <p:ph type="sldNum" sz="quarter" idx="5"/>
          </p:nvPr>
        </p:nvSpPr>
        <p:spPr/>
        <p:txBody>
          <a:bodyPr/>
          <a:lstStyle/>
          <a:p>
            <a:fld id="{62219F1B-E1FD-42C3-8F4F-4AEA14538FFA}" type="slidenum">
              <a:rPr lang="en-US" smtClean="0"/>
              <a:t>7</a:t>
            </a:fld>
            <a:endParaRPr lang="en-US"/>
          </a:p>
        </p:txBody>
      </p:sp>
    </p:spTree>
    <p:extLst>
      <p:ext uri="{BB962C8B-B14F-4D97-AF65-F5344CB8AC3E}">
        <p14:creationId xmlns:p14="http://schemas.microsoft.com/office/powerpoint/2010/main" val="263195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A better solution is to group logically related classes and objects in the same module and to expose only those elements that other modules absolutely must see.</a:t>
            </a:r>
            <a:endParaRPr lang="en-US" dirty="0"/>
          </a:p>
        </p:txBody>
      </p:sp>
      <p:sp>
        <p:nvSpPr>
          <p:cNvPr id="4" name="Slide Number Placeholder 3"/>
          <p:cNvSpPr>
            <a:spLocks noGrp="1"/>
          </p:cNvSpPr>
          <p:nvPr>
            <p:ph type="sldNum" sz="quarter" idx="5"/>
          </p:nvPr>
        </p:nvSpPr>
        <p:spPr/>
        <p:txBody>
          <a:bodyPr/>
          <a:lstStyle/>
          <a:p>
            <a:fld id="{62219F1B-E1FD-42C3-8F4F-4AEA14538FFA}" type="slidenum">
              <a:rPr lang="en-US" smtClean="0"/>
              <a:t>12</a:t>
            </a:fld>
            <a:endParaRPr lang="en-US"/>
          </a:p>
        </p:txBody>
      </p:sp>
    </p:spTree>
    <p:extLst>
      <p:ext uri="{BB962C8B-B14F-4D97-AF65-F5344CB8AC3E}">
        <p14:creationId xmlns:p14="http://schemas.microsoft.com/office/powerpoint/2010/main" val="212035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Aggregation permits the physical grouping of logically related structures, and inheritance allows these common groups to be easily reused among different abstractions.</a:t>
            </a:r>
            <a:endParaRPr lang="en-US" dirty="0"/>
          </a:p>
        </p:txBody>
      </p:sp>
      <p:sp>
        <p:nvSpPr>
          <p:cNvPr id="4" name="Slide Number Placeholder 3"/>
          <p:cNvSpPr>
            <a:spLocks noGrp="1"/>
          </p:cNvSpPr>
          <p:nvPr>
            <p:ph type="sldNum" sz="quarter" idx="5"/>
          </p:nvPr>
        </p:nvSpPr>
        <p:spPr/>
        <p:txBody>
          <a:bodyPr/>
          <a:lstStyle/>
          <a:p>
            <a:fld id="{62219F1B-E1FD-42C3-8F4F-4AEA14538FFA}" type="slidenum">
              <a:rPr lang="en-US" smtClean="0"/>
              <a:t>13</a:t>
            </a:fld>
            <a:endParaRPr lang="en-US"/>
          </a:p>
        </p:txBody>
      </p:sp>
    </p:spTree>
    <p:extLst>
      <p:ext uri="{BB962C8B-B14F-4D97-AF65-F5344CB8AC3E}">
        <p14:creationId xmlns:p14="http://schemas.microsoft.com/office/powerpoint/2010/main" val="1987552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Requirement Analysis: involves </a:t>
            </a:r>
            <a:r>
              <a:rPr lang="en-US" b="0" i="0" dirty="0">
                <a:solidFill>
                  <a:srgbClr val="2F353E"/>
                </a:solidFill>
                <a:effectLst/>
                <a:latin typeface="Rubik"/>
              </a:rPr>
              <a:t>getting input from all stakeholders, including customers, salespeople, industry experts, and programmers.</a:t>
            </a:r>
          </a:p>
          <a:p>
            <a:pPr marL="228600" indent="-228600">
              <a:buFont typeface="+mj-lt"/>
              <a:buAutoNum type="arabicPeriod"/>
            </a:pPr>
            <a:r>
              <a:rPr lang="en-US" b="0" i="0" dirty="0">
                <a:solidFill>
                  <a:srgbClr val="2F353E"/>
                </a:solidFill>
                <a:effectLst/>
                <a:latin typeface="Rubik"/>
              </a:rPr>
              <a:t>Planning: the team determines the cost and resources required for implementing the analyzed requirements. It also details the risks involved and provides sub-plans for softening those risks.</a:t>
            </a:r>
          </a:p>
          <a:p>
            <a:pPr marL="228600" indent="-228600">
              <a:buFont typeface="+mj-lt"/>
              <a:buAutoNum type="arabicPeriod"/>
            </a:pPr>
            <a:r>
              <a:rPr lang="en-US" b="0" i="0" dirty="0">
                <a:solidFill>
                  <a:srgbClr val="2F353E"/>
                </a:solidFill>
                <a:effectLst/>
                <a:latin typeface="Rubik"/>
              </a:rPr>
              <a:t>Design: starts by turning the software specifications into a design plan called the Design Specification. All stakeholders then review this plan and offer feedback and suggestions.</a:t>
            </a:r>
          </a:p>
          <a:p>
            <a:pPr marL="228600" indent="-228600">
              <a:buFont typeface="+mj-lt"/>
              <a:buAutoNum type="arabicPeriod"/>
            </a:pPr>
            <a:r>
              <a:rPr lang="en-US" b="0" i="0" dirty="0">
                <a:solidFill>
                  <a:srgbClr val="2F353E"/>
                </a:solidFill>
                <a:effectLst/>
                <a:latin typeface="Rubik"/>
              </a:rPr>
              <a:t>Development: the actual development starts by writing code.</a:t>
            </a:r>
          </a:p>
          <a:p>
            <a:pPr marL="228600" indent="-228600">
              <a:buFont typeface="+mj-lt"/>
              <a:buAutoNum type="arabicPeriod"/>
            </a:pPr>
            <a:r>
              <a:rPr lang="en-US" b="0" i="0" dirty="0">
                <a:solidFill>
                  <a:srgbClr val="2F353E"/>
                </a:solidFill>
                <a:effectLst/>
                <a:latin typeface="Rubik"/>
              </a:rPr>
              <a:t>Testing: we test for defects and deficiencies. We fix those issues until the product meets the original specifications.</a:t>
            </a:r>
          </a:p>
          <a:p>
            <a:pPr marL="228600" indent="-228600">
              <a:buFont typeface="+mj-lt"/>
              <a:buAutoNum type="arabicPeriod"/>
            </a:pPr>
            <a:r>
              <a:rPr lang="en-US" b="0" i="0" dirty="0">
                <a:solidFill>
                  <a:srgbClr val="2F353E"/>
                </a:solidFill>
                <a:effectLst/>
                <a:latin typeface="Rubik"/>
              </a:rPr>
              <a:t>Deployment/Maintenance: the goal is to deploy the software to the production environment so users can start using the product. During maintenance, as conditions in the real-world change, we need to update and advance the software to match.</a:t>
            </a:r>
          </a:p>
          <a:p>
            <a:endParaRPr lang="en-US" dirty="0"/>
          </a:p>
        </p:txBody>
      </p:sp>
      <p:sp>
        <p:nvSpPr>
          <p:cNvPr id="4" name="Slide Number Placeholder 3"/>
          <p:cNvSpPr>
            <a:spLocks noGrp="1"/>
          </p:cNvSpPr>
          <p:nvPr>
            <p:ph type="sldNum" sz="quarter" idx="5"/>
          </p:nvPr>
        </p:nvSpPr>
        <p:spPr/>
        <p:txBody>
          <a:bodyPr/>
          <a:lstStyle/>
          <a:p>
            <a:fld id="{62219F1B-E1FD-42C3-8F4F-4AEA14538FFA}" type="slidenum">
              <a:rPr lang="en-US" smtClean="0"/>
              <a:t>17</a:t>
            </a:fld>
            <a:endParaRPr lang="en-US"/>
          </a:p>
        </p:txBody>
      </p:sp>
    </p:spTree>
    <p:extLst>
      <p:ext uri="{BB962C8B-B14F-4D97-AF65-F5344CB8AC3E}">
        <p14:creationId xmlns:p14="http://schemas.microsoft.com/office/powerpoint/2010/main" val="1667195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8BFA-CAB3-763B-3B61-394C330FEB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D24354-E14C-EC85-C8F4-A367492476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629927-3BD5-435A-D07E-A5CF743943C7}"/>
              </a:ext>
            </a:extLst>
          </p:cNvPr>
          <p:cNvSpPr>
            <a:spLocks noGrp="1"/>
          </p:cNvSpPr>
          <p:nvPr>
            <p:ph type="dt" sz="half" idx="10"/>
          </p:nvPr>
        </p:nvSpPr>
        <p:spPr/>
        <p:txBody>
          <a:bodyPr/>
          <a:lstStyle/>
          <a:p>
            <a:fld id="{C089103B-C029-4363-9F9D-BEB8C591EB3A}" type="datetimeFigureOut">
              <a:rPr lang="en-US" smtClean="0"/>
              <a:t>23-Aug-23</a:t>
            </a:fld>
            <a:endParaRPr lang="en-US"/>
          </a:p>
        </p:txBody>
      </p:sp>
      <p:sp>
        <p:nvSpPr>
          <p:cNvPr id="5" name="Footer Placeholder 4">
            <a:extLst>
              <a:ext uri="{FF2B5EF4-FFF2-40B4-BE49-F238E27FC236}">
                <a16:creationId xmlns:a16="http://schemas.microsoft.com/office/drawing/2014/main" id="{AFE9D3A3-817A-1221-0C2A-D8028B542F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EEE46-1E14-9F3C-2E41-1EDA47309D04}"/>
              </a:ext>
            </a:extLst>
          </p:cNvPr>
          <p:cNvSpPr>
            <a:spLocks noGrp="1"/>
          </p:cNvSpPr>
          <p:nvPr>
            <p:ph type="sldNum" sz="quarter" idx="12"/>
          </p:nvPr>
        </p:nvSpPr>
        <p:spPr/>
        <p:txBody>
          <a:bodyPr/>
          <a:lstStyle/>
          <a:p>
            <a:fld id="{F5345B15-2905-469F-9B44-D32C205A3C44}" type="slidenum">
              <a:rPr lang="en-US" smtClean="0"/>
              <a:t>‹#›</a:t>
            </a:fld>
            <a:endParaRPr lang="en-US"/>
          </a:p>
        </p:txBody>
      </p:sp>
    </p:spTree>
    <p:extLst>
      <p:ext uri="{BB962C8B-B14F-4D97-AF65-F5344CB8AC3E}">
        <p14:creationId xmlns:p14="http://schemas.microsoft.com/office/powerpoint/2010/main" val="4020324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7C6CF-B65A-08F0-44ED-EDDEEB26F8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D534F1-85C3-17E4-6CC1-EA7541FE04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04543-A54C-0FB3-7308-EDADEBF1E980}"/>
              </a:ext>
            </a:extLst>
          </p:cNvPr>
          <p:cNvSpPr>
            <a:spLocks noGrp="1"/>
          </p:cNvSpPr>
          <p:nvPr>
            <p:ph type="dt" sz="half" idx="10"/>
          </p:nvPr>
        </p:nvSpPr>
        <p:spPr/>
        <p:txBody>
          <a:bodyPr/>
          <a:lstStyle/>
          <a:p>
            <a:fld id="{C089103B-C029-4363-9F9D-BEB8C591EB3A}" type="datetimeFigureOut">
              <a:rPr lang="en-US" smtClean="0"/>
              <a:t>23-Aug-23</a:t>
            </a:fld>
            <a:endParaRPr lang="en-US"/>
          </a:p>
        </p:txBody>
      </p:sp>
      <p:sp>
        <p:nvSpPr>
          <p:cNvPr id="5" name="Footer Placeholder 4">
            <a:extLst>
              <a:ext uri="{FF2B5EF4-FFF2-40B4-BE49-F238E27FC236}">
                <a16:creationId xmlns:a16="http://schemas.microsoft.com/office/drawing/2014/main" id="{0DE329C4-4A57-C4BD-4C6F-E42876138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0A436-E30D-1994-7D37-2765EF7DE597}"/>
              </a:ext>
            </a:extLst>
          </p:cNvPr>
          <p:cNvSpPr>
            <a:spLocks noGrp="1"/>
          </p:cNvSpPr>
          <p:nvPr>
            <p:ph type="sldNum" sz="quarter" idx="12"/>
          </p:nvPr>
        </p:nvSpPr>
        <p:spPr/>
        <p:txBody>
          <a:bodyPr/>
          <a:lstStyle/>
          <a:p>
            <a:fld id="{F5345B15-2905-469F-9B44-D32C205A3C44}" type="slidenum">
              <a:rPr lang="en-US" smtClean="0"/>
              <a:t>‹#›</a:t>
            </a:fld>
            <a:endParaRPr lang="en-US"/>
          </a:p>
        </p:txBody>
      </p:sp>
    </p:spTree>
    <p:extLst>
      <p:ext uri="{BB962C8B-B14F-4D97-AF65-F5344CB8AC3E}">
        <p14:creationId xmlns:p14="http://schemas.microsoft.com/office/powerpoint/2010/main" val="4060025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CB3FF3-1851-5AC3-6681-0D879A2F53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4A4516-B514-453E-2DCE-E95B45F48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E53793-ABAA-9D41-8809-25BD938EE408}"/>
              </a:ext>
            </a:extLst>
          </p:cNvPr>
          <p:cNvSpPr>
            <a:spLocks noGrp="1"/>
          </p:cNvSpPr>
          <p:nvPr>
            <p:ph type="dt" sz="half" idx="10"/>
          </p:nvPr>
        </p:nvSpPr>
        <p:spPr/>
        <p:txBody>
          <a:bodyPr/>
          <a:lstStyle/>
          <a:p>
            <a:fld id="{C089103B-C029-4363-9F9D-BEB8C591EB3A}" type="datetimeFigureOut">
              <a:rPr lang="en-US" smtClean="0"/>
              <a:t>23-Aug-23</a:t>
            </a:fld>
            <a:endParaRPr lang="en-US"/>
          </a:p>
        </p:txBody>
      </p:sp>
      <p:sp>
        <p:nvSpPr>
          <p:cNvPr id="5" name="Footer Placeholder 4">
            <a:extLst>
              <a:ext uri="{FF2B5EF4-FFF2-40B4-BE49-F238E27FC236}">
                <a16:creationId xmlns:a16="http://schemas.microsoft.com/office/drawing/2014/main" id="{A3BCF9EF-B3CF-C501-B34A-A1F29A6B0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5DAFC-1CC0-D3AD-D253-CE71A8CECC6B}"/>
              </a:ext>
            </a:extLst>
          </p:cNvPr>
          <p:cNvSpPr>
            <a:spLocks noGrp="1"/>
          </p:cNvSpPr>
          <p:nvPr>
            <p:ph type="sldNum" sz="quarter" idx="12"/>
          </p:nvPr>
        </p:nvSpPr>
        <p:spPr/>
        <p:txBody>
          <a:bodyPr/>
          <a:lstStyle/>
          <a:p>
            <a:fld id="{F5345B15-2905-469F-9B44-D32C205A3C44}" type="slidenum">
              <a:rPr lang="en-US" smtClean="0"/>
              <a:t>‹#›</a:t>
            </a:fld>
            <a:endParaRPr lang="en-US"/>
          </a:p>
        </p:txBody>
      </p:sp>
    </p:spTree>
    <p:extLst>
      <p:ext uri="{BB962C8B-B14F-4D97-AF65-F5344CB8AC3E}">
        <p14:creationId xmlns:p14="http://schemas.microsoft.com/office/powerpoint/2010/main" val="78953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C402-1A58-7BDC-DCD8-92C9AFB195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7E124F-0A6C-3490-66A9-D2E288AC14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EA5A49-F13D-C5CD-7575-A2797063C424}"/>
              </a:ext>
            </a:extLst>
          </p:cNvPr>
          <p:cNvSpPr>
            <a:spLocks noGrp="1"/>
          </p:cNvSpPr>
          <p:nvPr>
            <p:ph type="dt" sz="half" idx="10"/>
          </p:nvPr>
        </p:nvSpPr>
        <p:spPr/>
        <p:txBody>
          <a:bodyPr/>
          <a:lstStyle/>
          <a:p>
            <a:fld id="{C089103B-C029-4363-9F9D-BEB8C591EB3A}" type="datetimeFigureOut">
              <a:rPr lang="en-US" smtClean="0"/>
              <a:t>23-Aug-23</a:t>
            </a:fld>
            <a:endParaRPr lang="en-US"/>
          </a:p>
        </p:txBody>
      </p:sp>
      <p:sp>
        <p:nvSpPr>
          <p:cNvPr id="5" name="Footer Placeholder 4">
            <a:extLst>
              <a:ext uri="{FF2B5EF4-FFF2-40B4-BE49-F238E27FC236}">
                <a16:creationId xmlns:a16="http://schemas.microsoft.com/office/drawing/2014/main" id="{4D4AA700-32C6-E24C-6246-118C0190A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B22DB-DA60-7847-BB8C-D4EC7D34460C}"/>
              </a:ext>
            </a:extLst>
          </p:cNvPr>
          <p:cNvSpPr>
            <a:spLocks noGrp="1"/>
          </p:cNvSpPr>
          <p:nvPr>
            <p:ph type="sldNum" sz="quarter" idx="12"/>
          </p:nvPr>
        </p:nvSpPr>
        <p:spPr/>
        <p:txBody>
          <a:bodyPr/>
          <a:lstStyle/>
          <a:p>
            <a:fld id="{F5345B15-2905-469F-9B44-D32C205A3C44}" type="slidenum">
              <a:rPr lang="en-US" smtClean="0"/>
              <a:t>‹#›</a:t>
            </a:fld>
            <a:endParaRPr lang="en-US"/>
          </a:p>
        </p:txBody>
      </p:sp>
    </p:spTree>
    <p:extLst>
      <p:ext uri="{BB962C8B-B14F-4D97-AF65-F5344CB8AC3E}">
        <p14:creationId xmlns:p14="http://schemas.microsoft.com/office/powerpoint/2010/main" val="366292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CA83-A6B2-9FB9-CA00-9F95C7B689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AC63AE-70A5-302E-4514-B2BFB76187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640502-C117-3CE2-ACFD-C93BE32654AF}"/>
              </a:ext>
            </a:extLst>
          </p:cNvPr>
          <p:cNvSpPr>
            <a:spLocks noGrp="1"/>
          </p:cNvSpPr>
          <p:nvPr>
            <p:ph type="dt" sz="half" idx="10"/>
          </p:nvPr>
        </p:nvSpPr>
        <p:spPr/>
        <p:txBody>
          <a:bodyPr/>
          <a:lstStyle/>
          <a:p>
            <a:fld id="{C089103B-C029-4363-9F9D-BEB8C591EB3A}" type="datetimeFigureOut">
              <a:rPr lang="en-US" smtClean="0"/>
              <a:t>23-Aug-23</a:t>
            </a:fld>
            <a:endParaRPr lang="en-US"/>
          </a:p>
        </p:txBody>
      </p:sp>
      <p:sp>
        <p:nvSpPr>
          <p:cNvPr id="5" name="Footer Placeholder 4">
            <a:extLst>
              <a:ext uri="{FF2B5EF4-FFF2-40B4-BE49-F238E27FC236}">
                <a16:creationId xmlns:a16="http://schemas.microsoft.com/office/drawing/2014/main" id="{ECE104F8-EBCA-BE08-CDAC-B3E6572C7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74DF73-0E17-CF2E-4C43-7F13DA8D7601}"/>
              </a:ext>
            </a:extLst>
          </p:cNvPr>
          <p:cNvSpPr>
            <a:spLocks noGrp="1"/>
          </p:cNvSpPr>
          <p:nvPr>
            <p:ph type="sldNum" sz="quarter" idx="12"/>
          </p:nvPr>
        </p:nvSpPr>
        <p:spPr/>
        <p:txBody>
          <a:bodyPr/>
          <a:lstStyle/>
          <a:p>
            <a:fld id="{F5345B15-2905-469F-9B44-D32C205A3C44}" type="slidenum">
              <a:rPr lang="en-US" smtClean="0"/>
              <a:t>‹#›</a:t>
            </a:fld>
            <a:endParaRPr lang="en-US"/>
          </a:p>
        </p:txBody>
      </p:sp>
    </p:spTree>
    <p:extLst>
      <p:ext uri="{BB962C8B-B14F-4D97-AF65-F5344CB8AC3E}">
        <p14:creationId xmlns:p14="http://schemas.microsoft.com/office/powerpoint/2010/main" val="349967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11E5-106B-2A1C-D19E-13589646B3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AB7A4C-F436-272E-712B-F6ECEC437A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D211C7-16EF-1BBD-7BCE-97A4AC6314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B46BAE-0CB1-D9A9-48D2-DCB11C91B39A}"/>
              </a:ext>
            </a:extLst>
          </p:cNvPr>
          <p:cNvSpPr>
            <a:spLocks noGrp="1"/>
          </p:cNvSpPr>
          <p:nvPr>
            <p:ph type="dt" sz="half" idx="10"/>
          </p:nvPr>
        </p:nvSpPr>
        <p:spPr/>
        <p:txBody>
          <a:bodyPr/>
          <a:lstStyle/>
          <a:p>
            <a:fld id="{C089103B-C029-4363-9F9D-BEB8C591EB3A}" type="datetimeFigureOut">
              <a:rPr lang="en-US" smtClean="0"/>
              <a:t>23-Aug-23</a:t>
            </a:fld>
            <a:endParaRPr lang="en-US"/>
          </a:p>
        </p:txBody>
      </p:sp>
      <p:sp>
        <p:nvSpPr>
          <p:cNvPr id="6" name="Footer Placeholder 5">
            <a:extLst>
              <a:ext uri="{FF2B5EF4-FFF2-40B4-BE49-F238E27FC236}">
                <a16:creationId xmlns:a16="http://schemas.microsoft.com/office/drawing/2014/main" id="{6407CA7D-1E26-AA65-AD4C-FE282D0B70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E5A9E2-1382-3753-A48A-3C5370749A09}"/>
              </a:ext>
            </a:extLst>
          </p:cNvPr>
          <p:cNvSpPr>
            <a:spLocks noGrp="1"/>
          </p:cNvSpPr>
          <p:nvPr>
            <p:ph type="sldNum" sz="quarter" idx="12"/>
          </p:nvPr>
        </p:nvSpPr>
        <p:spPr/>
        <p:txBody>
          <a:bodyPr/>
          <a:lstStyle/>
          <a:p>
            <a:fld id="{F5345B15-2905-469F-9B44-D32C205A3C44}" type="slidenum">
              <a:rPr lang="en-US" smtClean="0"/>
              <a:t>‹#›</a:t>
            </a:fld>
            <a:endParaRPr lang="en-US"/>
          </a:p>
        </p:txBody>
      </p:sp>
    </p:spTree>
    <p:extLst>
      <p:ext uri="{BB962C8B-B14F-4D97-AF65-F5344CB8AC3E}">
        <p14:creationId xmlns:p14="http://schemas.microsoft.com/office/powerpoint/2010/main" val="150338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41AC-5C00-AB70-C342-89B6A52AB7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0A397C-D44E-B66F-3461-CA08F52698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808073-4280-B40E-B6AC-A7F16C16DB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B25405-3F1B-F076-4FFF-E93D72857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ACB9FE-D749-78C8-E16A-6CF9704AE1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F883ED-C78B-3A7B-DD62-F04D2C8D4A2D}"/>
              </a:ext>
            </a:extLst>
          </p:cNvPr>
          <p:cNvSpPr>
            <a:spLocks noGrp="1"/>
          </p:cNvSpPr>
          <p:nvPr>
            <p:ph type="dt" sz="half" idx="10"/>
          </p:nvPr>
        </p:nvSpPr>
        <p:spPr/>
        <p:txBody>
          <a:bodyPr/>
          <a:lstStyle/>
          <a:p>
            <a:fld id="{C089103B-C029-4363-9F9D-BEB8C591EB3A}" type="datetimeFigureOut">
              <a:rPr lang="en-US" smtClean="0"/>
              <a:t>23-Aug-23</a:t>
            </a:fld>
            <a:endParaRPr lang="en-US"/>
          </a:p>
        </p:txBody>
      </p:sp>
      <p:sp>
        <p:nvSpPr>
          <p:cNvPr id="8" name="Footer Placeholder 7">
            <a:extLst>
              <a:ext uri="{FF2B5EF4-FFF2-40B4-BE49-F238E27FC236}">
                <a16:creationId xmlns:a16="http://schemas.microsoft.com/office/drawing/2014/main" id="{58AE4D35-264C-1151-2600-F773F79E80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7322D5-CB1E-06ED-4FB3-8DFD2FC4AD19}"/>
              </a:ext>
            </a:extLst>
          </p:cNvPr>
          <p:cNvSpPr>
            <a:spLocks noGrp="1"/>
          </p:cNvSpPr>
          <p:nvPr>
            <p:ph type="sldNum" sz="quarter" idx="12"/>
          </p:nvPr>
        </p:nvSpPr>
        <p:spPr/>
        <p:txBody>
          <a:bodyPr/>
          <a:lstStyle/>
          <a:p>
            <a:fld id="{F5345B15-2905-469F-9B44-D32C205A3C44}" type="slidenum">
              <a:rPr lang="en-US" smtClean="0"/>
              <a:t>‹#›</a:t>
            </a:fld>
            <a:endParaRPr lang="en-US"/>
          </a:p>
        </p:txBody>
      </p:sp>
    </p:spTree>
    <p:extLst>
      <p:ext uri="{BB962C8B-B14F-4D97-AF65-F5344CB8AC3E}">
        <p14:creationId xmlns:p14="http://schemas.microsoft.com/office/powerpoint/2010/main" val="3492332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74F4-32C6-955D-ED9A-6CB4B83236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AAC271-1AE6-506C-2E57-23592334786D}"/>
              </a:ext>
            </a:extLst>
          </p:cNvPr>
          <p:cNvSpPr>
            <a:spLocks noGrp="1"/>
          </p:cNvSpPr>
          <p:nvPr>
            <p:ph type="dt" sz="half" idx="10"/>
          </p:nvPr>
        </p:nvSpPr>
        <p:spPr/>
        <p:txBody>
          <a:bodyPr/>
          <a:lstStyle/>
          <a:p>
            <a:fld id="{C089103B-C029-4363-9F9D-BEB8C591EB3A}" type="datetimeFigureOut">
              <a:rPr lang="en-US" smtClean="0"/>
              <a:t>23-Aug-23</a:t>
            </a:fld>
            <a:endParaRPr lang="en-US"/>
          </a:p>
        </p:txBody>
      </p:sp>
      <p:sp>
        <p:nvSpPr>
          <p:cNvPr id="4" name="Footer Placeholder 3">
            <a:extLst>
              <a:ext uri="{FF2B5EF4-FFF2-40B4-BE49-F238E27FC236}">
                <a16:creationId xmlns:a16="http://schemas.microsoft.com/office/drawing/2014/main" id="{091E1927-458F-AE02-3127-F9ACE7274A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9FA415-E211-2DB6-BCE1-C4077979974A}"/>
              </a:ext>
            </a:extLst>
          </p:cNvPr>
          <p:cNvSpPr>
            <a:spLocks noGrp="1"/>
          </p:cNvSpPr>
          <p:nvPr>
            <p:ph type="sldNum" sz="quarter" idx="12"/>
          </p:nvPr>
        </p:nvSpPr>
        <p:spPr/>
        <p:txBody>
          <a:bodyPr/>
          <a:lstStyle/>
          <a:p>
            <a:fld id="{F5345B15-2905-469F-9B44-D32C205A3C44}" type="slidenum">
              <a:rPr lang="en-US" smtClean="0"/>
              <a:t>‹#›</a:t>
            </a:fld>
            <a:endParaRPr lang="en-US"/>
          </a:p>
        </p:txBody>
      </p:sp>
    </p:spTree>
    <p:extLst>
      <p:ext uri="{BB962C8B-B14F-4D97-AF65-F5344CB8AC3E}">
        <p14:creationId xmlns:p14="http://schemas.microsoft.com/office/powerpoint/2010/main" val="199356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41D816-031D-C928-AC05-146F2B3D9A9B}"/>
              </a:ext>
            </a:extLst>
          </p:cNvPr>
          <p:cNvSpPr>
            <a:spLocks noGrp="1"/>
          </p:cNvSpPr>
          <p:nvPr>
            <p:ph type="dt" sz="half" idx="10"/>
          </p:nvPr>
        </p:nvSpPr>
        <p:spPr/>
        <p:txBody>
          <a:bodyPr/>
          <a:lstStyle/>
          <a:p>
            <a:fld id="{C089103B-C029-4363-9F9D-BEB8C591EB3A}" type="datetimeFigureOut">
              <a:rPr lang="en-US" smtClean="0"/>
              <a:t>23-Aug-23</a:t>
            </a:fld>
            <a:endParaRPr lang="en-US"/>
          </a:p>
        </p:txBody>
      </p:sp>
      <p:sp>
        <p:nvSpPr>
          <p:cNvPr id="3" name="Footer Placeholder 2">
            <a:extLst>
              <a:ext uri="{FF2B5EF4-FFF2-40B4-BE49-F238E27FC236}">
                <a16:creationId xmlns:a16="http://schemas.microsoft.com/office/drawing/2014/main" id="{A054A5A8-1C39-3EFB-AEC6-592CFDA285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6B4D0B-4FA0-C198-65CE-83D4B9D963C9}"/>
              </a:ext>
            </a:extLst>
          </p:cNvPr>
          <p:cNvSpPr>
            <a:spLocks noGrp="1"/>
          </p:cNvSpPr>
          <p:nvPr>
            <p:ph type="sldNum" sz="quarter" idx="12"/>
          </p:nvPr>
        </p:nvSpPr>
        <p:spPr/>
        <p:txBody>
          <a:bodyPr/>
          <a:lstStyle/>
          <a:p>
            <a:fld id="{F5345B15-2905-469F-9B44-D32C205A3C44}" type="slidenum">
              <a:rPr lang="en-US" smtClean="0"/>
              <a:t>‹#›</a:t>
            </a:fld>
            <a:endParaRPr lang="en-US"/>
          </a:p>
        </p:txBody>
      </p:sp>
    </p:spTree>
    <p:extLst>
      <p:ext uri="{BB962C8B-B14F-4D97-AF65-F5344CB8AC3E}">
        <p14:creationId xmlns:p14="http://schemas.microsoft.com/office/powerpoint/2010/main" val="2686074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DACBC-5B9D-C34C-0CEB-C189700F6C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2BAD94-C457-4C6E-78DF-AF20B2FF4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CFAB10-452B-752D-C26B-CC4B96874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6B71E3-1A61-40DD-97E8-3EF50FC470BE}"/>
              </a:ext>
            </a:extLst>
          </p:cNvPr>
          <p:cNvSpPr>
            <a:spLocks noGrp="1"/>
          </p:cNvSpPr>
          <p:nvPr>
            <p:ph type="dt" sz="half" idx="10"/>
          </p:nvPr>
        </p:nvSpPr>
        <p:spPr/>
        <p:txBody>
          <a:bodyPr/>
          <a:lstStyle/>
          <a:p>
            <a:fld id="{C089103B-C029-4363-9F9D-BEB8C591EB3A}" type="datetimeFigureOut">
              <a:rPr lang="en-US" smtClean="0"/>
              <a:t>23-Aug-23</a:t>
            </a:fld>
            <a:endParaRPr lang="en-US"/>
          </a:p>
        </p:txBody>
      </p:sp>
      <p:sp>
        <p:nvSpPr>
          <p:cNvPr id="6" name="Footer Placeholder 5">
            <a:extLst>
              <a:ext uri="{FF2B5EF4-FFF2-40B4-BE49-F238E27FC236}">
                <a16:creationId xmlns:a16="http://schemas.microsoft.com/office/drawing/2014/main" id="{5E3E3837-DDE5-C735-B774-4BF3D0F34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38F2DB-E1EC-CB88-56B5-77222DD42B88}"/>
              </a:ext>
            </a:extLst>
          </p:cNvPr>
          <p:cNvSpPr>
            <a:spLocks noGrp="1"/>
          </p:cNvSpPr>
          <p:nvPr>
            <p:ph type="sldNum" sz="quarter" idx="12"/>
          </p:nvPr>
        </p:nvSpPr>
        <p:spPr/>
        <p:txBody>
          <a:bodyPr/>
          <a:lstStyle/>
          <a:p>
            <a:fld id="{F5345B15-2905-469F-9B44-D32C205A3C44}" type="slidenum">
              <a:rPr lang="en-US" smtClean="0"/>
              <a:t>‹#›</a:t>
            </a:fld>
            <a:endParaRPr lang="en-US"/>
          </a:p>
        </p:txBody>
      </p:sp>
    </p:spTree>
    <p:extLst>
      <p:ext uri="{BB962C8B-B14F-4D97-AF65-F5344CB8AC3E}">
        <p14:creationId xmlns:p14="http://schemas.microsoft.com/office/powerpoint/2010/main" val="1059151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DA707-3324-6163-1F3E-8ED9BAED54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D2C1AA-3606-3217-D36F-F91ED0098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8BC817-0FFD-D4D8-163F-C5B73E141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D1914E-8D97-D466-360B-B24FC0A9E892}"/>
              </a:ext>
            </a:extLst>
          </p:cNvPr>
          <p:cNvSpPr>
            <a:spLocks noGrp="1"/>
          </p:cNvSpPr>
          <p:nvPr>
            <p:ph type="dt" sz="half" idx="10"/>
          </p:nvPr>
        </p:nvSpPr>
        <p:spPr/>
        <p:txBody>
          <a:bodyPr/>
          <a:lstStyle/>
          <a:p>
            <a:fld id="{C089103B-C029-4363-9F9D-BEB8C591EB3A}" type="datetimeFigureOut">
              <a:rPr lang="en-US" smtClean="0"/>
              <a:t>23-Aug-23</a:t>
            </a:fld>
            <a:endParaRPr lang="en-US"/>
          </a:p>
        </p:txBody>
      </p:sp>
      <p:sp>
        <p:nvSpPr>
          <p:cNvPr id="6" name="Footer Placeholder 5">
            <a:extLst>
              <a:ext uri="{FF2B5EF4-FFF2-40B4-BE49-F238E27FC236}">
                <a16:creationId xmlns:a16="http://schemas.microsoft.com/office/drawing/2014/main" id="{447EE30C-45B6-25CA-E14A-C9A472E81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072F2-70F7-5697-7F94-F89FDB6F0947}"/>
              </a:ext>
            </a:extLst>
          </p:cNvPr>
          <p:cNvSpPr>
            <a:spLocks noGrp="1"/>
          </p:cNvSpPr>
          <p:nvPr>
            <p:ph type="sldNum" sz="quarter" idx="12"/>
          </p:nvPr>
        </p:nvSpPr>
        <p:spPr/>
        <p:txBody>
          <a:bodyPr/>
          <a:lstStyle/>
          <a:p>
            <a:fld id="{F5345B15-2905-469F-9B44-D32C205A3C44}" type="slidenum">
              <a:rPr lang="en-US" smtClean="0"/>
              <a:t>‹#›</a:t>
            </a:fld>
            <a:endParaRPr lang="en-US"/>
          </a:p>
        </p:txBody>
      </p:sp>
    </p:spTree>
    <p:extLst>
      <p:ext uri="{BB962C8B-B14F-4D97-AF65-F5344CB8AC3E}">
        <p14:creationId xmlns:p14="http://schemas.microsoft.com/office/powerpoint/2010/main" val="332205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8139C8-C350-5AEA-159F-579C860A3D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32804B-A2DA-5E61-6D63-732394E06A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27700B-9CD7-2DC8-3815-8AE042FE28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9103B-C029-4363-9F9D-BEB8C591EB3A}" type="datetimeFigureOut">
              <a:rPr lang="en-US" smtClean="0"/>
              <a:t>23-Aug-23</a:t>
            </a:fld>
            <a:endParaRPr lang="en-US"/>
          </a:p>
        </p:txBody>
      </p:sp>
      <p:sp>
        <p:nvSpPr>
          <p:cNvPr id="5" name="Footer Placeholder 4">
            <a:extLst>
              <a:ext uri="{FF2B5EF4-FFF2-40B4-BE49-F238E27FC236}">
                <a16:creationId xmlns:a16="http://schemas.microsoft.com/office/drawing/2014/main" id="{394EFD54-A35E-A919-2868-3064704D93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0DB3D2-9A24-6C2A-9B63-D9BE98B92B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345B15-2905-469F-9B44-D32C205A3C44}" type="slidenum">
              <a:rPr lang="en-US" smtClean="0"/>
              <a:t>‹#›</a:t>
            </a:fld>
            <a:endParaRPr lang="en-US"/>
          </a:p>
        </p:txBody>
      </p:sp>
    </p:spTree>
    <p:extLst>
      <p:ext uri="{BB962C8B-B14F-4D97-AF65-F5344CB8AC3E}">
        <p14:creationId xmlns:p14="http://schemas.microsoft.com/office/powerpoint/2010/main" val="1842555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BF402-942E-AADB-9BA1-FAFDB2B0902F}"/>
              </a:ext>
            </a:extLst>
          </p:cNvPr>
          <p:cNvSpPr>
            <a:spLocks noGrp="1"/>
          </p:cNvSpPr>
          <p:nvPr>
            <p:ph type="ctrTitle"/>
          </p:nvPr>
        </p:nvSpPr>
        <p:spPr/>
        <p:txBody>
          <a:bodyPr/>
          <a:lstStyle/>
          <a:p>
            <a:r>
              <a:rPr lang="en-US" dirty="0"/>
              <a:t>Software Design and Analysis</a:t>
            </a:r>
            <a:br>
              <a:rPr lang="en-US" dirty="0"/>
            </a:br>
            <a:r>
              <a:rPr lang="en-US" dirty="0"/>
              <a:t>Introduction</a:t>
            </a:r>
          </a:p>
        </p:txBody>
      </p:sp>
      <p:sp>
        <p:nvSpPr>
          <p:cNvPr id="3" name="Subtitle 2">
            <a:extLst>
              <a:ext uri="{FF2B5EF4-FFF2-40B4-BE49-F238E27FC236}">
                <a16:creationId xmlns:a16="http://schemas.microsoft.com/office/drawing/2014/main" id="{D7BA9DCF-C797-AAB9-7A6D-46CADFF9BB7B}"/>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043085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78AF-CDD4-5AA2-0EAB-4A75C555DC11}"/>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a16="http://schemas.microsoft.com/office/drawing/2014/main" id="{2234D287-2E87-76C7-EEEC-72B4A331568B}"/>
              </a:ext>
            </a:extLst>
          </p:cNvPr>
          <p:cNvSpPr>
            <a:spLocks noGrp="1"/>
          </p:cNvSpPr>
          <p:nvPr>
            <p:ph idx="1"/>
          </p:nvPr>
        </p:nvSpPr>
        <p:spPr/>
        <p:txBody>
          <a:bodyPr>
            <a:normAutofit/>
          </a:bodyPr>
          <a:lstStyle/>
          <a:p>
            <a:pPr algn="l"/>
            <a:r>
              <a:rPr lang="en-US" sz="2200" b="0" i="0" u="none" strike="noStrike" baseline="0" dirty="0"/>
              <a:t>Abstraction focuses on the observable behavior of an object, whereas encapsulation focuses on the implementation that gives rise to this behavior. </a:t>
            </a:r>
          </a:p>
          <a:p>
            <a:pPr algn="l"/>
            <a:r>
              <a:rPr lang="en-US" sz="2200" b="0" i="0" u="none" strike="noStrike" baseline="0" dirty="0"/>
              <a:t>Encapsulation is most often achieved through information hiding (not just data hiding), which is the process of hiding all the secrets of an object that do not contribute to its essential characteristics; typically, the structure of an object is hidden, as well as the implementation of its methods.</a:t>
            </a:r>
            <a:endParaRPr lang="en-US" sz="2200" dirty="0"/>
          </a:p>
        </p:txBody>
      </p:sp>
    </p:spTree>
    <p:extLst>
      <p:ext uri="{BB962C8B-B14F-4D97-AF65-F5344CB8AC3E}">
        <p14:creationId xmlns:p14="http://schemas.microsoft.com/office/powerpoint/2010/main" val="3701515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78AF-CDD4-5AA2-0EAB-4A75C555DC11}"/>
              </a:ext>
            </a:extLst>
          </p:cNvPr>
          <p:cNvSpPr>
            <a:spLocks noGrp="1"/>
          </p:cNvSpPr>
          <p:nvPr>
            <p:ph type="title"/>
          </p:nvPr>
        </p:nvSpPr>
        <p:spPr/>
        <p:txBody>
          <a:bodyPr/>
          <a:lstStyle/>
          <a:p>
            <a:r>
              <a:rPr lang="en-US" dirty="0"/>
              <a:t>Encapsulation</a:t>
            </a:r>
          </a:p>
        </p:txBody>
      </p:sp>
      <p:pic>
        <p:nvPicPr>
          <p:cNvPr id="5" name="Content Placeholder 4" descr="A cat with a ball of yarn&#10;&#10;Description automatically generated">
            <a:extLst>
              <a:ext uri="{FF2B5EF4-FFF2-40B4-BE49-F238E27FC236}">
                <a16:creationId xmlns:a16="http://schemas.microsoft.com/office/drawing/2014/main" id="{B65E00E6-82A4-A193-3C8F-A146A8793F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4625" y="1842052"/>
            <a:ext cx="8482750" cy="4108174"/>
          </a:xfrm>
        </p:spPr>
      </p:pic>
    </p:spTree>
    <p:extLst>
      <p:ext uri="{BB962C8B-B14F-4D97-AF65-F5344CB8AC3E}">
        <p14:creationId xmlns:p14="http://schemas.microsoft.com/office/powerpoint/2010/main" val="3290872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D8CE-833F-F057-767F-88BF84664800}"/>
              </a:ext>
            </a:extLst>
          </p:cNvPr>
          <p:cNvSpPr>
            <a:spLocks noGrp="1"/>
          </p:cNvSpPr>
          <p:nvPr>
            <p:ph type="title"/>
          </p:nvPr>
        </p:nvSpPr>
        <p:spPr/>
        <p:txBody>
          <a:bodyPr/>
          <a:lstStyle/>
          <a:p>
            <a:r>
              <a:rPr lang="en-US" dirty="0"/>
              <a:t>Modularity</a:t>
            </a:r>
          </a:p>
        </p:txBody>
      </p:sp>
      <p:sp>
        <p:nvSpPr>
          <p:cNvPr id="3" name="Content Placeholder 2">
            <a:extLst>
              <a:ext uri="{FF2B5EF4-FFF2-40B4-BE49-F238E27FC236}">
                <a16:creationId xmlns:a16="http://schemas.microsoft.com/office/drawing/2014/main" id="{01A8EE45-7D7B-E790-B930-908BD26C65C8}"/>
              </a:ext>
            </a:extLst>
          </p:cNvPr>
          <p:cNvSpPr>
            <a:spLocks noGrp="1"/>
          </p:cNvSpPr>
          <p:nvPr>
            <p:ph idx="1"/>
          </p:nvPr>
        </p:nvSpPr>
        <p:spPr/>
        <p:txBody>
          <a:bodyPr>
            <a:normAutofit/>
          </a:bodyPr>
          <a:lstStyle/>
          <a:p>
            <a:pPr algn="l"/>
            <a:r>
              <a:rPr lang="en-US" sz="2200" dirty="0"/>
              <a:t>P</a:t>
            </a:r>
            <a:r>
              <a:rPr lang="en-US" sz="2200" b="0" i="0" u="none" strike="noStrike" baseline="0" dirty="0"/>
              <a:t>artitioning a program creates a number of well-defined, documented boundaries within the program.</a:t>
            </a:r>
          </a:p>
          <a:p>
            <a:pPr algn="l"/>
            <a:r>
              <a:rPr lang="en-US" sz="2200" b="0" i="0" u="none" strike="noStrike" baseline="0" dirty="0"/>
              <a:t>Modularization consists of dividing a program into modules which can be compiled separately, but which have connections with other modules.</a:t>
            </a:r>
          </a:p>
          <a:p>
            <a:pPr algn="l"/>
            <a:r>
              <a:rPr lang="en-US" sz="2200" b="0" i="0" u="none" strike="noStrike" baseline="0" dirty="0"/>
              <a:t>The overall goal of the decomposition into modules is the reduction of software cost by allowing modules to be designed and revised independently</a:t>
            </a:r>
            <a:endParaRPr lang="en-US" sz="2200" dirty="0"/>
          </a:p>
        </p:txBody>
      </p:sp>
    </p:spTree>
    <p:extLst>
      <p:ext uri="{BB962C8B-B14F-4D97-AF65-F5344CB8AC3E}">
        <p14:creationId xmlns:p14="http://schemas.microsoft.com/office/powerpoint/2010/main" val="318887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A3DE1-1208-164D-54C8-5A4FC7C42DF4}"/>
              </a:ext>
            </a:extLst>
          </p:cNvPr>
          <p:cNvSpPr>
            <a:spLocks noGrp="1"/>
          </p:cNvSpPr>
          <p:nvPr>
            <p:ph type="title"/>
          </p:nvPr>
        </p:nvSpPr>
        <p:spPr/>
        <p:txBody>
          <a:bodyPr/>
          <a:lstStyle/>
          <a:p>
            <a:r>
              <a:rPr lang="en-US" dirty="0"/>
              <a:t>Hierarchy</a:t>
            </a:r>
          </a:p>
        </p:txBody>
      </p:sp>
      <p:sp>
        <p:nvSpPr>
          <p:cNvPr id="3" name="Content Placeholder 2">
            <a:extLst>
              <a:ext uri="{FF2B5EF4-FFF2-40B4-BE49-F238E27FC236}">
                <a16:creationId xmlns:a16="http://schemas.microsoft.com/office/drawing/2014/main" id="{93B60F1E-A908-8BD5-6B81-15653E53AD0D}"/>
              </a:ext>
            </a:extLst>
          </p:cNvPr>
          <p:cNvSpPr>
            <a:spLocks noGrp="1"/>
          </p:cNvSpPr>
          <p:nvPr>
            <p:ph idx="1"/>
          </p:nvPr>
        </p:nvSpPr>
        <p:spPr/>
        <p:txBody>
          <a:bodyPr>
            <a:noAutofit/>
          </a:bodyPr>
          <a:lstStyle/>
          <a:p>
            <a:pPr algn="l"/>
            <a:r>
              <a:rPr lang="en-US" sz="2200" b="0" i="0" u="none" strike="noStrike" baseline="0" dirty="0"/>
              <a:t>Hierarchy is a ranking or ordering of abstractions.</a:t>
            </a:r>
          </a:p>
          <a:p>
            <a:pPr algn="l"/>
            <a:r>
              <a:rPr lang="en-US" sz="2200" b="0" i="0" u="none" strike="noStrike" baseline="0" dirty="0"/>
              <a:t>The two most important hierarchies in a complex system are its class structure (the “is a” hierarchy) and its object structure (the “part of” hierarchy).</a:t>
            </a:r>
          </a:p>
          <a:p>
            <a:pPr algn="l"/>
            <a:r>
              <a:rPr lang="en-US" sz="2200" b="1" dirty="0"/>
              <a:t>Examples of Hierarchy</a:t>
            </a:r>
          </a:p>
          <a:p>
            <a:pPr lvl="1"/>
            <a:r>
              <a:rPr lang="en-US" sz="2200" dirty="0"/>
              <a:t>Single Inheritance (is a hierarchy)</a:t>
            </a:r>
          </a:p>
          <a:p>
            <a:pPr lvl="1"/>
            <a:r>
              <a:rPr lang="en-US" sz="2200" dirty="0"/>
              <a:t>Multiple Inheritance (is a hierarchy)</a:t>
            </a:r>
          </a:p>
          <a:p>
            <a:pPr lvl="2">
              <a:buFont typeface="Wingdings" panose="05000000000000000000" pitchFamily="2" charset="2"/>
              <a:buChar char="v"/>
            </a:pPr>
            <a:r>
              <a:rPr lang="en-US" sz="1800" b="0" i="0" u="none" strike="noStrike" baseline="0" dirty="0"/>
              <a:t>Clashes will occur when two or more super classes provide a field or operation with the same name or signature as a peer superclass.</a:t>
            </a:r>
          </a:p>
          <a:p>
            <a:pPr lvl="2">
              <a:buFont typeface="Wingdings" panose="05000000000000000000" pitchFamily="2" charset="2"/>
              <a:buChar char="v"/>
            </a:pPr>
            <a:r>
              <a:rPr lang="en-US" sz="1800" b="0" i="0" u="none" strike="noStrike" baseline="0" dirty="0"/>
              <a:t>Repeated inheritance occurs when two or more peer super classes share a common superclass. In such a situation, the inheritance lattice will be </a:t>
            </a:r>
            <a:r>
              <a:rPr lang="en-US" sz="1800" b="1" i="0" u="none" strike="noStrike" baseline="0" dirty="0"/>
              <a:t>diamond-shaped</a:t>
            </a:r>
            <a:r>
              <a:rPr lang="en-US" sz="1800" b="0" i="0" u="none" strike="noStrike" baseline="0" dirty="0"/>
              <a:t>, so the question arises, does the leaf class (i.e., subclass) have one copy or multiple copies of the structure of the shared superclass?</a:t>
            </a:r>
          </a:p>
          <a:p>
            <a:pPr lvl="1"/>
            <a:r>
              <a:rPr lang="en-US" sz="2200" dirty="0"/>
              <a:t>Aggregation (part of hierarchy)</a:t>
            </a:r>
          </a:p>
        </p:txBody>
      </p:sp>
    </p:spTree>
    <p:extLst>
      <p:ext uri="{BB962C8B-B14F-4D97-AF65-F5344CB8AC3E}">
        <p14:creationId xmlns:p14="http://schemas.microsoft.com/office/powerpoint/2010/main" val="1242983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569C-4538-7853-E4F7-4750A65F1C15}"/>
              </a:ext>
            </a:extLst>
          </p:cNvPr>
          <p:cNvSpPr>
            <a:spLocks noGrp="1"/>
          </p:cNvSpPr>
          <p:nvPr>
            <p:ph type="title"/>
          </p:nvPr>
        </p:nvSpPr>
        <p:spPr/>
        <p:txBody>
          <a:bodyPr/>
          <a:lstStyle/>
          <a:p>
            <a:r>
              <a:rPr lang="en-US" dirty="0"/>
              <a:t>Diamond Problem Solution in Java</a:t>
            </a:r>
          </a:p>
        </p:txBody>
      </p:sp>
      <p:pic>
        <p:nvPicPr>
          <p:cNvPr id="5" name="Content Placeholder 4" descr="A screenshot of a computer program&#10;&#10;Description automatically generated">
            <a:extLst>
              <a:ext uri="{FF2B5EF4-FFF2-40B4-BE49-F238E27FC236}">
                <a16:creationId xmlns:a16="http://schemas.microsoft.com/office/drawing/2014/main" id="{E7867100-634A-742F-1FB2-079A946950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0105" y="1351721"/>
            <a:ext cx="7871790" cy="5314121"/>
          </a:xfrm>
        </p:spPr>
      </p:pic>
    </p:spTree>
    <p:extLst>
      <p:ext uri="{BB962C8B-B14F-4D97-AF65-F5344CB8AC3E}">
        <p14:creationId xmlns:p14="http://schemas.microsoft.com/office/powerpoint/2010/main" val="545953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006C-7D37-C235-5E1A-2F6CCA20FA42}"/>
              </a:ext>
            </a:extLst>
          </p:cNvPr>
          <p:cNvSpPr>
            <a:spLocks noGrp="1"/>
          </p:cNvSpPr>
          <p:nvPr>
            <p:ph type="title"/>
          </p:nvPr>
        </p:nvSpPr>
        <p:spPr/>
        <p:txBody>
          <a:bodyPr/>
          <a:lstStyle/>
          <a:p>
            <a:r>
              <a:rPr lang="en-US" dirty="0"/>
              <a:t>Benefits of Object Model</a:t>
            </a:r>
          </a:p>
        </p:txBody>
      </p:sp>
      <p:sp>
        <p:nvSpPr>
          <p:cNvPr id="3" name="Content Placeholder 2">
            <a:extLst>
              <a:ext uri="{FF2B5EF4-FFF2-40B4-BE49-F238E27FC236}">
                <a16:creationId xmlns:a16="http://schemas.microsoft.com/office/drawing/2014/main" id="{329C3135-4B14-EED1-9804-74F8BDFB3A1A}"/>
              </a:ext>
            </a:extLst>
          </p:cNvPr>
          <p:cNvSpPr>
            <a:spLocks noGrp="1"/>
          </p:cNvSpPr>
          <p:nvPr>
            <p:ph idx="1"/>
          </p:nvPr>
        </p:nvSpPr>
        <p:spPr/>
        <p:txBody>
          <a:bodyPr>
            <a:normAutofit/>
          </a:bodyPr>
          <a:lstStyle/>
          <a:p>
            <a:pPr algn="l"/>
            <a:r>
              <a:rPr lang="en-US" sz="2200" dirty="0"/>
              <a:t>U</a:t>
            </a:r>
            <a:r>
              <a:rPr lang="en-US" sz="2200" b="0" i="0" u="none" strike="noStrike" baseline="0" dirty="0"/>
              <a:t>se of the object model:</a:t>
            </a:r>
          </a:p>
          <a:p>
            <a:pPr lvl="1"/>
            <a:r>
              <a:rPr lang="en-US" sz="2200" dirty="0"/>
              <a:t>H</a:t>
            </a:r>
            <a:r>
              <a:rPr lang="en-US" sz="2200" b="0" i="0" u="none" strike="noStrike" baseline="0" dirty="0"/>
              <a:t>elps us to exploit the expressive </a:t>
            </a:r>
            <a:r>
              <a:rPr lang="en-US" sz="2200" b="1" i="0" u="none" strike="noStrike" baseline="0" dirty="0"/>
              <a:t>power of object-based and object-oriented programming languages</a:t>
            </a:r>
          </a:p>
          <a:p>
            <a:pPr lvl="1"/>
            <a:r>
              <a:rPr lang="en-US" sz="2200" dirty="0"/>
              <a:t>E</a:t>
            </a:r>
            <a:r>
              <a:rPr lang="en-US" sz="2200" b="0" i="0" u="none" strike="noStrike" baseline="0" dirty="0"/>
              <a:t>ncourages the </a:t>
            </a:r>
            <a:r>
              <a:rPr lang="en-US" sz="2200" b="1" i="0" u="none" strike="noStrike" baseline="0" dirty="0"/>
              <a:t>reuse</a:t>
            </a:r>
            <a:r>
              <a:rPr lang="en-US" sz="2200" b="0" i="0" u="none" strike="noStrike" baseline="0" dirty="0"/>
              <a:t> not only of software but of entire designs, leading to the creation of reusable application frameworks</a:t>
            </a:r>
          </a:p>
          <a:p>
            <a:pPr lvl="1"/>
            <a:r>
              <a:rPr lang="en-US" sz="2200" dirty="0"/>
              <a:t>P</a:t>
            </a:r>
            <a:r>
              <a:rPr lang="en-US" sz="2200" b="0" i="0" u="none" strike="noStrike" baseline="0" dirty="0"/>
              <a:t>roduces systems that are built on stable intermediate forms, which are more </a:t>
            </a:r>
            <a:r>
              <a:rPr lang="en-US" sz="2200" b="1" i="0" u="none" strike="noStrike" baseline="0" dirty="0"/>
              <a:t>resilient to change</a:t>
            </a:r>
          </a:p>
          <a:p>
            <a:pPr lvl="1"/>
            <a:r>
              <a:rPr lang="en-US" sz="2200" dirty="0"/>
              <a:t>A</a:t>
            </a:r>
            <a:r>
              <a:rPr lang="en-US" sz="2200" b="0" i="0" u="none" strike="noStrike" baseline="0" dirty="0"/>
              <a:t>ppeals to the workings of </a:t>
            </a:r>
            <a:r>
              <a:rPr lang="en-US" sz="2200" b="1" i="0" u="none" strike="noStrike" baseline="0" dirty="0"/>
              <a:t>human cognition</a:t>
            </a:r>
            <a:endParaRPr lang="en-US" sz="2200" b="1" dirty="0"/>
          </a:p>
        </p:txBody>
      </p:sp>
    </p:spTree>
    <p:extLst>
      <p:ext uri="{BB962C8B-B14F-4D97-AF65-F5344CB8AC3E}">
        <p14:creationId xmlns:p14="http://schemas.microsoft.com/office/powerpoint/2010/main" val="3582703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6612-0F01-F639-D4E6-A7C143095A56}"/>
              </a:ext>
            </a:extLst>
          </p:cNvPr>
          <p:cNvSpPr>
            <a:spLocks noGrp="1"/>
          </p:cNvSpPr>
          <p:nvPr>
            <p:ph type="title"/>
          </p:nvPr>
        </p:nvSpPr>
        <p:spPr/>
        <p:txBody>
          <a:bodyPr/>
          <a:lstStyle/>
          <a:p>
            <a:r>
              <a:rPr lang="en-US" dirty="0"/>
              <a:t>Software Development Lifecycle (SDLC)</a:t>
            </a:r>
          </a:p>
        </p:txBody>
      </p:sp>
      <p:sp>
        <p:nvSpPr>
          <p:cNvPr id="3" name="Content Placeholder 2">
            <a:extLst>
              <a:ext uri="{FF2B5EF4-FFF2-40B4-BE49-F238E27FC236}">
                <a16:creationId xmlns:a16="http://schemas.microsoft.com/office/drawing/2014/main" id="{15BB09D6-21B2-C710-8580-23AC4EB67193}"/>
              </a:ext>
            </a:extLst>
          </p:cNvPr>
          <p:cNvSpPr>
            <a:spLocks noGrp="1"/>
          </p:cNvSpPr>
          <p:nvPr>
            <p:ph idx="1"/>
          </p:nvPr>
        </p:nvSpPr>
        <p:spPr/>
        <p:txBody>
          <a:bodyPr>
            <a:normAutofit/>
          </a:bodyPr>
          <a:lstStyle/>
          <a:p>
            <a:pPr algn="l"/>
            <a:r>
              <a:rPr lang="en-US" sz="2200" b="0" i="0" dirty="0">
                <a:solidFill>
                  <a:srgbClr val="2F353E"/>
                </a:solidFill>
                <a:effectLst/>
              </a:rPr>
              <a:t>The Software Development Life Cycle (SDLC) refers to a methodology with clearly defined processes for creating high-quality software. SDLC methodology focuses on the following phases of software development:</a:t>
            </a:r>
          </a:p>
          <a:p>
            <a:pPr lvl="1">
              <a:buFont typeface="Wingdings" panose="05000000000000000000" pitchFamily="2" charset="2"/>
              <a:buChar char="Ø"/>
            </a:pPr>
            <a:r>
              <a:rPr lang="en-US" sz="2200" b="0" i="0" dirty="0">
                <a:solidFill>
                  <a:srgbClr val="2F353E"/>
                </a:solidFill>
                <a:effectLst/>
              </a:rPr>
              <a:t>Requirement analysis</a:t>
            </a:r>
          </a:p>
          <a:p>
            <a:pPr lvl="1">
              <a:buFont typeface="Wingdings" panose="05000000000000000000" pitchFamily="2" charset="2"/>
              <a:buChar char="Ø"/>
            </a:pPr>
            <a:r>
              <a:rPr lang="en-US" sz="2200" b="0" i="0" dirty="0">
                <a:solidFill>
                  <a:srgbClr val="2F353E"/>
                </a:solidFill>
                <a:effectLst/>
              </a:rPr>
              <a:t>Planning</a:t>
            </a:r>
          </a:p>
          <a:p>
            <a:pPr lvl="1">
              <a:buFont typeface="Wingdings" panose="05000000000000000000" pitchFamily="2" charset="2"/>
              <a:buChar char="Ø"/>
            </a:pPr>
            <a:r>
              <a:rPr lang="en-US" sz="2200" b="0" i="0" dirty="0">
                <a:solidFill>
                  <a:srgbClr val="2F353E"/>
                </a:solidFill>
                <a:effectLst/>
              </a:rPr>
              <a:t>Software design such as architectural design</a:t>
            </a:r>
          </a:p>
          <a:p>
            <a:pPr lvl="1">
              <a:buFont typeface="Wingdings" panose="05000000000000000000" pitchFamily="2" charset="2"/>
              <a:buChar char="Ø"/>
            </a:pPr>
            <a:r>
              <a:rPr lang="en-US" sz="2200" b="0" i="0" dirty="0">
                <a:solidFill>
                  <a:srgbClr val="2F353E"/>
                </a:solidFill>
                <a:effectLst/>
              </a:rPr>
              <a:t>Software development</a:t>
            </a:r>
          </a:p>
          <a:p>
            <a:pPr lvl="1">
              <a:buFont typeface="Wingdings" panose="05000000000000000000" pitchFamily="2" charset="2"/>
              <a:buChar char="Ø"/>
            </a:pPr>
            <a:r>
              <a:rPr lang="en-US" sz="2200" b="0" i="0" dirty="0">
                <a:solidFill>
                  <a:srgbClr val="2F353E"/>
                </a:solidFill>
                <a:effectLst/>
              </a:rPr>
              <a:t>Testing</a:t>
            </a:r>
          </a:p>
          <a:p>
            <a:pPr lvl="1">
              <a:buFont typeface="Wingdings" panose="05000000000000000000" pitchFamily="2" charset="2"/>
              <a:buChar char="Ø"/>
            </a:pPr>
            <a:r>
              <a:rPr lang="en-US" sz="2200" b="0" i="0" dirty="0">
                <a:solidFill>
                  <a:srgbClr val="2F353E"/>
                </a:solidFill>
                <a:effectLst/>
              </a:rPr>
              <a:t>Deployment/Maintenance</a:t>
            </a:r>
          </a:p>
          <a:p>
            <a:endParaRPr lang="en-US" dirty="0"/>
          </a:p>
        </p:txBody>
      </p:sp>
    </p:spTree>
    <p:extLst>
      <p:ext uri="{BB962C8B-B14F-4D97-AF65-F5344CB8AC3E}">
        <p14:creationId xmlns:p14="http://schemas.microsoft.com/office/powerpoint/2010/main" val="2510896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6612-0F01-F639-D4E6-A7C143095A56}"/>
              </a:ext>
            </a:extLst>
          </p:cNvPr>
          <p:cNvSpPr>
            <a:spLocks noGrp="1"/>
          </p:cNvSpPr>
          <p:nvPr>
            <p:ph type="title"/>
          </p:nvPr>
        </p:nvSpPr>
        <p:spPr/>
        <p:txBody>
          <a:bodyPr/>
          <a:lstStyle/>
          <a:p>
            <a:r>
              <a:rPr lang="en-US" dirty="0"/>
              <a:t>Software Development Lifecycle (SDLC)</a:t>
            </a:r>
          </a:p>
        </p:txBody>
      </p:sp>
      <p:pic>
        <p:nvPicPr>
          <p:cNvPr id="5" name="Content Placeholder 4" descr="A diagram of software development&#10;&#10;Description automatically generated">
            <a:extLst>
              <a:ext uri="{FF2B5EF4-FFF2-40B4-BE49-F238E27FC236}">
                <a16:creationId xmlns:a16="http://schemas.microsoft.com/office/drawing/2014/main" id="{CB663E08-612B-2D30-1B5C-118542E483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1778" y="1431236"/>
            <a:ext cx="8688443" cy="5168346"/>
          </a:xfrm>
        </p:spPr>
      </p:pic>
    </p:spTree>
    <p:extLst>
      <p:ext uri="{BB962C8B-B14F-4D97-AF65-F5344CB8AC3E}">
        <p14:creationId xmlns:p14="http://schemas.microsoft.com/office/powerpoint/2010/main" val="1132918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54D6-E334-D369-F465-FC3086590FBB}"/>
              </a:ext>
            </a:extLst>
          </p:cNvPr>
          <p:cNvSpPr>
            <a:spLocks noGrp="1"/>
          </p:cNvSpPr>
          <p:nvPr>
            <p:ph type="title"/>
          </p:nvPr>
        </p:nvSpPr>
        <p:spPr/>
        <p:txBody>
          <a:bodyPr/>
          <a:lstStyle/>
          <a:p>
            <a:r>
              <a:rPr lang="en-US" dirty="0"/>
              <a:t>Object Oriented Methodology</a:t>
            </a:r>
            <a:br>
              <a:rPr lang="en-US" dirty="0"/>
            </a:br>
            <a:endParaRPr lang="en-US" dirty="0"/>
          </a:p>
        </p:txBody>
      </p:sp>
      <p:sp>
        <p:nvSpPr>
          <p:cNvPr id="3" name="Content Placeholder 2">
            <a:extLst>
              <a:ext uri="{FF2B5EF4-FFF2-40B4-BE49-F238E27FC236}">
                <a16:creationId xmlns:a16="http://schemas.microsoft.com/office/drawing/2014/main" id="{39FF4C84-7EDE-09C4-9EF0-8F57DB953BC6}"/>
              </a:ext>
            </a:extLst>
          </p:cNvPr>
          <p:cNvSpPr>
            <a:spLocks noGrp="1"/>
          </p:cNvSpPr>
          <p:nvPr>
            <p:ph idx="1"/>
          </p:nvPr>
        </p:nvSpPr>
        <p:spPr>
          <a:xfrm>
            <a:off x="838200" y="1253331"/>
            <a:ext cx="10515600" cy="4351338"/>
          </a:xfrm>
        </p:spPr>
        <p:txBody>
          <a:bodyPr>
            <a:noAutofit/>
          </a:bodyPr>
          <a:lstStyle/>
          <a:p>
            <a:pPr marL="0" indent="0" algn="l">
              <a:buNone/>
            </a:pPr>
            <a:r>
              <a:rPr lang="en-US" sz="2200" b="0" i="0" u="none" strike="noStrike" baseline="0" dirty="0"/>
              <a:t>The methodology has the following stages.</a:t>
            </a:r>
          </a:p>
          <a:p>
            <a:pPr algn="l"/>
            <a:r>
              <a:rPr lang="en-US" sz="2200" b="1" i="0" u="none" strike="noStrike" baseline="0" dirty="0"/>
              <a:t>System conception</a:t>
            </a:r>
            <a:r>
              <a:rPr lang="en-US" sz="2200" b="0" i="0" u="none" strike="noStrike" baseline="0" dirty="0"/>
              <a:t>. Software development begins with business analysts or users conceiving an application and formulating tentative requirements.</a:t>
            </a:r>
          </a:p>
          <a:p>
            <a:pPr algn="l"/>
            <a:r>
              <a:rPr lang="en-US" sz="2200" b="1" i="0" u="none" strike="noStrike" baseline="0" dirty="0"/>
              <a:t>Analysis</a:t>
            </a:r>
            <a:r>
              <a:rPr lang="en-US" sz="2200" b="0" i="1" u="none" strike="noStrike" baseline="0" dirty="0"/>
              <a:t>. </a:t>
            </a:r>
            <a:r>
              <a:rPr lang="en-US" sz="2200" b="0" i="0" u="none" strike="noStrike" baseline="0" dirty="0"/>
              <a:t>The analyst scrutinizes and rigorously restates the requirements from system conception by constructing models. The analyst must work with the requestor to understand the problem, because problem statements are rarely complete or correct.</a:t>
            </a:r>
          </a:p>
          <a:p>
            <a:pPr lvl="1"/>
            <a:r>
              <a:rPr lang="en-US" sz="2200" b="0" i="0" u="none" strike="noStrike" baseline="0" dirty="0"/>
              <a:t>The </a:t>
            </a:r>
            <a:r>
              <a:rPr lang="en-US" sz="2200" b="1" i="0" u="none" strike="noStrike" baseline="0" dirty="0"/>
              <a:t>analysis model </a:t>
            </a:r>
            <a:r>
              <a:rPr lang="en-US" sz="2200" b="0" i="0" u="none" strike="noStrike" baseline="0" dirty="0"/>
              <a:t>has two parts: the </a:t>
            </a:r>
            <a:r>
              <a:rPr lang="en-US" sz="2200" b="1" i="1" u="none" strike="noStrike" baseline="0" dirty="0"/>
              <a:t>domain model</a:t>
            </a:r>
            <a:r>
              <a:rPr lang="en-US" sz="2200" b="0" i="0" u="none" strike="noStrike" baseline="0" dirty="0"/>
              <a:t>, a description of the real-world objects reflected within the system; and the </a:t>
            </a:r>
            <a:r>
              <a:rPr lang="en-US" sz="2200" b="1" i="1" u="none" strike="noStrike" baseline="0" dirty="0"/>
              <a:t>application model</a:t>
            </a:r>
            <a:r>
              <a:rPr lang="en-US" sz="2200" b="0" i="0" u="none" strike="noStrike" baseline="0" dirty="0"/>
              <a:t>, a description of the parts of the application system itself that are visible to the user.</a:t>
            </a:r>
          </a:p>
          <a:p>
            <a:pPr algn="l"/>
            <a:r>
              <a:rPr lang="en-US" sz="2200" b="1" i="0" u="none" strike="noStrike" baseline="0" dirty="0"/>
              <a:t>System design</a:t>
            </a:r>
            <a:r>
              <a:rPr lang="en-US" sz="2200" b="0" i="0" u="none" strike="noStrike" baseline="0" dirty="0"/>
              <a:t>. The development team devise a high-level strategy—the </a:t>
            </a:r>
            <a:r>
              <a:rPr lang="en-US" sz="2200" b="1" i="1" u="none" strike="noStrike" baseline="0" dirty="0"/>
              <a:t>system architecture</a:t>
            </a:r>
            <a:r>
              <a:rPr lang="en-US" sz="2200" b="0" i="0" u="none" strike="noStrike" baseline="0" dirty="0"/>
              <a:t>— for solving the application problem.</a:t>
            </a:r>
          </a:p>
          <a:p>
            <a:pPr algn="l"/>
            <a:r>
              <a:rPr lang="en-US" sz="2200" b="1" i="0" u="none" strike="noStrike" baseline="0" dirty="0"/>
              <a:t>Class design</a:t>
            </a:r>
            <a:r>
              <a:rPr lang="en-US" sz="2200" b="0" i="0" u="none" strike="noStrike" baseline="0" dirty="0"/>
              <a:t>. The class designer adds details to the analysis model in accordance with the system design strategy. The class designer elaborates both domain and application objects using the same OO concepts.</a:t>
            </a:r>
          </a:p>
          <a:p>
            <a:pPr algn="l"/>
            <a:r>
              <a:rPr lang="en-US" sz="2200" b="1" i="0" u="none" strike="noStrike" baseline="0" dirty="0"/>
              <a:t>Implementation</a:t>
            </a:r>
            <a:r>
              <a:rPr lang="en-US" sz="2200" b="0" i="0" u="none" strike="noStrike" baseline="0" dirty="0"/>
              <a:t>. Implementers translate the classes and relationships developed during class design into a particular programming language, database, or hardware.</a:t>
            </a:r>
            <a:endParaRPr lang="en-US" sz="2200" dirty="0"/>
          </a:p>
        </p:txBody>
      </p:sp>
    </p:spTree>
    <p:extLst>
      <p:ext uri="{BB962C8B-B14F-4D97-AF65-F5344CB8AC3E}">
        <p14:creationId xmlns:p14="http://schemas.microsoft.com/office/powerpoint/2010/main" val="3062057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0B54A-B2BA-7AE9-FA51-3743C2EB685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BE3C7B6-B9B8-00E9-B362-BB65A6506822}"/>
              </a:ext>
            </a:extLst>
          </p:cNvPr>
          <p:cNvSpPr>
            <a:spLocks noGrp="1"/>
          </p:cNvSpPr>
          <p:nvPr>
            <p:ph idx="1"/>
          </p:nvPr>
        </p:nvSpPr>
        <p:spPr/>
        <p:txBody>
          <a:bodyPr/>
          <a:lstStyle/>
          <a:p>
            <a:r>
              <a:rPr lang="en-US" sz="1800" dirty="0">
                <a:effectLst/>
                <a:latin typeface="Cambria" panose="02040503050406030204" pitchFamily="18" charset="0"/>
                <a:ea typeface="Cambria" panose="02040503050406030204" pitchFamily="18" charset="0"/>
                <a:cs typeface="Times New Roman" panose="02020603050405020304" pitchFamily="18" charset="0"/>
              </a:rPr>
              <a:t>Object-Oriented Analysis and Design with Applications, Grady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Booch</a:t>
            </a:r>
            <a:r>
              <a:rPr lang="en-US" sz="1800" dirty="0">
                <a:effectLst/>
                <a:latin typeface="Cambria" panose="02040503050406030204" pitchFamily="18" charset="0"/>
                <a:ea typeface="Cambria" panose="02040503050406030204" pitchFamily="18" charset="0"/>
                <a:cs typeface="Times New Roman" panose="02020603050405020304" pitchFamily="18" charset="0"/>
              </a:rPr>
              <a:t> et al., 3</a:t>
            </a:r>
            <a:r>
              <a:rPr lang="en-US" sz="1800" baseline="30000" dirty="0">
                <a:effectLst/>
                <a:latin typeface="Cambria" panose="02040503050406030204" pitchFamily="18" charset="0"/>
                <a:ea typeface="Cambria" panose="02040503050406030204" pitchFamily="18" charset="0"/>
                <a:cs typeface="Times New Roman" panose="02020603050405020304" pitchFamily="18" charset="0"/>
              </a:rPr>
              <a:t>rd</a:t>
            </a:r>
            <a:r>
              <a:rPr lang="en-US" sz="1800" dirty="0">
                <a:effectLst/>
                <a:latin typeface="Cambria" panose="02040503050406030204" pitchFamily="18" charset="0"/>
                <a:ea typeface="Cambria" panose="02040503050406030204" pitchFamily="18" charset="0"/>
                <a:cs typeface="Times New Roman" panose="02020603050405020304" pitchFamily="18" charset="0"/>
              </a:rPr>
              <a:t> Edition, Pearson, 2007.</a:t>
            </a:r>
          </a:p>
          <a:p>
            <a:endParaRPr lang="en-US" sz="1800" dirty="0">
              <a:effectLst/>
              <a:latin typeface="Calibri" panose="020F0502020204030204" pitchFamily="34" charset="0"/>
              <a:ea typeface="Calibri" panose="020F0502020204030204" pitchFamily="34" charset="0"/>
            </a:endParaRPr>
          </a:p>
          <a:p>
            <a:pPr algn="just">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Timothy C. Lethbridge, Robert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Laganaiere</a:t>
            </a:r>
            <a:r>
              <a:rPr lang="en-US" sz="1800" dirty="0">
                <a:effectLst/>
                <a:latin typeface="Calibri" panose="020F0502020204030204" pitchFamily="34" charset="0"/>
                <a:ea typeface="Calibri" panose="020F0502020204030204" pitchFamily="34" charset="0"/>
                <a:cs typeface="Times New Roman" panose="02020603050405020304" pitchFamily="18" charset="0"/>
              </a:rPr>
              <a:t>, Object-Oriented Software Engineering (2nd Edition), McGraw Hill,  2005</a:t>
            </a:r>
          </a:p>
          <a:p>
            <a:pPr algn="just">
              <a:lnSpc>
                <a:spcPct val="107000"/>
              </a:lnSpc>
              <a:spcBef>
                <a:spcPts val="0"/>
              </a:spcBef>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pPr>
            <a:r>
              <a:rPr lang="en-US" sz="1800" dirty="0">
                <a:effectLst/>
                <a:latin typeface="Cambria" panose="02040503050406030204" pitchFamily="18" charset="0"/>
                <a:ea typeface="Cambria" panose="02040503050406030204" pitchFamily="18" charset="0"/>
                <a:cs typeface="Times New Roman" panose="02020603050405020304" pitchFamily="18" charset="0"/>
              </a:rPr>
              <a:t>Object-Oriented Modeling and Design with UML, Michael R. Blaha and James R. Rumbaugh, 2</a:t>
            </a:r>
            <a:r>
              <a:rPr lang="en-US" sz="1800" baseline="30000" dirty="0">
                <a:effectLst/>
                <a:latin typeface="Cambria" panose="02040503050406030204" pitchFamily="18" charset="0"/>
                <a:ea typeface="Cambria" panose="02040503050406030204" pitchFamily="18" charset="0"/>
                <a:cs typeface="Times New Roman" panose="02020603050405020304" pitchFamily="18" charset="0"/>
              </a:rPr>
              <a:t>nd</a:t>
            </a:r>
            <a:r>
              <a:rPr lang="en-US" sz="1800" dirty="0">
                <a:effectLst/>
                <a:latin typeface="Cambria" panose="02040503050406030204" pitchFamily="18" charset="0"/>
                <a:ea typeface="Cambria" panose="02040503050406030204" pitchFamily="18" charset="0"/>
                <a:cs typeface="Times New Roman" panose="02020603050405020304" pitchFamily="18" charset="0"/>
              </a:rPr>
              <a:t> Edition, Pearson, 2005.</a:t>
            </a:r>
            <a:endParaRPr lang="en-US" sz="1800" dirty="0">
              <a:effectLst/>
              <a:latin typeface="Calibri" panose="020F0502020204030204" pitchFamily="34" charset="0"/>
              <a:ea typeface="Calibri" panose="020F0502020204030204" pitchFamily="34" charset="0"/>
            </a:endParaRPr>
          </a:p>
          <a:p>
            <a:pPr algn="just">
              <a:lnSpc>
                <a:spcPct val="107000"/>
              </a:lnSpc>
              <a:spcBef>
                <a:spcPts val="0"/>
              </a:spcBef>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00976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79FBB-B315-2F88-F852-9054D91E071A}"/>
              </a:ext>
            </a:extLst>
          </p:cNvPr>
          <p:cNvSpPr>
            <a:spLocks noGrp="1"/>
          </p:cNvSpPr>
          <p:nvPr>
            <p:ph type="title"/>
          </p:nvPr>
        </p:nvSpPr>
        <p:spPr/>
        <p:txBody>
          <a:bodyPr/>
          <a:lstStyle/>
          <a:p>
            <a:r>
              <a:rPr lang="en-US" dirty="0"/>
              <a:t>What is Software Engineering?</a:t>
            </a:r>
          </a:p>
        </p:txBody>
      </p:sp>
      <p:sp>
        <p:nvSpPr>
          <p:cNvPr id="3" name="Content Placeholder 2">
            <a:extLst>
              <a:ext uri="{FF2B5EF4-FFF2-40B4-BE49-F238E27FC236}">
                <a16:creationId xmlns:a16="http://schemas.microsoft.com/office/drawing/2014/main" id="{28D65FBC-83D7-7375-67EE-572C6B79F573}"/>
              </a:ext>
            </a:extLst>
          </p:cNvPr>
          <p:cNvSpPr>
            <a:spLocks noGrp="1"/>
          </p:cNvSpPr>
          <p:nvPr>
            <p:ph idx="1"/>
          </p:nvPr>
        </p:nvSpPr>
        <p:spPr/>
        <p:txBody>
          <a:bodyPr>
            <a:normAutofit/>
          </a:bodyPr>
          <a:lstStyle/>
          <a:p>
            <a:pPr algn="l"/>
            <a:r>
              <a:rPr lang="en-US" sz="2200" i="1" dirty="0"/>
              <a:t>S</a:t>
            </a:r>
            <a:r>
              <a:rPr lang="en-US" sz="2200" b="0" i="1" u="none" strike="noStrike" baseline="0" dirty="0"/>
              <a:t>oftware engineering </a:t>
            </a:r>
            <a:r>
              <a:rPr lang="en-US" sz="2200" b="0" i="0" u="none" strike="noStrike" baseline="0" dirty="0"/>
              <a:t>is the process of </a:t>
            </a:r>
            <a:r>
              <a:rPr lang="en-US" sz="2200" b="1" i="0" u="none" strike="noStrike" baseline="0" dirty="0"/>
              <a:t>solving customers’ problems </a:t>
            </a:r>
            <a:r>
              <a:rPr lang="en-US" sz="2200" b="0" i="0" u="none" strike="noStrike" baseline="0" dirty="0"/>
              <a:t>by the systematic development and evolution of large, high-quality software systems within cost, time and other constraints.</a:t>
            </a:r>
            <a:endParaRPr lang="en-US" sz="2200" dirty="0"/>
          </a:p>
        </p:txBody>
      </p:sp>
    </p:spTree>
    <p:extLst>
      <p:ext uri="{BB962C8B-B14F-4D97-AF65-F5344CB8AC3E}">
        <p14:creationId xmlns:p14="http://schemas.microsoft.com/office/powerpoint/2010/main" val="2767419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2AEE-4EF8-67C8-72E8-08F9953998F7}"/>
              </a:ext>
            </a:extLst>
          </p:cNvPr>
          <p:cNvSpPr>
            <a:spLocks noGrp="1"/>
          </p:cNvSpPr>
          <p:nvPr>
            <p:ph type="title"/>
          </p:nvPr>
        </p:nvSpPr>
        <p:spPr/>
        <p:txBody>
          <a:bodyPr/>
          <a:lstStyle/>
          <a:p>
            <a:r>
              <a:rPr lang="en-US" dirty="0"/>
              <a:t>Stakeholders in Software Engineering</a:t>
            </a:r>
          </a:p>
        </p:txBody>
      </p:sp>
      <p:sp>
        <p:nvSpPr>
          <p:cNvPr id="3" name="Content Placeholder 2">
            <a:extLst>
              <a:ext uri="{FF2B5EF4-FFF2-40B4-BE49-F238E27FC236}">
                <a16:creationId xmlns:a16="http://schemas.microsoft.com/office/drawing/2014/main" id="{8AE91B43-0778-ECB3-2A3C-02F0B1100F30}"/>
              </a:ext>
            </a:extLst>
          </p:cNvPr>
          <p:cNvSpPr>
            <a:spLocks noGrp="1"/>
          </p:cNvSpPr>
          <p:nvPr>
            <p:ph idx="1"/>
          </p:nvPr>
        </p:nvSpPr>
        <p:spPr/>
        <p:txBody>
          <a:bodyPr>
            <a:normAutofit/>
          </a:bodyPr>
          <a:lstStyle/>
          <a:p>
            <a:pPr algn="l"/>
            <a:r>
              <a:rPr lang="en-US" sz="2200" b="1" i="0" u="none" strike="noStrike" baseline="0" dirty="0"/>
              <a:t>Users</a:t>
            </a:r>
            <a:r>
              <a:rPr lang="en-US" sz="2200" b="0" i="0" u="none" strike="noStrike" baseline="0" dirty="0"/>
              <a:t>. These are the people who will use the software. Their goals usually include doing enjoyable or interesting work and gaining recognition for the work they have done.</a:t>
            </a:r>
          </a:p>
          <a:p>
            <a:pPr algn="l"/>
            <a:r>
              <a:rPr lang="en-US" sz="2200" b="1" i="0" u="none" strike="noStrike" baseline="0" dirty="0"/>
              <a:t>Customers </a:t>
            </a:r>
            <a:r>
              <a:rPr lang="en-US" sz="2200" b="0" i="0" u="none" strike="noStrike" baseline="0" dirty="0"/>
              <a:t>(also known as </a:t>
            </a:r>
            <a:r>
              <a:rPr lang="en-US" sz="2200" b="0" i="1" u="none" strike="noStrike" baseline="0" dirty="0"/>
              <a:t>clients</a:t>
            </a:r>
            <a:r>
              <a:rPr lang="en-US" sz="2200" b="0" i="0" u="none" strike="noStrike" baseline="0" dirty="0"/>
              <a:t>). These are the people who make the decisions about ordering and paying for the software. They may or may not be users – the users may work for them.</a:t>
            </a:r>
          </a:p>
          <a:p>
            <a:pPr algn="l"/>
            <a:r>
              <a:rPr lang="en-US" sz="2200" b="1" i="0" u="none" strike="noStrike" baseline="0" dirty="0"/>
              <a:t>Software developers</a:t>
            </a:r>
            <a:r>
              <a:rPr lang="en-US" sz="2200" b="0" i="0" u="none" strike="noStrike" baseline="0" dirty="0"/>
              <a:t>. These are the people who develop and maintain the software, many of whom may be called software engineers.</a:t>
            </a:r>
          </a:p>
          <a:p>
            <a:pPr algn="l"/>
            <a:r>
              <a:rPr lang="en-US" sz="2200" b="1" i="0" u="none" strike="noStrike" baseline="0" dirty="0"/>
              <a:t>Development managers</a:t>
            </a:r>
            <a:r>
              <a:rPr lang="en-US" sz="2200" b="0" i="0" u="none" strike="noStrike" baseline="0" dirty="0"/>
              <a:t>. These are the people who run the organization that is developing the software.</a:t>
            </a:r>
            <a:endParaRPr lang="en-US" sz="2200" dirty="0"/>
          </a:p>
        </p:txBody>
      </p:sp>
    </p:spTree>
    <p:extLst>
      <p:ext uri="{BB962C8B-B14F-4D97-AF65-F5344CB8AC3E}">
        <p14:creationId xmlns:p14="http://schemas.microsoft.com/office/powerpoint/2010/main" val="64400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04BD6-85F8-1EBC-3359-49E673EC7407}"/>
              </a:ext>
            </a:extLst>
          </p:cNvPr>
          <p:cNvSpPr>
            <a:spLocks noGrp="1"/>
          </p:cNvSpPr>
          <p:nvPr>
            <p:ph type="title"/>
          </p:nvPr>
        </p:nvSpPr>
        <p:spPr/>
        <p:txBody>
          <a:bodyPr/>
          <a:lstStyle/>
          <a:p>
            <a:r>
              <a:rPr lang="en-US" dirty="0"/>
              <a:t>OOP?</a:t>
            </a:r>
          </a:p>
        </p:txBody>
      </p:sp>
      <p:sp>
        <p:nvSpPr>
          <p:cNvPr id="3" name="Content Placeholder 2">
            <a:extLst>
              <a:ext uri="{FF2B5EF4-FFF2-40B4-BE49-F238E27FC236}">
                <a16:creationId xmlns:a16="http://schemas.microsoft.com/office/drawing/2014/main" id="{77208457-087F-1EC2-0952-234AF8F425D6}"/>
              </a:ext>
            </a:extLst>
          </p:cNvPr>
          <p:cNvSpPr>
            <a:spLocks noGrp="1"/>
          </p:cNvSpPr>
          <p:nvPr>
            <p:ph idx="1"/>
          </p:nvPr>
        </p:nvSpPr>
        <p:spPr/>
        <p:txBody>
          <a:bodyPr>
            <a:normAutofit/>
          </a:bodyPr>
          <a:lstStyle/>
          <a:p>
            <a:pPr algn="l"/>
            <a:r>
              <a:rPr lang="en-US" sz="2200" b="0" i="0" u="none" strike="noStrike" baseline="0" dirty="0"/>
              <a:t>Object-oriented programming is a method of implementation in which programs are organized as cooperative collections of objects, each of which represents an instance of some class, and whose classes are all members of a hierarchy of classes united via inheritance relationships.</a:t>
            </a:r>
            <a:endParaRPr lang="en-US" sz="2200" dirty="0"/>
          </a:p>
        </p:txBody>
      </p:sp>
    </p:spTree>
    <p:extLst>
      <p:ext uri="{BB962C8B-B14F-4D97-AF65-F5344CB8AC3E}">
        <p14:creationId xmlns:p14="http://schemas.microsoft.com/office/powerpoint/2010/main" val="257244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A7E8-B820-1FA8-7DA7-47A5835EA277}"/>
              </a:ext>
            </a:extLst>
          </p:cNvPr>
          <p:cNvSpPr>
            <a:spLocks noGrp="1"/>
          </p:cNvSpPr>
          <p:nvPr>
            <p:ph type="title"/>
          </p:nvPr>
        </p:nvSpPr>
        <p:spPr/>
        <p:txBody>
          <a:bodyPr/>
          <a:lstStyle/>
          <a:p>
            <a:r>
              <a:rPr lang="en-US" dirty="0"/>
              <a:t>Object Oriented Design</a:t>
            </a:r>
          </a:p>
        </p:txBody>
      </p:sp>
      <p:sp>
        <p:nvSpPr>
          <p:cNvPr id="3" name="Content Placeholder 2">
            <a:extLst>
              <a:ext uri="{FF2B5EF4-FFF2-40B4-BE49-F238E27FC236}">
                <a16:creationId xmlns:a16="http://schemas.microsoft.com/office/drawing/2014/main" id="{C32197A1-F282-985F-A198-588CF0378D3F}"/>
              </a:ext>
            </a:extLst>
          </p:cNvPr>
          <p:cNvSpPr>
            <a:spLocks noGrp="1"/>
          </p:cNvSpPr>
          <p:nvPr>
            <p:ph idx="1"/>
          </p:nvPr>
        </p:nvSpPr>
        <p:spPr/>
        <p:txBody>
          <a:bodyPr>
            <a:normAutofit/>
          </a:bodyPr>
          <a:lstStyle/>
          <a:p>
            <a:pPr algn="l"/>
            <a:r>
              <a:rPr lang="en-US" sz="2200" b="0" i="0" u="none" strike="noStrike" baseline="0" dirty="0"/>
              <a:t>Object-oriented design is a method of design encompassing the process of object-oriented</a:t>
            </a:r>
            <a:r>
              <a:rPr lang="en-US" sz="2200" dirty="0"/>
              <a:t> </a:t>
            </a:r>
            <a:r>
              <a:rPr lang="en-US" sz="2200" b="0" i="0" u="none" strike="noStrike" baseline="0" dirty="0"/>
              <a:t>decomposition and a notation for depicting both logical and physical as well as static and dynamic models of the system under design.</a:t>
            </a:r>
            <a:endParaRPr lang="en-US" sz="2200" dirty="0"/>
          </a:p>
        </p:txBody>
      </p:sp>
    </p:spTree>
    <p:extLst>
      <p:ext uri="{BB962C8B-B14F-4D97-AF65-F5344CB8AC3E}">
        <p14:creationId xmlns:p14="http://schemas.microsoft.com/office/powerpoint/2010/main" val="4046161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50FC-C51B-C9A6-0F44-E132643B969B}"/>
              </a:ext>
            </a:extLst>
          </p:cNvPr>
          <p:cNvSpPr>
            <a:spLocks noGrp="1"/>
          </p:cNvSpPr>
          <p:nvPr>
            <p:ph type="title"/>
          </p:nvPr>
        </p:nvSpPr>
        <p:spPr/>
        <p:txBody>
          <a:bodyPr/>
          <a:lstStyle/>
          <a:p>
            <a:r>
              <a:rPr lang="en-US" dirty="0"/>
              <a:t>Object Oriented Analysis</a:t>
            </a:r>
          </a:p>
        </p:txBody>
      </p:sp>
      <p:sp>
        <p:nvSpPr>
          <p:cNvPr id="3" name="Content Placeholder 2">
            <a:extLst>
              <a:ext uri="{FF2B5EF4-FFF2-40B4-BE49-F238E27FC236}">
                <a16:creationId xmlns:a16="http://schemas.microsoft.com/office/drawing/2014/main" id="{4B5FB105-6E84-B3AE-D4E2-C49955C26317}"/>
              </a:ext>
            </a:extLst>
          </p:cNvPr>
          <p:cNvSpPr>
            <a:spLocks noGrp="1"/>
          </p:cNvSpPr>
          <p:nvPr>
            <p:ph idx="1"/>
          </p:nvPr>
        </p:nvSpPr>
        <p:spPr/>
        <p:txBody>
          <a:bodyPr>
            <a:normAutofit/>
          </a:bodyPr>
          <a:lstStyle/>
          <a:p>
            <a:pPr algn="l"/>
            <a:r>
              <a:rPr lang="en-US" sz="2200" b="0" i="0" u="none" strike="noStrike" baseline="0" dirty="0"/>
              <a:t>Object-oriented analysis is a method of analysis that examines requirements from the perspective of the classes and objects found in the vocabulary of the problem domain.</a:t>
            </a:r>
            <a:endParaRPr lang="en-US" sz="2200" dirty="0"/>
          </a:p>
        </p:txBody>
      </p:sp>
    </p:spTree>
    <p:extLst>
      <p:ext uri="{BB962C8B-B14F-4D97-AF65-F5344CB8AC3E}">
        <p14:creationId xmlns:p14="http://schemas.microsoft.com/office/powerpoint/2010/main" val="2372782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ACD92-9558-F1C2-F873-5C127B4E6329}"/>
              </a:ext>
            </a:extLst>
          </p:cNvPr>
          <p:cNvSpPr>
            <a:spLocks noGrp="1"/>
          </p:cNvSpPr>
          <p:nvPr>
            <p:ph type="title"/>
          </p:nvPr>
        </p:nvSpPr>
        <p:spPr/>
        <p:txBody>
          <a:bodyPr/>
          <a:lstStyle/>
          <a:p>
            <a:r>
              <a:rPr lang="en-US" dirty="0"/>
              <a:t>Object Model</a:t>
            </a:r>
          </a:p>
        </p:txBody>
      </p:sp>
      <p:sp>
        <p:nvSpPr>
          <p:cNvPr id="3" name="Content Placeholder 2">
            <a:extLst>
              <a:ext uri="{FF2B5EF4-FFF2-40B4-BE49-F238E27FC236}">
                <a16:creationId xmlns:a16="http://schemas.microsoft.com/office/drawing/2014/main" id="{D56E29ED-CD2C-DFC1-A0F5-A04D0D4B1368}"/>
              </a:ext>
            </a:extLst>
          </p:cNvPr>
          <p:cNvSpPr>
            <a:spLocks noGrp="1"/>
          </p:cNvSpPr>
          <p:nvPr>
            <p:ph idx="1"/>
          </p:nvPr>
        </p:nvSpPr>
        <p:spPr/>
        <p:txBody>
          <a:bodyPr>
            <a:normAutofit/>
          </a:bodyPr>
          <a:lstStyle/>
          <a:p>
            <a:pPr marL="0" indent="0" algn="l">
              <a:buNone/>
            </a:pPr>
            <a:r>
              <a:rPr lang="en-US" sz="2200" b="0" i="0" u="none" strike="noStrike" baseline="0" dirty="0"/>
              <a:t>For all things objec</a:t>
            </a:r>
            <a:r>
              <a:rPr lang="en-US" sz="2200" dirty="0"/>
              <a:t>t oriented, the</a:t>
            </a:r>
            <a:r>
              <a:rPr lang="en-US" sz="2200" b="0" i="0" u="none" strike="noStrike" baseline="0" dirty="0"/>
              <a:t> conceptual framework is the object model. There are four major elements of this model:</a:t>
            </a:r>
          </a:p>
          <a:p>
            <a:pPr marL="457200" lvl="1" indent="0">
              <a:buNone/>
            </a:pPr>
            <a:r>
              <a:rPr lang="en-US" sz="2200" b="0" i="0" u="none" strike="noStrike" baseline="0" dirty="0"/>
              <a:t>1. Abstraction</a:t>
            </a:r>
          </a:p>
          <a:p>
            <a:pPr marL="457200" lvl="1" indent="0">
              <a:buNone/>
            </a:pPr>
            <a:r>
              <a:rPr lang="en-US" sz="2200" b="0" i="0" u="none" strike="noStrike" baseline="0" dirty="0"/>
              <a:t>2. Encapsulation</a:t>
            </a:r>
          </a:p>
          <a:p>
            <a:pPr marL="457200" lvl="1" indent="0">
              <a:buNone/>
            </a:pPr>
            <a:r>
              <a:rPr lang="en-US" sz="2200" b="0" i="0" u="none" strike="noStrike" baseline="0" dirty="0"/>
              <a:t>3. Modularity</a:t>
            </a:r>
          </a:p>
          <a:p>
            <a:pPr marL="457200" lvl="1" indent="0">
              <a:buNone/>
            </a:pPr>
            <a:r>
              <a:rPr lang="en-US" sz="2200" b="0" i="0" u="none" strike="noStrike" baseline="0" dirty="0"/>
              <a:t>4. Hierarchy</a:t>
            </a:r>
            <a:endParaRPr lang="en-US" sz="2200" dirty="0"/>
          </a:p>
        </p:txBody>
      </p:sp>
    </p:spTree>
    <p:extLst>
      <p:ext uri="{BB962C8B-B14F-4D97-AF65-F5344CB8AC3E}">
        <p14:creationId xmlns:p14="http://schemas.microsoft.com/office/powerpoint/2010/main" val="2171793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8B6D-BE14-9AA5-2B57-5ECF191B6595}"/>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592AA137-3AAC-0DBC-9FF4-33D892910DC4}"/>
              </a:ext>
            </a:extLst>
          </p:cNvPr>
          <p:cNvSpPr>
            <a:spLocks noGrp="1"/>
          </p:cNvSpPr>
          <p:nvPr>
            <p:ph idx="1"/>
          </p:nvPr>
        </p:nvSpPr>
        <p:spPr/>
        <p:txBody>
          <a:bodyPr>
            <a:normAutofit/>
          </a:bodyPr>
          <a:lstStyle/>
          <a:p>
            <a:pPr algn="l"/>
            <a:r>
              <a:rPr lang="en-US" sz="2200" b="0" i="0" u="none" strike="noStrike" baseline="0" dirty="0"/>
              <a:t>An abstraction denotes the essential characteristics of an object that distinguish it from all other kinds of objects and thus provide crisply defined conceptual boundaries, relative to the perspective of the viewer.</a:t>
            </a:r>
          </a:p>
          <a:p>
            <a:pPr algn="l"/>
            <a:r>
              <a:rPr lang="en-US" sz="2200" b="0" i="0" u="none" strike="noStrike" baseline="0" dirty="0"/>
              <a:t>An abstraction focuses on the outside view of an object and so serves to separate an object’s essential behavior from its implementation.</a:t>
            </a:r>
            <a:endParaRPr lang="en-US" sz="2200" dirty="0"/>
          </a:p>
        </p:txBody>
      </p:sp>
    </p:spTree>
    <p:extLst>
      <p:ext uri="{BB962C8B-B14F-4D97-AF65-F5344CB8AC3E}">
        <p14:creationId xmlns:p14="http://schemas.microsoft.com/office/powerpoint/2010/main" val="1117954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8B6D-BE14-9AA5-2B57-5ECF191B6595}"/>
              </a:ext>
            </a:extLst>
          </p:cNvPr>
          <p:cNvSpPr>
            <a:spLocks noGrp="1"/>
          </p:cNvSpPr>
          <p:nvPr>
            <p:ph type="title"/>
          </p:nvPr>
        </p:nvSpPr>
        <p:spPr/>
        <p:txBody>
          <a:bodyPr/>
          <a:lstStyle/>
          <a:p>
            <a:r>
              <a:rPr lang="en-US" dirty="0"/>
              <a:t>Abstraction</a:t>
            </a:r>
          </a:p>
        </p:txBody>
      </p:sp>
      <p:pic>
        <p:nvPicPr>
          <p:cNvPr id="5" name="Content Placeholder 4" descr="A cartoon of a cat&#10;&#10;Description automatically generated">
            <a:extLst>
              <a:ext uri="{FF2B5EF4-FFF2-40B4-BE49-F238E27FC236}">
                <a16:creationId xmlns:a16="http://schemas.microsoft.com/office/drawing/2014/main" id="{F96805C9-8A83-7321-033C-713364E498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6034" y="1338470"/>
            <a:ext cx="8719931" cy="5154405"/>
          </a:xfrm>
        </p:spPr>
      </p:pic>
    </p:spTree>
    <p:extLst>
      <p:ext uri="{BB962C8B-B14F-4D97-AF65-F5344CB8AC3E}">
        <p14:creationId xmlns:p14="http://schemas.microsoft.com/office/powerpoint/2010/main" val="1689966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TotalTime>
  <Words>1363</Words>
  <Application>Microsoft Office PowerPoint</Application>
  <PresentationFormat>Widescreen</PresentationFormat>
  <Paragraphs>93</Paragraphs>
  <Slides>19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Cambria</vt:lpstr>
      <vt:lpstr>Rubik</vt:lpstr>
      <vt:lpstr>Times-Roman</vt:lpstr>
      <vt:lpstr>Wingdings</vt:lpstr>
      <vt:lpstr>Office Theme</vt:lpstr>
      <vt:lpstr>Software Design and Analysis Introduction</vt:lpstr>
      <vt:lpstr>What is Software Engineering?</vt:lpstr>
      <vt:lpstr>Stakeholders in Software Engineering</vt:lpstr>
      <vt:lpstr>OOP?</vt:lpstr>
      <vt:lpstr>Object Oriented Design</vt:lpstr>
      <vt:lpstr>Object Oriented Analysis</vt:lpstr>
      <vt:lpstr>Object Model</vt:lpstr>
      <vt:lpstr>Abstraction</vt:lpstr>
      <vt:lpstr>Abstraction</vt:lpstr>
      <vt:lpstr>Encapsulation</vt:lpstr>
      <vt:lpstr>Encapsulation</vt:lpstr>
      <vt:lpstr>Modularity</vt:lpstr>
      <vt:lpstr>Hierarchy</vt:lpstr>
      <vt:lpstr>Diamond Problem Solution in Java</vt:lpstr>
      <vt:lpstr>Benefits of Object Model</vt:lpstr>
      <vt:lpstr>Software Development Lifecycle (SDLC)</vt:lpstr>
      <vt:lpstr>Software Development Lifecycle (SDLC)</vt:lpstr>
      <vt:lpstr>Object Oriented Methodology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and Analysis Introduction</dc:title>
  <dc:creator>Mehroze Khan</dc:creator>
  <cp:lastModifiedBy>Mehroze Khan</cp:lastModifiedBy>
  <cp:revision>11</cp:revision>
  <dcterms:created xsi:type="dcterms:W3CDTF">2023-08-20T09:30:20Z</dcterms:created>
  <dcterms:modified xsi:type="dcterms:W3CDTF">2023-08-23T10:48:08Z</dcterms:modified>
</cp:coreProperties>
</file>