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95" r:id="rId3"/>
    <p:sldId id="296" r:id="rId4"/>
    <p:sldId id="257" r:id="rId5"/>
    <p:sldId id="258" r:id="rId6"/>
    <p:sldId id="259" r:id="rId7"/>
    <p:sldId id="260" r:id="rId8"/>
    <p:sldId id="261" r:id="rId9"/>
    <p:sldId id="262" r:id="rId10"/>
    <p:sldId id="263" r:id="rId11"/>
    <p:sldId id="264" r:id="rId12"/>
    <p:sldId id="265" r:id="rId13"/>
    <p:sldId id="266" r:id="rId14"/>
    <p:sldId id="293" r:id="rId15"/>
    <p:sldId id="294" r:id="rId16"/>
    <p:sldId id="278"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8" d="100"/>
          <a:sy n="78" d="100"/>
        </p:scale>
        <p:origin x="87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18E75B-865C-CBDE-F529-5D29126E4AE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ACE78B2-2409-7A37-A303-5D39E458DE9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D1FEE68-D93B-9E6D-0DB8-ACFAD6B2E6D9}"/>
              </a:ext>
            </a:extLst>
          </p:cNvPr>
          <p:cNvSpPr>
            <a:spLocks noGrp="1"/>
          </p:cNvSpPr>
          <p:nvPr>
            <p:ph type="dt" sz="half" idx="10"/>
          </p:nvPr>
        </p:nvSpPr>
        <p:spPr/>
        <p:txBody>
          <a:bodyPr/>
          <a:lstStyle/>
          <a:p>
            <a:fld id="{D2002552-DD6D-4C3C-89B3-749BBDDC7BCE}" type="datetimeFigureOut">
              <a:rPr lang="en-US" smtClean="0"/>
              <a:t>20-Nov-23</a:t>
            </a:fld>
            <a:endParaRPr lang="en-US"/>
          </a:p>
        </p:txBody>
      </p:sp>
      <p:sp>
        <p:nvSpPr>
          <p:cNvPr id="5" name="Footer Placeholder 4">
            <a:extLst>
              <a:ext uri="{FF2B5EF4-FFF2-40B4-BE49-F238E27FC236}">
                <a16:creationId xmlns:a16="http://schemas.microsoft.com/office/drawing/2014/main" id="{4C084692-331E-9A9A-7234-BA463DB8D6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3FE42A-31C1-61B6-761B-05AB44B02867}"/>
              </a:ext>
            </a:extLst>
          </p:cNvPr>
          <p:cNvSpPr>
            <a:spLocks noGrp="1"/>
          </p:cNvSpPr>
          <p:nvPr>
            <p:ph type="sldNum" sz="quarter" idx="12"/>
          </p:nvPr>
        </p:nvSpPr>
        <p:spPr/>
        <p:txBody>
          <a:bodyPr/>
          <a:lstStyle/>
          <a:p>
            <a:fld id="{6C8F7BA4-BAB5-4F96-BE3A-B925982EE450}" type="slidenum">
              <a:rPr lang="en-US" smtClean="0"/>
              <a:t>‹#›</a:t>
            </a:fld>
            <a:endParaRPr lang="en-US"/>
          </a:p>
        </p:txBody>
      </p:sp>
    </p:spTree>
    <p:extLst>
      <p:ext uri="{BB962C8B-B14F-4D97-AF65-F5344CB8AC3E}">
        <p14:creationId xmlns:p14="http://schemas.microsoft.com/office/powerpoint/2010/main" val="40886490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7516C-DD5F-945E-28AC-D77ECDF16CF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A3921CA-1052-3AB7-31B4-A7C7DB80696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6176E5-6140-F5D0-213F-68CD08401C8E}"/>
              </a:ext>
            </a:extLst>
          </p:cNvPr>
          <p:cNvSpPr>
            <a:spLocks noGrp="1"/>
          </p:cNvSpPr>
          <p:nvPr>
            <p:ph type="dt" sz="half" idx="10"/>
          </p:nvPr>
        </p:nvSpPr>
        <p:spPr/>
        <p:txBody>
          <a:bodyPr/>
          <a:lstStyle/>
          <a:p>
            <a:fld id="{D2002552-DD6D-4C3C-89B3-749BBDDC7BCE}" type="datetimeFigureOut">
              <a:rPr lang="en-US" smtClean="0"/>
              <a:t>20-Nov-23</a:t>
            </a:fld>
            <a:endParaRPr lang="en-US"/>
          </a:p>
        </p:txBody>
      </p:sp>
      <p:sp>
        <p:nvSpPr>
          <p:cNvPr id="5" name="Footer Placeholder 4">
            <a:extLst>
              <a:ext uri="{FF2B5EF4-FFF2-40B4-BE49-F238E27FC236}">
                <a16:creationId xmlns:a16="http://schemas.microsoft.com/office/drawing/2014/main" id="{E27C2A2D-3406-54C6-DB83-9F3DDF2A81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47962B-9519-B36F-D956-6B27B1884D5A}"/>
              </a:ext>
            </a:extLst>
          </p:cNvPr>
          <p:cNvSpPr>
            <a:spLocks noGrp="1"/>
          </p:cNvSpPr>
          <p:nvPr>
            <p:ph type="sldNum" sz="quarter" idx="12"/>
          </p:nvPr>
        </p:nvSpPr>
        <p:spPr/>
        <p:txBody>
          <a:bodyPr/>
          <a:lstStyle/>
          <a:p>
            <a:fld id="{6C8F7BA4-BAB5-4F96-BE3A-B925982EE450}" type="slidenum">
              <a:rPr lang="en-US" smtClean="0"/>
              <a:t>‹#›</a:t>
            </a:fld>
            <a:endParaRPr lang="en-US"/>
          </a:p>
        </p:txBody>
      </p:sp>
    </p:spTree>
    <p:extLst>
      <p:ext uri="{BB962C8B-B14F-4D97-AF65-F5344CB8AC3E}">
        <p14:creationId xmlns:p14="http://schemas.microsoft.com/office/powerpoint/2010/main" val="6495959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B37F312-D3AE-6605-D5ED-E39B5493649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AA1A78B-0252-DFAD-13A9-8A19BD8CC2B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D6930E3-C857-9402-AC16-EF0E423244A0}"/>
              </a:ext>
            </a:extLst>
          </p:cNvPr>
          <p:cNvSpPr>
            <a:spLocks noGrp="1"/>
          </p:cNvSpPr>
          <p:nvPr>
            <p:ph type="dt" sz="half" idx="10"/>
          </p:nvPr>
        </p:nvSpPr>
        <p:spPr/>
        <p:txBody>
          <a:bodyPr/>
          <a:lstStyle/>
          <a:p>
            <a:fld id="{D2002552-DD6D-4C3C-89B3-749BBDDC7BCE}" type="datetimeFigureOut">
              <a:rPr lang="en-US" smtClean="0"/>
              <a:t>20-Nov-23</a:t>
            </a:fld>
            <a:endParaRPr lang="en-US"/>
          </a:p>
        </p:txBody>
      </p:sp>
      <p:sp>
        <p:nvSpPr>
          <p:cNvPr id="5" name="Footer Placeholder 4">
            <a:extLst>
              <a:ext uri="{FF2B5EF4-FFF2-40B4-BE49-F238E27FC236}">
                <a16:creationId xmlns:a16="http://schemas.microsoft.com/office/drawing/2014/main" id="{5DBA75E3-3546-C04A-961E-5FBEAB7A10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6864F6-EAF4-D202-5E53-8A5EAD5A5DA7}"/>
              </a:ext>
            </a:extLst>
          </p:cNvPr>
          <p:cNvSpPr>
            <a:spLocks noGrp="1"/>
          </p:cNvSpPr>
          <p:nvPr>
            <p:ph type="sldNum" sz="quarter" idx="12"/>
          </p:nvPr>
        </p:nvSpPr>
        <p:spPr/>
        <p:txBody>
          <a:bodyPr/>
          <a:lstStyle/>
          <a:p>
            <a:fld id="{6C8F7BA4-BAB5-4F96-BE3A-B925982EE450}" type="slidenum">
              <a:rPr lang="en-US" smtClean="0"/>
              <a:t>‹#›</a:t>
            </a:fld>
            <a:endParaRPr lang="en-US"/>
          </a:p>
        </p:txBody>
      </p:sp>
    </p:spTree>
    <p:extLst>
      <p:ext uri="{BB962C8B-B14F-4D97-AF65-F5344CB8AC3E}">
        <p14:creationId xmlns:p14="http://schemas.microsoft.com/office/powerpoint/2010/main" val="36596581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E71E3F-5AF5-7DD6-CAEE-33D91CE76E3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CA55885-BC43-D972-338D-026A448FFF5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E6F213-FED3-CD01-5E36-DF9BA2965641}"/>
              </a:ext>
            </a:extLst>
          </p:cNvPr>
          <p:cNvSpPr>
            <a:spLocks noGrp="1"/>
          </p:cNvSpPr>
          <p:nvPr>
            <p:ph type="dt" sz="half" idx="10"/>
          </p:nvPr>
        </p:nvSpPr>
        <p:spPr/>
        <p:txBody>
          <a:bodyPr/>
          <a:lstStyle/>
          <a:p>
            <a:fld id="{D2002552-DD6D-4C3C-89B3-749BBDDC7BCE}" type="datetimeFigureOut">
              <a:rPr lang="en-US" smtClean="0"/>
              <a:t>20-Nov-23</a:t>
            </a:fld>
            <a:endParaRPr lang="en-US"/>
          </a:p>
        </p:txBody>
      </p:sp>
      <p:sp>
        <p:nvSpPr>
          <p:cNvPr id="5" name="Footer Placeholder 4">
            <a:extLst>
              <a:ext uri="{FF2B5EF4-FFF2-40B4-BE49-F238E27FC236}">
                <a16:creationId xmlns:a16="http://schemas.microsoft.com/office/drawing/2014/main" id="{100C6EA5-E74E-5DBC-2BA0-B3236F6C7A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40050B-88F3-EE21-D3CC-63C486D25634}"/>
              </a:ext>
            </a:extLst>
          </p:cNvPr>
          <p:cNvSpPr>
            <a:spLocks noGrp="1"/>
          </p:cNvSpPr>
          <p:nvPr>
            <p:ph type="sldNum" sz="quarter" idx="12"/>
          </p:nvPr>
        </p:nvSpPr>
        <p:spPr/>
        <p:txBody>
          <a:bodyPr/>
          <a:lstStyle/>
          <a:p>
            <a:fld id="{6C8F7BA4-BAB5-4F96-BE3A-B925982EE450}" type="slidenum">
              <a:rPr lang="en-US" smtClean="0"/>
              <a:t>‹#›</a:t>
            </a:fld>
            <a:endParaRPr lang="en-US"/>
          </a:p>
        </p:txBody>
      </p:sp>
    </p:spTree>
    <p:extLst>
      <p:ext uri="{BB962C8B-B14F-4D97-AF65-F5344CB8AC3E}">
        <p14:creationId xmlns:p14="http://schemas.microsoft.com/office/powerpoint/2010/main" val="1876515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96570E-CF89-D923-9AA6-B85488BF8FE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33B7190-41E9-1DF6-50BF-C204E803552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51F8609-AFB7-FEC7-4324-59E251D1E2D6}"/>
              </a:ext>
            </a:extLst>
          </p:cNvPr>
          <p:cNvSpPr>
            <a:spLocks noGrp="1"/>
          </p:cNvSpPr>
          <p:nvPr>
            <p:ph type="dt" sz="half" idx="10"/>
          </p:nvPr>
        </p:nvSpPr>
        <p:spPr/>
        <p:txBody>
          <a:bodyPr/>
          <a:lstStyle/>
          <a:p>
            <a:fld id="{D2002552-DD6D-4C3C-89B3-749BBDDC7BCE}" type="datetimeFigureOut">
              <a:rPr lang="en-US" smtClean="0"/>
              <a:t>20-Nov-23</a:t>
            </a:fld>
            <a:endParaRPr lang="en-US"/>
          </a:p>
        </p:txBody>
      </p:sp>
      <p:sp>
        <p:nvSpPr>
          <p:cNvPr id="5" name="Footer Placeholder 4">
            <a:extLst>
              <a:ext uri="{FF2B5EF4-FFF2-40B4-BE49-F238E27FC236}">
                <a16:creationId xmlns:a16="http://schemas.microsoft.com/office/drawing/2014/main" id="{83477E13-C569-7254-FEFF-4C755D6CE0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E4AB5B-0018-D348-7064-9EAAEF47C93F}"/>
              </a:ext>
            </a:extLst>
          </p:cNvPr>
          <p:cNvSpPr>
            <a:spLocks noGrp="1"/>
          </p:cNvSpPr>
          <p:nvPr>
            <p:ph type="sldNum" sz="quarter" idx="12"/>
          </p:nvPr>
        </p:nvSpPr>
        <p:spPr/>
        <p:txBody>
          <a:bodyPr/>
          <a:lstStyle/>
          <a:p>
            <a:fld id="{6C8F7BA4-BAB5-4F96-BE3A-B925982EE450}" type="slidenum">
              <a:rPr lang="en-US" smtClean="0"/>
              <a:t>‹#›</a:t>
            </a:fld>
            <a:endParaRPr lang="en-US"/>
          </a:p>
        </p:txBody>
      </p:sp>
    </p:spTree>
    <p:extLst>
      <p:ext uri="{BB962C8B-B14F-4D97-AF65-F5344CB8AC3E}">
        <p14:creationId xmlns:p14="http://schemas.microsoft.com/office/powerpoint/2010/main" val="26502492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F1B3A4-1C51-5835-342F-9F6903B95BA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0B0C010-7322-8B77-E41A-65CA947F602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EA8A86F-2717-999C-18E2-BE0270C743D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53F0A06-027F-04EA-5890-721D1A40CE97}"/>
              </a:ext>
            </a:extLst>
          </p:cNvPr>
          <p:cNvSpPr>
            <a:spLocks noGrp="1"/>
          </p:cNvSpPr>
          <p:nvPr>
            <p:ph type="dt" sz="half" idx="10"/>
          </p:nvPr>
        </p:nvSpPr>
        <p:spPr/>
        <p:txBody>
          <a:bodyPr/>
          <a:lstStyle/>
          <a:p>
            <a:fld id="{D2002552-DD6D-4C3C-89B3-749BBDDC7BCE}" type="datetimeFigureOut">
              <a:rPr lang="en-US" smtClean="0"/>
              <a:t>20-Nov-23</a:t>
            </a:fld>
            <a:endParaRPr lang="en-US"/>
          </a:p>
        </p:txBody>
      </p:sp>
      <p:sp>
        <p:nvSpPr>
          <p:cNvPr id="6" name="Footer Placeholder 5">
            <a:extLst>
              <a:ext uri="{FF2B5EF4-FFF2-40B4-BE49-F238E27FC236}">
                <a16:creationId xmlns:a16="http://schemas.microsoft.com/office/drawing/2014/main" id="{E783E519-99B8-BF5C-6C54-BF65C790B4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6062649-E47C-D8CD-39F7-81CCBA16C07D}"/>
              </a:ext>
            </a:extLst>
          </p:cNvPr>
          <p:cNvSpPr>
            <a:spLocks noGrp="1"/>
          </p:cNvSpPr>
          <p:nvPr>
            <p:ph type="sldNum" sz="quarter" idx="12"/>
          </p:nvPr>
        </p:nvSpPr>
        <p:spPr/>
        <p:txBody>
          <a:bodyPr/>
          <a:lstStyle/>
          <a:p>
            <a:fld id="{6C8F7BA4-BAB5-4F96-BE3A-B925982EE450}" type="slidenum">
              <a:rPr lang="en-US" smtClean="0"/>
              <a:t>‹#›</a:t>
            </a:fld>
            <a:endParaRPr lang="en-US"/>
          </a:p>
        </p:txBody>
      </p:sp>
    </p:spTree>
    <p:extLst>
      <p:ext uri="{BB962C8B-B14F-4D97-AF65-F5344CB8AC3E}">
        <p14:creationId xmlns:p14="http://schemas.microsoft.com/office/powerpoint/2010/main" val="3136873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5C55B-0CC5-2542-3509-86FE524F9F8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1686EF9-2CF4-6BDC-35B6-1B6C6AAC692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6AF4852-BD51-0040-C7CB-0E6960F47E9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60A0370-7A5A-E13C-5184-290CB2A3DCE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3049749-23E6-0901-DDC9-E5B9FB7A9E0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440152B-E4E8-6CA6-E789-BF4AA9A635E6}"/>
              </a:ext>
            </a:extLst>
          </p:cNvPr>
          <p:cNvSpPr>
            <a:spLocks noGrp="1"/>
          </p:cNvSpPr>
          <p:nvPr>
            <p:ph type="dt" sz="half" idx="10"/>
          </p:nvPr>
        </p:nvSpPr>
        <p:spPr/>
        <p:txBody>
          <a:bodyPr/>
          <a:lstStyle/>
          <a:p>
            <a:fld id="{D2002552-DD6D-4C3C-89B3-749BBDDC7BCE}" type="datetimeFigureOut">
              <a:rPr lang="en-US" smtClean="0"/>
              <a:t>20-Nov-23</a:t>
            </a:fld>
            <a:endParaRPr lang="en-US"/>
          </a:p>
        </p:txBody>
      </p:sp>
      <p:sp>
        <p:nvSpPr>
          <p:cNvPr id="8" name="Footer Placeholder 7">
            <a:extLst>
              <a:ext uri="{FF2B5EF4-FFF2-40B4-BE49-F238E27FC236}">
                <a16:creationId xmlns:a16="http://schemas.microsoft.com/office/drawing/2014/main" id="{A7F96829-AAD3-C879-C802-F0E3B771636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582C626-9BA1-76DE-1ABE-C8D2E3261561}"/>
              </a:ext>
            </a:extLst>
          </p:cNvPr>
          <p:cNvSpPr>
            <a:spLocks noGrp="1"/>
          </p:cNvSpPr>
          <p:nvPr>
            <p:ph type="sldNum" sz="quarter" idx="12"/>
          </p:nvPr>
        </p:nvSpPr>
        <p:spPr/>
        <p:txBody>
          <a:bodyPr/>
          <a:lstStyle/>
          <a:p>
            <a:fld id="{6C8F7BA4-BAB5-4F96-BE3A-B925982EE450}" type="slidenum">
              <a:rPr lang="en-US" smtClean="0"/>
              <a:t>‹#›</a:t>
            </a:fld>
            <a:endParaRPr lang="en-US"/>
          </a:p>
        </p:txBody>
      </p:sp>
    </p:spTree>
    <p:extLst>
      <p:ext uri="{BB962C8B-B14F-4D97-AF65-F5344CB8AC3E}">
        <p14:creationId xmlns:p14="http://schemas.microsoft.com/office/powerpoint/2010/main" val="11160484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E8069E-27EF-A691-5388-96A68FC9EB3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19E53BE-4C4D-8F54-B1AA-043004DEEE8A}"/>
              </a:ext>
            </a:extLst>
          </p:cNvPr>
          <p:cNvSpPr>
            <a:spLocks noGrp="1"/>
          </p:cNvSpPr>
          <p:nvPr>
            <p:ph type="dt" sz="half" idx="10"/>
          </p:nvPr>
        </p:nvSpPr>
        <p:spPr/>
        <p:txBody>
          <a:bodyPr/>
          <a:lstStyle/>
          <a:p>
            <a:fld id="{D2002552-DD6D-4C3C-89B3-749BBDDC7BCE}" type="datetimeFigureOut">
              <a:rPr lang="en-US" smtClean="0"/>
              <a:t>20-Nov-23</a:t>
            </a:fld>
            <a:endParaRPr lang="en-US"/>
          </a:p>
        </p:txBody>
      </p:sp>
      <p:sp>
        <p:nvSpPr>
          <p:cNvPr id="4" name="Footer Placeholder 3">
            <a:extLst>
              <a:ext uri="{FF2B5EF4-FFF2-40B4-BE49-F238E27FC236}">
                <a16:creationId xmlns:a16="http://schemas.microsoft.com/office/drawing/2014/main" id="{FBC5844D-97CD-1534-81A4-780CFA8F56D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ED82C8C-A475-C919-8592-98F613D01E36}"/>
              </a:ext>
            </a:extLst>
          </p:cNvPr>
          <p:cNvSpPr>
            <a:spLocks noGrp="1"/>
          </p:cNvSpPr>
          <p:nvPr>
            <p:ph type="sldNum" sz="quarter" idx="12"/>
          </p:nvPr>
        </p:nvSpPr>
        <p:spPr/>
        <p:txBody>
          <a:bodyPr/>
          <a:lstStyle/>
          <a:p>
            <a:fld id="{6C8F7BA4-BAB5-4F96-BE3A-B925982EE450}" type="slidenum">
              <a:rPr lang="en-US" smtClean="0"/>
              <a:t>‹#›</a:t>
            </a:fld>
            <a:endParaRPr lang="en-US"/>
          </a:p>
        </p:txBody>
      </p:sp>
    </p:spTree>
    <p:extLst>
      <p:ext uri="{BB962C8B-B14F-4D97-AF65-F5344CB8AC3E}">
        <p14:creationId xmlns:p14="http://schemas.microsoft.com/office/powerpoint/2010/main" val="35613666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9F35BAB-2030-7BF1-1412-54836BDF713E}"/>
              </a:ext>
            </a:extLst>
          </p:cNvPr>
          <p:cNvSpPr>
            <a:spLocks noGrp="1"/>
          </p:cNvSpPr>
          <p:nvPr>
            <p:ph type="dt" sz="half" idx="10"/>
          </p:nvPr>
        </p:nvSpPr>
        <p:spPr/>
        <p:txBody>
          <a:bodyPr/>
          <a:lstStyle/>
          <a:p>
            <a:fld id="{D2002552-DD6D-4C3C-89B3-749BBDDC7BCE}" type="datetimeFigureOut">
              <a:rPr lang="en-US" smtClean="0"/>
              <a:t>20-Nov-23</a:t>
            </a:fld>
            <a:endParaRPr lang="en-US"/>
          </a:p>
        </p:txBody>
      </p:sp>
      <p:sp>
        <p:nvSpPr>
          <p:cNvPr id="3" name="Footer Placeholder 2">
            <a:extLst>
              <a:ext uri="{FF2B5EF4-FFF2-40B4-BE49-F238E27FC236}">
                <a16:creationId xmlns:a16="http://schemas.microsoft.com/office/drawing/2014/main" id="{215F9BCA-6D9E-2D56-47A0-860F3B81F19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E1EE182-4188-2D5E-8559-70E77D2E6728}"/>
              </a:ext>
            </a:extLst>
          </p:cNvPr>
          <p:cNvSpPr>
            <a:spLocks noGrp="1"/>
          </p:cNvSpPr>
          <p:nvPr>
            <p:ph type="sldNum" sz="quarter" idx="12"/>
          </p:nvPr>
        </p:nvSpPr>
        <p:spPr/>
        <p:txBody>
          <a:bodyPr/>
          <a:lstStyle/>
          <a:p>
            <a:fld id="{6C8F7BA4-BAB5-4F96-BE3A-B925982EE450}" type="slidenum">
              <a:rPr lang="en-US" smtClean="0"/>
              <a:t>‹#›</a:t>
            </a:fld>
            <a:endParaRPr lang="en-US"/>
          </a:p>
        </p:txBody>
      </p:sp>
    </p:spTree>
    <p:extLst>
      <p:ext uri="{BB962C8B-B14F-4D97-AF65-F5344CB8AC3E}">
        <p14:creationId xmlns:p14="http://schemas.microsoft.com/office/powerpoint/2010/main" val="23282476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298133-2B4E-7CEB-0B2B-5DF2C974049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53D2E80-EBCE-FD36-1F97-45EE5E5FEB3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A92A996-554D-54B6-5EF2-C287447E90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CC12A5D-A4D6-4EF6-A21D-6DCE0C363A00}"/>
              </a:ext>
            </a:extLst>
          </p:cNvPr>
          <p:cNvSpPr>
            <a:spLocks noGrp="1"/>
          </p:cNvSpPr>
          <p:nvPr>
            <p:ph type="dt" sz="half" idx="10"/>
          </p:nvPr>
        </p:nvSpPr>
        <p:spPr/>
        <p:txBody>
          <a:bodyPr/>
          <a:lstStyle/>
          <a:p>
            <a:fld id="{D2002552-DD6D-4C3C-89B3-749BBDDC7BCE}" type="datetimeFigureOut">
              <a:rPr lang="en-US" smtClean="0"/>
              <a:t>20-Nov-23</a:t>
            </a:fld>
            <a:endParaRPr lang="en-US"/>
          </a:p>
        </p:txBody>
      </p:sp>
      <p:sp>
        <p:nvSpPr>
          <p:cNvPr id="6" name="Footer Placeholder 5">
            <a:extLst>
              <a:ext uri="{FF2B5EF4-FFF2-40B4-BE49-F238E27FC236}">
                <a16:creationId xmlns:a16="http://schemas.microsoft.com/office/drawing/2014/main" id="{7E0A9644-6126-39B6-2E36-C9A5A5EDC8E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FF6B29-15A4-DCDA-5B16-2F26FF8A89E7}"/>
              </a:ext>
            </a:extLst>
          </p:cNvPr>
          <p:cNvSpPr>
            <a:spLocks noGrp="1"/>
          </p:cNvSpPr>
          <p:nvPr>
            <p:ph type="sldNum" sz="quarter" idx="12"/>
          </p:nvPr>
        </p:nvSpPr>
        <p:spPr/>
        <p:txBody>
          <a:bodyPr/>
          <a:lstStyle/>
          <a:p>
            <a:fld id="{6C8F7BA4-BAB5-4F96-BE3A-B925982EE450}" type="slidenum">
              <a:rPr lang="en-US" smtClean="0"/>
              <a:t>‹#›</a:t>
            </a:fld>
            <a:endParaRPr lang="en-US"/>
          </a:p>
        </p:txBody>
      </p:sp>
    </p:spTree>
    <p:extLst>
      <p:ext uri="{BB962C8B-B14F-4D97-AF65-F5344CB8AC3E}">
        <p14:creationId xmlns:p14="http://schemas.microsoft.com/office/powerpoint/2010/main" val="27886216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4E5A13-DFA4-4A91-2BFF-C139C9C550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4562284-3C23-6E91-C80D-19FF59437FE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5FE82B4-A7F2-F0FB-D2D9-703C58E451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3F5F63-3F98-0AEA-AAB9-17E5071D705F}"/>
              </a:ext>
            </a:extLst>
          </p:cNvPr>
          <p:cNvSpPr>
            <a:spLocks noGrp="1"/>
          </p:cNvSpPr>
          <p:nvPr>
            <p:ph type="dt" sz="half" idx="10"/>
          </p:nvPr>
        </p:nvSpPr>
        <p:spPr/>
        <p:txBody>
          <a:bodyPr/>
          <a:lstStyle/>
          <a:p>
            <a:fld id="{D2002552-DD6D-4C3C-89B3-749BBDDC7BCE}" type="datetimeFigureOut">
              <a:rPr lang="en-US" smtClean="0"/>
              <a:t>20-Nov-23</a:t>
            </a:fld>
            <a:endParaRPr lang="en-US"/>
          </a:p>
        </p:txBody>
      </p:sp>
      <p:sp>
        <p:nvSpPr>
          <p:cNvPr id="6" name="Footer Placeholder 5">
            <a:extLst>
              <a:ext uri="{FF2B5EF4-FFF2-40B4-BE49-F238E27FC236}">
                <a16:creationId xmlns:a16="http://schemas.microsoft.com/office/drawing/2014/main" id="{3134195D-8137-EAE4-D05A-6D4A47F7D73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5F99903-E6FD-EE21-4682-FF519B5DAD75}"/>
              </a:ext>
            </a:extLst>
          </p:cNvPr>
          <p:cNvSpPr>
            <a:spLocks noGrp="1"/>
          </p:cNvSpPr>
          <p:nvPr>
            <p:ph type="sldNum" sz="quarter" idx="12"/>
          </p:nvPr>
        </p:nvSpPr>
        <p:spPr/>
        <p:txBody>
          <a:bodyPr/>
          <a:lstStyle/>
          <a:p>
            <a:fld id="{6C8F7BA4-BAB5-4F96-BE3A-B925982EE450}" type="slidenum">
              <a:rPr lang="en-US" smtClean="0"/>
              <a:t>‹#›</a:t>
            </a:fld>
            <a:endParaRPr lang="en-US"/>
          </a:p>
        </p:txBody>
      </p:sp>
    </p:spTree>
    <p:extLst>
      <p:ext uri="{BB962C8B-B14F-4D97-AF65-F5344CB8AC3E}">
        <p14:creationId xmlns:p14="http://schemas.microsoft.com/office/powerpoint/2010/main" val="37199376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DBCACE5-513B-7437-89D5-DCC8CC1E75B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628C072-4D09-DE61-E9D1-C2BBAD2C4CD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581F658-F871-3111-22C1-59E6EE8187E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2002552-DD6D-4C3C-89B3-749BBDDC7BCE}" type="datetimeFigureOut">
              <a:rPr lang="en-US" smtClean="0"/>
              <a:t>20-Nov-23</a:t>
            </a:fld>
            <a:endParaRPr lang="en-US"/>
          </a:p>
        </p:txBody>
      </p:sp>
      <p:sp>
        <p:nvSpPr>
          <p:cNvPr id="5" name="Footer Placeholder 4">
            <a:extLst>
              <a:ext uri="{FF2B5EF4-FFF2-40B4-BE49-F238E27FC236}">
                <a16:creationId xmlns:a16="http://schemas.microsoft.com/office/drawing/2014/main" id="{108D8FE9-835B-A462-06FF-C3EB9A510CC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22956EE-0D39-5CEC-3656-AFC7D1C5D29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8F7BA4-BAB5-4F96-BE3A-B925982EE450}" type="slidenum">
              <a:rPr lang="en-US" smtClean="0"/>
              <a:t>‹#›</a:t>
            </a:fld>
            <a:endParaRPr lang="en-US"/>
          </a:p>
        </p:txBody>
      </p:sp>
    </p:spTree>
    <p:extLst>
      <p:ext uri="{BB962C8B-B14F-4D97-AF65-F5344CB8AC3E}">
        <p14:creationId xmlns:p14="http://schemas.microsoft.com/office/powerpoint/2010/main" val="29967944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hyperlink" Target="https://sourcemaking.com/design_patterns/" TargetMode="External"/><Relationship Id="rId2" Type="http://schemas.openxmlformats.org/officeDocument/2006/relationships/hyperlink" Target="https://refactoring.guru/design-patterns/" TargetMode="External"/><Relationship Id="rId1" Type="http://schemas.openxmlformats.org/officeDocument/2006/relationships/slideLayout" Target="../slideLayouts/slideLayout2.xml"/><Relationship Id="rId4" Type="http://schemas.openxmlformats.org/officeDocument/2006/relationships/hyperlink" Target="https://www.youtube.com/watch?v=Q1jZ4TI6MF4&amp;t=297s&amp;ab_channel=Telusko"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806FD-974A-59E8-6EAF-4D9EF388C516}"/>
              </a:ext>
            </a:extLst>
          </p:cNvPr>
          <p:cNvSpPr>
            <a:spLocks noGrp="1"/>
          </p:cNvSpPr>
          <p:nvPr>
            <p:ph type="ctrTitle"/>
          </p:nvPr>
        </p:nvSpPr>
        <p:spPr/>
        <p:txBody>
          <a:bodyPr/>
          <a:lstStyle/>
          <a:p>
            <a:r>
              <a:rPr lang="en-US" dirty="0"/>
              <a:t>Structural Design Patterns</a:t>
            </a:r>
          </a:p>
        </p:txBody>
      </p:sp>
      <p:sp>
        <p:nvSpPr>
          <p:cNvPr id="3" name="Subtitle 2">
            <a:extLst>
              <a:ext uri="{FF2B5EF4-FFF2-40B4-BE49-F238E27FC236}">
                <a16:creationId xmlns:a16="http://schemas.microsoft.com/office/drawing/2014/main" id="{EF2A0B21-2587-949F-1C4A-3B0A5262F716}"/>
              </a:ext>
            </a:extLst>
          </p:cNvPr>
          <p:cNvSpPr>
            <a:spLocks noGrp="1"/>
          </p:cNvSpPr>
          <p:nvPr>
            <p:ph type="subTitle" idx="1"/>
          </p:nvPr>
        </p:nvSpPr>
        <p:spPr/>
        <p:txBody>
          <a:bodyPr/>
          <a:lstStyle/>
          <a:p>
            <a:r>
              <a:rPr lang="en-US" dirty="0"/>
              <a:t>Instructor: Mehroze Khan</a:t>
            </a:r>
          </a:p>
        </p:txBody>
      </p:sp>
    </p:spTree>
    <p:extLst>
      <p:ext uri="{BB962C8B-B14F-4D97-AF65-F5344CB8AC3E}">
        <p14:creationId xmlns:p14="http://schemas.microsoft.com/office/powerpoint/2010/main" val="11549379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45E28-E5BE-4FC7-ECCF-C4A35A9932AE}"/>
              </a:ext>
            </a:extLst>
          </p:cNvPr>
          <p:cNvSpPr>
            <a:spLocks noGrp="1"/>
          </p:cNvSpPr>
          <p:nvPr>
            <p:ph type="title"/>
          </p:nvPr>
        </p:nvSpPr>
        <p:spPr>
          <a:xfrm>
            <a:off x="838200" y="93307"/>
            <a:ext cx="10515600" cy="1026366"/>
          </a:xfrm>
        </p:spPr>
        <p:txBody>
          <a:bodyPr/>
          <a:lstStyle/>
          <a:p>
            <a:r>
              <a:rPr lang="en-US" dirty="0"/>
              <a:t>Structure</a:t>
            </a:r>
          </a:p>
        </p:txBody>
      </p:sp>
      <p:pic>
        <p:nvPicPr>
          <p:cNvPr id="7" name="Picture 6">
            <a:extLst>
              <a:ext uri="{FF2B5EF4-FFF2-40B4-BE49-F238E27FC236}">
                <a16:creationId xmlns:a16="http://schemas.microsoft.com/office/drawing/2014/main" id="{23CB09E8-E6AF-88FC-4DC7-8EE795E7F2F6}"/>
              </a:ext>
            </a:extLst>
          </p:cNvPr>
          <p:cNvPicPr>
            <a:picLocks noChangeAspect="1"/>
          </p:cNvPicPr>
          <p:nvPr/>
        </p:nvPicPr>
        <p:blipFill>
          <a:blip r:embed="rId2"/>
          <a:stretch>
            <a:fillRect/>
          </a:stretch>
        </p:blipFill>
        <p:spPr>
          <a:xfrm>
            <a:off x="944355" y="1124297"/>
            <a:ext cx="10303290" cy="5733703"/>
          </a:xfrm>
          <a:prstGeom prst="rect">
            <a:avLst/>
          </a:prstGeom>
        </p:spPr>
      </p:pic>
    </p:spTree>
    <p:extLst>
      <p:ext uri="{BB962C8B-B14F-4D97-AF65-F5344CB8AC3E}">
        <p14:creationId xmlns:p14="http://schemas.microsoft.com/office/powerpoint/2010/main" val="3871422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45E28-E5BE-4FC7-ECCF-C4A35A9932AE}"/>
              </a:ext>
            </a:extLst>
          </p:cNvPr>
          <p:cNvSpPr>
            <a:spLocks noGrp="1"/>
          </p:cNvSpPr>
          <p:nvPr>
            <p:ph type="title"/>
          </p:nvPr>
        </p:nvSpPr>
        <p:spPr>
          <a:xfrm>
            <a:off x="838200" y="93307"/>
            <a:ext cx="10515600" cy="1026366"/>
          </a:xfrm>
        </p:spPr>
        <p:txBody>
          <a:bodyPr/>
          <a:lstStyle/>
          <a:p>
            <a:r>
              <a:rPr lang="en-US" dirty="0"/>
              <a:t>Structure</a:t>
            </a:r>
          </a:p>
        </p:txBody>
      </p:sp>
      <p:pic>
        <p:nvPicPr>
          <p:cNvPr id="4" name="Picture 3">
            <a:extLst>
              <a:ext uri="{FF2B5EF4-FFF2-40B4-BE49-F238E27FC236}">
                <a16:creationId xmlns:a16="http://schemas.microsoft.com/office/drawing/2014/main" id="{F43F43D3-C4F7-2CC7-921B-EA481E8232F5}"/>
              </a:ext>
            </a:extLst>
          </p:cNvPr>
          <p:cNvPicPr>
            <a:picLocks noChangeAspect="1"/>
          </p:cNvPicPr>
          <p:nvPr/>
        </p:nvPicPr>
        <p:blipFill>
          <a:blip r:embed="rId2"/>
          <a:stretch>
            <a:fillRect/>
          </a:stretch>
        </p:blipFill>
        <p:spPr>
          <a:xfrm>
            <a:off x="1042446" y="1119673"/>
            <a:ext cx="10107107" cy="5645020"/>
          </a:xfrm>
          <a:prstGeom prst="rect">
            <a:avLst/>
          </a:prstGeom>
        </p:spPr>
      </p:pic>
    </p:spTree>
    <p:extLst>
      <p:ext uri="{BB962C8B-B14F-4D97-AF65-F5344CB8AC3E}">
        <p14:creationId xmlns:p14="http://schemas.microsoft.com/office/powerpoint/2010/main" val="12860006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45E28-E5BE-4FC7-ECCF-C4A35A9932AE}"/>
              </a:ext>
            </a:extLst>
          </p:cNvPr>
          <p:cNvSpPr>
            <a:spLocks noGrp="1"/>
          </p:cNvSpPr>
          <p:nvPr>
            <p:ph type="title"/>
          </p:nvPr>
        </p:nvSpPr>
        <p:spPr>
          <a:xfrm>
            <a:off x="838200" y="93307"/>
            <a:ext cx="10515600" cy="1026366"/>
          </a:xfrm>
        </p:spPr>
        <p:txBody>
          <a:bodyPr/>
          <a:lstStyle/>
          <a:p>
            <a:r>
              <a:rPr lang="en-US" dirty="0"/>
              <a:t>Structure</a:t>
            </a:r>
          </a:p>
        </p:txBody>
      </p:sp>
      <p:pic>
        <p:nvPicPr>
          <p:cNvPr id="5" name="Picture 4">
            <a:extLst>
              <a:ext uri="{FF2B5EF4-FFF2-40B4-BE49-F238E27FC236}">
                <a16:creationId xmlns:a16="http://schemas.microsoft.com/office/drawing/2014/main" id="{7E8FE63B-D409-DC2C-582A-919352C7A0E9}"/>
              </a:ext>
            </a:extLst>
          </p:cNvPr>
          <p:cNvPicPr>
            <a:picLocks noChangeAspect="1"/>
          </p:cNvPicPr>
          <p:nvPr/>
        </p:nvPicPr>
        <p:blipFill>
          <a:blip r:embed="rId2"/>
          <a:stretch>
            <a:fillRect/>
          </a:stretch>
        </p:blipFill>
        <p:spPr>
          <a:xfrm>
            <a:off x="1107848" y="1217079"/>
            <a:ext cx="9976304" cy="5478996"/>
          </a:xfrm>
          <a:prstGeom prst="rect">
            <a:avLst/>
          </a:prstGeom>
        </p:spPr>
      </p:pic>
    </p:spTree>
    <p:extLst>
      <p:ext uri="{BB962C8B-B14F-4D97-AF65-F5344CB8AC3E}">
        <p14:creationId xmlns:p14="http://schemas.microsoft.com/office/powerpoint/2010/main" val="26521282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45E28-E5BE-4FC7-ECCF-C4A35A9932AE}"/>
              </a:ext>
            </a:extLst>
          </p:cNvPr>
          <p:cNvSpPr>
            <a:spLocks noGrp="1"/>
          </p:cNvSpPr>
          <p:nvPr>
            <p:ph type="title"/>
          </p:nvPr>
        </p:nvSpPr>
        <p:spPr>
          <a:xfrm>
            <a:off x="838200" y="93307"/>
            <a:ext cx="10515600" cy="1026366"/>
          </a:xfrm>
        </p:spPr>
        <p:txBody>
          <a:bodyPr/>
          <a:lstStyle/>
          <a:p>
            <a:r>
              <a:rPr lang="en-US" dirty="0"/>
              <a:t>Structure</a:t>
            </a:r>
          </a:p>
        </p:txBody>
      </p:sp>
      <p:pic>
        <p:nvPicPr>
          <p:cNvPr id="4" name="Picture 3">
            <a:extLst>
              <a:ext uri="{FF2B5EF4-FFF2-40B4-BE49-F238E27FC236}">
                <a16:creationId xmlns:a16="http://schemas.microsoft.com/office/drawing/2014/main" id="{B0765486-1232-F080-66A1-6FD8BA81E1DD}"/>
              </a:ext>
            </a:extLst>
          </p:cNvPr>
          <p:cNvPicPr>
            <a:picLocks noChangeAspect="1"/>
          </p:cNvPicPr>
          <p:nvPr/>
        </p:nvPicPr>
        <p:blipFill>
          <a:blip r:embed="rId2"/>
          <a:stretch>
            <a:fillRect/>
          </a:stretch>
        </p:blipFill>
        <p:spPr>
          <a:xfrm>
            <a:off x="1033268" y="1020672"/>
            <a:ext cx="10125463" cy="5532381"/>
          </a:xfrm>
          <a:prstGeom prst="rect">
            <a:avLst/>
          </a:prstGeom>
        </p:spPr>
      </p:pic>
    </p:spTree>
    <p:extLst>
      <p:ext uri="{BB962C8B-B14F-4D97-AF65-F5344CB8AC3E}">
        <p14:creationId xmlns:p14="http://schemas.microsoft.com/office/powerpoint/2010/main" val="17811790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7769B2-B383-8BA7-1DBE-31723CC184DE}"/>
              </a:ext>
            </a:extLst>
          </p:cNvPr>
          <p:cNvSpPr>
            <a:spLocks noGrp="1"/>
          </p:cNvSpPr>
          <p:nvPr>
            <p:ph type="title"/>
          </p:nvPr>
        </p:nvSpPr>
        <p:spPr>
          <a:xfrm>
            <a:off x="838200" y="1"/>
            <a:ext cx="10515600" cy="681036"/>
          </a:xfrm>
        </p:spPr>
        <p:txBody>
          <a:bodyPr>
            <a:normAutofit fontScale="90000"/>
          </a:bodyPr>
          <a:lstStyle/>
          <a:p>
            <a:r>
              <a:rPr lang="en-US" dirty="0"/>
              <a:t>Example</a:t>
            </a:r>
          </a:p>
        </p:txBody>
      </p:sp>
      <p:sp>
        <p:nvSpPr>
          <p:cNvPr id="3" name="Content Placeholder 2">
            <a:extLst>
              <a:ext uri="{FF2B5EF4-FFF2-40B4-BE49-F238E27FC236}">
                <a16:creationId xmlns:a16="http://schemas.microsoft.com/office/drawing/2014/main" id="{F9345D3B-1665-AD3E-6AE9-2B1649FCA197}"/>
              </a:ext>
            </a:extLst>
          </p:cNvPr>
          <p:cNvSpPr>
            <a:spLocks noGrp="1"/>
          </p:cNvSpPr>
          <p:nvPr>
            <p:ph sz="half" idx="1"/>
          </p:nvPr>
        </p:nvSpPr>
        <p:spPr>
          <a:xfrm>
            <a:off x="242596" y="597160"/>
            <a:ext cx="5777204" cy="6111550"/>
          </a:xfrm>
          <a:ln w="3175">
            <a:solidFill>
              <a:schemeClr val="tx1"/>
            </a:solidFill>
          </a:ln>
        </p:spPr>
        <p:txBody>
          <a:bodyPr>
            <a:noAutofit/>
          </a:bodyPr>
          <a:lstStyle/>
          <a:p>
            <a:pPr marL="0" indent="0">
              <a:buNone/>
            </a:pPr>
            <a:r>
              <a:rPr lang="en-US" sz="1600" dirty="0"/>
              <a:t>// Component interface</a:t>
            </a:r>
          </a:p>
          <a:p>
            <a:pPr marL="0" indent="0">
              <a:buNone/>
            </a:pPr>
            <a:r>
              <a:rPr lang="en-US" sz="1600" dirty="0"/>
              <a:t>class Item {</a:t>
            </a:r>
          </a:p>
          <a:p>
            <a:pPr marL="0" indent="0">
              <a:buNone/>
            </a:pPr>
            <a:r>
              <a:rPr lang="en-US" sz="1600" dirty="0"/>
              <a:t>public:</a:t>
            </a:r>
          </a:p>
          <a:p>
            <a:pPr marL="0" indent="0">
              <a:buNone/>
            </a:pPr>
            <a:r>
              <a:rPr lang="en-US" sz="1600" dirty="0"/>
              <a:t>    virtual double </a:t>
            </a:r>
            <a:r>
              <a:rPr lang="en-US" sz="1600" dirty="0" err="1"/>
              <a:t>getPrice</a:t>
            </a:r>
            <a:r>
              <a:rPr lang="en-US" sz="1600" dirty="0"/>
              <a:t>() const = 0;</a:t>
            </a:r>
          </a:p>
          <a:p>
            <a:pPr marL="0" indent="0">
              <a:buNone/>
            </a:pPr>
            <a:r>
              <a:rPr lang="en-US" sz="1600" dirty="0"/>
              <a:t>};</a:t>
            </a:r>
          </a:p>
          <a:p>
            <a:pPr marL="0" indent="0">
              <a:buNone/>
            </a:pPr>
            <a:r>
              <a:rPr lang="en-US" sz="1600" dirty="0"/>
              <a:t>// Leaf class (Product)</a:t>
            </a:r>
          </a:p>
          <a:p>
            <a:pPr marL="0" indent="0">
              <a:buNone/>
            </a:pPr>
            <a:r>
              <a:rPr lang="en-US" sz="1600" dirty="0"/>
              <a:t>class Product : public Item {</a:t>
            </a:r>
          </a:p>
          <a:p>
            <a:pPr marL="0" indent="0">
              <a:buNone/>
            </a:pPr>
            <a:r>
              <a:rPr lang="en-US" sz="1600" dirty="0"/>
              <a:t>private:</a:t>
            </a:r>
          </a:p>
          <a:p>
            <a:pPr marL="0" indent="0">
              <a:buNone/>
            </a:pPr>
            <a:r>
              <a:rPr lang="en-US" sz="1600" dirty="0"/>
              <a:t>    double price;</a:t>
            </a:r>
          </a:p>
          <a:p>
            <a:pPr marL="0" indent="0">
              <a:buNone/>
            </a:pPr>
            <a:r>
              <a:rPr lang="en-US" sz="1600" dirty="0"/>
              <a:t>public:</a:t>
            </a:r>
          </a:p>
          <a:p>
            <a:pPr marL="0" indent="0">
              <a:buNone/>
            </a:pPr>
            <a:r>
              <a:rPr lang="en-US" sz="1600" dirty="0"/>
              <a:t>    Product(double p) {</a:t>
            </a:r>
          </a:p>
          <a:p>
            <a:pPr marL="0" indent="0">
              <a:buNone/>
            </a:pPr>
            <a:r>
              <a:rPr lang="en-US" sz="1600" dirty="0"/>
              <a:t>        price = p;</a:t>
            </a:r>
          </a:p>
          <a:p>
            <a:pPr marL="0" indent="0">
              <a:buNone/>
            </a:pPr>
            <a:r>
              <a:rPr lang="en-US" sz="1600" dirty="0"/>
              <a:t>    }</a:t>
            </a:r>
          </a:p>
          <a:p>
            <a:pPr marL="0" indent="0">
              <a:buNone/>
            </a:pPr>
            <a:r>
              <a:rPr lang="en-US" sz="1600" dirty="0"/>
              <a:t>    double </a:t>
            </a:r>
            <a:r>
              <a:rPr lang="en-US" sz="1600" dirty="0" err="1"/>
              <a:t>getPrice</a:t>
            </a:r>
            <a:r>
              <a:rPr lang="en-US" sz="1600" dirty="0"/>
              <a:t>() const override {</a:t>
            </a:r>
          </a:p>
          <a:p>
            <a:pPr marL="0" indent="0">
              <a:buNone/>
            </a:pPr>
            <a:r>
              <a:rPr lang="en-US" sz="1600" dirty="0"/>
              <a:t>        return price;</a:t>
            </a:r>
          </a:p>
          <a:p>
            <a:pPr marL="0" indent="0">
              <a:buNone/>
            </a:pPr>
            <a:r>
              <a:rPr lang="en-US" sz="1600" dirty="0"/>
              <a:t>    }</a:t>
            </a:r>
          </a:p>
          <a:p>
            <a:pPr marL="0" indent="0">
              <a:buNone/>
            </a:pPr>
            <a:r>
              <a:rPr lang="en-US" sz="1600" dirty="0"/>
              <a:t>};</a:t>
            </a:r>
          </a:p>
        </p:txBody>
      </p:sp>
      <p:sp>
        <p:nvSpPr>
          <p:cNvPr id="4" name="Content Placeholder 3">
            <a:extLst>
              <a:ext uri="{FF2B5EF4-FFF2-40B4-BE49-F238E27FC236}">
                <a16:creationId xmlns:a16="http://schemas.microsoft.com/office/drawing/2014/main" id="{D8BEE732-658D-CFBE-0683-AF2CDC6CE111}"/>
              </a:ext>
            </a:extLst>
          </p:cNvPr>
          <p:cNvSpPr>
            <a:spLocks noGrp="1"/>
          </p:cNvSpPr>
          <p:nvPr>
            <p:ph sz="half" idx="2"/>
          </p:nvPr>
        </p:nvSpPr>
        <p:spPr>
          <a:xfrm>
            <a:off x="6172199" y="597160"/>
            <a:ext cx="5777203" cy="6111550"/>
          </a:xfrm>
          <a:ln w="3175">
            <a:solidFill>
              <a:schemeClr val="tx1"/>
            </a:solidFill>
          </a:ln>
        </p:spPr>
        <p:txBody>
          <a:bodyPr>
            <a:noAutofit/>
          </a:bodyPr>
          <a:lstStyle/>
          <a:p>
            <a:pPr marL="0" indent="0">
              <a:buNone/>
            </a:pPr>
            <a:r>
              <a:rPr lang="en-US" sz="1600" dirty="0"/>
              <a:t>// Composite class (Box)</a:t>
            </a:r>
          </a:p>
          <a:p>
            <a:pPr marL="0" indent="0">
              <a:buNone/>
            </a:pPr>
            <a:r>
              <a:rPr lang="en-US" sz="1600" dirty="0"/>
              <a:t>class Box : public Item {</a:t>
            </a:r>
          </a:p>
          <a:p>
            <a:pPr marL="0" indent="0">
              <a:buNone/>
            </a:pPr>
            <a:r>
              <a:rPr lang="en-US" sz="1600" dirty="0"/>
              <a:t>private:</a:t>
            </a:r>
          </a:p>
          <a:p>
            <a:pPr marL="0" indent="0">
              <a:buNone/>
            </a:pPr>
            <a:r>
              <a:rPr lang="en-US" sz="1600" dirty="0"/>
              <a:t>    vector&lt;Item*&gt; items;</a:t>
            </a:r>
          </a:p>
          <a:p>
            <a:pPr marL="0" indent="0">
              <a:buNone/>
            </a:pPr>
            <a:r>
              <a:rPr lang="en-US" sz="1600" dirty="0"/>
              <a:t>public:</a:t>
            </a:r>
          </a:p>
          <a:p>
            <a:pPr marL="0" indent="0">
              <a:buNone/>
            </a:pPr>
            <a:r>
              <a:rPr lang="en-US" sz="1600" dirty="0"/>
              <a:t>    void add(Item* item) {</a:t>
            </a:r>
          </a:p>
          <a:p>
            <a:pPr marL="0" indent="0">
              <a:buNone/>
            </a:pPr>
            <a:r>
              <a:rPr lang="en-US" sz="1600" dirty="0"/>
              <a:t>        </a:t>
            </a:r>
            <a:r>
              <a:rPr lang="en-US" sz="1600" dirty="0" err="1"/>
              <a:t>items.push_back</a:t>
            </a:r>
            <a:r>
              <a:rPr lang="en-US" sz="1600" dirty="0"/>
              <a:t>(item);</a:t>
            </a:r>
          </a:p>
          <a:p>
            <a:pPr marL="0" indent="0">
              <a:buNone/>
            </a:pPr>
            <a:r>
              <a:rPr lang="en-US" sz="1600" dirty="0"/>
              <a:t>    }</a:t>
            </a:r>
          </a:p>
          <a:p>
            <a:pPr marL="0" indent="0">
              <a:buNone/>
            </a:pPr>
            <a:r>
              <a:rPr lang="en-US" sz="1600" dirty="0"/>
              <a:t>    double </a:t>
            </a:r>
            <a:r>
              <a:rPr lang="en-US" sz="1600" dirty="0" err="1"/>
              <a:t>getPrice</a:t>
            </a:r>
            <a:r>
              <a:rPr lang="en-US" sz="1600" dirty="0"/>
              <a:t>() const override {</a:t>
            </a:r>
          </a:p>
          <a:p>
            <a:pPr marL="0" indent="0">
              <a:buNone/>
            </a:pPr>
            <a:r>
              <a:rPr lang="en-US" sz="1600" dirty="0"/>
              <a:t>        double </a:t>
            </a:r>
            <a:r>
              <a:rPr lang="en-US" sz="1600" dirty="0" err="1"/>
              <a:t>totalPrice</a:t>
            </a:r>
            <a:r>
              <a:rPr lang="en-US" sz="1600" dirty="0"/>
              <a:t> = 0.0;</a:t>
            </a:r>
          </a:p>
          <a:p>
            <a:pPr marL="0" indent="0">
              <a:buNone/>
            </a:pPr>
            <a:r>
              <a:rPr lang="en-US" sz="1600" dirty="0"/>
              <a:t>        for (const auto&amp; item : items) {</a:t>
            </a:r>
          </a:p>
          <a:p>
            <a:pPr marL="0" indent="0">
              <a:buNone/>
            </a:pPr>
            <a:r>
              <a:rPr lang="en-US" sz="1600" dirty="0"/>
              <a:t>            </a:t>
            </a:r>
            <a:r>
              <a:rPr lang="en-US" sz="1600" dirty="0" err="1"/>
              <a:t>totalPrice</a:t>
            </a:r>
            <a:r>
              <a:rPr lang="en-US" sz="1600" dirty="0"/>
              <a:t> += item-&gt;</a:t>
            </a:r>
            <a:r>
              <a:rPr lang="en-US" sz="1600" dirty="0" err="1"/>
              <a:t>getPrice</a:t>
            </a:r>
            <a:r>
              <a:rPr lang="en-US" sz="1600" dirty="0"/>
              <a:t>();</a:t>
            </a:r>
          </a:p>
          <a:p>
            <a:pPr marL="0" indent="0">
              <a:buNone/>
            </a:pPr>
            <a:r>
              <a:rPr lang="en-US" sz="1600" dirty="0"/>
              <a:t>        }</a:t>
            </a:r>
          </a:p>
          <a:p>
            <a:pPr marL="0" indent="0">
              <a:buNone/>
            </a:pPr>
            <a:r>
              <a:rPr lang="en-US" sz="1600" dirty="0"/>
              <a:t>        return </a:t>
            </a:r>
            <a:r>
              <a:rPr lang="en-US" sz="1600" dirty="0" err="1"/>
              <a:t>totalPrice</a:t>
            </a:r>
            <a:r>
              <a:rPr lang="en-US" sz="1600" dirty="0"/>
              <a:t>;</a:t>
            </a:r>
          </a:p>
          <a:p>
            <a:pPr marL="0" indent="0">
              <a:buNone/>
            </a:pPr>
            <a:r>
              <a:rPr lang="en-US" sz="1600" dirty="0"/>
              <a:t>    }</a:t>
            </a:r>
          </a:p>
          <a:p>
            <a:pPr marL="0" indent="0">
              <a:buNone/>
            </a:pPr>
            <a:r>
              <a:rPr lang="en-US" sz="1600" dirty="0"/>
              <a:t>};</a:t>
            </a:r>
          </a:p>
        </p:txBody>
      </p:sp>
    </p:spTree>
    <p:extLst>
      <p:ext uri="{BB962C8B-B14F-4D97-AF65-F5344CB8AC3E}">
        <p14:creationId xmlns:p14="http://schemas.microsoft.com/office/powerpoint/2010/main" val="17281079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7769B2-B383-8BA7-1DBE-31723CC184DE}"/>
              </a:ext>
            </a:extLst>
          </p:cNvPr>
          <p:cNvSpPr>
            <a:spLocks noGrp="1"/>
          </p:cNvSpPr>
          <p:nvPr>
            <p:ph type="title"/>
          </p:nvPr>
        </p:nvSpPr>
        <p:spPr>
          <a:xfrm>
            <a:off x="838200" y="1"/>
            <a:ext cx="10515600" cy="681036"/>
          </a:xfrm>
        </p:spPr>
        <p:txBody>
          <a:bodyPr>
            <a:normAutofit fontScale="90000"/>
          </a:bodyPr>
          <a:lstStyle/>
          <a:p>
            <a:r>
              <a:rPr lang="en-US" dirty="0"/>
              <a:t>Example</a:t>
            </a:r>
          </a:p>
        </p:txBody>
      </p:sp>
      <p:sp>
        <p:nvSpPr>
          <p:cNvPr id="3" name="Content Placeholder 2">
            <a:extLst>
              <a:ext uri="{FF2B5EF4-FFF2-40B4-BE49-F238E27FC236}">
                <a16:creationId xmlns:a16="http://schemas.microsoft.com/office/drawing/2014/main" id="{F9345D3B-1665-AD3E-6AE9-2B1649FCA197}"/>
              </a:ext>
            </a:extLst>
          </p:cNvPr>
          <p:cNvSpPr>
            <a:spLocks noGrp="1"/>
          </p:cNvSpPr>
          <p:nvPr>
            <p:ph sz="half" idx="1"/>
          </p:nvPr>
        </p:nvSpPr>
        <p:spPr>
          <a:xfrm>
            <a:off x="242596" y="597160"/>
            <a:ext cx="5777204" cy="6111550"/>
          </a:xfrm>
          <a:ln w="3175">
            <a:solidFill>
              <a:schemeClr val="tx1"/>
            </a:solidFill>
          </a:ln>
        </p:spPr>
        <p:txBody>
          <a:bodyPr>
            <a:noAutofit/>
          </a:bodyPr>
          <a:lstStyle/>
          <a:p>
            <a:pPr marL="0" indent="0">
              <a:buNone/>
            </a:pPr>
            <a:r>
              <a:rPr lang="en-US" sz="1600" dirty="0"/>
              <a:t>int main() {</a:t>
            </a:r>
          </a:p>
          <a:p>
            <a:pPr marL="0" indent="0">
              <a:buNone/>
            </a:pPr>
            <a:r>
              <a:rPr lang="en-US" sz="1600" b="1" dirty="0"/>
              <a:t> // Creating products</a:t>
            </a:r>
          </a:p>
          <a:p>
            <a:pPr marL="0" indent="0">
              <a:buNone/>
            </a:pPr>
            <a:r>
              <a:rPr lang="en-US" sz="1600" dirty="0"/>
              <a:t>    Item* product1 = new Product(20.0);</a:t>
            </a:r>
          </a:p>
          <a:p>
            <a:pPr marL="0" indent="0">
              <a:buNone/>
            </a:pPr>
            <a:r>
              <a:rPr lang="en-US" sz="1600" dirty="0"/>
              <a:t>    Item* product2 = new Product(30.0);</a:t>
            </a:r>
          </a:p>
          <a:p>
            <a:pPr marL="0" indent="0">
              <a:buNone/>
            </a:pPr>
            <a:r>
              <a:rPr lang="en-US" sz="1600" b="1" dirty="0"/>
              <a:t>    </a:t>
            </a:r>
          </a:p>
          <a:p>
            <a:pPr marL="0" indent="0">
              <a:buNone/>
            </a:pPr>
            <a:r>
              <a:rPr lang="en-US" sz="1600" b="1" dirty="0"/>
              <a:t>// Creating boxes</a:t>
            </a:r>
          </a:p>
          <a:p>
            <a:pPr marL="0" indent="0">
              <a:buNone/>
            </a:pPr>
            <a:r>
              <a:rPr lang="en-US" sz="1600" dirty="0"/>
              <a:t>    Box box1;</a:t>
            </a:r>
          </a:p>
          <a:p>
            <a:pPr marL="0" indent="0">
              <a:buNone/>
            </a:pPr>
            <a:r>
              <a:rPr lang="en-US" sz="1600" dirty="0"/>
              <a:t>    Box box2;</a:t>
            </a:r>
          </a:p>
          <a:p>
            <a:pPr marL="0" indent="0">
              <a:buNone/>
            </a:pPr>
            <a:r>
              <a:rPr lang="en-US" sz="1600" dirty="0"/>
              <a:t> </a:t>
            </a:r>
            <a:r>
              <a:rPr lang="en-US" sz="1600" b="1" dirty="0"/>
              <a:t>   </a:t>
            </a:r>
          </a:p>
          <a:p>
            <a:pPr marL="0" indent="0">
              <a:buNone/>
            </a:pPr>
            <a:r>
              <a:rPr lang="en-US" sz="1600" b="1" dirty="0"/>
              <a:t>// Adding products to boxes</a:t>
            </a:r>
          </a:p>
          <a:p>
            <a:pPr marL="0" indent="0">
              <a:buNone/>
            </a:pPr>
            <a:r>
              <a:rPr lang="en-US" sz="1600" dirty="0"/>
              <a:t>    box1.add(product1);</a:t>
            </a:r>
          </a:p>
          <a:p>
            <a:pPr marL="0" indent="0">
              <a:buNone/>
            </a:pPr>
            <a:r>
              <a:rPr lang="en-US" sz="1600" dirty="0"/>
              <a:t>    box2.add(product2);</a:t>
            </a:r>
          </a:p>
          <a:p>
            <a:pPr marL="0" indent="0">
              <a:buNone/>
            </a:pPr>
            <a:r>
              <a:rPr lang="en-US" sz="1600" b="1" dirty="0"/>
              <a:t>    </a:t>
            </a:r>
          </a:p>
          <a:p>
            <a:pPr marL="0" indent="0">
              <a:buNone/>
            </a:pPr>
            <a:r>
              <a:rPr lang="en-US" sz="1600" b="1" dirty="0"/>
              <a:t>// Adding boxes to another box</a:t>
            </a:r>
          </a:p>
          <a:p>
            <a:pPr marL="0" indent="0">
              <a:buNone/>
            </a:pPr>
            <a:r>
              <a:rPr lang="en-US" sz="1600" dirty="0"/>
              <a:t>    Box </a:t>
            </a:r>
            <a:r>
              <a:rPr lang="en-US" sz="1600" dirty="0" err="1"/>
              <a:t>mainBox</a:t>
            </a:r>
            <a:r>
              <a:rPr lang="en-US" sz="1600" dirty="0"/>
              <a:t>;</a:t>
            </a:r>
          </a:p>
          <a:p>
            <a:pPr marL="0" indent="0">
              <a:buNone/>
            </a:pPr>
            <a:r>
              <a:rPr lang="en-US" sz="1600" dirty="0"/>
              <a:t>    </a:t>
            </a:r>
            <a:r>
              <a:rPr lang="en-US" sz="1600" dirty="0" err="1"/>
              <a:t>mainBox.add</a:t>
            </a:r>
            <a:r>
              <a:rPr lang="en-US" sz="1600" dirty="0"/>
              <a:t>(&amp;box1);</a:t>
            </a:r>
          </a:p>
          <a:p>
            <a:pPr marL="0" indent="0">
              <a:buNone/>
            </a:pPr>
            <a:r>
              <a:rPr lang="en-US" sz="1600" dirty="0"/>
              <a:t>    </a:t>
            </a:r>
            <a:r>
              <a:rPr lang="en-US" sz="1600" dirty="0" err="1"/>
              <a:t>mainBox.add</a:t>
            </a:r>
            <a:r>
              <a:rPr lang="en-US" sz="1600" dirty="0"/>
              <a:t>(&amp;box2);</a:t>
            </a:r>
          </a:p>
        </p:txBody>
      </p:sp>
      <p:sp>
        <p:nvSpPr>
          <p:cNvPr id="4" name="Content Placeholder 3">
            <a:extLst>
              <a:ext uri="{FF2B5EF4-FFF2-40B4-BE49-F238E27FC236}">
                <a16:creationId xmlns:a16="http://schemas.microsoft.com/office/drawing/2014/main" id="{D8BEE732-658D-CFBE-0683-AF2CDC6CE111}"/>
              </a:ext>
            </a:extLst>
          </p:cNvPr>
          <p:cNvSpPr>
            <a:spLocks noGrp="1"/>
          </p:cNvSpPr>
          <p:nvPr>
            <p:ph sz="half" idx="2"/>
          </p:nvPr>
        </p:nvSpPr>
        <p:spPr>
          <a:xfrm>
            <a:off x="6172199" y="597160"/>
            <a:ext cx="5777203" cy="6111550"/>
          </a:xfrm>
          <a:ln w="3175">
            <a:solidFill>
              <a:schemeClr val="tx1"/>
            </a:solidFill>
          </a:ln>
        </p:spPr>
        <p:txBody>
          <a:bodyPr>
            <a:noAutofit/>
          </a:bodyPr>
          <a:lstStyle/>
          <a:p>
            <a:pPr marL="0" indent="0">
              <a:buNone/>
            </a:pPr>
            <a:r>
              <a:rPr lang="en-US" sz="1600" dirty="0"/>
              <a:t> </a:t>
            </a:r>
            <a:r>
              <a:rPr lang="en-US" sz="1600" b="1" dirty="0"/>
              <a:t>// Calculating total price of the main box</a:t>
            </a:r>
          </a:p>
          <a:p>
            <a:pPr marL="0" indent="0">
              <a:buNone/>
            </a:pPr>
            <a:r>
              <a:rPr lang="en-US" sz="1600" dirty="0"/>
              <a:t>    double </a:t>
            </a:r>
            <a:r>
              <a:rPr lang="en-US" sz="1600" dirty="0" err="1"/>
              <a:t>totalPrice</a:t>
            </a:r>
            <a:r>
              <a:rPr lang="en-US" sz="1600" dirty="0"/>
              <a:t> = </a:t>
            </a:r>
            <a:r>
              <a:rPr lang="en-US" sz="1600" dirty="0" err="1"/>
              <a:t>mainBox.getPrice</a:t>
            </a:r>
            <a:r>
              <a:rPr lang="en-US" sz="1600" dirty="0"/>
              <a:t>();</a:t>
            </a:r>
          </a:p>
          <a:p>
            <a:pPr marL="0" indent="0">
              <a:buNone/>
            </a:pPr>
            <a:r>
              <a:rPr lang="en-US" sz="1600" dirty="0"/>
              <a:t>    </a:t>
            </a:r>
            <a:r>
              <a:rPr lang="en-US" sz="1600" dirty="0" err="1"/>
              <a:t>cout</a:t>
            </a:r>
            <a:r>
              <a:rPr lang="en-US" sz="1600" dirty="0"/>
              <a:t> &lt;&lt; "Total Price of the main box: " &lt;&lt; </a:t>
            </a:r>
            <a:r>
              <a:rPr lang="en-US" sz="1600" dirty="0" err="1"/>
              <a:t>totalPrice</a:t>
            </a:r>
            <a:r>
              <a:rPr lang="en-US" sz="1600" dirty="0"/>
              <a:t> &lt;&lt; </a:t>
            </a:r>
            <a:r>
              <a:rPr lang="en-US" sz="1600" dirty="0" err="1"/>
              <a:t>endl</a:t>
            </a:r>
            <a:r>
              <a:rPr lang="en-US" sz="1600" dirty="0"/>
              <a:t>;</a:t>
            </a:r>
          </a:p>
          <a:p>
            <a:pPr marL="0" indent="0">
              <a:buNone/>
            </a:pPr>
            <a:r>
              <a:rPr lang="en-US" sz="1600" dirty="0"/>
              <a:t>}</a:t>
            </a:r>
          </a:p>
          <a:p>
            <a:pPr marL="0" indent="0">
              <a:buNone/>
            </a:pPr>
            <a:endParaRPr lang="en-US" sz="1600" dirty="0"/>
          </a:p>
          <a:p>
            <a:pPr marL="0" indent="0">
              <a:buNone/>
            </a:pPr>
            <a:r>
              <a:rPr lang="en-US" sz="1600" b="1" u="sng" dirty="0"/>
              <a:t>Output:</a:t>
            </a:r>
          </a:p>
          <a:p>
            <a:pPr marL="0" indent="0">
              <a:buNone/>
            </a:pPr>
            <a:r>
              <a:rPr lang="en-US" sz="1600" b="1" dirty="0"/>
              <a:t>Total Price of the main box: 50</a:t>
            </a:r>
          </a:p>
        </p:txBody>
      </p:sp>
    </p:spTree>
    <p:extLst>
      <p:ext uri="{BB962C8B-B14F-4D97-AF65-F5344CB8AC3E}">
        <p14:creationId xmlns:p14="http://schemas.microsoft.com/office/powerpoint/2010/main" val="26706098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510E3-727A-EB2C-CB89-D109F0619A5B}"/>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60A07E6C-5219-6B5B-04E8-095200B7070E}"/>
              </a:ext>
            </a:extLst>
          </p:cNvPr>
          <p:cNvSpPr>
            <a:spLocks noGrp="1"/>
          </p:cNvSpPr>
          <p:nvPr>
            <p:ph idx="1"/>
          </p:nvPr>
        </p:nvSpPr>
        <p:spPr/>
        <p:txBody>
          <a:bodyPr/>
          <a:lstStyle/>
          <a:p>
            <a:r>
              <a:rPr lang="en-US" sz="1800" dirty="0">
                <a:effectLst/>
                <a:latin typeface="Cambria" panose="02040503050406030204" pitchFamily="18" charset="0"/>
                <a:ea typeface="Cambria" panose="02040503050406030204" pitchFamily="18" charset="0"/>
                <a:cs typeface="Times New Roman" panose="02020603050405020304" pitchFamily="18" charset="0"/>
              </a:rPr>
              <a:t>Design Patterns: Elements of Reusable Object-Oriented Software, Erich Gamma, Richard Helm, Ralph Johnson, and John </a:t>
            </a:r>
            <a:r>
              <a:rPr lang="en-US" sz="1800" dirty="0" err="1">
                <a:effectLst/>
                <a:latin typeface="Cambria" panose="02040503050406030204" pitchFamily="18" charset="0"/>
                <a:ea typeface="Cambria" panose="02040503050406030204" pitchFamily="18" charset="0"/>
                <a:cs typeface="Times New Roman" panose="02020603050405020304" pitchFamily="18" charset="0"/>
              </a:rPr>
              <a:t>Vlissides</a:t>
            </a:r>
            <a:r>
              <a:rPr lang="en-US" sz="1800" dirty="0">
                <a:effectLst/>
                <a:latin typeface="Cambria" panose="02040503050406030204" pitchFamily="18" charset="0"/>
                <a:ea typeface="Cambria" panose="02040503050406030204" pitchFamily="18" charset="0"/>
                <a:cs typeface="Times New Roman" panose="02020603050405020304" pitchFamily="18" charset="0"/>
              </a:rPr>
              <a:t>, Pearson, 1995.</a:t>
            </a:r>
          </a:p>
          <a:p>
            <a:r>
              <a:rPr lang="en-US" sz="1800" dirty="0">
                <a:latin typeface="Cambria" panose="02040503050406030204" pitchFamily="18" charset="0"/>
                <a:ea typeface="Cambria" panose="02040503050406030204" pitchFamily="18" charset="0"/>
                <a:cs typeface="Times New Roman" panose="02020603050405020304" pitchFamily="18" charset="0"/>
              </a:rPr>
              <a:t>Helping Links:</a:t>
            </a:r>
          </a:p>
          <a:p>
            <a:r>
              <a:rPr lang="en-US" sz="1800" dirty="0">
                <a:effectLst/>
                <a:latin typeface="Calibri" panose="020F0502020204030204" pitchFamily="34" charset="0"/>
                <a:ea typeface="Calibri" panose="020F0502020204030204" pitchFamily="34" charset="0"/>
                <a:hlinkClick r:id="rId2"/>
              </a:rPr>
              <a:t>https://refactoring.guru/design-patterns/</a:t>
            </a:r>
            <a:endParaRPr lang="en-US" sz="1800" dirty="0">
              <a:effectLst/>
              <a:latin typeface="Calibri" panose="020F0502020204030204" pitchFamily="34" charset="0"/>
              <a:ea typeface="Calibri" panose="020F0502020204030204" pitchFamily="34" charset="0"/>
            </a:endParaRPr>
          </a:p>
          <a:p>
            <a:r>
              <a:rPr lang="en-US" sz="1800" dirty="0">
                <a:effectLst/>
                <a:latin typeface="Calibri" panose="020F0502020204030204" pitchFamily="34" charset="0"/>
                <a:ea typeface="Calibri" panose="020F0502020204030204" pitchFamily="34" charset="0"/>
                <a:hlinkClick r:id="rId3"/>
              </a:rPr>
              <a:t>https://sourcemaking.com/design_patterns/</a:t>
            </a:r>
            <a:endParaRPr lang="en-US" sz="1800" dirty="0">
              <a:effectLst/>
              <a:latin typeface="Calibri" panose="020F0502020204030204" pitchFamily="34" charset="0"/>
              <a:ea typeface="Calibri" panose="020F0502020204030204" pitchFamily="34" charset="0"/>
            </a:endParaRPr>
          </a:p>
          <a:p>
            <a:r>
              <a:rPr lang="en-US" sz="1800" dirty="0">
                <a:effectLst/>
                <a:latin typeface="Calibri" panose="020F0502020204030204" pitchFamily="34" charset="0"/>
                <a:ea typeface="Calibri" panose="020F0502020204030204" pitchFamily="34" charset="0"/>
                <a:hlinkClick r:id="rId4"/>
              </a:rPr>
              <a:t>https://www.youtube.com/watch?v=Q1jZ4TI6MF4&amp;t=297s&amp;ab_channel=Telusko</a:t>
            </a:r>
            <a:endParaRPr lang="en-US" sz="1800" dirty="0">
              <a:effectLst/>
              <a:latin typeface="Calibri" panose="020F0502020204030204" pitchFamily="34" charset="0"/>
              <a:ea typeface="Calibri" panose="020F0502020204030204" pitchFamily="34" charset="0"/>
            </a:endParaRPr>
          </a:p>
          <a:p>
            <a:pPr marL="0" indent="0">
              <a:buNone/>
            </a:pPr>
            <a:endParaRPr lang="en-US" sz="1800" dirty="0">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12415942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F5609-06E1-19AA-443B-BA5F531F9528}"/>
              </a:ext>
            </a:extLst>
          </p:cNvPr>
          <p:cNvSpPr>
            <a:spLocks noGrp="1"/>
          </p:cNvSpPr>
          <p:nvPr>
            <p:ph type="title"/>
          </p:nvPr>
        </p:nvSpPr>
        <p:spPr>
          <a:xfrm>
            <a:off x="512800" y="699403"/>
            <a:ext cx="3455821" cy="1050087"/>
          </a:xfrm>
        </p:spPr>
        <p:txBody>
          <a:bodyPr anchor="b">
            <a:normAutofit/>
          </a:bodyPr>
          <a:lstStyle/>
          <a:p>
            <a:r>
              <a:rPr lang="en-US" sz="3200" dirty="0"/>
              <a:t>Structural Design Patterns</a:t>
            </a:r>
          </a:p>
        </p:txBody>
      </p:sp>
      <p:sp>
        <p:nvSpPr>
          <p:cNvPr id="3" name="Content Placeholder 2">
            <a:extLst>
              <a:ext uri="{FF2B5EF4-FFF2-40B4-BE49-F238E27FC236}">
                <a16:creationId xmlns:a16="http://schemas.microsoft.com/office/drawing/2014/main" id="{A3B4640E-8FAF-87FC-ACC7-4D1EFED85D9D}"/>
              </a:ext>
            </a:extLst>
          </p:cNvPr>
          <p:cNvSpPr>
            <a:spLocks noGrp="1"/>
          </p:cNvSpPr>
          <p:nvPr>
            <p:ph idx="1"/>
          </p:nvPr>
        </p:nvSpPr>
        <p:spPr>
          <a:xfrm>
            <a:off x="186093" y="2164702"/>
            <a:ext cx="4441371" cy="4404048"/>
          </a:xfrm>
        </p:spPr>
        <p:txBody>
          <a:bodyPr anchor="t">
            <a:normAutofit/>
          </a:bodyPr>
          <a:lstStyle/>
          <a:p>
            <a:r>
              <a:rPr lang="en-US" sz="2200" dirty="0">
                <a:latin typeface="Times-Roman"/>
              </a:rPr>
              <a:t>Structural design patterns explain how to </a:t>
            </a:r>
            <a:r>
              <a:rPr lang="en-US" sz="2200" b="1" dirty="0">
                <a:latin typeface="Times-Roman"/>
              </a:rPr>
              <a:t>assemble objects and classes</a:t>
            </a:r>
            <a:r>
              <a:rPr lang="en-US" sz="2200" dirty="0">
                <a:latin typeface="Times-Roman"/>
              </a:rPr>
              <a:t> into larger structures, while keeping these structures flexible and efficient.</a:t>
            </a:r>
          </a:p>
          <a:p>
            <a:r>
              <a:rPr lang="en-US" sz="2200" dirty="0">
                <a:latin typeface="Times-Roman"/>
              </a:rPr>
              <a:t>Structural class patterns use inheritance to compose interfaces or implementations.</a:t>
            </a:r>
          </a:p>
        </p:txBody>
      </p:sp>
      <p:pic>
        <p:nvPicPr>
          <p:cNvPr id="4" name="Picture 3" descr="A table with text on it&#10;&#10;Description automatically generated">
            <a:extLst>
              <a:ext uri="{FF2B5EF4-FFF2-40B4-BE49-F238E27FC236}">
                <a16:creationId xmlns:a16="http://schemas.microsoft.com/office/drawing/2014/main" id="{BFE34A82-34D9-CC47-6303-55B75D24CA88}"/>
              </a:ext>
            </a:extLst>
          </p:cNvPr>
          <p:cNvPicPr>
            <a:picLocks noChangeAspect="1"/>
          </p:cNvPicPr>
          <p:nvPr/>
        </p:nvPicPr>
        <p:blipFill>
          <a:blip r:embed="rId2"/>
          <a:stretch>
            <a:fillRect/>
          </a:stretch>
        </p:blipFill>
        <p:spPr>
          <a:xfrm>
            <a:off x="4751876" y="1511560"/>
            <a:ext cx="7378443" cy="3834880"/>
          </a:xfrm>
          <a:prstGeom prst="rect">
            <a:avLst/>
          </a:prstGeom>
        </p:spPr>
      </p:pic>
      <p:grpSp>
        <p:nvGrpSpPr>
          <p:cNvPr id="9" name="Group 8">
            <a:extLst>
              <a:ext uri="{FF2B5EF4-FFF2-40B4-BE49-F238E27FC236}">
                <a16:creationId xmlns:a16="http://schemas.microsoft.com/office/drawing/2014/main" id="{6258F736-B256-8039-9DC6-F4E49A5C5AD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2068638" y="0"/>
            <a:ext cx="123362" cy="6858000"/>
            <a:chOff x="12068638" y="0"/>
            <a:chExt cx="123362" cy="6858000"/>
          </a:xfrm>
        </p:grpSpPr>
        <p:sp>
          <p:nvSpPr>
            <p:cNvPr id="10" name="Rectangle 9">
              <a:extLst>
                <a:ext uri="{FF2B5EF4-FFF2-40B4-BE49-F238E27FC236}">
                  <a16:creationId xmlns:a16="http://schemas.microsoft.com/office/drawing/2014/main" id="{10B4520A-996E-330C-99DA-69CA4D89E9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C8FA945-E356-695F-18D6-CAD4EF34FE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3527553"/>
              <a:ext cx="123362" cy="3330447"/>
            </a:xfrm>
            <a:prstGeom prst="rect">
              <a:avLst/>
            </a:prstGeom>
            <a:gradFill>
              <a:gsLst>
                <a:gs pos="19000">
                  <a:schemeClr val="accent5">
                    <a:lumMod val="60000"/>
                    <a:lumOff val="40000"/>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7291323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C7ADE8-C411-4C79-5F68-6253BA354365}"/>
              </a:ext>
            </a:extLst>
          </p:cNvPr>
          <p:cNvSpPr>
            <a:spLocks noGrp="1"/>
          </p:cNvSpPr>
          <p:nvPr>
            <p:ph type="title"/>
          </p:nvPr>
        </p:nvSpPr>
        <p:spPr>
          <a:xfrm>
            <a:off x="838200" y="2918683"/>
            <a:ext cx="10515600" cy="1020634"/>
          </a:xfrm>
        </p:spPr>
        <p:txBody>
          <a:bodyPr/>
          <a:lstStyle/>
          <a:p>
            <a:pPr algn="ctr"/>
            <a:r>
              <a:rPr lang="en-US" dirty="0"/>
              <a:t>Composite Pattern</a:t>
            </a:r>
          </a:p>
        </p:txBody>
      </p:sp>
    </p:spTree>
    <p:extLst>
      <p:ext uri="{BB962C8B-B14F-4D97-AF65-F5344CB8AC3E}">
        <p14:creationId xmlns:p14="http://schemas.microsoft.com/office/powerpoint/2010/main" val="23487938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874DC30-AAE9-7CEF-8A07-5E18B2ADC8CB}"/>
              </a:ext>
            </a:extLst>
          </p:cNvPr>
          <p:cNvSpPr>
            <a:spLocks noGrp="1"/>
          </p:cNvSpPr>
          <p:nvPr>
            <p:ph type="title"/>
          </p:nvPr>
        </p:nvSpPr>
        <p:spPr>
          <a:xfrm>
            <a:off x="640080" y="325369"/>
            <a:ext cx="4368602" cy="1956841"/>
          </a:xfrm>
        </p:spPr>
        <p:txBody>
          <a:bodyPr anchor="b">
            <a:normAutofit/>
          </a:bodyPr>
          <a:lstStyle/>
          <a:p>
            <a:r>
              <a:rPr lang="en-US" sz="5400"/>
              <a:t>Composite Design Pattern</a:t>
            </a:r>
          </a:p>
        </p:txBody>
      </p:sp>
      <p:sp>
        <p:nvSpPr>
          <p:cNvPr id="12"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C7B446D-9364-4736-1359-BE5F3408F4B1}"/>
              </a:ext>
            </a:extLst>
          </p:cNvPr>
          <p:cNvSpPr>
            <a:spLocks noGrp="1"/>
          </p:cNvSpPr>
          <p:nvPr>
            <p:ph idx="1"/>
          </p:nvPr>
        </p:nvSpPr>
        <p:spPr>
          <a:xfrm>
            <a:off x="640080" y="2872899"/>
            <a:ext cx="4243589" cy="3320668"/>
          </a:xfrm>
        </p:spPr>
        <p:txBody>
          <a:bodyPr>
            <a:normAutofit/>
          </a:bodyPr>
          <a:lstStyle/>
          <a:p>
            <a:pPr marL="0" indent="0">
              <a:buNone/>
            </a:pPr>
            <a:r>
              <a:rPr lang="en-US" sz="2400" dirty="0"/>
              <a:t>Also Known as: </a:t>
            </a:r>
            <a:r>
              <a:rPr lang="en-US" sz="2400" b="1" dirty="0"/>
              <a:t>Object Tree</a:t>
            </a:r>
          </a:p>
          <a:p>
            <a:pPr marL="0" indent="0">
              <a:buNone/>
            </a:pPr>
            <a:r>
              <a:rPr lang="en-US" sz="2400" b="1" dirty="0"/>
              <a:t>Intent:</a:t>
            </a:r>
          </a:p>
          <a:p>
            <a:r>
              <a:rPr lang="en-US" sz="2400" b="1" i="0" dirty="0">
                <a:effectLst/>
                <a:latin typeface="PT Sans" panose="020B0503020203020204" pitchFamily="34" charset="0"/>
              </a:rPr>
              <a:t>Composite</a:t>
            </a:r>
            <a:r>
              <a:rPr lang="en-US" sz="2400" b="0" i="0" dirty="0">
                <a:effectLst/>
                <a:latin typeface="PT Sans" panose="020B0503020203020204" pitchFamily="34" charset="0"/>
              </a:rPr>
              <a:t> is a structural design pattern that lets you compose objects into tree structures and then work with these structures as if they were individual objects.</a:t>
            </a:r>
          </a:p>
          <a:p>
            <a:pPr marL="0" indent="0">
              <a:buNone/>
            </a:pPr>
            <a:endParaRPr lang="en-US" sz="2000" dirty="0"/>
          </a:p>
        </p:txBody>
      </p:sp>
      <p:pic>
        <p:nvPicPr>
          <p:cNvPr id="5" name="Picture 4">
            <a:extLst>
              <a:ext uri="{FF2B5EF4-FFF2-40B4-BE49-F238E27FC236}">
                <a16:creationId xmlns:a16="http://schemas.microsoft.com/office/drawing/2014/main" id="{E78BD141-5AB9-5415-48DC-0B4E318FDFDC}"/>
              </a:ext>
            </a:extLst>
          </p:cNvPr>
          <p:cNvPicPr>
            <a:picLocks noChangeAspect="1"/>
          </p:cNvPicPr>
          <p:nvPr/>
        </p:nvPicPr>
        <p:blipFill rotWithShape="1">
          <a:blip r:embed="rId2"/>
          <a:srcRect l="17594" r="15955" b="-1"/>
          <a:stretch/>
        </p:blipFill>
        <p:spPr>
          <a:xfrm>
            <a:off x="5348747" y="10"/>
            <a:ext cx="6858000" cy="687430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3993988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E34AD-F723-FCDC-AC0E-854D07F39815}"/>
              </a:ext>
            </a:extLst>
          </p:cNvPr>
          <p:cNvSpPr>
            <a:spLocks noGrp="1"/>
          </p:cNvSpPr>
          <p:nvPr>
            <p:ph type="title"/>
          </p:nvPr>
        </p:nvSpPr>
        <p:spPr>
          <a:xfrm>
            <a:off x="910119" y="133351"/>
            <a:ext cx="3380527" cy="666749"/>
          </a:xfrm>
        </p:spPr>
        <p:txBody>
          <a:bodyPr anchor="b">
            <a:normAutofit/>
          </a:bodyPr>
          <a:lstStyle/>
          <a:p>
            <a:r>
              <a:rPr lang="en-US" sz="3600" dirty="0"/>
              <a:t>Problem</a:t>
            </a:r>
          </a:p>
        </p:txBody>
      </p:sp>
      <p:sp>
        <p:nvSpPr>
          <p:cNvPr id="3" name="Content Placeholder 2">
            <a:extLst>
              <a:ext uri="{FF2B5EF4-FFF2-40B4-BE49-F238E27FC236}">
                <a16:creationId xmlns:a16="http://schemas.microsoft.com/office/drawing/2014/main" id="{8AED364A-06F1-BF62-C15C-447D99E0E4FA}"/>
              </a:ext>
            </a:extLst>
          </p:cNvPr>
          <p:cNvSpPr>
            <a:spLocks noGrp="1"/>
          </p:cNvSpPr>
          <p:nvPr>
            <p:ph idx="1"/>
          </p:nvPr>
        </p:nvSpPr>
        <p:spPr>
          <a:xfrm>
            <a:off x="381000" y="800100"/>
            <a:ext cx="4933949" cy="5448299"/>
          </a:xfrm>
        </p:spPr>
        <p:txBody>
          <a:bodyPr>
            <a:noAutofit/>
          </a:bodyPr>
          <a:lstStyle/>
          <a:p>
            <a:r>
              <a:rPr lang="en-US" sz="2200" dirty="0"/>
              <a:t>Using the Composite pattern makes sense only when the core model of your app can be represented as a </a:t>
            </a:r>
            <a:r>
              <a:rPr lang="en-US" sz="2200" b="1" dirty="0"/>
              <a:t>tree</a:t>
            </a:r>
            <a:r>
              <a:rPr lang="en-US" sz="2200" dirty="0"/>
              <a:t>.</a:t>
            </a:r>
          </a:p>
          <a:p>
            <a:r>
              <a:rPr lang="en-US" sz="2200" dirty="0"/>
              <a:t>For example, imagine that you have two types of objects: </a:t>
            </a:r>
            <a:r>
              <a:rPr lang="en-US" sz="2200" b="1" dirty="0"/>
              <a:t>Products</a:t>
            </a:r>
            <a:r>
              <a:rPr lang="en-US" sz="2200" dirty="0"/>
              <a:t> and </a:t>
            </a:r>
            <a:r>
              <a:rPr lang="en-US" sz="2200" b="1" dirty="0"/>
              <a:t>Boxes</a:t>
            </a:r>
            <a:r>
              <a:rPr lang="en-US" sz="2200" dirty="0"/>
              <a:t>. </a:t>
            </a:r>
          </a:p>
          <a:p>
            <a:r>
              <a:rPr lang="en-US" sz="2200" dirty="0"/>
              <a:t>A Box can contain several Products as well as several smaller Boxes. These little Boxes can also hold some Products or even smaller Boxes, and so on.</a:t>
            </a:r>
          </a:p>
          <a:p>
            <a:r>
              <a:rPr lang="en-US" sz="2200" dirty="0"/>
              <a:t>Say you decide to create an ordering system that uses these classes. Orders could contain simple products without any wrapping, as well as boxes stuffed with products...and other boxes. How would you determine the total price of such an order?</a:t>
            </a:r>
          </a:p>
        </p:txBody>
      </p:sp>
      <p:pic>
        <p:nvPicPr>
          <p:cNvPr id="6" name="Picture 5">
            <a:extLst>
              <a:ext uri="{FF2B5EF4-FFF2-40B4-BE49-F238E27FC236}">
                <a16:creationId xmlns:a16="http://schemas.microsoft.com/office/drawing/2014/main" id="{DD97E84F-2F4F-B21F-5F50-551934B83059}"/>
              </a:ext>
            </a:extLst>
          </p:cNvPr>
          <p:cNvPicPr>
            <a:picLocks noChangeAspect="1"/>
          </p:cNvPicPr>
          <p:nvPr/>
        </p:nvPicPr>
        <p:blipFill rotWithShape="1">
          <a:blip r:embed="rId2"/>
          <a:srcRect l="15731" r="17067" b="2"/>
          <a:stretch/>
        </p:blipFill>
        <p:spPr>
          <a:xfrm>
            <a:off x="5726959" y="609600"/>
            <a:ext cx="5655912" cy="5638800"/>
          </a:xfrm>
          <a:prstGeom prst="rect">
            <a:avLst/>
          </a:prstGeom>
        </p:spPr>
      </p:pic>
    </p:spTree>
    <p:extLst>
      <p:ext uri="{BB962C8B-B14F-4D97-AF65-F5344CB8AC3E}">
        <p14:creationId xmlns:p14="http://schemas.microsoft.com/office/powerpoint/2010/main" val="32459989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721AD-F4FA-DFF1-4D7C-0CB3D43D0561}"/>
              </a:ext>
            </a:extLst>
          </p:cNvPr>
          <p:cNvSpPr>
            <a:spLocks noGrp="1"/>
          </p:cNvSpPr>
          <p:nvPr>
            <p:ph type="title"/>
          </p:nvPr>
        </p:nvSpPr>
        <p:spPr/>
        <p:txBody>
          <a:bodyPr/>
          <a:lstStyle/>
          <a:p>
            <a:r>
              <a:rPr lang="en-US" dirty="0"/>
              <a:t>Problem</a:t>
            </a:r>
          </a:p>
        </p:txBody>
      </p:sp>
      <p:sp>
        <p:nvSpPr>
          <p:cNvPr id="3" name="Content Placeholder 2">
            <a:extLst>
              <a:ext uri="{FF2B5EF4-FFF2-40B4-BE49-F238E27FC236}">
                <a16:creationId xmlns:a16="http://schemas.microsoft.com/office/drawing/2014/main" id="{D7CD84E6-5F5C-319C-83CC-CA0667C21E59}"/>
              </a:ext>
            </a:extLst>
          </p:cNvPr>
          <p:cNvSpPr>
            <a:spLocks noGrp="1"/>
          </p:cNvSpPr>
          <p:nvPr>
            <p:ph idx="1"/>
          </p:nvPr>
        </p:nvSpPr>
        <p:spPr/>
        <p:txBody>
          <a:bodyPr/>
          <a:lstStyle/>
          <a:p>
            <a:r>
              <a:rPr lang="en-US" dirty="0"/>
              <a:t>You could try the direct approach: unwrap all the boxes, go over all the products and then calculate the total. </a:t>
            </a:r>
          </a:p>
          <a:p>
            <a:r>
              <a:rPr lang="en-US" dirty="0"/>
              <a:t>That would be doable in the real world; but in a program, it’s not as simple as running a loop. </a:t>
            </a:r>
          </a:p>
          <a:p>
            <a:r>
              <a:rPr lang="en-US" dirty="0"/>
              <a:t>You must know the classes of Products and Boxes you’re going through, the nesting level of the boxes and other nasty details beforehand. </a:t>
            </a:r>
          </a:p>
          <a:p>
            <a:r>
              <a:rPr lang="en-US" dirty="0"/>
              <a:t>All of this makes the direct approach either too awkward or even impossible.</a:t>
            </a:r>
          </a:p>
        </p:txBody>
      </p:sp>
    </p:spTree>
    <p:extLst>
      <p:ext uri="{BB962C8B-B14F-4D97-AF65-F5344CB8AC3E}">
        <p14:creationId xmlns:p14="http://schemas.microsoft.com/office/powerpoint/2010/main" val="8893109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A4871-BCF1-D294-65F8-CB2AD13D88F6}"/>
              </a:ext>
            </a:extLst>
          </p:cNvPr>
          <p:cNvSpPr>
            <a:spLocks noGrp="1"/>
          </p:cNvSpPr>
          <p:nvPr>
            <p:ph type="title"/>
          </p:nvPr>
        </p:nvSpPr>
        <p:spPr>
          <a:xfrm>
            <a:off x="910119" y="180975"/>
            <a:ext cx="3380527" cy="933450"/>
          </a:xfrm>
        </p:spPr>
        <p:txBody>
          <a:bodyPr anchor="b">
            <a:normAutofit/>
          </a:bodyPr>
          <a:lstStyle/>
          <a:p>
            <a:r>
              <a:rPr lang="en-US" sz="3600" dirty="0"/>
              <a:t>Solution</a:t>
            </a:r>
          </a:p>
        </p:txBody>
      </p:sp>
      <p:sp>
        <p:nvSpPr>
          <p:cNvPr id="3" name="Content Placeholder 2">
            <a:extLst>
              <a:ext uri="{FF2B5EF4-FFF2-40B4-BE49-F238E27FC236}">
                <a16:creationId xmlns:a16="http://schemas.microsoft.com/office/drawing/2014/main" id="{BB399A12-EEA0-0432-05AE-E62C0915EE31}"/>
              </a:ext>
            </a:extLst>
          </p:cNvPr>
          <p:cNvSpPr>
            <a:spLocks noGrp="1"/>
          </p:cNvSpPr>
          <p:nvPr>
            <p:ph idx="1"/>
          </p:nvPr>
        </p:nvSpPr>
        <p:spPr>
          <a:xfrm>
            <a:off x="200025" y="1247775"/>
            <a:ext cx="4895850" cy="5358297"/>
          </a:xfrm>
        </p:spPr>
        <p:txBody>
          <a:bodyPr>
            <a:noAutofit/>
          </a:bodyPr>
          <a:lstStyle/>
          <a:p>
            <a:r>
              <a:rPr lang="en-US" sz="2000" dirty="0"/>
              <a:t>The Composite pattern suggests that you work with Products and Boxes through a </a:t>
            </a:r>
            <a:r>
              <a:rPr lang="en-US" sz="2000" b="1" dirty="0"/>
              <a:t>common interface </a:t>
            </a:r>
            <a:r>
              <a:rPr lang="en-US" sz="2000" dirty="0"/>
              <a:t>which declares a method for calculating the total price.</a:t>
            </a:r>
          </a:p>
          <a:p>
            <a:r>
              <a:rPr lang="en-US" sz="2000" b="1" dirty="0"/>
              <a:t>How would this method work? </a:t>
            </a:r>
          </a:p>
          <a:p>
            <a:pPr>
              <a:buFont typeface="Wingdings" panose="05000000000000000000" pitchFamily="2" charset="2"/>
              <a:buChar char="Ø"/>
            </a:pPr>
            <a:r>
              <a:rPr lang="en-US" sz="2000" dirty="0"/>
              <a:t>For a product, it’d simply return the product’s price. </a:t>
            </a:r>
          </a:p>
          <a:p>
            <a:pPr>
              <a:buFont typeface="Wingdings" panose="05000000000000000000" pitchFamily="2" charset="2"/>
              <a:buChar char="Ø"/>
            </a:pPr>
            <a:r>
              <a:rPr lang="en-US" sz="2000" dirty="0"/>
              <a:t>For a box, it’d go over each item the box contains, ask its price and then return a total for this box. </a:t>
            </a:r>
          </a:p>
          <a:p>
            <a:pPr>
              <a:buFont typeface="Wingdings" panose="05000000000000000000" pitchFamily="2" charset="2"/>
              <a:buChar char="Ø"/>
            </a:pPr>
            <a:r>
              <a:rPr lang="en-US" sz="2000" dirty="0"/>
              <a:t>If one of these items were a smaller box, that box would also start going over its contents and so on, until the prices of all inner components were calculated. </a:t>
            </a:r>
          </a:p>
          <a:p>
            <a:pPr>
              <a:buFont typeface="Wingdings" panose="05000000000000000000" pitchFamily="2" charset="2"/>
              <a:buChar char="Ø"/>
            </a:pPr>
            <a:r>
              <a:rPr lang="en-US" sz="2000" dirty="0"/>
              <a:t>A box could even add some extra cost to the final price, such as packaging cost.</a:t>
            </a:r>
          </a:p>
        </p:txBody>
      </p:sp>
      <p:pic>
        <p:nvPicPr>
          <p:cNvPr id="5" name="Picture 4">
            <a:extLst>
              <a:ext uri="{FF2B5EF4-FFF2-40B4-BE49-F238E27FC236}">
                <a16:creationId xmlns:a16="http://schemas.microsoft.com/office/drawing/2014/main" id="{28981D60-6533-638F-A798-7AA101D4F14D}"/>
              </a:ext>
            </a:extLst>
          </p:cNvPr>
          <p:cNvPicPr>
            <a:picLocks noChangeAspect="1"/>
          </p:cNvPicPr>
          <p:nvPr/>
        </p:nvPicPr>
        <p:blipFill>
          <a:blip r:embed="rId2"/>
          <a:stretch>
            <a:fillRect/>
          </a:stretch>
        </p:blipFill>
        <p:spPr>
          <a:xfrm>
            <a:off x="5095875" y="1499612"/>
            <a:ext cx="6984210" cy="3858776"/>
          </a:xfrm>
          <a:prstGeom prst="rect">
            <a:avLst/>
          </a:prstGeom>
        </p:spPr>
      </p:pic>
    </p:spTree>
    <p:extLst>
      <p:ext uri="{BB962C8B-B14F-4D97-AF65-F5344CB8AC3E}">
        <p14:creationId xmlns:p14="http://schemas.microsoft.com/office/powerpoint/2010/main" val="11963280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BB443B-9287-667B-F11F-1C0C1EA85D27}"/>
              </a:ext>
            </a:extLst>
          </p:cNvPr>
          <p:cNvSpPr>
            <a:spLocks noGrp="1"/>
          </p:cNvSpPr>
          <p:nvPr>
            <p:ph type="title"/>
          </p:nvPr>
        </p:nvSpPr>
        <p:spPr/>
        <p:txBody>
          <a:bodyPr/>
          <a:lstStyle/>
          <a:p>
            <a:r>
              <a:rPr lang="en-US" dirty="0"/>
              <a:t>Solution</a:t>
            </a:r>
          </a:p>
        </p:txBody>
      </p:sp>
      <p:sp>
        <p:nvSpPr>
          <p:cNvPr id="3" name="Content Placeholder 2">
            <a:extLst>
              <a:ext uri="{FF2B5EF4-FFF2-40B4-BE49-F238E27FC236}">
                <a16:creationId xmlns:a16="http://schemas.microsoft.com/office/drawing/2014/main" id="{E8B8B9F1-46E2-E358-71E7-4D89EE73847E}"/>
              </a:ext>
            </a:extLst>
          </p:cNvPr>
          <p:cNvSpPr>
            <a:spLocks noGrp="1"/>
          </p:cNvSpPr>
          <p:nvPr>
            <p:ph idx="1"/>
          </p:nvPr>
        </p:nvSpPr>
        <p:spPr/>
        <p:txBody>
          <a:bodyPr/>
          <a:lstStyle/>
          <a:p>
            <a:r>
              <a:rPr lang="en-US" b="0" i="0" dirty="0">
                <a:effectLst/>
                <a:latin typeface="PT Sans" panose="020B0503020203020204" pitchFamily="34" charset="0"/>
              </a:rPr>
              <a:t>The greatest benefit of this approach is that you don’t need to care about the concrete classes of objects that compose the tree. </a:t>
            </a:r>
          </a:p>
          <a:p>
            <a:r>
              <a:rPr lang="en-US" b="0" i="0" dirty="0">
                <a:effectLst/>
                <a:latin typeface="PT Sans" panose="020B0503020203020204" pitchFamily="34" charset="0"/>
              </a:rPr>
              <a:t>You don’t need to know whether an object is a simple product or a sophisticated box. </a:t>
            </a:r>
          </a:p>
          <a:p>
            <a:r>
              <a:rPr lang="en-US" b="0" i="0" dirty="0">
                <a:effectLst/>
                <a:latin typeface="PT Sans" panose="020B0503020203020204" pitchFamily="34" charset="0"/>
              </a:rPr>
              <a:t>You can treat them all the same via the common interface. When you call a method, the objects themselves pass the request down the tree.</a:t>
            </a:r>
            <a:endParaRPr lang="en-US" dirty="0"/>
          </a:p>
        </p:txBody>
      </p:sp>
    </p:spTree>
    <p:extLst>
      <p:ext uri="{BB962C8B-B14F-4D97-AF65-F5344CB8AC3E}">
        <p14:creationId xmlns:p14="http://schemas.microsoft.com/office/powerpoint/2010/main" val="24208274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C08F430-A3FA-1844-3A1D-7CD503189345}"/>
              </a:ext>
            </a:extLst>
          </p:cNvPr>
          <p:cNvSpPr>
            <a:spLocks noGrp="1"/>
          </p:cNvSpPr>
          <p:nvPr>
            <p:ph type="title"/>
          </p:nvPr>
        </p:nvSpPr>
        <p:spPr>
          <a:xfrm>
            <a:off x="572493" y="238539"/>
            <a:ext cx="11018520" cy="1434415"/>
          </a:xfrm>
        </p:spPr>
        <p:txBody>
          <a:bodyPr anchor="b">
            <a:normAutofit/>
          </a:bodyPr>
          <a:lstStyle/>
          <a:p>
            <a:r>
              <a:rPr lang="en-US" sz="5400"/>
              <a:t>Real World Analogy</a:t>
            </a:r>
          </a:p>
        </p:txBody>
      </p:sp>
      <p:sp>
        <p:nvSpPr>
          <p:cNvPr id="12"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5BF557F-9F8A-5C78-7F09-9C57AF323B64}"/>
              </a:ext>
            </a:extLst>
          </p:cNvPr>
          <p:cNvSpPr>
            <a:spLocks noGrp="1"/>
          </p:cNvSpPr>
          <p:nvPr>
            <p:ph idx="1"/>
          </p:nvPr>
        </p:nvSpPr>
        <p:spPr>
          <a:xfrm>
            <a:off x="572493" y="2071316"/>
            <a:ext cx="6713552" cy="4119172"/>
          </a:xfrm>
        </p:spPr>
        <p:txBody>
          <a:bodyPr anchor="t">
            <a:normAutofit/>
          </a:bodyPr>
          <a:lstStyle/>
          <a:p>
            <a:r>
              <a:rPr lang="en-US" sz="2200" b="0" i="0" dirty="0">
                <a:effectLst/>
                <a:latin typeface="PT Sans" panose="020B0503020203020204" pitchFamily="34" charset="0"/>
              </a:rPr>
              <a:t>Armies of most countries are structured as </a:t>
            </a:r>
            <a:r>
              <a:rPr lang="en-US" sz="2200" b="1" i="0" dirty="0">
                <a:effectLst/>
                <a:latin typeface="PT Sans" panose="020B0503020203020204" pitchFamily="34" charset="0"/>
              </a:rPr>
              <a:t>hierarchies</a:t>
            </a:r>
            <a:r>
              <a:rPr lang="en-US" sz="2200" b="0" i="0" dirty="0">
                <a:effectLst/>
                <a:latin typeface="PT Sans" panose="020B0503020203020204" pitchFamily="34" charset="0"/>
              </a:rPr>
              <a:t>. </a:t>
            </a:r>
          </a:p>
          <a:p>
            <a:r>
              <a:rPr lang="en-US" sz="2200" b="0" i="0" dirty="0">
                <a:effectLst/>
                <a:latin typeface="PT Sans" panose="020B0503020203020204" pitchFamily="34" charset="0"/>
              </a:rPr>
              <a:t>An army consists of several </a:t>
            </a:r>
            <a:r>
              <a:rPr lang="en-US" sz="2200" b="1" i="0" dirty="0">
                <a:effectLst/>
                <a:latin typeface="PT Sans" panose="020B0503020203020204" pitchFamily="34" charset="0"/>
              </a:rPr>
              <a:t>divisions</a:t>
            </a:r>
            <a:r>
              <a:rPr lang="en-US" sz="2200" b="0" i="0" dirty="0">
                <a:effectLst/>
                <a:latin typeface="PT Sans" panose="020B0503020203020204" pitchFamily="34" charset="0"/>
              </a:rPr>
              <a:t>; a division is a set of </a:t>
            </a:r>
            <a:r>
              <a:rPr lang="en-US" sz="2200" b="1" i="0" dirty="0">
                <a:effectLst/>
                <a:latin typeface="PT Sans" panose="020B0503020203020204" pitchFamily="34" charset="0"/>
              </a:rPr>
              <a:t>brigades</a:t>
            </a:r>
            <a:r>
              <a:rPr lang="en-US" sz="2200" b="0" i="0" dirty="0">
                <a:effectLst/>
                <a:latin typeface="PT Sans" panose="020B0503020203020204" pitchFamily="34" charset="0"/>
              </a:rPr>
              <a:t>, and a brigade consists of </a:t>
            </a:r>
            <a:r>
              <a:rPr lang="en-US" sz="2200" b="1" i="0" dirty="0">
                <a:effectLst/>
                <a:latin typeface="PT Sans" panose="020B0503020203020204" pitchFamily="34" charset="0"/>
              </a:rPr>
              <a:t>platoons</a:t>
            </a:r>
            <a:r>
              <a:rPr lang="en-US" sz="2200" b="0" i="0" dirty="0">
                <a:effectLst/>
                <a:latin typeface="PT Sans" panose="020B0503020203020204" pitchFamily="34" charset="0"/>
              </a:rPr>
              <a:t>, which can be broken down into </a:t>
            </a:r>
            <a:r>
              <a:rPr lang="en-US" sz="2200" b="1" i="0" dirty="0">
                <a:effectLst/>
                <a:latin typeface="PT Sans" panose="020B0503020203020204" pitchFamily="34" charset="0"/>
              </a:rPr>
              <a:t>squads</a:t>
            </a:r>
            <a:r>
              <a:rPr lang="en-US" sz="2200" b="0" i="0" dirty="0">
                <a:effectLst/>
                <a:latin typeface="PT Sans" panose="020B0503020203020204" pitchFamily="34" charset="0"/>
              </a:rPr>
              <a:t>. </a:t>
            </a:r>
          </a:p>
          <a:p>
            <a:r>
              <a:rPr lang="en-US" sz="2200" b="0" i="0" dirty="0">
                <a:effectLst/>
                <a:latin typeface="PT Sans" panose="020B0503020203020204" pitchFamily="34" charset="0"/>
              </a:rPr>
              <a:t>Finally, a squad is a small group of real soldiers. Orders are given at the top of the hierarchy and passed down onto each level until every soldier knows what needs to be done.</a:t>
            </a:r>
            <a:endParaRPr lang="en-US" sz="2200" dirty="0"/>
          </a:p>
        </p:txBody>
      </p:sp>
      <p:pic>
        <p:nvPicPr>
          <p:cNvPr id="5" name="Picture 4" descr="A diagram of a military structure&#10;&#10;Description automatically generated">
            <a:extLst>
              <a:ext uri="{FF2B5EF4-FFF2-40B4-BE49-F238E27FC236}">
                <a16:creationId xmlns:a16="http://schemas.microsoft.com/office/drawing/2014/main" id="{D51AFA5C-14A3-885A-010E-9D5EDBE8FDBE}"/>
              </a:ext>
            </a:extLst>
          </p:cNvPr>
          <p:cNvPicPr>
            <a:picLocks noChangeAspect="1"/>
          </p:cNvPicPr>
          <p:nvPr/>
        </p:nvPicPr>
        <p:blipFill rotWithShape="1">
          <a:blip r:embed="rId2"/>
          <a:srcRect l="3042" r="1503" b="1"/>
          <a:stretch/>
        </p:blipFill>
        <p:spPr>
          <a:xfrm>
            <a:off x="7675658" y="2093976"/>
            <a:ext cx="3941064" cy="4096512"/>
          </a:xfrm>
          <a:prstGeom prst="rect">
            <a:avLst/>
          </a:prstGeom>
        </p:spPr>
      </p:pic>
    </p:spTree>
    <p:extLst>
      <p:ext uri="{BB962C8B-B14F-4D97-AF65-F5344CB8AC3E}">
        <p14:creationId xmlns:p14="http://schemas.microsoft.com/office/powerpoint/2010/main" val="5104215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692</TotalTime>
  <Words>907</Words>
  <Application>Microsoft Office PowerPoint</Application>
  <PresentationFormat>Widescreen</PresentationFormat>
  <Paragraphs>104</Paragraphs>
  <Slides>16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Calibri</vt:lpstr>
      <vt:lpstr>Calibri Light</vt:lpstr>
      <vt:lpstr>Cambria</vt:lpstr>
      <vt:lpstr>PT Sans</vt:lpstr>
      <vt:lpstr>Times-Roman</vt:lpstr>
      <vt:lpstr>Wingdings</vt:lpstr>
      <vt:lpstr>Office Theme</vt:lpstr>
      <vt:lpstr>Structural Design Patterns</vt:lpstr>
      <vt:lpstr>Structural Design Patterns</vt:lpstr>
      <vt:lpstr>Composite Pattern</vt:lpstr>
      <vt:lpstr>Composite Design Pattern</vt:lpstr>
      <vt:lpstr>Problem</vt:lpstr>
      <vt:lpstr>Problem</vt:lpstr>
      <vt:lpstr>Solution</vt:lpstr>
      <vt:lpstr>Solution</vt:lpstr>
      <vt:lpstr>Real World Analogy</vt:lpstr>
      <vt:lpstr>Structure</vt:lpstr>
      <vt:lpstr>Structure</vt:lpstr>
      <vt:lpstr>Structure</vt:lpstr>
      <vt:lpstr>Structure</vt:lpstr>
      <vt:lpstr>Example</vt:lpstr>
      <vt:lpstr>Example</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Structural Design Patterns</dc:title>
  <dc:creator>Mehroze Khan</dc:creator>
  <cp:lastModifiedBy>Mehroze Khan</cp:lastModifiedBy>
  <cp:revision>19</cp:revision>
  <dcterms:created xsi:type="dcterms:W3CDTF">2023-11-19T06:46:25Z</dcterms:created>
  <dcterms:modified xsi:type="dcterms:W3CDTF">2023-11-20T10:48:45Z</dcterms:modified>
</cp:coreProperties>
</file>