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4"/>
  </p:notesMasterIdLst>
  <p:sldIdLst>
    <p:sldId id="257" r:id="rId2"/>
    <p:sldId id="325" r:id="rId3"/>
    <p:sldId id="326" r:id="rId4"/>
    <p:sldId id="327" r:id="rId5"/>
    <p:sldId id="328" r:id="rId6"/>
    <p:sldId id="331" r:id="rId7"/>
    <p:sldId id="262" r:id="rId8"/>
    <p:sldId id="263" r:id="rId9"/>
    <p:sldId id="332" r:id="rId10"/>
    <p:sldId id="333" r:id="rId11"/>
    <p:sldId id="266" r:id="rId12"/>
    <p:sldId id="370" r:id="rId13"/>
    <p:sldId id="376" r:id="rId14"/>
    <p:sldId id="377" r:id="rId15"/>
    <p:sldId id="454" r:id="rId16"/>
    <p:sldId id="455" r:id="rId17"/>
    <p:sldId id="456" r:id="rId18"/>
    <p:sldId id="397" r:id="rId19"/>
    <p:sldId id="398" r:id="rId20"/>
    <p:sldId id="409" r:id="rId21"/>
    <p:sldId id="458" r:id="rId22"/>
    <p:sldId id="407" r:id="rId23"/>
    <p:sldId id="459" r:id="rId24"/>
    <p:sldId id="460" r:id="rId25"/>
    <p:sldId id="378" r:id="rId26"/>
    <p:sldId id="379" r:id="rId27"/>
    <p:sldId id="380" r:id="rId28"/>
    <p:sldId id="383" r:id="rId29"/>
    <p:sldId id="381" r:id="rId30"/>
    <p:sldId id="384" r:id="rId31"/>
    <p:sldId id="385" r:id="rId32"/>
    <p:sldId id="461" r:id="rId33"/>
    <p:sldId id="386" r:id="rId34"/>
    <p:sldId id="387" r:id="rId35"/>
    <p:sldId id="471" r:id="rId36"/>
    <p:sldId id="389" r:id="rId37"/>
    <p:sldId id="390" r:id="rId38"/>
    <p:sldId id="391" r:id="rId39"/>
    <p:sldId id="392" r:id="rId40"/>
    <p:sldId id="429" r:id="rId41"/>
    <p:sldId id="412" r:id="rId42"/>
    <p:sldId id="435" r:id="rId43"/>
    <p:sldId id="417" r:id="rId44"/>
    <p:sldId id="437" r:id="rId45"/>
    <p:sldId id="466" r:id="rId46"/>
    <p:sldId id="467" r:id="rId47"/>
    <p:sldId id="468" r:id="rId48"/>
    <p:sldId id="469" r:id="rId49"/>
    <p:sldId id="418" r:id="rId50"/>
    <p:sldId id="419" r:id="rId51"/>
    <p:sldId id="420" r:id="rId52"/>
    <p:sldId id="421" r:id="rId53"/>
    <p:sldId id="422" r:id="rId54"/>
    <p:sldId id="470" r:id="rId55"/>
    <p:sldId id="423" r:id="rId56"/>
    <p:sldId id="436" r:id="rId57"/>
    <p:sldId id="427" r:id="rId58"/>
    <p:sldId id="428" r:id="rId59"/>
    <p:sldId id="448" r:id="rId60"/>
    <p:sldId id="450" r:id="rId61"/>
    <p:sldId id="451" r:id="rId62"/>
    <p:sldId id="452"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1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7285" autoAdjust="0"/>
  </p:normalViewPr>
  <p:slideViewPr>
    <p:cSldViewPr>
      <p:cViewPr varScale="1">
        <p:scale>
          <a:sx n="72" d="100"/>
          <a:sy n="72" d="100"/>
        </p:scale>
        <p:origin x="1104"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1BE10C-0EB1-432F-A0A0-783D2099BFC4}" type="datetimeFigureOut">
              <a:rPr lang="en-US" smtClean="0"/>
              <a:pPr/>
              <a:t>06-Sep-23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9FC226-D59B-468E-ABCF-5974D919AE88}" type="slidenum">
              <a:rPr lang="en-US" smtClean="0"/>
              <a:pPr/>
              <a:t>‹#›</a:t>
            </a:fld>
            <a:endParaRPr lang="en-US"/>
          </a:p>
        </p:txBody>
      </p:sp>
    </p:spTree>
    <p:extLst>
      <p:ext uri="{BB962C8B-B14F-4D97-AF65-F5344CB8AC3E}">
        <p14:creationId xmlns:p14="http://schemas.microsoft.com/office/powerpoint/2010/main" val="134201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echtarget.com/searchdatamanagement/definition/databas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techtarget.com/whatis/definition/scrip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6019" name="Notes Placeholder 2"/>
          <p:cNvSpPr>
            <a:spLocks noGrp="1"/>
          </p:cNvSpPr>
          <p:nvPr>
            <p:ph type="body" idx="1"/>
          </p:nvPr>
        </p:nvSpPr>
        <p:spPr bwMode="auto">
          <a:noFill/>
        </p:spPr>
        <p:txBody>
          <a:bodyPr/>
          <a:lstStyle/>
          <a:p>
            <a:endParaRPr lang="en-GB" dirty="0">
              <a:ea typeface="ＭＳ Ｐゴシック" pitchFamily="34" charset="-128"/>
            </a:endParaRPr>
          </a:p>
        </p:txBody>
      </p:sp>
      <p:sp>
        <p:nvSpPr>
          <p:cNvPr id="86020" name="Slide Number Placeholder 3"/>
          <p:cNvSpPr>
            <a:spLocks noGrp="1"/>
          </p:cNvSpPr>
          <p:nvPr>
            <p:ph type="sldNum" sz="quarter" idx="5"/>
          </p:nvPr>
        </p:nvSpPr>
        <p:spPr bwMode="auto">
          <a:noFill/>
          <a:ln>
            <a:miter lim="800000"/>
            <a:headEnd/>
            <a:tailEnd/>
          </a:ln>
        </p:spPr>
        <p:txBody>
          <a:bodyPr/>
          <a:lstStyle/>
          <a:p>
            <a:fld id="{8D2E17BD-564B-4210-BFFB-8306671E7D2B}" type="slidenum">
              <a:rPr lang="en-GB" smtClean="0"/>
              <a:pPr/>
              <a:t>1</a:t>
            </a:fld>
            <a:endParaRPr lang="en-GB"/>
          </a:p>
        </p:txBody>
      </p:sp>
    </p:spTree>
    <p:extLst>
      <p:ext uri="{BB962C8B-B14F-4D97-AF65-F5344CB8AC3E}">
        <p14:creationId xmlns:p14="http://schemas.microsoft.com/office/powerpoint/2010/main" val="3731296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9FC226-D59B-468E-ABCF-5974D919AE88}" type="slidenum">
              <a:rPr lang="en-US" smtClean="0"/>
              <a:pPr/>
              <a:t>31</a:t>
            </a:fld>
            <a:endParaRPr lang="en-US"/>
          </a:p>
        </p:txBody>
      </p:sp>
    </p:spTree>
    <p:extLst>
      <p:ext uri="{BB962C8B-B14F-4D97-AF65-F5344CB8AC3E}">
        <p14:creationId xmlns:p14="http://schemas.microsoft.com/office/powerpoint/2010/main" val="2661030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9FC226-D59B-468E-ABCF-5974D919AE88}" type="slidenum">
              <a:rPr lang="en-US" smtClean="0"/>
              <a:pPr/>
              <a:t>32</a:t>
            </a:fld>
            <a:endParaRPr lang="en-US"/>
          </a:p>
        </p:txBody>
      </p:sp>
    </p:spTree>
    <p:extLst>
      <p:ext uri="{BB962C8B-B14F-4D97-AF65-F5344CB8AC3E}">
        <p14:creationId xmlns:p14="http://schemas.microsoft.com/office/powerpoint/2010/main" val="545152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0595" name="Notes Placeholder 2"/>
          <p:cNvSpPr>
            <a:spLocks noGrp="1"/>
          </p:cNvSpPr>
          <p:nvPr>
            <p:ph type="body" idx="1"/>
          </p:nvPr>
        </p:nvSpPr>
        <p:spPr bwMode="auto">
          <a:noFill/>
        </p:spPr>
        <p:txBody>
          <a:bodyPr/>
          <a:lstStyle/>
          <a:p>
            <a:endParaRPr lang="en-GB">
              <a:ea typeface="ＭＳ Ｐゴシック" pitchFamily="34" charset="-128"/>
            </a:endParaRPr>
          </a:p>
        </p:txBody>
      </p:sp>
      <p:sp>
        <p:nvSpPr>
          <p:cNvPr id="110596" name="Slide Number Placeholder 3"/>
          <p:cNvSpPr>
            <a:spLocks noGrp="1"/>
          </p:cNvSpPr>
          <p:nvPr>
            <p:ph type="sldNum" sz="quarter" idx="5"/>
          </p:nvPr>
        </p:nvSpPr>
        <p:spPr bwMode="auto">
          <a:noFill/>
          <a:ln>
            <a:miter lim="800000"/>
            <a:headEnd/>
            <a:tailEnd/>
          </a:ln>
        </p:spPr>
        <p:txBody>
          <a:bodyPr/>
          <a:lstStyle/>
          <a:p>
            <a:fld id="{DEF81076-A40D-4D7D-8CCD-65DF36B1750F}" type="slidenum">
              <a:rPr lang="en-GB" smtClean="0"/>
              <a:pPr/>
              <a:t>36</a:t>
            </a:fld>
            <a:endParaRPr lang="en-GB"/>
          </a:p>
        </p:txBody>
      </p:sp>
    </p:spTree>
    <p:extLst>
      <p:ext uri="{BB962C8B-B14F-4D97-AF65-F5344CB8AC3E}">
        <p14:creationId xmlns:p14="http://schemas.microsoft.com/office/powerpoint/2010/main" val="2932891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1619" name="Notes Placeholder 2"/>
          <p:cNvSpPr>
            <a:spLocks noGrp="1"/>
          </p:cNvSpPr>
          <p:nvPr>
            <p:ph type="body" idx="1"/>
          </p:nvPr>
        </p:nvSpPr>
        <p:spPr bwMode="auto">
          <a:noFill/>
        </p:spPr>
        <p:txBody>
          <a:bodyPr/>
          <a:lstStyle/>
          <a:p>
            <a:endParaRPr lang="en-GB">
              <a:ea typeface="ＭＳ Ｐゴシック" pitchFamily="34" charset="-128"/>
            </a:endParaRPr>
          </a:p>
        </p:txBody>
      </p:sp>
      <p:sp>
        <p:nvSpPr>
          <p:cNvPr id="111620" name="Slide Number Placeholder 3"/>
          <p:cNvSpPr>
            <a:spLocks noGrp="1"/>
          </p:cNvSpPr>
          <p:nvPr>
            <p:ph type="sldNum" sz="quarter" idx="5"/>
          </p:nvPr>
        </p:nvSpPr>
        <p:spPr bwMode="auto">
          <a:noFill/>
          <a:ln>
            <a:miter lim="800000"/>
            <a:headEnd/>
            <a:tailEnd/>
          </a:ln>
        </p:spPr>
        <p:txBody>
          <a:bodyPr/>
          <a:lstStyle/>
          <a:p>
            <a:fld id="{FFDACD89-7CD5-47A1-ADA1-F5857055E1BA}" type="slidenum">
              <a:rPr lang="en-GB" smtClean="0"/>
              <a:pPr/>
              <a:t>37</a:t>
            </a:fld>
            <a:endParaRPr lang="en-GB"/>
          </a:p>
        </p:txBody>
      </p:sp>
    </p:spTree>
    <p:extLst>
      <p:ext uri="{BB962C8B-B14F-4D97-AF65-F5344CB8AC3E}">
        <p14:creationId xmlns:p14="http://schemas.microsoft.com/office/powerpoint/2010/main" val="251840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ln>
            <a:miter lim="800000"/>
            <a:headEnd/>
            <a:tailEnd/>
          </a:ln>
        </p:spPr>
        <p:txBody>
          <a:bodyPr/>
          <a:lstStyle/>
          <a:p>
            <a:fld id="{43C5B154-0698-4D86-BEA3-86596FC0B13B}" type="slidenum">
              <a:rPr lang="en-US" smtClean="0"/>
              <a:pPr/>
              <a:t>38</a:t>
            </a:fld>
            <a:endParaRPr lang="en-US"/>
          </a:p>
        </p:txBody>
      </p:sp>
      <p:sp>
        <p:nvSpPr>
          <p:cNvPr id="11264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a:lstStyle/>
          <a:p>
            <a:r>
              <a:rPr lang="en-US" b="0" i="0" dirty="0">
                <a:solidFill>
                  <a:srgbClr val="E8EAED"/>
                </a:solidFill>
                <a:effectLst/>
                <a:latin typeface="Google Sans"/>
              </a:rPr>
              <a:t>the POST request method requests that a web server accept the data enclosed in the body of the request message, most likely for storing it</a:t>
            </a:r>
            <a:endParaRPr lang="en-GB" dirty="0">
              <a:solidFill>
                <a:srgbClr val="FF5050"/>
              </a:solidFill>
              <a:ea typeface="ＭＳ Ｐゴシック" pitchFamily="34" charset="-128"/>
            </a:endParaRPr>
          </a:p>
        </p:txBody>
      </p:sp>
    </p:spTree>
    <p:extLst>
      <p:ext uri="{BB962C8B-B14F-4D97-AF65-F5344CB8AC3E}">
        <p14:creationId xmlns:p14="http://schemas.microsoft.com/office/powerpoint/2010/main" val="4243761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a:lstStyle/>
          <a:p>
            <a:fld id="{A7A8EF36-40CB-45A6-8519-B355452CA65C}" type="slidenum">
              <a:rPr lang="en-US" smtClean="0"/>
              <a:pPr/>
              <a:t>39</a:t>
            </a:fld>
            <a:endParaRPr lang="en-US"/>
          </a:p>
        </p:txBody>
      </p:sp>
      <p:sp>
        <p:nvSpPr>
          <p:cNvPr id="11366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a:lstStyle/>
          <a:p>
            <a:endParaRPr lang="en-US" dirty="0">
              <a:solidFill>
                <a:srgbClr val="FF5050"/>
              </a:solidFill>
              <a:ea typeface="ＭＳ Ｐゴシック" pitchFamily="34" charset="-128"/>
            </a:endParaRPr>
          </a:p>
        </p:txBody>
      </p:sp>
    </p:spTree>
    <p:extLst>
      <p:ext uri="{BB962C8B-B14F-4D97-AF65-F5344CB8AC3E}">
        <p14:creationId xmlns:p14="http://schemas.microsoft.com/office/powerpoint/2010/main" val="3170009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C62667D1-21FD-4E42-9E62-7814A5756B18}"/>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E8A36AA9-F59E-1540-8865-CD7966FC71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5780" name="Slide Number Placeholder 3">
            <a:extLst>
              <a:ext uri="{FF2B5EF4-FFF2-40B4-BE49-F238E27FC236}">
                <a16:creationId xmlns:a16="http://schemas.microsoft.com/office/drawing/2014/main" id="{80697729-11B2-D347-989E-95D3E4279E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EB07FB-E8AD-9044-BD4C-C0A3818FA929}" type="slidenum">
              <a:rPr lang="en-US" altLang="en-US"/>
              <a:pPr/>
              <a:t>42</a:t>
            </a:fld>
            <a:endParaRPr lang="en-US" altLang="en-US"/>
          </a:p>
        </p:txBody>
      </p:sp>
    </p:spTree>
    <p:extLst>
      <p:ext uri="{BB962C8B-B14F-4D97-AF65-F5344CB8AC3E}">
        <p14:creationId xmlns:p14="http://schemas.microsoft.com/office/powerpoint/2010/main" val="1068781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FC226-D59B-468E-ABCF-5974D919AE88}" type="slidenum">
              <a:rPr lang="en-US" smtClean="0"/>
              <a:pPr/>
              <a:t>51</a:t>
            </a:fld>
            <a:endParaRPr lang="en-US"/>
          </a:p>
        </p:txBody>
      </p:sp>
    </p:spTree>
    <p:extLst>
      <p:ext uri="{BB962C8B-B14F-4D97-AF65-F5344CB8AC3E}">
        <p14:creationId xmlns:p14="http://schemas.microsoft.com/office/powerpoint/2010/main" val="1546693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FC226-D59B-468E-ABCF-5974D919AE88}" type="slidenum">
              <a:rPr lang="en-US" smtClean="0"/>
              <a:pPr/>
              <a:t>52</a:t>
            </a:fld>
            <a:endParaRPr lang="en-US"/>
          </a:p>
        </p:txBody>
      </p:sp>
    </p:spTree>
    <p:extLst>
      <p:ext uri="{BB962C8B-B14F-4D97-AF65-F5344CB8AC3E}">
        <p14:creationId xmlns:p14="http://schemas.microsoft.com/office/powerpoint/2010/main" val="101429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FC226-D59B-468E-ABCF-5974D919AE88}" type="slidenum">
              <a:rPr lang="en-US" smtClean="0"/>
              <a:pPr/>
              <a:t>54</a:t>
            </a:fld>
            <a:endParaRPr lang="en-US"/>
          </a:p>
        </p:txBody>
      </p:sp>
    </p:spTree>
    <p:extLst>
      <p:ext uri="{BB962C8B-B14F-4D97-AF65-F5344CB8AC3E}">
        <p14:creationId xmlns:p14="http://schemas.microsoft.com/office/powerpoint/2010/main" val="242940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03DFEB-3733-446C-A66D-DA0877734FD7}" type="slidenum">
              <a:rPr lang="en-US" smtClean="0"/>
              <a:t>4</a:t>
            </a:fld>
            <a:endParaRPr lang="en-US"/>
          </a:p>
        </p:txBody>
      </p:sp>
    </p:spTree>
    <p:extLst>
      <p:ext uri="{BB962C8B-B14F-4D97-AF65-F5344CB8AC3E}">
        <p14:creationId xmlns:p14="http://schemas.microsoft.com/office/powerpoint/2010/main" val="405341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ln>
            <a:miter lim="800000"/>
            <a:headEnd/>
            <a:tailEnd/>
          </a:ln>
        </p:spPr>
        <p:txBody>
          <a:bodyPr/>
          <a:lstStyle/>
          <a:p>
            <a:fld id="{15E83433-89D3-4EA6-96E6-E02C3D5CAD62}" type="slidenum">
              <a:rPr lang="en-US" smtClean="0"/>
              <a:pPr/>
              <a:t>7</a:t>
            </a:fld>
            <a:endParaRPr lang="en-US"/>
          </a:p>
        </p:txBody>
      </p:sp>
      <p:sp>
        <p:nvSpPr>
          <p:cNvPr id="9113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a:lstStyle/>
          <a:p>
            <a:r>
              <a:rPr lang="en-US" b="0" i="0" dirty="0">
                <a:solidFill>
                  <a:srgbClr val="666666"/>
                </a:solidFill>
                <a:effectLst/>
                <a:latin typeface="Arial" panose="020B0604020202020204" pitchFamily="34" charset="0"/>
              </a:rPr>
              <a:t>An artifact is a byproduct of software development that helps describe the architecture, design and function of software. Artifacts might be </a:t>
            </a:r>
            <a:r>
              <a:rPr lang="en-US" b="0" i="0" u="sng" dirty="0">
                <a:solidFill>
                  <a:srgbClr val="007CAD"/>
                </a:solidFill>
                <a:effectLst/>
                <a:latin typeface="Arial" panose="020B0604020202020204" pitchFamily="34" charset="0"/>
                <a:hlinkClick r:id="rId3"/>
              </a:rPr>
              <a:t>databases</a:t>
            </a:r>
            <a:r>
              <a:rPr lang="en-US" b="0" i="0" dirty="0">
                <a:solidFill>
                  <a:srgbClr val="666666"/>
                </a:solidFill>
                <a:effectLst/>
                <a:latin typeface="Arial" panose="020B0604020202020204" pitchFamily="34" charset="0"/>
              </a:rPr>
              <a:t>, data models, printed documents or </a:t>
            </a:r>
            <a:r>
              <a:rPr lang="en-US" b="0" i="0" u="sng" dirty="0">
                <a:solidFill>
                  <a:srgbClr val="007CAD"/>
                </a:solidFill>
                <a:effectLst/>
                <a:latin typeface="Arial" panose="020B0604020202020204" pitchFamily="34" charset="0"/>
                <a:hlinkClick r:id="rId4"/>
              </a:rPr>
              <a:t>scripts</a:t>
            </a:r>
            <a:r>
              <a:rPr lang="en-US" b="0" i="0" dirty="0">
                <a:solidFill>
                  <a:srgbClr val="666666"/>
                </a:solidFill>
                <a:effectLst/>
                <a:latin typeface="Arial" panose="020B0604020202020204" pitchFamily="34" charset="0"/>
              </a:rPr>
              <a:t>.</a:t>
            </a:r>
            <a:endParaRPr lang="en-GB" dirty="0">
              <a:ea typeface="ＭＳ Ｐゴシック" pitchFamily="34" charset="-128"/>
            </a:endParaRPr>
          </a:p>
        </p:txBody>
      </p:sp>
    </p:spTree>
    <p:extLst>
      <p:ext uri="{BB962C8B-B14F-4D97-AF65-F5344CB8AC3E}">
        <p14:creationId xmlns:p14="http://schemas.microsoft.com/office/powerpoint/2010/main" val="19719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ln>
            <a:miter lim="800000"/>
            <a:headEnd/>
            <a:tailEnd/>
          </a:ln>
        </p:spPr>
        <p:txBody>
          <a:bodyPr/>
          <a:lstStyle/>
          <a:p>
            <a:fld id="{F35454C6-38C2-4F49-89C4-5B25FD162DEB}" type="slidenum">
              <a:rPr lang="en-US" smtClean="0"/>
              <a:pPr/>
              <a:t>8</a:t>
            </a:fld>
            <a:endParaRPr lang="en-US"/>
          </a:p>
        </p:txBody>
      </p:sp>
      <p:sp>
        <p:nvSpPr>
          <p:cNvPr id="9216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a:lstStyle/>
          <a:p>
            <a:endParaRPr lang="en-US" dirty="0">
              <a:ea typeface="ＭＳ Ｐゴシック" pitchFamily="34" charset="-128"/>
            </a:endParaRPr>
          </a:p>
        </p:txBody>
      </p:sp>
    </p:spTree>
    <p:extLst>
      <p:ext uri="{BB962C8B-B14F-4D97-AF65-F5344CB8AC3E}">
        <p14:creationId xmlns:p14="http://schemas.microsoft.com/office/powerpoint/2010/main" val="61369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1A1BB7A2-9FD1-0B4F-A254-182C121958B4}"/>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552AE94B-10F3-1E42-9C12-280B559884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7588" name="Slide Number Placeholder 3">
            <a:extLst>
              <a:ext uri="{FF2B5EF4-FFF2-40B4-BE49-F238E27FC236}">
                <a16:creationId xmlns:a16="http://schemas.microsoft.com/office/drawing/2014/main" id="{9DF56D20-D3EC-9143-8C9F-9211F2EDBF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5D69CD-9073-3743-BCEE-B85D99AA3CC0}" type="slidenum">
              <a:rPr lang="en-US" altLang="en-US"/>
              <a:pPr/>
              <a:t>10</a:t>
            </a:fld>
            <a:endParaRPr lang="en-US" altLang="en-US"/>
          </a:p>
        </p:txBody>
      </p:sp>
    </p:spTree>
    <p:extLst>
      <p:ext uri="{BB962C8B-B14F-4D97-AF65-F5344CB8AC3E}">
        <p14:creationId xmlns:p14="http://schemas.microsoft.com/office/powerpoint/2010/main" val="782198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95235" name="Notes Placeholder 2"/>
          <p:cNvSpPr>
            <a:spLocks noGrp="1"/>
          </p:cNvSpPr>
          <p:nvPr>
            <p:ph type="body" idx="1"/>
          </p:nvPr>
        </p:nvSpPr>
        <p:spPr bwMode="auto">
          <a:noFill/>
        </p:spPr>
        <p:txBody>
          <a:bodyPr/>
          <a:lstStyle/>
          <a:p>
            <a:endParaRPr lang="en-GB">
              <a:ea typeface="ＭＳ Ｐゴシック" pitchFamily="34" charset="-128"/>
            </a:endParaRPr>
          </a:p>
        </p:txBody>
      </p:sp>
      <p:sp>
        <p:nvSpPr>
          <p:cNvPr id="95236" name="Slide Number Placeholder 3"/>
          <p:cNvSpPr>
            <a:spLocks noGrp="1"/>
          </p:cNvSpPr>
          <p:nvPr>
            <p:ph type="sldNum" sz="quarter" idx="5"/>
          </p:nvPr>
        </p:nvSpPr>
        <p:spPr bwMode="auto">
          <a:noFill/>
          <a:ln>
            <a:miter lim="800000"/>
            <a:headEnd/>
            <a:tailEnd/>
          </a:ln>
        </p:spPr>
        <p:txBody>
          <a:bodyPr/>
          <a:lstStyle/>
          <a:p>
            <a:fld id="{B7678070-7451-4824-B5F5-1A3432E586A4}" type="slidenum">
              <a:rPr lang="en-GB" smtClean="0"/>
              <a:pPr/>
              <a:t>11</a:t>
            </a:fld>
            <a:endParaRPr lang="en-GB"/>
          </a:p>
        </p:txBody>
      </p:sp>
    </p:spTree>
    <p:extLst>
      <p:ext uri="{BB962C8B-B14F-4D97-AF65-F5344CB8AC3E}">
        <p14:creationId xmlns:p14="http://schemas.microsoft.com/office/powerpoint/2010/main" val="349940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186BCB98-2E08-0448-994C-AFE93D96F71F}"/>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id="{168A37FD-F22F-F649-9D53-11DEBF1DB0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i="0" dirty="0">
                <a:solidFill>
                  <a:srgbClr val="222222"/>
                </a:solidFill>
                <a:effectLst/>
                <a:latin typeface="Source Sans Pro" panose="020B0503030403020204" pitchFamily="34" charset="0"/>
              </a:rPr>
              <a:t>A multiplicity is a factor associated with an attribute. It specifies how many instances of attributes are created when a class is initialized. If a multiplicity is not specified, by default one is considered as a default multiplicity.</a:t>
            </a:r>
            <a:endParaRPr lang="en-US" altLang="en-US" dirty="0">
              <a:latin typeface="Arial" panose="020B0604020202020204" pitchFamily="34" charset="0"/>
            </a:endParaRPr>
          </a:p>
        </p:txBody>
      </p:sp>
      <p:sp>
        <p:nvSpPr>
          <p:cNvPr id="65540" name="Slide Number Placeholder 3">
            <a:extLst>
              <a:ext uri="{FF2B5EF4-FFF2-40B4-BE49-F238E27FC236}">
                <a16:creationId xmlns:a16="http://schemas.microsoft.com/office/drawing/2014/main" id="{4471F6B5-2361-8940-B0AF-58195490E5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40E4C12-D317-2146-8364-ED318B84904D}" type="slidenum">
              <a:rPr lang="en-US" altLang="en-US"/>
              <a:pPr/>
              <a:t>14</a:t>
            </a:fld>
            <a:endParaRPr lang="en-US" altLang="en-US"/>
          </a:p>
        </p:txBody>
      </p:sp>
    </p:spTree>
    <p:extLst>
      <p:ext uri="{BB962C8B-B14F-4D97-AF65-F5344CB8AC3E}">
        <p14:creationId xmlns:p14="http://schemas.microsoft.com/office/powerpoint/2010/main" val="3826752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FC226-D59B-468E-ABCF-5974D919AE88}" type="slidenum">
              <a:rPr lang="en-US" smtClean="0"/>
              <a:pPr/>
              <a:t>23</a:t>
            </a:fld>
            <a:endParaRPr lang="en-US"/>
          </a:p>
        </p:txBody>
      </p:sp>
    </p:spTree>
    <p:extLst>
      <p:ext uri="{BB962C8B-B14F-4D97-AF65-F5344CB8AC3E}">
        <p14:creationId xmlns:p14="http://schemas.microsoft.com/office/powerpoint/2010/main" val="414861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80000"/>
              </a:lnSpc>
            </a:pPr>
            <a:endParaRPr lang="en-US" altLang="en-US" sz="1800" dirty="0"/>
          </a:p>
          <a:p>
            <a:endParaRPr lang="en-US" dirty="0"/>
          </a:p>
        </p:txBody>
      </p:sp>
      <p:sp>
        <p:nvSpPr>
          <p:cNvPr id="4" name="Slide Number Placeholder 3"/>
          <p:cNvSpPr>
            <a:spLocks noGrp="1"/>
          </p:cNvSpPr>
          <p:nvPr>
            <p:ph type="sldNum" sz="quarter" idx="10"/>
          </p:nvPr>
        </p:nvSpPr>
        <p:spPr/>
        <p:txBody>
          <a:bodyPr/>
          <a:lstStyle/>
          <a:p>
            <a:fld id="{B503DFEB-3733-446C-A66D-DA0877734FD7}" type="slidenum">
              <a:rPr lang="en-US" smtClean="0"/>
              <a:t>27</a:t>
            </a:fld>
            <a:endParaRPr lang="en-US"/>
          </a:p>
        </p:txBody>
      </p:sp>
    </p:spTree>
    <p:extLst>
      <p:ext uri="{BB962C8B-B14F-4D97-AF65-F5344CB8AC3E}">
        <p14:creationId xmlns:p14="http://schemas.microsoft.com/office/powerpoint/2010/main" val="138632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BE5A4D-F81E-4F1E-9DE1-51380D7405A0}" type="datetimeFigureOut">
              <a:rPr lang="en-US" smtClean="0"/>
              <a:pPr/>
              <a:t>06-Sep-23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3B75D7E-0319-4752-8267-0A56DFDC212C}"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248399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E5A4D-F81E-4F1E-9DE1-51380D7405A0}" type="datetimeFigureOut">
              <a:rPr lang="en-US" smtClean="0"/>
              <a:pPr/>
              <a:t>06-Sep-23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2456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E5A4D-F81E-4F1E-9DE1-51380D7405A0}" type="datetimeFigureOut">
              <a:rPr lang="en-US" smtClean="0"/>
              <a:pPr/>
              <a:t>06-Sep-23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303126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rtlCol="0">
            <a:normAutofit/>
          </a:bodyPr>
          <a:lstStyle/>
          <a:p>
            <a:pPr lvl="0"/>
            <a:r>
              <a:rPr lang="en-US" noProof="0"/>
              <a:t>Click icon to add table</a:t>
            </a:r>
          </a:p>
        </p:txBody>
      </p:sp>
      <p:sp>
        <p:nvSpPr>
          <p:cNvPr id="4" name="Date Placeholder 3">
            <a:extLst>
              <a:ext uri="{FF2B5EF4-FFF2-40B4-BE49-F238E27FC236}">
                <a16:creationId xmlns:a16="http://schemas.microsoft.com/office/drawing/2014/main" id="{8BEDD086-AE0D-4DE8-B1E0-079F28173C13}"/>
              </a:ext>
            </a:extLst>
          </p:cNvPr>
          <p:cNvSpPr>
            <a:spLocks noGrp="1"/>
          </p:cNvSpPr>
          <p:nvPr>
            <p:ph type="dt" sz="half" idx="10"/>
          </p:nvPr>
        </p:nvSpPr>
        <p:spPr/>
        <p:txBody>
          <a:bodyPr/>
          <a:lstStyle>
            <a:lvl1pPr>
              <a:defRPr/>
            </a:lvl1pPr>
          </a:lstStyle>
          <a:p>
            <a:fld id="{89BE5A4D-F81E-4F1E-9DE1-51380D7405A0}" type="datetimeFigureOut">
              <a:rPr lang="en-US" smtClean="0"/>
              <a:pPr/>
              <a:t>06-Sep-23</a:t>
            </a:fld>
            <a:endParaRPr lang="en-US"/>
          </a:p>
        </p:txBody>
      </p:sp>
      <p:sp>
        <p:nvSpPr>
          <p:cNvPr id="5" name="Footer Placeholder 4">
            <a:extLst>
              <a:ext uri="{FF2B5EF4-FFF2-40B4-BE49-F238E27FC236}">
                <a16:creationId xmlns:a16="http://schemas.microsoft.com/office/drawing/2014/main" id="{95BC3B92-21A9-45AE-AE3F-D53AE89843B7}"/>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63D64B6F-26D6-47BE-B87B-EA794F6C9977}"/>
              </a:ext>
            </a:extLst>
          </p:cNvPr>
          <p:cNvSpPr>
            <a:spLocks noGrp="1"/>
          </p:cNvSpPr>
          <p:nvPr>
            <p:ph type="sldNum" sz="quarter" idx="12"/>
          </p:nvPr>
        </p:nvSpPr>
        <p:spPr/>
        <p:txBody>
          <a:bodyPr/>
          <a:lstStyle>
            <a:lvl1pPr>
              <a:defRPr/>
            </a:lvl1pPr>
          </a:lstStyle>
          <a:p>
            <a:fld id="{03B75D7E-0319-4752-8267-0A56DFDC212C}" type="slidenum">
              <a:rPr lang="en-US" smtClean="0"/>
              <a:pPr/>
              <a:t>‹#›</a:t>
            </a:fld>
            <a:endParaRPr lang="en-US"/>
          </a:p>
        </p:txBody>
      </p:sp>
    </p:spTree>
    <p:extLst>
      <p:ext uri="{BB962C8B-B14F-4D97-AF65-F5344CB8AC3E}">
        <p14:creationId xmlns:p14="http://schemas.microsoft.com/office/powerpoint/2010/main" val="72326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22B4DC7-37B0-4D2F-9F40-D488C42913FE}"/>
              </a:ext>
            </a:extLst>
          </p:cNvPr>
          <p:cNvSpPr>
            <a:spLocks noGrp="1"/>
          </p:cNvSpPr>
          <p:nvPr>
            <p:ph type="dt" sz="half" idx="10"/>
          </p:nvPr>
        </p:nvSpPr>
        <p:spPr/>
        <p:txBody>
          <a:bodyPr/>
          <a:lstStyle>
            <a:lvl1pPr>
              <a:defRPr/>
            </a:lvl1pPr>
          </a:lstStyle>
          <a:p>
            <a:fld id="{89BE5A4D-F81E-4F1E-9DE1-51380D7405A0}" type="datetimeFigureOut">
              <a:rPr lang="en-US" smtClean="0"/>
              <a:pPr/>
              <a:t>06-Sep-23</a:t>
            </a:fld>
            <a:endParaRPr lang="en-US"/>
          </a:p>
        </p:txBody>
      </p:sp>
      <p:sp>
        <p:nvSpPr>
          <p:cNvPr id="6" name="Footer Placeholder 4">
            <a:extLst>
              <a:ext uri="{FF2B5EF4-FFF2-40B4-BE49-F238E27FC236}">
                <a16:creationId xmlns:a16="http://schemas.microsoft.com/office/drawing/2014/main" id="{3E047C96-7BD8-4882-A4C1-B000825B8735}"/>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CE10F80D-6554-4E9F-9508-CB594225439D}"/>
              </a:ext>
            </a:extLst>
          </p:cNvPr>
          <p:cNvSpPr>
            <a:spLocks noGrp="1"/>
          </p:cNvSpPr>
          <p:nvPr>
            <p:ph type="sldNum" sz="quarter" idx="12"/>
          </p:nvPr>
        </p:nvSpPr>
        <p:spPr/>
        <p:txBody>
          <a:bodyPr/>
          <a:lstStyle>
            <a:lvl1pPr>
              <a:defRPr/>
            </a:lvl1pPr>
          </a:lstStyle>
          <a:p>
            <a:fld id="{03B75D7E-0319-4752-8267-0A56DFDC212C}" type="slidenum">
              <a:rPr lang="en-US" smtClean="0"/>
              <a:pPr/>
              <a:t>‹#›</a:t>
            </a:fld>
            <a:endParaRPr lang="en-US"/>
          </a:p>
        </p:txBody>
      </p:sp>
    </p:spTree>
    <p:extLst>
      <p:ext uri="{BB962C8B-B14F-4D97-AF65-F5344CB8AC3E}">
        <p14:creationId xmlns:p14="http://schemas.microsoft.com/office/powerpoint/2010/main" val="119080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E5A4D-F81E-4F1E-9DE1-51380D7405A0}" type="datetimeFigureOut">
              <a:rPr lang="en-US" smtClean="0"/>
              <a:pPr/>
              <a:t>06-Sep-23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221411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9BE5A4D-F81E-4F1E-9DE1-51380D7405A0}" type="datetimeFigureOut">
              <a:rPr lang="en-US" smtClean="0"/>
              <a:pPr/>
              <a:t>06-Sep-23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3B75D7E-0319-4752-8267-0A56DFDC212C}" type="slidenum">
              <a:rPr lang="en-US" smtClean="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487466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E5A4D-F81E-4F1E-9DE1-51380D7405A0}" type="datetimeFigureOut">
              <a:rPr lang="en-US" smtClean="0"/>
              <a:pPr/>
              <a:t>06-Sep-23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104360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E5A4D-F81E-4F1E-9DE1-51380D7405A0}" type="datetimeFigureOut">
              <a:rPr lang="en-US" smtClean="0"/>
              <a:pPr/>
              <a:t>06-Sep-23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422149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E5A4D-F81E-4F1E-9DE1-51380D7405A0}" type="datetimeFigureOut">
              <a:rPr lang="en-US" smtClean="0"/>
              <a:pPr/>
              <a:t>06-Sep-23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256343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E5A4D-F81E-4F1E-9DE1-51380D7405A0}" type="datetimeFigureOut">
              <a:rPr lang="en-US" smtClean="0"/>
              <a:pPr/>
              <a:t>06-Sep-23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139228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BE5A4D-F81E-4F1E-9DE1-51380D7405A0}" type="datetimeFigureOut">
              <a:rPr lang="en-US" smtClean="0"/>
              <a:pPr/>
              <a:t>06-Sep-23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3B75D7E-0319-4752-8267-0A56DFDC212C}"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19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BE5A4D-F81E-4F1E-9DE1-51380D7405A0}" type="datetimeFigureOut">
              <a:rPr lang="en-US" smtClean="0"/>
              <a:pPr/>
              <a:t>06-Sep-23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3B75D7E-0319-4752-8267-0A56DFDC212C}"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13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9BE5A4D-F81E-4F1E-9DE1-51380D7405A0}" type="datetimeFigureOut">
              <a:rPr lang="en-US" smtClean="0"/>
              <a:pPr/>
              <a:t>06-Sep-23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3B75D7E-0319-4752-8267-0A56DFDC212C}"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22341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9216">
          <p15:clr>
            <a:srgbClr val="F26B43"/>
          </p15:clr>
        </p15:guide>
        <p15:guide id="9" pos="1248">
          <p15:clr>
            <a:srgbClr val="F26B43"/>
          </p15:clr>
        </p15:guide>
        <p15:guide id="10" pos="1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1.tiff"/></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25.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Move="1" noResize="1" noEditPoints="1" noAdjustHandles="1" noChangeArrowheads="1" noChangeShapeType="1"/>
          </p:cNvSpPr>
          <p:nvPr>
            <p:ph type="ctrTitle"/>
          </p:nvPr>
        </p:nvSpPr>
        <p:spPr/>
        <p:txBody>
          <a:bodyPr/>
          <a:lstStyle/>
          <a:p>
            <a:pPr eaLnBrk="1" hangingPunct="1"/>
            <a:r>
              <a:rPr lang="en-GB" sz="3200" dirty="0">
                <a:ea typeface="ＭＳ Ｐゴシック" pitchFamily="34" charset="-128"/>
              </a:rPr>
              <a:t>UML Modelling</a:t>
            </a:r>
          </a:p>
        </p:txBody>
      </p:sp>
      <p:sp>
        <p:nvSpPr>
          <p:cNvPr id="5" name="Subtitle 4"/>
          <p:cNvSpPr>
            <a:spLocks noGrp="1"/>
          </p:cNvSpPr>
          <p:nvPr>
            <p:ph type="subTitle" idx="1"/>
          </p:nvPr>
        </p:nvSpPr>
        <p:spPr>
          <a:xfrm>
            <a:off x="4371867" y="3886681"/>
            <a:ext cx="5123755" cy="1086237"/>
          </a:xfrm>
        </p:spPr>
        <p:txBody>
          <a:bodyPr/>
          <a:lstStyle/>
          <a:p>
            <a:r>
              <a:rPr lang="en-US" dirty="0"/>
              <a:t>Instructor: Mehroze Khan</a:t>
            </a:r>
          </a:p>
        </p:txBody>
      </p:sp>
      <p:sp>
        <p:nvSpPr>
          <p:cNvPr id="13316" name="Slide Number Placeholder 3"/>
          <p:cNvSpPr>
            <a:spLocks noGrp="1"/>
          </p:cNvSpPr>
          <p:nvPr>
            <p:ph type="sldNum" sz="quarter" idx="12"/>
          </p:nvPr>
        </p:nvSpPr>
        <p:spPr bwMode="auto">
          <a:noFill/>
          <a:ln>
            <a:miter lim="800000"/>
            <a:headEnd/>
            <a:tailEnd/>
          </a:ln>
        </p:spPr>
        <p:txBody>
          <a:bodyPr/>
          <a:lstStyle/>
          <a:p>
            <a:fld id="{5589B44D-D03E-424B-AF1B-79BC0907DC38}" type="slidenum">
              <a:rPr lang="en-US" sz="2000"/>
              <a:pPr/>
              <a:t>1</a:t>
            </a:fld>
            <a:endParaRPr lang="en-US" sz="20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A63BCF74-2271-B74C-BDFC-D38693AF5CB4}"/>
              </a:ext>
            </a:extLst>
          </p:cNvPr>
          <p:cNvSpPr>
            <a:spLocks noGrp="1" noChangeArrowheads="1"/>
          </p:cNvSpPr>
          <p:nvPr>
            <p:ph idx="1"/>
          </p:nvPr>
        </p:nvSpPr>
        <p:spPr>
          <a:xfrm>
            <a:off x="1933575" y="1965326"/>
            <a:ext cx="8267700" cy="3949701"/>
          </a:xfrm>
        </p:spPr>
        <p:txBody>
          <a:bodyPr>
            <a:normAutofit/>
          </a:bodyPr>
          <a:lstStyle/>
          <a:p>
            <a:r>
              <a:rPr lang="en-GB" altLang="en-US" dirty="0"/>
              <a:t>Gives a conceptual framework of the things in the problem space</a:t>
            </a:r>
          </a:p>
          <a:p>
            <a:r>
              <a:rPr lang="en-GB" altLang="en-US" dirty="0"/>
              <a:t>Helps you think – focus on semantics</a:t>
            </a:r>
          </a:p>
          <a:p>
            <a:r>
              <a:rPr lang="en-GB" altLang="en-US" dirty="0"/>
              <a:t>Provides a glossary of terms – noun based</a:t>
            </a:r>
          </a:p>
          <a:p>
            <a:r>
              <a:rPr lang="en-GB" altLang="en-US" dirty="0"/>
              <a:t>Based on the defined structure, we can describe the state of the problem domain at any time.</a:t>
            </a:r>
          </a:p>
          <a:p>
            <a:r>
              <a:rPr lang="en-US" dirty="0">
                <a:latin typeface="Franklin Gothic Book" panose="020B0503020102020204" pitchFamily="34" charset="0"/>
                <a:ea typeface="ＭＳ Ｐゴシック" pitchFamily="34" charset="-128"/>
              </a:rPr>
              <a:t>Create a domain model to </a:t>
            </a:r>
            <a:r>
              <a:rPr lang="en-US" dirty="0">
                <a:solidFill>
                  <a:srgbClr val="FF0000"/>
                </a:solidFill>
                <a:latin typeface="Franklin Gothic Book" panose="020B0503020102020204" pitchFamily="34" charset="0"/>
                <a:ea typeface="ＭＳ Ｐゴシック" pitchFamily="34" charset="-128"/>
              </a:rPr>
              <a:t>understand</a:t>
            </a:r>
            <a:r>
              <a:rPr lang="en-US" dirty="0">
                <a:latin typeface="Franklin Gothic Book" panose="020B0503020102020204" pitchFamily="34" charset="0"/>
                <a:ea typeface="ＭＳ Ｐゴシック" pitchFamily="34" charset="-128"/>
              </a:rPr>
              <a:t> the </a:t>
            </a:r>
            <a:r>
              <a:rPr lang="en-US" dirty="0">
                <a:solidFill>
                  <a:srgbClr val="3333FF"/>
                </a:solidFill>
                <a:latin typeface="Franklin Gothic Book" panose="020B0503020102020204" pitchFamily="34" charset="0"/>
                <a:ea typeface="ＭＳ Ｐゴシック" pitchFamily="34" charset="-128"/>
              </a:rPr>
              <a:t>key concepts</a:t>
            </a:r>
            <a:r>
              <a:rPr lang="en-US" dirty="0">
                <a:latin typeface="Franklin Gothic Book" panose="020B0503020102020204" pitchFamily="34" charset="0"/>
                <a:ea typeface="ＭＳ Ｐゴシック" pitchFamily="34" charset="-128"/>
              </a:rPr>
              <a:t> and </a:t>
            </a:r>
            <a:r>
              <a:rPr lang="en-US" dirty="0">
                <a:solidFill>
                  <a:srgbClr val="3333FF"/>
                </a:solidFill>
                <a:latin typeface="Franklin Gothic Book" panose="020B0503020102020204" pitchFamily="34" charset="0"/>
                <a:ea typeface="ＭＳ Ｐゴシック" pitchFamily="34" charset="-128"/>
              </a:rPr>
              <a:t>vocabulary</a:t>
            </a:r>
            <a:endParaRPr lang="en-US" dirty="0">
              <a:latin typeface="Franklin Gothic Book" panose="020B0503020102020204" pitchFamily="34" charset="0"/>
              <a:ea typeface="ＭＳ Ｐゴシック" pitchFamily="34" charset="-128"/>
            </a:endParaRPr>
          </a:p>
          <a:p>
            <a:r>
              <a:rPr lang="en-US" dirty="0">
                <a:solidFill>
                  <a:srgbClr val="FF0000"/>
                </a:solidFill>
                <a:latin typeface="Franklin Gothic Book" panose="020B0503020102020204" pitchFamily="34" charset="0"/>
                <a:ea typeface="ＭＳ Ｐゴシック" pitchFamily="34" charset="-128"/>
              </a:rPr>
              <a:t>Lower gap </a:t>
            </a:r>
            <a:r>
              <a:rPr lang="en-US" dirty="0">
                <a:latin typeface="Franklin Gothic Book" panose="020B0503020102020204" pitchFamily="34" charset="0"/>
                <a:ea typeface="ＭＳ Ｐゴシック" pitchFamily="34" charset="-128"/>
              </a:rPr>
              <a:t>between the </a:t>
            </a:r>
            <a:r>
              <a:rPr lang="en-US" dirty="0">
                <a:solidFill>
                  <a:srgbClr val="3333FF"/>
                </a:solidFill>
                <a:latin typeface="Franklin Gothic Book" panose="020B0503020102020204" pitchFamily="34" charset="0"/>
                <a:ea typeface="ＭＳ Ｐゴシック" pitchFamily="34" charset="-128"/>
              </a:rPr>
              <a:t>software representation </a:t>
            </a:r>
            <a:r>
              <a:rPr lang="en-US" dirty="0">
                <a:latin typeface="Franklin Gothic Book" panose="020B0503020102020204" pitchFamily="34" charset="0"/>
                <a:ea typeface="ＭＳ Ｐゴシック" pitchFamily="34" charset="-128"/>
              </a:rPr>
              <a:t>and </a:t>
            </a:r>
            <a:r>
              <a:rPr lang="en-US" dirty="0">
                <a:solidFill>
                  <a:srgbClr val="3333FF"/>
                </a:solidFill>
                <a:latin typeface="Franklin Gothic Book" panose="020B0503020102020204" pitchFamily="34" charset="0"/>
                <a:ea typeface="ＭＳ Ｐゴシック" pitchFamily="34" charset="-128"/>
              </a:rPr>
              <a:t>mental model of the domain</a:t>
            </a:r>
          </a:p>
          <a:p>
            <a:endParaRPr lang="en-GB" altLang="en-US" sz="1800" dirty="0"/>
          </a:p>
        </p:txBody>
      </p:sp>
      <p:sp>
        <p:nvSpPr>
          <p:cNvPr id="5" name="Title 4">
            <a:extLst>
              <a:ext uri="{FF2B5EF4-FFF2-40B4-BE49-F238E27FC236}">
                <a16:creationId xmlns:a16="http://schemas.microsoft.com/office/drawing/2014/main" id="{11048B07-8048-A04A-8466-F6A4C861B0FA}"/>
              </a:ext>
            </a:extLst>
          </p:cNvPr>
          <p:cNvSpPr>
            <a:spLocks noGrp="1"/>
          </p:cNvSpPr>
          <p:nvPr>
            <p:ph type="title"/>
          </p:nvPr>
        </p:nvSpPr>
        <p:spPr/>
        <p:txBody>
          <a:bodyPr/>
          <a:lstStyle/>
          <a:p>
            <a:r>
              <a:rPr lang="en-GB" altLang="en-US" dirty="0"/>
              <a:t>Why do we need a domain model?</a:t>
            </a:r>
            <a:endParaRPr lang="en-US" dirty="0"/>
          </a:p>
        </p:txBody>
      </p:sp>
    </p:spTree>
    <p:extLst>
      <p:ext uri="{BB962C8B-B14F-4D97-AF65-F5344CB8AC3E}">
        <p14:creationId xmlns:p14="http://schemas.microsoft.com/office/powerpoint/2010/main" val="402581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7"/>
          <p:cNvPicPr>
            <a:picLocks noChangeAspect="1" noChangeArrowheads="1"/>
          </p:cNvPicPr>
          <p:nvPr/>
        </p:nvPicPr>
        <p:blipFill>
          <a:blip r:embed="rId3"/>
          <a:srcRect l="16406" t="9766" r="3906" b="15039"/>
          <a:stretch>
            <a:fillRect/>
          </a:stretch>
        </p:blipFill>
        <p:spPr bwMode="auto">
          <a:xfrm>
            <a:off x="2057400" y="1412624"/>
            <a:ext cx="9367579" cy="5243069"/>
          </a:xfrm>
          <a:prstGeom prst="rect">
            <a:avLst/>
          </a:prstGeom>
          <a:noFill/>
          <a:ln w="9525">
            <a:noFill/>
            <a:miter lim="800000"/>
            <a:headEnd/>
            <a:tailEnd/>
          </a:ln>
        </p:spPr>
      </p:pic>
      <p:sp>
        <p:nvSpPr>
          <p:cNvPr id="22531" name="Title 1"/>
          <p:cNvSpPr>
            <a:spLocks noGrp="1"/>
          </p:cNvSpPr>
          <p:nvPr>
            <p:ph type="title"/>
          </p:nvPr>
        </p:nvSpPr>
        <p:spPr/>
        <p:txBody>
          <a:bodyPr/>
          <a:lstStyle/>
          <a:p>
            <a:pPr algn="ctr" eaLnBrk="1" hangingPunct="1"/>
            <a:r>
              <a:rPr lang="en-US" sz="3200" dirty="0">
                <a:latin typeface="Franklin Gothic Book" panose="020B0503020102020204" pitchFamily="34" charset="0"/>
                <a:ea typeface="ＭＳ Ｐゴシック" pitchFamily="34" charset="-128"/>
              </a:rPr>
              <a:t>Lower representational gap with OO modeling</a:t>
            </a:r>
          </a:p>
        </p:txBody>
      </p:sp>
      <p:sp>
        <p:nvSpPr>
          <p:cNvPr id="22532" name="Slide Number Placeholder 8"/>
          <p:cNvSpPr>
            <a:spLocks noGrp="1"/>
          </p:cNvSpPr>
          <p:nvPr>
            <p:ph type="sldNum" sz="quarter" idx="12"/>
          </p:nvPr>
        </p:nvSpPr>
        <p:spPr bwMode="auto">
          <a:noFill/>
          <a:ln>
            <a:miter lim="800000"/>
            <a:headEnd/>
            <a:tailEnd/>
          </a:ln>
        </p:spPr>
        <p:txBody>
          <a:bodyPr/>
          <a:lstStyle/>
          <a:p>
            <a:fld id="{FFB51A70-BD79-4A7A-BAB9-523529F29E67}" type="slidenum">
              <a:rPr lang="en-US" sz="2000">
                <a:solidFill>
                  <a:srgbClr val="FF0000"/>
                </a:solidFill>
              </a:rPr>
              <a:pPr/>
              <a:t>11</a:t>
            </a:fld>
            <a:endParaRPr lang="en-US" sz="2000">
              <a:solidFill>
                <a:srgbClr val="FF0000"/>
              </a:solidFill>
            </a:endParaRPr>
          </a:p>
        </p:txBody>
      </p:sp>
      <p:sp>
        <p:nvSpPr>
          <p:cNvPr id="22533" name="AutoShape 2" descr="mk:@MSITStore:C:\Amna%20Current\OOAD%20Fall%202008\Applying%20UML%20and%20Patterns%20-Larman,%203rd%20edition,%20%202004.chm::/0131489062/images/0131489062/graphics/09fig06_alt.jpg;380137"/>
          <p:cNvSpPr>
            <a:spLocks noChangeAspect="1" noChangeArrowheads="1"/>
          </p:cNvSpPr>
          <p:nvPr/>
        </p:nvSpPr>
        <p:spPr bwMode="auto">
          <a:xfrm>
            <a:off x="1587500" y="-136525"/>
            <a:ext cx="304800" cy="304800"/>
          </a:xfrm>
          <a:prstGeom prst="rect">
            <a:avLst/>
          </a:prstGeom>
          <a:noFill/>
          <a:ln w="9525">
            <a:noFill/>
            <a:miter lim="800000"/>
            <a:headEnd/>
            <a:tailEnd/>
          </a:ln>
        </p:spPr>
        <p:txBody>
          <a:bodyPr/>
          <a:lstStyle/>
          <a:p>
            <a:endParaRPr lang="en-GB"/>
          </a:p>
        </p:txBody>
      </p:sp>
      <p:sp>
        <p:nvSpPr>
          <p:cNvPr id="22534" name="AutoShape 4" descr="mk:@MSITStore:C:\Amna%20Current\OOAD%20Fall%202008\Applying%20UML%20and%20Patterns%20-Larman,%203rd%20edition,%20%202004.chm::/0131489062/images/0131489062/graphics/09fig06_alt.jpg;380137"/>
          <p:cNvSpPr>
            <a:spLocks noChangeAspect="1" noChangeArrowheads="1"/>
          </p:cNvSpPr>
          <p:nvPr/>
        </p:nvSpPr>
        <p:spPr bwMode="auto">
          <a:xfrm>
            <a:off x="1587500" y="-136525"/>
            <a:ext cx="304800" cy="304800"/>
          </a:xfrm>
          <a:prstGeom prst="rect">
            <a:avLst/>
          </a:prstGeom>
          <a:noFill/>
          <a:ln w="9525">
            <a:noFill/>
            <a:miter lim="800000"/>
            <a:headEnd/>
            <a:tailEnd/>
          </a:ln>
        </p:spPr>
        <p:txBody>
          <a:bodyPr/>
          <a:lstStyle/>
          <a:p>
            <a:endParaRPr lang="en-GB"/>
          </a:p>
        </p:txBody>
      </p:sp>
      <p:sp>
        <p:nvSpPr>
          <p:cNvPr id="22535" name="AutoShape 6" descr="mk:@MSITStore:C:\Amna%20Current\OOAD%20Fall%202008\Applying%20UML%20and%20Patterns%20-Larman,%203rd%20edition,%20%202004.chm::/0131489062/images/0131489062/graphics/09fig06_alt.jpg;380137"/>
          <p:cNvSpPr>
            <a:spLocks noChangeAspect="1" noChangeArrowheads="1"/>
          </p:cNvSpPr>
          <p:nvPr/>
        </p:nvSpPr>
        <p:spPr bwMode="auto">
          <a:xfrm>
            <a:off x="1587500" y="-136525"/>
            <a:ext cx="304800" cy="304800"/>
          </a:xfrm>
          <a:prstGeom prst="rect">
            <a:avLst/>
          </a:prstGeom>
          <a:noFill/>
          <a:ln w="9525">
            <a:noFill/>
            <a:miter lim="800000"/>
            <a:headEnd/>
            <a:tailEnd/>
          </a:ln>
        </p:spPr>
        <p:txBody>
          <a:bodyP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FF22-9B72-D240-91BA-95C44EF91170}"/>
              </a:ext>
            </a:extLst>
          </p:cNvPr>
          <p:cNvSpPr>
            <a:spLocks noGrp="1"/>
          </p:cNvSpPr>
          <p:nvPr>
            <p:ph type="ctrTitle"/>
          </p:nvPr>
        </p:nvSpPr>
        <p:spPr/>
        <p:txBody>
          <a:bodyPr/>
          <a:lstStyle/>
          <a:p>
            <a:r>
              <a:rPr lang="en-US" sz="4400" dirty="0"/>
              <a:t>Syntax of Domain Model</a:t>
            </a:r>
          </a:p>
        </p:txBody>
      </p:sp>
      <p:sp>
        <p:nvSpPr>
          <p:cNvPr id="4" name="Slide Number Placeholder 3">
            <a:extLst>
              <a:ext uri="{FF2B5EF4-FFF2-40B4-BE49-F238E27FC236}">
                <a16:creationId xmlns:a16="http://schemas.microsoft.com/office/drawing/2014/main" id="{8E3A8BA8-A7F7-7645-B08F-5F8A30D6389A}"/>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9577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 – UML Analysis Class Diagram</a:t>
            </a:r>
          </a:p>
        </p:txBody>
      </p:sp>
      <p:sp>
        <p:nvSpPr>
          <p:cNvPr id="3" name="Content Placeholder 2"/>
          <p:cNvSpPr>
            <a:spLocks noGrp="1"/>
          </p:cNvSpPr>
          <p:nvPr>
            <p:ph idx="1"/>
          </p:nvPr>
        </p:nvSpPr>
        <p:spPr>
          <a:xfrm>
            <a:off x="1371600" y="2286000"/>
            <a:ext cx="9601200" cy="4167386"/>
          </a:xfrm>
        </p:spPr>
        <p:txBody>
          <a:bodyPr>
            <a:normAutofit/>
          </a:bodyPr>
          <a:lstStyle/>
          <a:p>
            <a:r>
              <a:rPr lang="en-US" dirty="0"/>
              <a:t>UML analysis class diagram is used to model a domain</a:t>
            </a:r>
          </a:p>
          <a:p>
            <a:endParaRPr lang="en-US" dirty="0"/>
          </a:p>
          <a:p>
            <a:r>
              <a:rPr lang="en-US" dirty="0"/>
              <a:t>Domain Class</a:t>
            </a:r>
          </a:p>
          <a:p>
            <a:pPr lvl="1"/>
            <a:r>
              <a:rPr lang="en-US" dirty="0"/>
              <a:t>Domain class consist of class name and attributes</a:t>
            </a:r>
          </a:p>
          <a:p>
            <a:pPr lvl="1"/>
            <a:r>
              <a:rPr lang="en-US" dirty="0"/>
              <a:t>Domain class does not have methods</a:t>
            </a:r>
          </a:p>
          <a:p>
            <a:endParaRPr lang="en-US" dirty="0"/>
          </a:p>
          <a:p>
            <a:r>
              <a:rPr lang="en-US" dirty="0"/>
              <a:t>Relation</a:t>
            </a:r>
          </a:p>
          <a:p>
            <a:pPr lvl="1"/>
            <a:r>
              <a:rPr lang="en-US" dirty="0"/>
              <a:t>A line with a label represents the relation between two classes</a:t>
            </a:r>
          </a:p>
          <a:p>
            <a:pPr lvl="1"/>
            <a:r>
              <a:rPr lang="en-US" dirty="0"/>
              <a:t>A relation has a cardinality constraint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56958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BF4E29A-A38F-5C46-B11A-39F42A7F1BA7}"/>
              </a:ext>
            </a:extLst>
          </p:cNvPr>
          <p:cNvSpPr>
            <a:spLocks noGrp="1" noChangeArrowheads="1"/>
          </p:cNvSpPr>
          <p:nvPr>
            <p:ph type="title"/>
          </p:nvPr>
        </p:nvSpPr>
        <p:spPr>
          <a:xfrm>
            <a:off x="1796083" y="289953"/>
            <a:ext cx="7661275" cy="1073944"/>
          </a:xfrm>
        </p:spPr>
        <p:txBody>
          <a:bodyPr/>
          <a:lstStyle/>
          <a:p>
            <a:pPr eaLnBrk="1" hangingPunct="1"/>
            <a:r>
              <a:rPr lang="en-US" altLang="en-US" sz="2700" dirty="0"/>
              <a:t>Syntax of Domain Model</a:t>
            </a:r>
          </a:p>
        </p:txBody>
      </p:sp>
      <p:sp>
        <p:nvSpPr>
          <p:cNvPr id="27677" name="Rectangle 29">
            <a:extLst>
              <a:ext uri="{FF2B5EF4-FFF2-40B4-BE49-F238E27FC236}">
                <a16:creationId xmlns:a16="http://schemas.microsoft.com/office/drawing/2014/main" id="{3A737C68-6576-DC4C-92C0-153D1ACB676D}"/>
              </a:ext>
            </a:extLst>
          </p:cNvPr>
          <p:cNvSpPr>
            <a:spLocks noGrp="1" noChangeArrowheads="1"/>
          </p:cNvSpPr>
          <p:nvPr>
            <p:ph idx="1"/>
          </p:nvPr>
        </p:nvSpPr>
        <p:spPr>
          <a:xfrm>
            <a:off x="1676400" y="1668995"/>
            <a:ext cx="2857500" cy="571500"/>
          </a:xfrm>
        </p:spPr>
        <p:txBody>
          <a:bodyPr>
            <a:normAutofit/>
          </a:bodyPr>
          <a:lstStyle/>
          <a:p>
            <a:pPr algn="ctr" eaLnBrk="1" hangingPunct="1">
              <a:buFont typeface="Wingdings" pitchFamily="2" charset="2"/>
              <a:buNone/>
            </a:pPr>
            <a:r>
              <a:rPr lang="en-US" altLang="en-US" dirty="0">
                <a:solidFill>
                  <a:srgbClr val="FF0000"/>
                </a:solidFill>
                <a:effectLst/>
              </a:rPr>
              <a:t>Conceptual Class:</a:t>
            </a:r>
          </a:p>
        </p:txBody>
      </p:sp>
      <p:graphicFrame>
        <p:nvGraphicFramePr>
          <p:cNvPr id="40963" name="Group 3">
            <a:extLst>
              <a:ext uri="{FF2B5EF4-FFF2-40B4-BE49-F238E27FC236}">
                <a16:creationId xmlns:a16="http://schemas.microsoft.com/office/drawing/2014/main" id="{0978DC35-0678-0049-9737-54B61F31B08D}"/>
              </a:ext>
            </a:extLst>
          </p:cNvPr>
          <p:cNvGraphicFramePr>
            <a:graphicFrameLocks noGrp="1"/>
          </p:cNvGraphicFramePr>
          <p:nvPr/>
        </p:nvGraphicFramePr>
        <p:xfrm>
          <a:off x="2189162" y="2253196"/>
          <a:ext cx="1848277" cy="1328205"/>
        </p:xfrm>
        <a:graphic>
          <a:graphicData uri="http://schemas.openxmlformats.org/drawingml/2006/table">
            <a:tbl>
              <a:tblPr/>
              <a:tblGrid>
                <a:gridCol w="1848277">
                  <a:extLst>
                    <a:ext uri="{9D8B030D-6E8A-4147-A177-3AD203B41FA5}">
                      <a16:colId xmlns:a16="http://schemas.microsoft.com/office/drawing/2014/main" val="20000"/>
                    </a:ext>
                  </a:extLst>
                </a:gridCol>
              </a:tblGrid>
              <a:tr h="44888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0" i="0" u="none" strike="noStrike" cap="none" normalizeH="0" baseline="0" dirty="0">
                          <a:ln>
                            <a:noFill/>
                          </a:ln>
                          <a:solidFill>
                            <a:schemeClr val="tx1"/>
                          </a:solidFill>
                          <a:effectLst/>
                          <a:latin typeface="Arial" charset="0"/>
                        </a:rPr>
                        <a:t>Student</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9321">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0" i="0" u="none" strike="noStrike" cap="none" normalizeH="0" baseline="0" dirty="0">
                          <a:ln>
                            <a:noFill/>
                          </a:ln>
                          <a:solidFill>
                            <a:schemeClr val="tx1"/>
                          </a:solidFill>
                          <a:effectLst/>
                          <a:latin typeface="Arial" charset="0"/>
                        </a:rPr>
                        <a:t>age</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100" b="0" i="0" u="none" strike="noStrike" cap="none" normalizeH="0" baseline="0" dirty="0">
                          <a:ln>
                            <a:noFill/>
                          </a:ln>
                          <a:solidFill>
                            <a:schemeClr val="tx1"/>
                          </a:solidFill>
                          <a:effectLst/>
                          <a:latin typeface="Arial" charset="0"/>
                        </a:rPr>
                        <a:t>name</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Straight Connector 2">
            <a:extLst>
              <a:ext uri="{FF2B5EF4-FFF2-40B4-BE49-F238E27FC236}">
                <a16:creationId xmlns:a16="http://schemas.microsoft.com/office/drawing/2014/main" id="{06741AD4-C5EB-C447-8CBE-F5C4B156E7B8}"/>
              </a:ext>
            </a:extLst>
          </p:cNvPr>
          <p:cNvCxnSpPr/>
          <p:nvPr/>
        </p:nvCxnSpPr>
        <p:spPr>
          <a:xfrm>
            <a:off x="5181600" y="3276600"/>
            <a:ext cx="17526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29">
            <a:extLst>
              <a:ext uri="{FF2B5EF4-FFF2-40B4-BE49-F238E27FC236}">
                <a16:creationId xmlns:a16="http://schemas.microsoft.com/office/drawing/2014/main" id="{96F26FD6-C85B-4145-A160-9D35E3A2FCD4}"/>
              </a:ext>
            </a:extLst>
          </p:cNvPr>
          <p:cNvSpPr txBox="1">
            <a:spLocks noChangeArrowheads="1"/>
          </p:cNvSpPr>
          <p:nvPr/>
        </p:nvSpPr>
        <p:spPr>
          <a:xfrm>
            <a:off x="5200561" y="2199369"/>
            <a:ext cx="1602523" cy="571500"/>
          </a:xfrm>
          <a:prstGeom prst="rect">
            <a:avLst/>
          </a:prstGeom>
        </p:spPr>
        <p:txBody>
          <a:bodyPr vert="horz" lIns="91440" tIns="45720" rIns="91440" bIns="45720"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ctr">
              <a:buFont typeface="Wingdings" pitchFamily="2" charset="2"/>
              <a:buNone/>
            </a:pPr>
            <a:r>
              <a:rPr lang="en-US" altLang="en-US" dirty="0">
                <a:solidFill>
                  <a:srgbClr val="FF0000"/>
                </a:solidFill>
              </a:rPr>
              <a:t>Association</a:t>
            </a:r>
          </a:p>
        </p:txBody>
      </p:sp>
      <p:sp>
        <p:nvSpPr>
          <p:cNvPr id="4" name="TextBox 3">
            <a:extLst>
              <a:ext uri="{FF2B5EF4-FFF2-40B4-BE49-F238E27FC236}">
                <a16:creationId xmlns:a16="http://schemas.microsoft.com/office/drawing/2014/main" id="{E744AAEE-335B-F748-AE41-CA6D63749AAF}"/>
              </a:ext>
            </a:extLst>
          </p:cNvPr>
          <p:cNvSpPr txBox="1"/>
          <p:nvPr/>
        </p:nvSpPr>
        <p:spPr>
          <a:xfrm>
            <a:off x="5486400" y="2836573"/>
            <a:ext cx="1143000" cy="646331"/>
          </a:xfrm>
          <a:prstGeom prst="rect">
            <a:avLst/>
          </a:prstGeom>
          <a:noFill/>
        </p:spPr>
        <p:txBody>
          <a:bodyPr wrap="square" rtlCol="0">
            <a:spAutoFit/>
          </a:bodyPr>
          <a:lstStyle/>
          <a:p>
            <a:r>
              <a:rPr lang="en-US" b="1" dirty="0"/>
              <a:t>Registers</a:t>
            </a:r>
          </a:p>
        </p:txBody>
      </p:sp>
      <p:cxnSp>
        <p:nvCxnSpPr>
          <p:cNvPr id="14" name="Straight Connector 13">
            <a:extLst>
              <a:ext uri="{FF2B5EF4-FFF2-40B4-BE49-F238E27FC236}">
                <a16:creationId xmlns:a16="http://schemas.microsoft.com/office/drawing/2014/main" id="{703B7807-7B16-6540-B3F1-132406834ECF}"/>
              </a:ext>
            </a:extLst>
          </p:cNvPr>
          <p:cNvCxnSpPr>
            <a:cxnSpLocks/>
          </p:cNvCxnSpPr>
          <p:nvPr/>
        </p:nvCxnSpPr>
        <p:spPr>
          <a:xfrm flipV="1">
            <a:off x="7612912" y="3274741"/>
            <a:ext cx="1683488" cy="87"/>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7B74AB-2748-E646-8DA7-FB7680CA21EE}"/>
              </a:ext>
            </a:extLst>
          </p:cNvPr>
          <p:cNvSpPr txBox="1"/>
          <p:nvPr/>
        </p:nvSpPr>
        <p:spPr>
          <a:xfrm>
            <a:off x="7848600" y="2834713"/>
            <a:ext cx="1143000" cy="369332"/>
          </a:xfrm>
          <a:prstGeom prst="rect">
            <a:avLst/>
          </a:prstGeom>
          <a:noFill/>
        </p:spPr>
        <p:txBody>
          <a:bodyPr wrap="square" rtlCol="0">
            <a:spAutoFit/>
          </a:bodyPr>
          <a:lstStyle/>
          <a:p>
            <a:r>
              <a:rPr lang="en-US" dirty="0"/>
              <a:t>Registers</a:t>
            </a:r>
          </a:p>
        </p:txBody>
      </p:sp>
      <p:sp>
        <p:nvSpPr>
          <p:cNvPr id="16" name="Rectangle 29">
            <a:extLst>
              <a:ext uri="{FF2B5EF4-FFF2-40B4-BE49-F238E27FC236}">
                <a16:creationId xmlns:a16="http://schemas.microsoft.com/office/drawing/2014/main" id="{91D44518-B50F-A440-98BC-647C79344DCD}"/>
              </a:ext>
            </a:extLst>
          </p:cNvPr>
          <p:cNvSpPr txBox="1">
            <a:spLocks noChangeArrowheads="1"/>
          </p:cNvSpPr>
          <p:nvPr/>
        </p:nvSpPr>
        <p:spPr>
          <a:xfrm>
            <a:off x="7162800" y="2215405"/>
            <a:ext cx="2711223" cy="571500"/>
          </a:xfrm>
          <a:prstGeom prst="rect">
            <a:avLst/>
          </a:prstGeom>
        </p:spPr>
        <p:txBody>
          <a:bodyPr vert="horz" lIns="91440" tIns="45720" rIns="91440" bIns="45720"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ctr">
              <a:buFont typeface="Wingdings" pitchFamily="2" charset="2"/>
              <a:buNone/>
            </a:pPr>
            <a:r>
              <a:rPr lang="en-US" altLang="en-US" dirty="0">
                <a:solidFill>
                  <a:srgbClr val="FF0000"/>
                </a:solidFill>
              </a:rPr>
              <a:t>Multiplicity/Cardinality</a:t>
            </a:r>
          </a:p>
        </p:txBody>
      </p:sp>
      <p:sp>
        <p:nvSpPr>
          <p:cNvPr id="5" name="TextBox 4">
            <a:extLst>
              <a:ext uri="{FF2B5EF4-FFF2-40B4-BE49-F238E27FC236}">
                <a16:creationId xmlns:a16="http://schemas.microsoft.com/office/drawing/2014/main" id="{6DFFF155-AFC1-3844-9873-790F5FC145A9}"/>
              </a:ext>
            </a:extLst>
          </p:cNvPr>
          <p:cNvSpPr txBox="1"/>
          <p:nvPr/>
        </p:nvSpPr>
        <p:spPr>
          <a:xfrm>
            <a:off x="7452732" y="3370444"/>
            <a:ext cx="514350"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BAD552EF-A8D0-EF49-8F9B-D7FD5B24EFD0}"/>
              </a:ext>
            </a:extLst>
          </p:cNvPr>
          <p:cNvSpPr txBox="1"/>
          <p:nvPr/>
        </p:nvSpPr>
        <p:spPr>
          <a:xfrm>
            <a:off x="8943007" y="3396734"/>
            <a:ext cx="514350" cy="369332"/>
          </a:xfrm>
          <a:prstGeom prst="rect">
            <a:avLst/>
          </a:prstGeom>
          <a:noFill/>
        </p:spPr>
        <p:txBody>
          <a:bodyPr wrap="square" rtlCol="0">
            <a:spAutoFit/>
          </a:bodyPr>
          <a:lstStyle/>
          <a:p>
            <a:r>
              <a:rPr lang="en-US" dirty="0"/>
              <a:t>*</a:t>
            </a:r>
          </a:p>
        </p:txBody>
      </p:sp>
      <p:cxnSp>
        <p:nvCxnSpPr>
          <p:cNvPr id="6" name="Straight Arrow Connector 5"/>
          <p:cNvCxnSpPr>
            <a:cxnSpLocks/>
          </p:cNvCxnSpPr>
          <p:nvPr/>
        </p:nvCxnSpPr>
        <p:spPr>
          <a:xfrm flipH="1" flipV="1">
            <a:off x="3248994" y="3274741"/>
            <a:ext cx="484806" cy="1449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76600" y="4724400"/>
            <a:ext cx="1524000" cy="369332"/>
          </a:xfrm>
          <a:prstGeom prst="rect">
            <a:avLst/>
          </a:prstGeom>
          <a:noFill/>
        </p:spPr>
        <p:txBody>
          <a:bodyPr wrap="square" rtlCol="0">
            <a:spAutoFit/>
          </a:bodyPr>
          <a:lstStyle/>
          <a:p>
            <a:r>
              <a:rPr lang="en-US" dirty="0">
                <a:solidFill>
                  <a:srgbClr val="FF0000"/>
                </a:solidFill>
              </a:rPr>
              <a:t>Attributes</a:t>
            </a:r>
          </a:p>
        </p:txBody>
      </p:sp>
      <p:sp>
        <p:nvSpPr>
          <p:cNvPr id="8" name="TextBox 7">
            <a:extLst>
              <a:ext uri="{FF2B5EF4-FFF2-40B4-BE49-F238E27FC236}">
                <a16:creationId xmlns:a16="http://schemas.microsoft.com/office/drawing/2014/main" id="{FBA8F8FD-2740-0D74-4AD1-CAC86E001324}"/>
              </a:ext>
            </a:extLst>
          </p:cNvPr>
          <p:cNvSpPr txBox="1"/>
          <p:nvPr/>
        </p:nvSpPr>
        <p:spPr>
          <a:xfrm>
            <a:off x="1034083" y="1014723"/>
            <a:ext cx="1524000" cy="369332"/>
          </a:xfrm>
          <a:prstGeom prst="rect">
            <a:avLst/>
          </a:prstGeom>
          <a:noFill/>
        </p:spPr>
        <p:txBody>
          <a:bodyPr wrap="square" rtlCol="0">
            <a:spAutoFit/>
          </a:bodyPr>
          <a:lstStyle/>
          <a:p>
            <a:r>
              <a:rPr lang="en-US" dirty="0">
                <a:solidFill>
                  <a:srgbClr val="FF0000"/>
                </a:solidFill>
              </a:rPr>
              <a:t>Class Name</a:t>
            </a:r>
          </a:p>
        </p:txBody>
      </p:sp>
      <p:cxnSp>
        <p:nvCxnSpPr>
          <p:cNvPr id="9" name="Straight Arrow Connector 8">
            <a:extLst>
              <a:ext uri="{FF2B5EF4-FFF2-40B4-BE49-F238E27FC236}">
                <a16:creationId xmlns:a16="http://schemas.microsoft.com/office/drawing/2014/main" id="{A497BE47-EEA6-08A1-69AC-E3651805D88C}"/>
              </a:ext>
            </a:extLst>
          </p:cNvPr>
          <p:cNvCxnSpPr>
            <a:cxnSpLocks/>
            <a:stCxn id="8" idx="2"/>
          </p:cNvCxnSpPr>
          <p:nvPr/>
        </p:nvCxnSpPr>
        <p:spPr>
          <a:xfrm>
            <a:off x="1796083" y="1384055"/>
            <a:ext cx="566117" cy="1096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35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7" grpId="0" build="p"/>
      <p:bldP spid="12" grpId="0"/>
      <p:bldP spid="4" grpId="0"/>
      <p:bldP spid="15" grpId="0"/>
      <p:bldP spid="16" grpId="0"/>
      <p:bldP spid="5" grpId="0"/>
      <p:bldP spid="18"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F752-9DC6-5E08-12DE-9B469ABA4D00}"/>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58A09476-6EC3-7139-09EA-045FCD74F4F9}"/>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There are mainly three kinds of relationships in UML:</a:t>
            </a:r>
          </a:p>
          <a:p>
            <a:pPr algn="l">
              <a:buFont typeface="+mj-lt"/>
              <a:buAutoNum type="arabicPeriod"/>
            </a:pPr>
            <a:r>
              <a:rPr lang="en-US" b="0" i="0" dirty="0">
                <a:solidFill>
                  <a:srgbClr val="222222"/>
                </a:solidFill>
                <a:effectLst/>
                <a:latin typeface="Source Sans Pro" panose="020B0503030403020204" pitchFamily="34" charset="0"/>
              </a:rPr>
              <a:t>Dependency</a:t>
            </a:r>
          </a:p>
          <a:p>
            <a:pPr algn="l">
              <a:buFont typeface="+mj-lt"/>
              <a:buAutoNum type="arabicPeriod"/>
            </a:pPr>
            <a:r>
              <a:rPr lang="en-US" b="0" i="0" dirty="0">
                <a:solidFill>
                  <a:srgbClr val="222222"/>
                </a:solidFill>
                <a:effectLst/>
                <a:latin typeface="Source Sans Pro" panose="020B0503030403020204" pitchFamily="34" charset="0"/>
              </a:rPr>
              <a:t>Generalization</a:t>
            </a:r>
          </a:p>
          <a:p>
            <a:pPr algn="l">
              <a:buFont typeface="+mj-lt"/>
              <a:buAutoNum type="arabicPeriod"/>
            </a:pPr>
            <a:r>
              <a:rPr lang="en-US" b="0" i="0" dirty="0">
                <a:solidFill>
                  <a:srgbClr val="222222"/>
                </a:solidFill>
                <a:effectLst/>
                <a:latin typeface="Source Sans Pro" panose="020B0503030403020204" pitchFamily="34" charset="0"/>
              </a:rPr>
              <a:t>Association</a:t>
            </a:r>
          </a:p>
          <a:p>
            <a:endParaRPr lang="en-US" dirty="0"/>
          </a:p>
        </p:txBody>
      </p:sp>
    </p:spTree>
    <p:extLst>
      <p:ext uri="{BB962C8B-B14F-4D97-AF65-F5344CB8AC3E}">
        <p14:creationId xmlns:p14="http://schemas.microsoft.com/office/powerpoint/2010/main" val="1688224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2DF4-DBBB-0FB4-F2EF-9DA387DC5468}"/>
              </a:ext>
            </a:extLst>
          </p:cNvPr>
          <p:cNvSpPr>
            <a:spLocks noGrp="1"/>
          </p:cNvSpPr>
          <p:nvPr>
            <p:ph type="title"/>
          </p:nvPr>
        </p:nvSpPr>
        <p:spPr/>
        <p:txBody>
          <a:bodyPr/>
          <a:lstStyle/>
          <a:p>
            <a:r>
              <a:rPr lang="en-US" dirty="0"/>
              <a:t>Dependency</a:t>
            </a:r>
          </a:p>
        </p:txBody>
      </p:sp>
      <p:sp>
        <p:nvSpPr>
          <p:cNvPr id="3" name="Content Placeholder 2">
            <a:extLst>
              <a:ext uri="{FF2B5EF4-FFF2-40B4-BE49-F238E27FC236}">
                <a16:creationId xmlns:a16="http://schemas.microsoft.com/office/drawing/2014/main" id="{9B24A33B-3AE6-9882-7D2D-1D7FE232EF46}"/>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A dependency means the relation between two or more classes in which a change in one may force changes in the other. However, it will always create a weaker relationship. Dependency indicates that one class depends on another.</a:t>
            </a:r>
          </a:p>
          <a:p>
            <a:pPr algn="l"/>
            <a:r>
              <a:rPr lang="en-US" b="0" i="0" dirty="0">
                <a:solidFill>
                  <a:srgbClr val="222222"/>
                </a:solidFill>
                <a:effectLst/>
                <a:latin typeface="Source Sans Pro" panose="020B0503030403020204" pitchFamily="34" charset="0"/>
              </a:rPr>
              <a:t>In the following UML class diagram examples, Student has a dependency on College</a:t>
            </a:r>
          </a:p>
          <a:p>
            <a:pPr marL="0" indent="0">
              <a:buNone/>
            </a:pPr>
            <a:br>
              <a:rPr lang="en-US" dirty="0"/>
            </a:br>
            <a:endParaRPr lang="en-US" dirty="0"/>
          </a:p>
        </p:txBody>
      </p:sp>
      <p:pic>
        <p:nvPicPr>
          <p:cNvPr id="5" name="Picture 4" descr="A black dotted line with a point&#10;&#10;Description automatically generated">
            <a:extLst>
              <a:ext uri="{FF2B5EF4-FFF2-40B4-BE49-F238E27FC236}">
                <a16:creationId xmlns:a16="http://schemas.microsoft.com/office/drawing/2014/main" id="{A501BFF8-BB50-8361-F317-324944750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267200"/>
            <a:ext cx="7397264" cy="1371600"/>
          </a:xfrm>
          <a:prstGeom prst="rect">
            <a:avLst/>
          </a:prstGeom>
        </p:spPr>
      </p:pic>
      <p:sp>
        <p:nvSpPr>
          <p:cNvPr id="4" name="TextBox 3">
            <a:extLst>
              <a:ext uri="{FF2B5EF4-FFF2-40B4-BE49-F238E27FC236}">
                <a16:creationId xmlns:a16="http://schemas.microsoft.com/office/drawing/2014/main" id="{922D742A-136E-4387-58BE-17ABD13B23B8}"/>
              </a:ext>
            </a:extLst>
          </p:cNvPr>
          <p:cNvSpPr txBox="1"/>
          <p:nvPr/>
        </p:nvSpPr>
        <p:spPr>
          <a:xfrm flipH="1">
            <a:off x="1600200" y="6248400"/>
            <a:ext cx="1905000" cy="369332"/>
          </a:xfrm>
          <a:prstGeom prst="rect">
            <a:avLst/>
          </a:prstGeom>
          <a:noFill/>
        </p:spPr>
        <p:txBody>
          <a:bodyPr wrap="square" rtlCol="0">
            <a:spAutoFit/>
          </a:bodyPr>
          <a:lstStyle/>
          <a:p>
            <a:r>
              <a:rPr lang="en-US" dirty="0">
                <a:solidFill>
                  <a:srgbClr val="0070C0"/>
                </a:solidFill>
              </a:rPr>
              <a:t>Dependent Class</a:t>
            </a:r>
          </a:p>
        </p:txBody>
      </p:sp>
      <p:cxnSp>
        <p:nvCxnSpPr>
          <p:cNvPr id="7" name="Straight Arrow Connector 6">
            <a:extLst>
              <a:ext uri="{FF2B5EF4-FFF2-40B4-BE49-F238E27FC236}">
                <a16:creationId xmlns:a16="http://schemas.microsoft.com/office/drawing/2014/main" id="{BF1CB602-E4C3-4680-EC28-D91A68CECA45}"/>
              </a:ext>
            </a:extLst>
          </p:cNvPr>
          <p:cNvCxnSpPr>
            <a:cxnSpLocks/>
            <a:stCxn id="4" idx="0"/>
          </p:cNvCxnSpPr>
          <p:nvPr/>
        </p:nvCxnSpPr>
        <p:spPr>
          <a:xfrm flipV="1">
            <a:off x="2552700" y="5486400"/>
            <a:ext cx="876300"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791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8FCC-1576-1847-C0D2-4FC2C9C251C6}"/>
              </a:ext>
            </a:extLst>
          </p:cNvPr>
          <p:cNvSpPr>
            <a:spLocks noGrp="1"/>
          </p:cNvSpPr>
          <p:nvPr>
            <p:ph type="title"/>
          </p:nvPr>
        </p:nvSpPr>
        <p:spPr/>
        <p:txBody>
          <a:bodyPr/>
          <a:lstStyle/>
          <a:p>
            <a:r>
              <a:rPr lang="en-US" dirty="0"/>
              <a:t>Generalization</a:t>
            </a:r>
          </a:p>
        </p:txBody>
      </p:sp>
      <p:pic>
        <p:nvPicPr>
          <p:cNvPr id="5" name="Content Placeholder 4">
            <a:extLst>
              <a:ext uri="{FF2B5EF4-FFF2-40B4-BE49-F238E27FC236}">
                <a16:creationId xmlns:a16="http://schemas.microsoft.com/office/drawing/2014/main" id="{EAD16AA0-463F-4B4A-615D-7533237E7924}"/>
              </a:ext>
            </a:extLst>
          </p:cNvPr>
          <p:cNvPicPr>
            <a:picLocks noGrp="1" noChangeAspect="1"/>
          </p:cNvPicPr>
          <p:nvPr>
            <p:ph idx="1"/>
          </p:nvPr>
        </p:nvPicPr>
        <p:blipFill>
          <a:blip r:embed="rId2"/>
          <a:stretch>
            <a:fillRect/>
          </a:stretch>
        </p:blipFill>
        <p:spPr>
          <a:xfrm>
            <a:off x="3040108" y="3469345"/>
            <a:ext cx="6264183" cy="2720576"/>
          </a:xfrm>
        </p:spPr>
      </p:pic>
      <p:sp>
        <p:nvSpPr>
          <p:cNvPr id="7" name="TextBox 6">
            <a:extLst>
              <a:ext uri="{FF2B5EF4-FFF2-40B4-BE49-F238E27FC236}">
                <a16:creationId xmlns:a16="http://schemas.microsoft.com/office/drawing/2014/main" id="{3EA2E328-2287-7D79-B7C8-72D8F7DEBC61}"/>
              </a:ext>
            </a:extLst>
          </p:cNvPr>
          <p:cNvSpPr txBox="1"/>
          <p:nvPr/>
        </p:nvSpPr>
        <p:spPr>
          <a:xfrm>
            <a:off x="1219200" y="2038171"/>
            <a:ext cx="10515600" cy="1323439"/>
          </a:xfrm>
          <a:prstGeom prst="rect">
            <a:avLst/>
          </a:prstGeom>
          <a:noFill/>
        </p:spPr>
        <p:txBody>
          <a:bodyPr wrap="square">
            <a:spAutoFit/>
          </a:bodyPr>
          <a:lstStyle/>
          <a:p>
            <a:r>
              <a:rPr lang="en-US" sz="2000" b="0" i="0" dirty="0">
                <a:solidFill>
                  <a:srgbClr val="000000"/>
                </a:solidFill>
                <a:effectLst/>
                <a:latin typeface="inter-regular"/>
              </a:rPr>
              <a:t>A generalization is a relationship between a parent class (superclass) and a child class (subclass). In this, the child class is inherited from the parent class.</a:t>
            </a:r>
            <a:br>
              <a:rPr lang="en-US" sz="2000" dirty="0"/>
            </a:br>
            <a:r>
              <a:rPr lang="en-US" sz="2000" b="0" i="0" dirty="0">
                <a:solidFill>
                  <a:srgbClr val="000000"/>
                </a:solidFill>
                <a:effectLst/>
                <a:latin typeface="inter-regular"/>
              </a:rPr>
              <a:t>For example, The Current Account, Saving Account, and Credit Account are the generalized form of Bank Account.</a:t>
            </a:r>
            <a:endParaRPr lang="en-US" sz="2000" dirty="0"/>
          </a:p>
        </p:txBody>
      </p:sp>
    </p:spTree>
    <p:extLst>
      <p:ext uri="{BB962C8B-B14F-4D97-AF65-F5344CB8AC3E}">
        <p14:creationId xmlns:p14="http://schemas.microsoft.com/office/powerpoint/2010/main" val="1581734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DFD9-08D2-4AE3-9261-51F115F3023B}"/>
              </a:ext>
            </a:extLst>
          </p:cNvPr>
          <p:cNvSpPr>
            <a:spLocks noGrp="1"/>
          </p:cNvSpPr>
          <p:nvPr>
            <p:ph type="title"/>
          </p:nvPr>
        </p:nvSpPr>
        <p:spPr/>
        <p:txBody>
          <a:bodyPr/>
          <a:lstStyle/>
          <a:p>
            <a:r>
              <a:rPr lang="en-US" dirty="0"/>
              <a:t>UML Association Notation</a:t>
            </a:r>
          </a:p>
        </p:txBody>
      </p:sp>
      <p:sp>
        <p:nvSpPr>
          <p:cNvPr id="3" name="Content Placeholder 2">
            <a:extLst>
              <a:ext uri="{FF2B5EF4-FFF2-40B4-BE49-F238E27FC236}">
                <a16:creationId xmlns:a16="http://schemas.microsoft.com/office/drawing/2014/main" id="{FA9DB65A-B054-4509-821D-236E1F2C4514}"/>
              </a:ext>
            </a:extLst>
          </p:cNvPr>
          <p:cNvSpPr>
            <a:spLocks noGrp="1"/>
          </p:cNvSpPr>
          <p:nvPr>
            <p:ph idx="1"/>
          </p:nvPr>
        </p:nvSpPr>
        <p:spPr>
          <a:xfrm>
            <a:off x="1371600" y="2286000"/>
            <a:ext cx="10210800" cy="3581400"/>
          </a:xfrm>
        </p:spPr>
        <p:txBody>
          <a:bodyPr>
            <a:normAutofit/>
          </a:bodyPr>
          <a:lstStyle/>
          <a:p>
            <a:pPr marL="354965" marR="5080" indent="-342900">
              <a:lnSpc>
                <a:spcPct val="100000"/>
              </a:lnSpc>
              <a:spcBef>
                <a:spcPts val="100"/>
              </a:spcBef>
            </a:pPr>
            <a:r>
              <a:rPr lang="en-US" sz="2400" spc="-5" dirty="0">
                <a:cs typeface="Schoolbook Uralic"/>
              </a:rPr>
              <a:t>An association is </a:t>
            </a:r>
            <a:r>
              <a:rPr lang="en-US" sz="2400" dirty="0">
                <a:cs typeface="Schoolbook Uralic"/>
              </a:rPr>
              <a:t>represented </a:t>
            </a:r>
            <a:r>
              <a:rPr lang="en-US" sz="2400" spc="-5" dirty="0">
                <a:cs typeface="Schoolbook Uralic"/>
              </a:rPr>
              <a:t>as </a:t>
            </a:r>
            <a:r>
              <a:rPr lang="en-US" sz="2400" dirty="0">
                <a:cs typeface="Schoolbook Uralic"/>
              </a:rPr>
              <a:t>a </a:t>
            </a:r>
            <a:r>
              <a:rPr lang="en-US" sz="2400" spc="-5" dirty="0">
                <a:cs typeface="Schoolbook Uralic"/>
              </a:rPr>
              <a:t>line </a:t>
            </a:r>
            <a:r>
              <a:rPr lang="en-US" sz="2400" dirty="0">
                <a:cs typeface="Schoolbook Uralic"/>
              </a:rPr>
              <a:t>between classes</a:t>
            </a:r>
            <a:r>
              <a:rPr lang="en-US" sz="2400" spc="-370" dirty="0">
                <a:cs typeface="Schoolbook Uralic"/>
              </a:rPr>
              <a:t>  </a:t>
            </a:r>
            <a:r>
              <a:rPr lang="en-US" sz="2400" dirty="0">
                <a:cs typeface="Schoolbook Uralic"/>
              </a:rPr>
              <a:t>with </a:t>
            </a:r>
            <a:r>
              <a:rPr lang="en-US" sz="2400" spc="-5" dirty="0">
                <a:cs typeface="Schoolbook Uralic"/>
              </a:rPr>
              <a:t>an association</a:t>
            </a:r>
            <a:r>
              <a:rPr lang="en-US" sz="2400" spc="-55" dirty="0">
                <a:cs typeface="Schoolbook Uralic"/>
              </a:rPr>
              <a:t> </a:t>
            </a:r>
            <a:r>
              <a:rPr lang="en-US" sz="2400" spc="-5" dirty="0">
                <a:cs typeface="Schoolbook Uralic"/>
              </a:rPr>
              <a:t>name.</a:t>
            </a:r>
            <a:endParaRPr lang="en-US" sz="2400" dirty="0">
              <a:cs typeface="Schoolbook Uralic"/>
            </a:endParaRPr>
          </a:p>
          <a:p>
            <a:pPr marL="12700">
              <a:lnSpc>
                <a:spcPct val="100000"/>
              </a:lnSpc>
              <a:spcBef>
                <a:spcPts val="600"/>
              </a:spcBef>
            </a:pPr>
            <a:r>
              <a:rPr lang="en-US" sz="2400" spc="-5" dirty="0">
                <a:cs typeface="Schoolbook Uralic"/>
              </a:rPr>
              <a:t>Associations are inherently bidirectional.</a:t>
            </a:r>
          </a:p>
          <a:p>
            <a:pPr marL="12700">
              <a:lnSpc>
                <a:spcPct val="100000"/>
              </a:lnSpc>
              <a:spcBef>
                <a:spcPts val="600"/>
              </a:spcBef>
            </a:pPr>
            <a:r>
              <a:rPr lang="en-US" sz="2400" spc="-5" dirty="0">
                <a:cs typeface="Schoolbook Uralic"/>
              </a:rPr>
              <a:t>Optional reading direction arrow is only an aid to the reader of the diagram.</a:t>
            </a:r>
            <a:endParaRPr lang="en-US" sz="2400" dirty="0">
              <a:cs typeface="Schoolbook Uralic"/>
            </a:endParaRPr>
          </a:p>
        </p:txBody>
      </p:sp>
    </p:spTree>
    <p:extLst>
      <p:ext uri="{BB962C8B-B14F-4D97-AF65-F5344CB8AC3E}">
        <p14:creationId xmlns:p14="http://schemas.microsoft.com/office/powerpoint/2010/main" val="321524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F0D1-571A-45F7-9BEE-ABDC9DB59C63}"/>
              </a:ext>
            </a:extLst>
          </p:cNvPr>
          <p:cNvSpPr>
            <a:spLocks noGrp="1"/>
          </p:cNvSpPr>
          <p:nvPr>
            <p:ph type="title"/>
          </p:nvPr>
        </p:nvSpPr>
        <p:spPr/>
        <p:txBody>
          <a:bodyPr/>
          <a:lstStyle/>
          <a:p>
            <a:r>
              <a:rPr lang="en-US" dirty="0"/>
              <a:t>UML Association Notation</a:t>
            </a:r>
          </a:p>
        </p:txBody>
      </p:sp>
      <p:sp>
        <p:nvSpPr>
          <p:cNvPr id="7" name="Rectangle 6">
            <a:extLst>
              <a:ext uri="{FF2B5EF4-FFF2-40B4-BE49-F238E27FC236}">
                <a16:creationId xmlns:a16="http://schemas.microsoft.com/office/drawing/2014/main" id="{B9D07FF7-2D25-43B2-A8C5-EE394377DBA0}"/>
              </a:ext>
            </a:extLst>
          </p:cNvPr>
          <p:cNvSpPr/>
          <p:nvPr/>
        </p:nvSpPr>
        <p:spPr>
          <a:xfrm>
            <a:off x="1981200" y="3276600"/>
            <a:ext cx="2895600" cy="1143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POST</a:t>
            </a:r>
          </a:p>
        </p:txBody>
      </p:sp>
      <p:sp>
        <p:nvSpPr>
          <p:cNvPr id="9" name="Rectangle 8">
            <a:extLst>
              <a:ext uri="{FF2B5EF4-FFF2-40B4-BE49-F238E27FC236}">
                <a16:creationId xmlns:a16="http://schemas.microsoft.com/office/drawing/2014/main" id="{5A4F4518-7878-4A93-9151-56946D06EC98}"/>
              </a:ext>
            </a:extLst>
          </p:cNvPr>
          <p:cNvSpPr/>
          <p:nvPr/>
        </p:nvSpPr>
        <p:spPr>
          <a:xfrm>
            <a:off x="8610600" y="3276600"/>
            <a:ext cx="2895600" cy="1143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Sale</a:t>
            </a:r>
          </a:p>
        </p:txBody>
      </p:sp>
      <p:cxnSp>
        <p:nvCxnSpPr>
          <p:cNvPr id="11" name="Straight Connector 10">
            <a:extLst>
              <a:ext uri="{FF2B5EF4-FFF2-40B4-BE49-F238E27FC236}">
                <a16:creationId xmlns:a16="http://schemas.microsoft.com/office/drawing/2014/main" id="{029436C1-96AD-4284-A9DB-DAAB72ED61B2}"/>
              </a:ext>
            </a:extLst>
          </p:cNvPr>
          <p:cNvCxnSpPr>
            <a:stCxn id="7" idx="3"/>
            <a:endCxn id="9" idx="1"/>
          </p:cNvCxnSpPr>
          <p:nvPr/>
        </p:nvCxnSpPr>
        <p:spPr>
          <a:xfrm>
            <a:off x="4876800" y="3848100"/>
            <a:ext cx="3733800"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6DE2DFB-A1D8-4523-95C5-C0FEB9BC1502}"/>
              </a:ext>
            </a:extLst>
          </p:cNvPr>
          <p:cNvSpPr txBox="1"/>
          <p:nvPr/>
        </p:nvSpPr>
        <p:spPr>
          <a:xfrm>
            <a:off x="5616833" y="3244335"/>
            <a:ext cx="1752600" cy="369332"/>
          </a:xfrm>
          <a:prstGeom prst="rect">
            <a:avLst/>
          </a:prstGeom>
          <a:noFill/>
        </p:spPr>
        <p:txBody>
          <a:bodyPr wrap="square" rtlCol="0">
            <a:spAutoFit/>
          </a:bodyPr>
          <a:lstStyle/>
          <a:p>
            <a:r>
              <a:rPr lang="en-US" dirty="0"/>
              <a:t>Records-current</a:t>
            </a:r>
          </a:p>
        </p:txBody>
      </p:sp>
      <p:sp>
        <p:nvSpPr>
          <p:cNvPr id="14" name="Isosceles Triangle 13">
            <a:extLst>
              <a:ext uri="{FF2B5EF4-FFF2-40B4-BE49-F238E27FC236}">
                <a16:creationId xmlns:a16="http://schemas.microsoft.com/office/drawing/2014/main" id="{B4DC7A96-2497-4E3B-BB18-F8CF20B493C7}"/>
              </a:ext>
            </a:extLst>
          </p:cNvPr>
          <p:cNvSpPr/>
          <p:nvPr/>
        </p:nvSpPr>
        <p:spPr>
          <a:xfrm rot="5400000">
            <a:off x="7543800" y="3404941"/>
            <a:ext cx="304800" cy="36933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095A1A1-AB6B-4CD2-A7B2-5697D456AF15}"/>
              </a:ext>
            </a:extLst>
          </p:cNvPr>
          <p:cNvSpPr txBox="1"/>
          <p:nvPr/>
        </p:nvSpPr>
        <p:spPr>
          <a:xfrm>
            <a:off x="7880866" y="4267200"/>
            <a:ext cx="424934"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9ACD2449-CC28-4C4F-8633-660F4BC804A2}"/>
              </a:ext>
            </a:extLst>
          </p:cNvPr>
          <p:cNvSpPr txBox="1"/>
          <p:nvPr/>
        </p:nvSpPr>
        <p:spPr>
          <a:xfrm>
            <a:off x="5105400" y="4267200"/>
            <a:ext cx="424934" cy="369331"/>
          </a:xfrm>
          <a:prstGeom prst="rect">
            <a:avLst/>
          </a:prstGeom>
          <a:noFill/>
        </p:spPr>
        <p:txBody>
          <a:bodyPr wrap="square" rtlCol="0">
            <a:spAutoFit/>
          </a:bodyPr>
          <a:lstStyle/>
          <a:p>
            <a:r>
              <a:rPr lang="en-US" dirty="0"/>
              <a:t>1</a:t>
            </a:r>
          </a:p>
        </p:txBody>
      </p:sp>
      <p:sp>
        <p:nvSpPr>
          <p:cNvPr id="19" name="Callout: Line 18">
            <a:extLst>
              <a:ext uri="{FF2B5EF4-FFF2-40B4-BE49-F238E27FC236}">
                <a16:creationId xmlns:a16="http://schemas.microsoft.com/office/drawing/2014/main" id="{72B00491-4252-496A-9F93-D06A3A31CD95}"/>
              </a:ext>
            </a:extLst>
          </p:cNvPr>
          <p:cNvSpPr/>
          <p:nvPr/>
        </p:nvSpPr>
        <p:spPr>
          <a:xfrm>
            <a:off x="7880866" y="1209235"/>
            <a:ext cx="4158733" cy="1752600"/>
          </a:xfrm>
          <a:prstGeom prst="borderCallout1">
            <a:avLst>
              <a:gd name="adj1" fmla="val 109751"/>
              <a:gd name="adj2" fmla="val 8030"/>
              <a:gd name="adj3" fmla="val 125847"/>
              <a:gd name="adj4" fmla="val 273"/>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ctr">
              <a:buFont typeface="Wingdings" panose="05000000000000000000" pitchFamily="2" charset="2"/>
              <a:buChar char="q"/>
            </a:pPr>
            <a:r>
              <a:rPr lang="en-US" dirty="0"/>
              <a:t>“reading direction arrow”</a:t>
            </a:r>
          </a:p>
          <a:p>
            <a:pPr marL="285750" indent="-285750" algn="ctr">
              <a:buFont typeface="Wingdings" panose="05000000000000000000" pitchFamily="2" charset="2"/>
              <a:buChar char="q"/>
            </a:pPr>
            <a:r>
              <a:rPr lang="en-US" dirty="0"/>
              <a:t>It has no meaning except to indicate direction of reading the association label</a:t>
            </a:r>
          </a:p>
          <a:p>
            <a:pPr marL="285750" indent="-285750" algn="ctr">
              <a:buFont typeface="Wingdings" panose="05000000000000000000" pitchFamily="2" charset="2"/>
              <a:buChar char="q"/>
            </a:pPr>
            <a:r>
              <a:rPr lang="en-US" dirty="0"/>
              <a:t>Often excluded</a:t>
            </a:r>
          </a:p>
        </p:txBody>
      </p:sp>
      <p:sp>
        <p:nvSpPr>
          <p:cNvPr id="26" name="Callout: Line 25">
            <a:extLst>
              <a:ext uri="{FF2B5EF4-FFF2-40B4-BE49-F238E27FC236}">
                <a16:creationId xmlns:a16="http://schemas.microsoft.com/office/drawing/2014/main" id="{C7E5C3A1-2B29-40B8-819B-42F5AD4D2D84}"/>
              </a:ext>
            </a:extLst>
          </p:cNvPr>
          <p:cNvSpPr/>
          <p:nvPr/>
        </p:nvSpPr>
        <p:spPr>
          <a:xfrm rot="10800000">
            <a:off x="1866900" y="1574493"/>
            <a:ext cx="3124200" cy="863907"/>
          </a:xfrm>
          <a:prstGeom prst="borderCallout1">
            <a:avLst>
              <a:gd name="adj1" fmla="val 31058"/>
              <a:gd name="adj2" fmla="val -3909"/>
              <a:gd name="adj3" fmla="val -94014"/>
              <a:gd name="adj4" fmla="val -36658"/>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F59CEA5B-EC71-4D1C-A3E4-E00D17DE418B}"/>
              </a:ext>
            </a:extLst>
          </p:cNvPr>
          <p:cNvSpPr txBox="1"/>
          <p:nvPr/>
        </p:nvSpPr>
        <p:spPr>
          <a:xfrm>
            <a:off x="2438400" y="1817431"/>
            <a:ext cx="2438400" cy="369332"/>
          </a:xfrm>
          <a:prstGeom prst="rect">
            <a:avLst/>
          </a:prstGeom>
          <a:noFill/>
        </p:spPr>
        <p:txBody>
          <a:bodyPr wrap="square" rtlCol="0">
            <a:spAutoFit/>
          </a:bodyPr>
          <a:lstStyle/>
          <a:p>
            <a:r>
              <a:rPr lang="en-US" dirty="0"/>
              <a:t>Association name</a:t>
            </a:r>
          </a:p>
        </p:txBody>
      </p:sp>
      <p:sp>
        <p:nvSpPr>
          <p:cNvPr id="28" name="Callout: Bent Line 27">
            <a:extLst>
              <a:ext uri="{FF2B5EF4-FFF2-40B4-BE49-F238E27FC236}">
                <a16:creationId xmlns:a16="http://schemas.microsoft.com/office/drawing/2014/main" id="{7609D354-E906-43A6-8229-14C43A02F2AC}"/>
              </a:ext>
            </a:extLst>
          </p:cNvPr>
          <p:cNvSpPr/>
          <p:nvPr/>
        </p:nvSpPr>
        <p:spPr>
          <a:xfrm>
            <a:off x="9184750" y="5600711"/>
            <a:ext cx="2854849" cy="1142977"/>
          </a:xfrm>
          <a:prstGeom prst="borderCallout2">
            <a:avLst>
              <a:gd name="adj1" fmla="val 18750"/>
              <a:gd name="adj2" fmla="val -8333"/>
              <a:gd name="adj3" fmla="val 18750"/>
              <a:gd name="adj4" fmla="val -16667"/>
              <a:gd name="adj5" fmla="val -80734"/>
              <a:gd name="adj6" fmla="val -38850"/>
            </a:avLst>
          </a:prstGeom>
          <a:solidFill>
            <a:schemeClr val="bg1"/>
          </a:solidFill>
          <a:ln>
            <a:prstDash val="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D98F4E4-C159-4F17-B29F-A8BDDE5B7606}"/>
              </a:ext>
            </a:extLst>
          </p:cNvPr>
          <p:cNvSpPr txBox="1"/>
          <p:nvPr/>
        </p:nvSpPr>
        <p:spPr>
          <a:xfrm>
            <a:off x="9867899" y="5970044"/>
            <a:ext cx="1676400" cy="369332"/>
          </a:xfrm>
          <a:prstGeom prst="rect">
            <a:avLst/>
          </a:prstGeom>
          <a:noFill/>
        </p:spPr>
        <p:txBody>
          <a:bodyPr wrap="square" rtlCol="0">
            <a:spAutoFit/>
          </a:bodyPr>
          <a:lstStyle/>
          <a:p>
            <a:r>
              <a:rPr lang="en-US" dirty="0"/>
              <a:t>multiplicity</a:t>
            </a:r>
          </a:p>
        </p:txBody>
      </p:sp>
    </p:spTree>
    <p:extLst>
      <p:ext uri="{BB962C8B-B14F-4D97-AF65-F5344CB8AC3E}">
        <p14:creationId xmlns:p14="http://schemas.microsoft.com/office/powerpoint/2010/main" val="10535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p:bldP spid="14" grpId="0" animBg="1"/>
      <p:bldP spid="15" grpId="0"/>
      <p:bldP spid="18" grpId="0"/>
      <p:bldP spid="19" grpId="0" animBg="1"/>
      <p:bldP spid="26" grpId="0" animBg="1"/>
      <p:bldP spid="27" grpId="0"/>
      <p:bldP spid="28" grpId="0" animBg="1"/>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A7D0-E300-6E44-B399-021F96D395A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DABAF0B-3763-EB4C-8CA7-25E943F37F6D}"/>
              </a:ext>
            </a:extLst>
          </p:cNvPr>
          <p:cNvSpPr>
            <a:spLocks noGrp="1"/>
          </p:cNvSpPr>
          <p:nvPr>
            <p:ph idx="1"/>
          </p:nvPr>
        </p:nvSpPr>
        <p:spPr/>
        <p:txBody>
          <a:bodyPr/>
          <a:lstStyle/>
          <a:p>
            <a:r>
              <a:rPr lang="en-US" dirty="0"/>
              <a:t>What is Domain Model?</a:t>
            </a:r>
          </a:p>
          <a:p>
            <a:r>
              <a:rPr lang="en-US" dirty="0"/>
              <a:t>Why Domain Model?</a:t>
            </a:r>
          </a:p>
          <a:p>
            <a:r>
              <a:rPr lang="en-US" dirty="0"/>
              <a:t>Syntax of Domain Model</a:t>
            </a:r>
          </a:p>
          <a:p>
            <a:r>
              <a:rPr lang="en-US" dirty="0"/>
              <a:t>Examples on Case Studies</a:t>
            </a:r>
          </a:p>
        </p:txBody>
      </p:sp>
    </p:spTree>
    <p:extLst>
      <p:ext uri="{BB962C8B-B14F-4D97-AF65-F5344CB8AC3E}">
        <p14:creationId xmlns:p14="http://schemas.microsoft.com/office/powerpoint/2010/main" val="2433305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5A3C-8DDD-4D3C-A022-64B168BE861C}"/>
              </a:ext>
            </a:extLst>
          </p:cNvPr>
          <p:cNvSpPr>
            <a:spLocks noGrp="1"/>
          </p:cNvSpPr>
          <p:nvPr>
            <p:ph type="title"/>
          </p:nvPr>
        </p:nvSpPr>
        <p:spPr/>
        <p:txBody>
          <a:bodyPr/>
          <a:lstStyle/>
          <a:p>
            <a:r>
              <a:rPr lang="en-US" dirty="0"/>
              <a:t>Associations Names </a:t>
            </a:r>
          </a:p>
        </p:txBody>
      </p:sp>
      <p:sp>
        <p:nvSpPr>
          <p:cNvPr id="5" name="Rectangle 4">
            <a:extLst>
              <a:ext uri="{FF2B5EF4-FFF2-40B4-BE49-F238E27FC236}">
                <a16:creationId xmlns:a16="http://schemas.microsoft.com/office/drawing/2014/main" id="{8221A1D4-9017-4355-876D-1B12ADC91F75}"/>
              </a:ext>
            </a:extLst>
          </p:cNvPr>
          <p:cNvSpPr/>
          <p:nvPr/>
        </p:nvSpPr>
        <p:spPr>
          <a:xfrm>
            <a:off x="1371600" y="1413922"/>
            <a:ext cx="10439400" cy="323850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2C438037-AAEF-4FA3-8F83-FB4989930C57}"/>
              </a:ext>
            </a:extLst>
          </p:cNvPr>
          <p:cNvSpPr/>
          <p:nvPr/>
        </p:nvSpPr>
        <p:spPr>
          <a:xfrm>
            <a:off x="1981200" y="1676400"/>
            <a:ext cx="1676400" cy="4953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Store</a:t>
            </a:r>
          </a:p>
        </p:txBody>
      </p:sp>
      <p:sp>
        <p:nvSpPr>
          <p:cNvPr id="8" name="Rectangle 7">
            <a:extLst>
              <a:ext uri="{FF2B5EF4-FFF2-40B4-BE49-F238E27FC236}">
                <a16:creationId xmlns:a16="http://schemas.microsoft.com/office/drawing/2014/main" id="{3FF04744-AED5-4D9A-AD6F-8005D2614FD1}"/>
              </a:ext>
            </a:extLst>
          </p:cNvPr>
          <p:cNvSpPr/>
          <p:nvPr/>
        </p:nvSpPr>
        <p:spPr>
          <a:xfrm>
            <a:off x="1981200" y="3181350"/>
            <a:ext cx="1676400" cy="4953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Post</a:t>
            </a:r>
          </a:p>
        </p:txBody>
      </p:sp>
      <p:sp>
        <p:nvSpPr>
          <p:cNvPr id="10" name="Rectangle 9">
            <a:extLst>
              <a:ext uri="{FF2B5EF4-FFF2-40B4-BE49-F238E27FC236}">
                <a16:creationId xmlns:a16="http://schemas.microsoft.com/office/drawing/2014/main" id="{1E279224-B901-4620-B76E-A2F819280B37}"/>
              </a:ext>
            </a:extLst>
          </p:cNvPr>
          <p:cNvSpPr/>
          <p:nvPr/>
        </p:nvSpPr>
        <p:spPr>
          <a:xfrm>
            <a:off x="5753100" y="3181350"/>
            <a:ext cx="1676400" cy="4953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Sale</a:t>
            </a:r>
          </a:p>
        </p:txBody>
      </p:sp>
      <p:sp>
        <p:nvSpPr>
          <p:cNvPr id="12" name="Rectangle 11">
            <a:extLst>
              <a:ext uri="{FF2B5EF4-FFF2-40B4-BE49-F238E27FC236}">
                <a16:creationId xmlns:a16="http://schemas.microsoft.com/office/drawing/2014/main" id="{5A3E6085-A646-4195-9327-906E458D9EB3}"/>
              </a:ext>
            </a:extLst>
          </p:cNvPr>
          <p:cNvSpPr/>
          <p:nvPr/>
        </p:nvSpPr>
        <p:spPr>
          <a:xfrm>
            <a:off x="9417148" y="3228975"/>
            <a:ext cx="1676400" cy="49530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Payment</a:t>
            </a:r>
          </a:p>
        </p:txBody>
      </p:sp>
      <p:cxnSp>
        <p:nvCxnSpPr>
          <p:cNvPr id="14" name="Straight Connector 13">
            <a:extLst>
              <a:ext uri="{FF2B5EF4-FFF2-40B4-BE49-F238E27FC236}">
                <a16:creationId xmlns:a16="http://schemas.microsoft.com/office/drawing/2014/main" id="{FF07F571-E7C4-41CF-9746-9F73E9D0E83F}"/>
              </a:ext>
            </a:extLst>
          </p:cNvPr>
          <p:cNvCxnSpPr>
            <a:stCxn id="6" idx="2"/>
            <a:endCxn id="8" idx="0"/>
          </p:cNvCxnSpPr>
          <p:nvPr/>
        </p:nvCxnSpPr>
        <p:spPr>
          <a:xfrm>
            <a:off x="2819400" y="2171700"/>
            <a:ext cx="0" cy="100965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BD4E85-B373-4C34-AEF4-F9B2D38B584A}"/>
              </a:ext>
            </a:extLst>
          </p:cNvPr>
          <p:cNvCxnSpPr>
            <a:cxnSpLocks/>
            <a:stCxn id="10" idx="1"/>
            <a:endCxn id="8" idx="3"/>
          </p:cNvCxnSpPr>
          <p:nvPr/>
        </p:nvCxnSpPr>
        <p:spPr>
          <a:xfrm flipH="1">
            <a:off x="3657600" y="3429000"/>
            <a:ext cx="20955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A4CFBCF-221A-431B-85A0-2AD6FEA89FC0}"/>
              </a:ext>
            </a:extLst>
          </p:cNvPr>
          <p:cNvCxnSpPr>
            <a:cxnSpLocks/>
            <a:stCxn id="12" idx="1"/>
          </p:cNvCxnSpPr>
          <p:nvPr/>
        </p:nvCxnSpPr>
        <p:spPr>
          <a:xfrm flipH="1" flipV="1">
            <a:off x="7397848" y="3465489"/>
            <a:ext cx="2019300" cy="11136"/>
          </a:xfrm>
          <a:prstGeom prst="line">
            <a:avLst/>
          </a:prstGeom>
          <a:ln w="28575"/>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0EED016C-4CA5-4D3A-B59D-5565A559FDF7}"/>
              </a:ext>
            </a:extLst>
          </p:cNvPr>
          <p:cNvSpPr txBox="1"/>
          <p:nvPr/>
        </p:nvSpPr>
        <p:spPr>
          <a:xfrm>
            <a:off x="2438406" y="2171700"/>
            <a:ext cx="370442" cy="369332"/>
          </a:xfrm>
          <a:prstGeom prst="rect">
            <a:avLst/>
          </a:prstGeom>
          <a:noFill/>
        </p:spPr>
        <p:txBody>
          <a:bodyPr wrap="square" rtlCol="0">
            <a:spAutoFit/>
          </a:bodyPr>
          <a:lstStyle/>
          <a:p>
            <a:r>
              <a:rPr lang="en-US" dirty="0"/>
              <a:t>1</a:t>
            </a:r>
          </a:p>
        </p:txBody>
      </p:sp>
      <p:sp>
        <p:nvSpPr>
          <p:cNvPr id="27" name="TextBox 26">
            <a:extLst>
              <a:ext uri="{FF2B5EF4-FFF2-40B4-BE49-F238E27FC236}">
                <a16:creationId xmlns:a16="http://schemas.microsoft.com/office/drawing/2014/main" id="{996F465F-9D65-4F53-98DD-D017BDDC9486}"/>
              </a:ext>
            </a:extLst>
          </p:cNvPr>
          <p:cNvSpPr txBox="1"/>
          <p:nvPr/>
        </p:nvSpPr>
        <p:spPr>
          <a:xfrm>
            <a:off x="2242630" y="2867830"/>
            <a:ext cx="761993" cy="369332"/>
          </a:xfrm>
          <a:prstGeom prst="rect">
            <a:avLst/>
          </a:prstGeom>
          <a:noFill/>
        </p:spPr>
        <p:txBody>
          <a:bodyPr wrap="square" rtlCol="0">
            <a:spAutoFit/>
          </a:bodyPr>
          <a:lstStyle/>
          <a:p>
            <a:r>
              <a:rPr lang="en-US" dirty="0"/>
              <a:t>1..*</a:t>
            </a:r>
          </a:p>
        </p:txBody>
      </p:sp>
      <p:sp>
        <p:nvSpPr>
          <p:cNvPr id="30" name="TextBox 29">
            <a:extLst>
              <a:ext uri="{FF2B5EF4-FFF2-40B4-BE49-F238E27FC236}">
                <a16:creationId xmlns:a16="http://schemas.microsoft.com/office/drawing/2014/main" id="{0D1E38B7-EB79-4CD1-ADA8-63D19BFCE07E}"/>
              </a:ext>
            </a:extLst>
          </p:cNvPr>
          <p:cNvSpPr txBox="1"/>
          <p:nvPr/>
        </p:nvSpPr>
        <p:spPr>
          <a:xfrm rot="10800000" flipH="1" flipV="1">
            <a:off x="3711522" y="3478767"/>
            <a:ext cx="304803" cy="369332"/>
          </a:xfrm>
          <a:prstGeom prst="rect">
            <a:avLst/>
          </a:prstGeom>
          <a:noFill/>
        </p:spPr>
        <p:txBody>
          <a:bodyPr wrap="square" rtlCol="0">
            <a:spAutoFit/>
          </a:bodyPr>
          <a:lstStyle/>
          <a:p>
            <a:r>
              <a:rPr lang="en-US" dirty="0"/>
              <a:t>1</a:t>
            </a:r>
          </a:p>
        </p:txBody>
      </p:sp>
      <p:sp>
        <p:nvSpPr>
          <p:cNvPr id="32" name="TextBox 31">
            <a:extLst>
              <a:ext uri="{FF2B5EF4-FFF2-40B4-BE49-F238E27FC236}">
                <a16:creationId xmlns:a16="http://schemas.microsoft.com/office/drawing/2014/main" id="{247D1DD4-BD07-45BE-A927-C25DCAB0D3CB}"/>
              </a:ext>
            </a:extLst>
          </p:cNvPr>
          <p:cNvSpPr txBox="1"/>
          <p:nvPr/>
        </p:nvSpPr>
        <p:spPr>
          <a:xfrm rot="10800000" flipH="1" flipV="1">
            <a:off x="7456458" y="3528473"/>
            <a:ext cx="304803" cy="369332"/>
          </a:xfrm>
          <a:prstGeom prst="rect">
            <a:avLst/>
          </a:prstGeom>
          <a:noFill/>
        </p:spPr>
        <p:txBody>
          <a:bodyPr wrap="square" rtlCol="0">
            <a:spAutoFit/>
          </a:bodyPr>
          <a:lstStyle/>
          <a:p>
            <a:r>
              <a:rPr lang="en-US" dirty="0"/>
              <a:t>1</a:t>
            </a:r>
          </a:p>
        </p:txBody>
      </p:sp>
      <p:sp>
        <p:nvSpPr>
          <p:cNvPr id="34" name="TextBox 33">
            <a:extLst>
              <a:ext uri="{FF2B5EF4-FFF2-40B4-BE49-F238E27FC236}">
                <a16:creationId xmlns:a16="http://schemas.microsoft.com/office/drawing/2014/main" id="{6F6D852B-2C43-47F3-9B14-2680A45499F4}"/>
              </a:ext>
            </a:extLst>
          </p:cNvPr>
          <p:cNvSpPr txBox="1"/>
          <p:nvPr/>
        </p:nvSpPr>
        <p:spPr>
          <a:xfrm rot="10800000" flipH="1" flipV="1">
            <a:off x="5079619" y="3470326"/>
            <a:ext cx="846986" cy="369332"/>
          </a:xfrm>
          <a:prstGeom prst="rect">
            <a:avLst/>
          </a:prstGeom>
          <a:noFill/>
        </p:spPr>
        <p:txBody>
          <a:bodyPr wrap="square" rtlCol="0">
            <a:spAutoFit/>
          </a:bodyPr>
          <a:lstStyle/>
          <a:p>
            <a:r>
              <a:rPr lang="en-US" dirty="0"/>
              <a:t>1..*</a:t>
            </a:r>
          </a:p>
        </p:txBody>
      </p:sp>
      <p:sp>
        <p:nvSpPr>
          <p:cNvPr id="36" name="TextBox 35">
            <a:extLst>
              <a:ext uri="{FF2B5EF4-FFF2-40B4-BE49-F238E27FC236}">
                <a16:creationId xmlns:a16="http://schemas.microsoft.com/office/drawing/2014/main" id="{EAB9FC64-EF04-47F4-8302-BD5BC10EF50F}"/>
              </a:ext>
            </a:extLst>
          </p:cNvPr>
          <p:cNvSpPr txBox="1"/>
          <p:nvPr/>
        </p:nvSpPr>
        <p:spPr>
          <a:xfrm rot="10800000" flipH="1" flipV="1">
            <a:off x="9076007" y="3528473"/>
            <a:ext cx="304803" cy="369332"/>
          </a:xfrm>
          <a:prstGeom prst="rect">
            <a:avLst/>
          </a:prstGeom>
          <a:noFill/>
        </p:spPr>
        <p:txBody>
          <a:bodyPr wrap="square" rtlCol="0">
            <a:spAutoFit/>
          </a:bodyPr>
          <a:lstStyle/>
          <a:p>
            <a:r>
              <a:rPr lang="en-US" dirty="0"/>
              <a:t>1</a:t>
            </a:r>
          </a:p>
        </p:txBody>
      </p:sp>
      <p:sp>
        <p:nvSpPr>
          <p:cNvPr id="40" name="TextBox 39">
            <a:extLst>
              <a:ext uri="{FF2B5EF4-FFF2-40B4-BE49-F238E27FC236}">
                <a16:creationId xmlns:a16="http://schemas.microsoft.com/office/drawing/2014/main" id="{6FA000F9-6381-407B-A403-D1326E6438C3}"/>
              </a:ext>
            </a:extLst>
          </p:cNvPr>
          <p:cNvSpPr txBox="1"/>
          <p:nvPr/>
        </p:nvSpPr>
        <p:spPr>
          <a:xfrm>
            <a:off x="4152905" y="2993553"/>
            <a:ext cx="1600195" cy="369332"/>
          </a:xfrm>
          <a:prstGeom prst="rect">
            <a:avLst/>
          </a:prstGeom>
          <a:noFill/>
        </p:spPr>
        <p:txBody>
          <a:bodyPr wrap="square" rtlCol="0">
            <a:spAutoFit/>
          </a:bodyPr>
          <a:lstStyle/>
          <a:p>
            <a:r>
              <a:rPr lang="en-US" dirty="0"/>
              <a:t>Captures</a:t>
            </a:r>
          </a:p>
        </p:txBody>
      </p:sp>
      <p:sp>
        <p:nvSpPr>
          <p:cNvPr id="42" name="TextBox 41">
            <a:extLst>
              <a:ext uri="{FF2B5EF4-FFF2-40B4-BE49-F238E27FC236}">
                <a16:creationId xmlns:a16="http://schemas.microsoft.com/office/drawing/2014/main" id="{CFEB067D-15FC-4ED5-9614-DD77C431C5EA}"/>
              </a:ext>
            </a:extLst>
          </p:cNvPr>
          <p:cNvSpPr txBox="1"/>
          <p:nvPr/>
        </p:nvSpPr>
        <p:spPr>
          <a:xfrm>
            <a:off x="8020054" y="3033173"/>
            <a:ext cx="1600195" cy="369332"/>
          </a:xfrm>
          <a:prstGeom prst="rect">
            <a:avLst/>
          </a:prstGeom>
          <a:noFill/>
        </p:spPr>
        <p:txBody>
          <a:bodyPr wrap="square" rtlCol="0">
            <a:spAutoFit/>
          </a:bodyPr>
          <a:lstStyle/>
          <a:p>
            <a:r>
              <a:rPr lang="en-US" dirty="0"/>
              <a:t>Paid-by</a:t>
            </a:r>
          </a:p>
        </p:txBody>
      </p:sp>
      <p:sp>
        <p:nvSpPr>
          <p:cNvPr id="55" name="TextBox 54">
            <a:extLst>
              <a:ext uri="{FF2B5EF4-FFF2-40B4-BE49-F238E27FC236}">
                <a16:creationId xmlns:a16="http://schemas.microsoft.com/office/drawing/2014/main" id="{743B6EA2-DAA6-4EAA-A1DF-30FD5CE2BDAA}"/>
              </a:ext>
            </a:extLst>
          </p:cNvPr>
          <p:cNvSpPr txBox="1"/>
          <p:nvPr/>
        </p:nvSpPr>
        <p:spPr>
          <a:xfrm>
            <a:off x="2982351" y="2459061"/>
            <a:ext cx="1600195" cy="369332"/>
          </a:xfrm>
          <a:prstGeom prst="rect">
            <a:avLst/>
          </a:prstGeom>
          <a:noFill/>
        </p:spPr>
        <p:txBody>
          <a:bodyPr wrap="square" rtlCol="0">
            <a:spAutoFit/>
          </a:bodyPr>
          <a:lstStyle/>
          <a:p>
            <a:r>
              <a:rPr lang="en-US" dirty="0"/>
              <a:t>Contains</a:t>
            </a:r>
          </a:p>
        </p:txBody>
      </p:sp>
    </p:spTree>
    <p:extLst>
      <p:ext uri="{BB962C8B-B14F-4D97-AF65-F5344CB8AC3E}">
        <p14:creationId xmlns:p14="http://schemas.microsoft.com/office/powerpoint/2010/main" val="372705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2A-03C6-AC59-0D9E-0A5884A188FF}"/>
              </a:ext>
            </a:extLst>
          </p:cNvPr>
          <p:cNvSpPr>
            <a:spLocks noGrp="1"/>
          </p:cNvSpPr>
          <p:nvPr>
            <p:ph type="title"/>
          </p:nvPr>
        </p:nvSpPr>
        <p:spPr/>
        <p:txBody>
          <a:bodyPr/>
          <a:lstStyle/>
          <a:p>
            <a:r>
              <a:rPr lang="en-US" dirty="0"/>
              <a:t>Multiplicity</a:t>
            </a:r>
          </a:p>
        </p:txBody>
      </p:sp>
      <p:sp>
        <p:nvSpPr>
          <p:cNvPr id="3" name="Content Placeholder 2">
            <a:extLst>
              <a:ext uri="{FF2B5EF4-FFF2-40B4-BE49-F238E27FC236}">
                <a16:creationId xmlns:a16="http://schemas.microsoft.com/office/drawing/2014/main" id="{B811CFDD-B486-30EA-1FAE-88F4AAF7675B}"/>
              </a:ext>
            </a:extLst>
          </p:cNvPr>
          <p:cNvSpPr>
            <a:spLocks noGrp="1"/>
          </p:cNvSpPr>
          <p:nvPr>
            <p:ph idx="1"/>
          </p:nvPr>
        </p:nvSpPr>
        <p:spPr>
          <a:xfrm>
            <a:off x="1371600" y="1524000"/>
            <a:ext cx="9601200" cy="4343400"/>
          </a:xfrm>
        </p:spPr>
        <p:txBody>
          <a:bodyPr/>
          <a:lstStyle/>
          <a:p>
            <a:pPr algn="l"/>
            <a:r>
              <a:rPr lang="en-US" sz="2200" b="0" i="0" dirty="0">
                <a:solidFill>
                  <a:srgbClr val="222222"/>
                </a:solidFill>
                <a:effectLst/>
                <a:latin typeface="Source Sans Pro" panose="020B0503030403020204" pitchFamily="34" charset="0"/>
              </a:rPr>
              <a:t>A multiplicity is a factor associated with an attribute. It specifies how many instances of attributes are created when a class is initialized. If a multiplicity is not specified, by default one is considered as a default multiplicity.</a:t>
            </a:r>
          </a:p>
          <a:p>
            <a:pPr algn="l"/>
            <a:r>
              <a:rPr lang="en-US" sz="2200" b="0" i="0" dirty="0">
                <a:solidFill>
                  <a:srgbClr val="222222"/>
                </a:solidFill>
                <a:effectLst/>
                <a:latin typeface="Source Sans Pro" panose="020B0503030403020204" pitchFamily="34" charset="0"/>
              </a:rPr>
              <a:t>Let’s say that that there are 100 students in one college. The college can have multiple students.</a:t>
            </a:r>
          </a:p>
          <a:p>
            <a:endParaRPr lang="en-US" dirty="0"/>
          </a:p>
        </p:txBody>
      </p:sp>
      <p:pic>
        <p:nvPicPr>
          <p:cNvPr id="5" name="Picture 4">
            <a:extLst>
              <a:ext uri="{FF2B5EF4-FFF2-40B4-BE49-F238E27FC236}">
                <a16:creationId xmlns:a16="http://schemas.microsoft.com/office/drawing/2014/main" id="{20483115-77C0-1A70-BE7D-E892A79244B2}"/>
              </a:ext>
            </a:extLst>
          </p:cNvPr>
          <p:cNvPicPr>
            <a:picLocks noChangeAspect="1"/>
          </p:cNvPicPr>
          <p:nvPr/>
        </p:nvPicPr>
        <p:blipFill>
          <a:blip r:embed="rId2"/>
          <a:stretch>
            <a:fillRect/>
          </a:stretch>
        </p:blipFill>
        <p:spPr>
          <a:xfrm>
            <a:off x="4800600" y="3692156"/>
            <a:ext cx="2743200" cy="2947916"/>
          </a:xfrm>
          <a:prstGeom prst="rect">
            <a:avLst/>
          </a:prstGeom>
        </p:spPr>
      </p:pic>
    </p:spTree>
    <p:extLst>
      <p:ext uri="{BB962C8B-B14F-4D97-AF65-F5344CB8AC3E}">
        <p14:creationId xmlns:p14="http://schemas.microsoft.com/office/powerpoint/2010/main" val="582095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0B26-037A-45CF-8B80-E5DE571D8A7B}"/>
              </a:ext>
            </a:extLst>
          </p:cNvPr>
          <p:cNvSpPr>
            <a:spLocks noGrp="1"/>
          </p:cNvSpPr>
          <p:nvPr>
            <p:ph type="title"/>
          </p:nvPr>
        </p:nvSpPr>
        <p:spPr/>
        <p:txBody>
          <a:bodyPr/>
          <a:lstStyle/>
          <a:p>
            <a:r>
              <a:rPr lang="en-US" dirty="0"/>
              <a:t>Multiplicity</a:t>
            </a:r>
          </a:p>
        </p:txBody>
      </p:sp>
      <p:pic>
        <p:nvPicPr>
          <p:cNvPr id="4" name="Picture 3">
            <a:extLst>
              <a:ext uri="{FF2B5EF4-FFF2-40B4-BE49-F238E27FC236}">
                <a16:creationId xmlns:a16="http://schemas.microsoft.com/office/drawing/2014/main" id="{F163B37B-2FED-CC58-6758-541B0116A4CC}"/>
              </a:ext>
            </a:extLst>
          </p:cNvPr>
          <p:cNvPicPr>
            <a:picLocks noChangeAspect="1"/>
          </p:cNvPicPr>
          <p:nvPr/>
        </p:nvPicPr>
        <p:blipFill>
          <a:blip r:embed="rId2"/>
          <a:stretch>
            <a:fillRect/>
          </a:stretch>
        </p:blipFill>
        <p:spPr>
          <a:xfrm>
            <a:off x="2514600" y="1524000"/>
            <a:ext cx="7696200" cy="5128658"/>
          </a:xfrm>
          <a:prstGeom prst="rect">
            <a:avLst/>
          </a:prstGeom>
        </p:spPr>
      </p:pic>
    </p:spTree>
    <p:extLst>
      <p:ext uri="{BB962C8B-B14F-4D97-AF65-F5344CB8AC3E}">
        <p14:creationId xmlns:p14="http://schemas.microsoft.com/office/powerpoint/2010/main" val="427784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48FE-3E3E-760B-78D8-0E705AACB80D}"/>
              </a:ext>
            </a:extLst>
          </p:cNvPr>
          <p:cNvSpPr>
            <a:spLocks noGrp="1"/>
          </p:cNvSpPr>
          <p:nvPr>
            <p:ph type="title"/>
          </p:nvPr>
        </p:nvSpPr>
        <p:spPr/>
        <p:txBody>
          <a:bodyPr/>
          <a:lstStyle/>
          <a:p>
            <a:r>
              <a:rPr lang="en-US" dirty="0"/>
              <a:t>Aggregation</a:t>
            </a:r>
          </a:p>
        </p:txBody>
      </p:sp>
      <p:sp>
        <p:nvSpPr>
          <p:cNvPr id="3" name="Content Placeholder 2">
            <a:extLst>
              <a:ext uri="{FF2B5EF4-FFF2-40B4-BE49-F238E27FC236}">
                <a16:creationId xmlns:a16="http://schemas.microsoft.com/office/drawing/2014/main" id="{DC0D7A54-A8BF-1AB8-ECC4-5EF3B0819949}"/>
              </a:ext>
            </a:extLst>
          </p:cNvPr>
          <p:cNvSpPr>
            <a:spLocks noGrp="1"/>
          </p:cNvSpPr>
          <p:nvPr>
            <p:ph idx="1"/>
          </p:nvPr>
        </p:nvSpPr>
        <p:spPr>
          <a:xfrm>
            <a:off x="1371600" y="1676400"/>
            <a:ext cx="9601200" cy="4191000"/>
          </a:xfrm>
        </p:spPr>
        <p:txBody>
          <a:bodyPr/>
          <a:lstStyle/>
          <a:p>
            <a:pPr algn="just"/>
            <a:r>
              <a:rPr lang="en-US" sz="2400" b="0" i="0" dirty="0">
                <a:solidFill>
                  <a:srgbClr val="333333"/>
                </a:solidFill>
                <a:effectLst/>
                <a:latin typeface="inter-regular"/>
              </a:rPr>
              <a:t>An aggregation is a </a:t>
            </a:r>
            <a:r>
              <a:rPr lang="en-US" sz="2400" b="1" i="0" dirty="0">
                <a:solidFill>
                  <a:srgbClr val="333333"/>
                </a:solidFill>
                <a:effectLst/>
                <a:latin typeface="inter-regular"/>
              </a:rPr>
              <a:t>subset of association</a:t>
            </a:r>
            <a:r>
              <a:rPr lang="en-US" sz="2400" b="0" i="0" dirty="0">
                <a:solidFill>
                  <a:srgbClr val="333333"/>
                </a:solidFill>
                <a:effectLst/>
                <a:latin typeface="inter-regular"/>
              </a:rPr>
              <a:t>, which represents has a relationship. It is more specific than association. It defines a </a:t>
            </a:r>
            <a:r>
              <a:rPr lang="en-US" sz="2400" b="1" i="0" dirty="0">
                <a:solidFill>
                  <a:srgbClr val="333333"/>
                </a:solidFill>
                <a:effectLst/>
                <a:latin typeface="inter-regular"/>
              </a:rPr>
              <a:t>part-whole</a:t>
            </a:r>
            <a:r>
              <a:rPr lang="en-US" sz="2400" b="0" i="0" dirty="0">
                <a:solidFill>
                  <a:srgbClr val="333333"/>
                </a:solidFill>
                <a:effectLst/>
                <a:latin typeface="inter-regular"/>
              </a:rPr>
              <a:t> or </a:t>
            </a:r>
            <a:r>
              <a:rPr lang="en-US" sz="2400" b="1" i="0" dirty="0">
                <a:solidFill>
                  <a:srgbClr val="333333"/>
                </a:solidFill>
                <a:effectLst/>
                <a:latin typeface="inter-regular"/>
              </a:rPr>
              <a:t>part-of relationship</a:t>
            </a:r>
            <a:r>
              <a:rPr lang="en-US" sz="2400" b="0" i="0" dirty="0">
                <a:solidFill>
                  <a:srgbClr val="333333"/>
                </a:solidFill>
                <a:effectLst/>
                <a:latin typeface="inter-regular"/>
              </a:rPr>
              <a:t>. In this kind of relationship, the child class can exist independently of its parent class.</a:t>
            </a:r>
          </a:p>
          <a:p>
            <a:endParaRPr lang="en-US" dirty="0"/>
          </a:p>
        </p:txBody>
      </p:sp>
      <p:pic>
        <p:nvPicPr>
          <p:cNvPr id="5" name="Picture 4">
            <a:extLst>
              <a:ext uri="{FF2B5EF4-FFF2-40B4-BE49-F238E27FC236}">
                <a16:creationId xmlns:a16="http://schemas.microsoft.com/office/drawing/2014/main" id="{D212C86C-D694-CF67-C6D6-D95DDF3FE106}"/>
              </a:ext>
            </a:extLst>
          </p:cNvPr>
          <p:cNvPicPr>
            <a:picLocks noChangeAspect="1"/>
          </p:cNvPicPr>
          <p:nvPr/>
        </p:nvPicPr>
        <p:blipFill>
          <a:blip r:embed="rId3"/>
          <a:stretch>
            <a:fillRect/>
          </a:stretch>
        </p:blipFill>
        <p:spPr>
          <a:xfrm>
            <a:off x="3352800" y="4343400"/>
            <a:ext cx="5966298" cy="1143000"/>
          </a:xfrm>
          <a:prstGeom prst="rect">
            <a:avLst/>
          </a:prstGeom>
        </p:spPr>
      </p:pic>
      <p:sp>
        <p:nvSpPr>
          <p:cNvPr id="4" name="TextBox 3">
            <a:extLst>
              <a:ext uri="{FF2B5EF4-FFF2-40B4-BE49-F238E27FC236}">
                <a16:creationId xmlns:a16="http://schemas.microsoft.com/office/drawing/2014/main" id="{2BBC6AD3-5746-E8AC-B763-66F02132FB54}"/>
              </a:ext>
            </a:extLst>
          </p:cNvPr>
          <p:cNvSpPr txBox="1"/>
          <p:nvPr/>
        </p:nvSpPr>
        <p:spPr>
          <a:xfrm>
            <a:off x="1600200" y="6117265"/>
            <a:ext cx="1905000" cy="369332"/>
          </a:xfrm>
          <a:prstGeom prst="rect">
            <a:avLst/>
          </a:prstGeom>
          <a:noFill/>
        </p:spPr>
        <p:txBody>
          <a:bodyPr wrap="square" rtlCol="0">
            <a:spAutoFit/>
          </a:bodyPr>
          <a:lstStyle/>
          <a:p>
            <a:r>
              <a:rPr lang="en-US" dirty="0"/>
              <a:t>Container Class</a:t>
            </a:r>
          </a:p>
        </p:txBody>
      </p:sp>
      <p:sp>
        <p:nvSpPr>
          <p:cNvPr id="7" name="TextBox 6">
            <a:extLst>
              <a:ext uri="{FF2B5EF4-FFF2-40B4-BE49-F238E27FC236}">
                <a16:creationId xmlns:a16="http://schemas.microsoft.com/office/drawing/2014/main" id="{7FDD0C32-FA0C-F847-EFF5-1D1BEFA533FE}"/>
              </a:ext>
            </a:extLst>
          </p:cNvPr>
          <p:cNvSpPr txBox="1"/>
          <p:nvPr/>
        </p:nvSpPr>
        <p:spPr>
          <a:xfrm>
            <a:off x="9448800" y="6113721"/>
            <a:ext cx="1905000" cy="369332"/>
          </a:xfrm>
          <a:prstGeom prst="rect">
            <a:avLst/>
          </a:prstGeom>
          <a:noFill/>
        </p:spPr>
        <p:txBody>
          <a:bodyPr wrap="square" rtlCol="0">
            <a:spAutoFit/>
          </a:bodyPr>
          <a:lstStyle/>
          <a:p>
            <a:r>
              <a:rPr lang="en-US" dirty="0"/>
              <a:t>Contained Class</a:t>
            </a:r>
          </a:p>
        </p:txBody>
      </p:sp>
      <p:cxnSp>
        <p:nvCxnSpPr>
          <p:cNvPr id="9" name="Straight Arrow Connector 8">
            <a:extLst>
              <a:ext uri="{FF2B5EF4-FFF2-40B4-BE49-F238E27FC236}">
                <a16:creationId xmlns:a16="http://schemas.microsoft.com/office/drawing/2014/main" id="{8D523695-F3D8-D4DA-C411-E95DC0B8495F}"/>
              </a:ext>
            </a:extLst>
          </p:cNvPr>
          <p:cNvCxnSpPr>
            <a:stCxn id="4" idx="0"/>
          </p:cNvCxnSpPr>
          <p:nvPr/>
        </p:nvCxnSpPr>
        <p:spPr>
          <a:xfrm flipV="1">
            <a:off x="2552700" y="5486400"/>
            <a:ext cx="1333500" cy="63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DCE39CB-BF18-E04B-590F-D554682B0716}"/>
              </a:ext>
            </a:extLst>
          </p:cNvPr>
          <p:cNvCxnSpPr/>
          <p:nvPr/>
        </p:nvCxnSpPr>
        <p:spPr>
          <a:xfrm flipH="1" flipV="1">
            <a:off x="8991600" y="5486400"/>
            <a:ext cx="1219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16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E7EA-426A-FD92-2F99-A27484874387}"/>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0AB6317B-CD39-4724-EB8A-D776AC2D0CB2}"/>
              </a:ext>
            </a:extLst>
          </p:cNvPr>
          <p:cNvSpPr>
            <a:spLocks noGrp="1"/>
          </p:cNvSpPr>
          <p:nvPr>
            <p:ph idx="1"/>
          </p:nvPr>
        </p:nvSpPr>
        <p:spPr>
          <a:xfrm>
            <a:off x="1371600" y="1600200"/>
            <a:ext cx="9601200" cy="4267200"/>
          </a:xfrm>
        </p:spPr>
        <p:txBody>
          <a:bodyPr/>
          <a:lstStyle/>
          <a:p>
            <a:pPr algn="just"/>
            <a:r>
              <a:rPr lang="en-US" sz="2400" b="0" i="0" dirty="0">
                <a:solidFill>
                  <a:srgbClr val="333333"/>
                </a:solidFill>
                <a:effectLst/>
                <a:latin typeface="inter-regular"/>
              </a:rPr>
              <a:t>The composition is a </a:t>
            </a:r>
            <a:r>
              <a:rPr lang="en-US" sz="2400" b="1" i="0" dirty="0">
                <a:solidFill>
                  <a:srgbClr val="333333"/>
                </a:solidFill>
                <a:effectLst/>
                <a:latin typeface="inter-regular"/>
              </a:rPr>
              <a:t>subset of aggregation</a:t>
            </a:r>
            <a:r>
              <a:rPr lang="en-US" sz="2400" b="0" i="0" dirty="0">
                <a:solidFill>
                  <a:srgbClr val="333333"/>
                </a:solidFill>
                <a:effectLst/>
                <a:latin typeface="inter-regular"/>
              </a:rPr>
              <a:t>. It portrays the dependency between the parent and its child, which means if one part is deleted, then the other part also gets discarded. It represents a whole-part relationship.</a:t>
            </a:r>
          </a:p>
          <a:p>
            <a:pPr algn="just"/>
            <a:r>
              <a:rPr lang="en-US" sz="2400" b="0" i="0" dirty="0">
                <a:solidFill>
                  <a:srgbClr val="333333"/>
                </a:solidFill>
                <a:effectLst/>
                <a:latin typeface="inter-regular"/>
              </a:rPr>
              <a:t>A contact book consists of multiple contacts, and if you delete the contact book, all the contacts will be lost.</a:t>
            </a:r>
          </a:p>
          <a:p>
            <a:endParaRPr lang="en-US" dirty="0"/>
          </a:p>
        </p:txBody>
      </p:sp>
      <p:pic>
        <p:nvPicPr>
          <p:cNvPr id="5" name="Picture 4">
            <a:extLst>
              <a:ext uri="{FF2B5EF4-FFF2-40B4-BE49-F238E27FC236}">
                <a16:creationId xmlns:a16="http://schemas.microsoft.com/office/drawing/2014/main" id="{A97912AA-CC75-5197-5686-62FF62617731}"/>
              </a:ext>
            </a:extLst>
          </p:cNvPr>
          <p:cNvPicPr>
            <a:picLocks noChangeAspect="1"/>
          </p:cNvPicPr>
          <p:nvPr/>
        </p:nvPicPr>
        <p:blipFill>
          <a:blip r:embed="rId2"/>
          <a:stretch>
            <a:fillRect/>
          </a:stretch>
        </p:blipFill>
        <p:spPr>
          <a:xfrm>
            <a:off x="3048000" y="4191000"/>
            <a:ext cx="6831076" cy="1295400"/>
          </a:xfrm>
          <a:prstGeom prst="rect">
            <a:avLst/>
          </a:prstGeom>
        </p:spPr>
      </p:pic>
    </p:spTree>
    <p:extLst>
      <p:ext uri="{BB962C8B-B14F-4D97-AF65-F5344CB8AC3E}">
        <p14:creationId xmlns:p14="http://schemas.microsoft.com/office/powerpoint/2010/main" val="1205731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CAB05F81-B01F-A34C-A87E-CAED4C4A740D}"/>
              </a:ext>
            </a:extLst>
          </p:cNvPr>
          <p:cNvSpPr>
            <a:spLocks noGrp="1" noChangeArrowheads="1"/>
          </p:cNvSpPr>
          <p:nvPr>
            <p:ph type="ctrTitle"/>
          </p:nvPr>
        </p:nvSpPr>
        <p:spPr/>
        <p:txBody>
          <a:bodyPr/>
          <a:lstStyle/>
          <a:p>
            <a:r>
              <a:rPr lang="en-US" altLang="en-US" sz="3600" dirty="0"/>
              <a:t>How to Create Domain Model</a:t>
            </a:r>
          </a:p>
        </p:txBody>
      </p:sp>
    </p:spTree>
    <p:extLst>
      <p:ext uri="{BB962C8B-B14F-4D97-AF65-F5344CB8AC3E}">
        <p14:creationId xmlns:p14="http://schemas.microsoft.com/office/powerpoint/2010/main" val="2931542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Domain Model</a:t>
            </a:r>
          </a:p>
        </p:txBody>
      </p:sp>
      <p:sp>
        <p:nvSpPr>
          <p:cNvPr id="3" name="Content Placeholder 2"/>
          <p:cNvSpPr>
            <a:spLocks noGrp="1"/>
          </p:cNvSpPr>
          <p:nvPr>
            <p:ph idx="1"/>
          </p:nvPr>
        </p:nvSpPr>
        <p:spPr/>
        <p:txBody>
          <a:bodyPr/>
          <a:lstStyle/>
          <a:p>
            <a:r>
              <a:rPr lang="en-US" dirty="0"/>
              <a:t>Find conceptual classes</a:t>
            </a:r>
          </a:p>
          <a:p>
            <a:endParaRPr lang="en-US" dirty="0"/>
          </a:p>
          <a:p>
            <a:r>
              <a:rPr lang="en-US" dirty="0"/>
              <a:t>Draw them as classes in a UML class diagram</a:t>
            </a:r>
          </a:p>
          <a:p>
            <a:endParaRPr lang="en-US" dirty="0"/>
          </a:p>
          <a:p>
            <a:r>
              <a:rPr lang="en-US" dirty="0"/>
              <a:t>Add associations and attributes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974870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Conceptual Classes</a:t>
            </a:r>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sz="2200" dirty="0"/>
              <a:t>Reuse or modify the existing model if one exists</a:t>
            </a:r>
          </a:p>
          <a:p>
            <a:pPr marL="571500" indent="-457200">
              <a:buFont typeface="+mj-lt"/>
              <a:buAutoNum type="arabicPeriod"/>
            </a:pPr>
            <a:r>
              <a:rPr lang="en-US" sz="2200" dirty="0"/>
              <a:t>Use a Category List</a:t>
            </a:r>
          </a:p>
          <a:p>
            <a:pPr marL="571500" indent="-457200">
              <a:buFont typeface="+mj-lt"/>
              <a:buAutoNum type="arabicPeriod"/>
            </a:pPr>
            <a:r>
              <a:rPr lang="en-US" sz="2200" dirty="0"/>
              <a:t>Identify noun phrases in your use-cases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Rectangle 4"/>
          <p:cNvSpPr/>
          <p:nvPr/>
        </p:nvSpPr>
        <p:spPr>
          <a:xfrm>
            <a:off x="1219200" y="1674852"/>
            <a:ext cx="5423792" cy="430887"/>
          </a:xfrm>
          <a:prstGeom prst="rect">
            <a:avLst/>
          </a:prstGeom>
        </p:spPr>
        <p:txBody>
          <a:bodyPr wrap="none">
            <a:spAutoFit/>
          </a:bodyPr>
          <a:lstStyle/>
          <a:p>
            <a:r>
              <a:rPr lang="en-US" sz="2200" b="1" dirty="0"/>
              <a:t>Three Strategies to Find Conceptual Classes</a:t>
            </a:r>
          </a:p>
        </p:txBody>
      </p:sp>
    </p:spTree>
    <p:extLst>
      <p:ext uri="{BB962C8B-B14F-4D97-AF65-F5344CB8AC3E}">
        <p14:creationId xmlns:p14="http://schemas.microsoft.com/office/powerpoint/2010/main" val="2729306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41F5-DAF3-4443-B3A9-9C0714B1F22D}"/>
              </a:ext>
            </a:extLst>
          </p:cNvPr>
          <p:cNvSpPr>
            <a:spLocks noGrp="1"/>
          </p:cNvSpPr>
          <p:nvPr>
            <p:ph type="title"/>
          </p:nvPr>
        </p:nvSpPr>
        <p:spPr>
          <a:xfrm>
            <a:off x="1981200" y="274638"/>
            <a:ext cx="8305800" cy="1143000"/>
          </a:xfrm>
        </p:spPr>
        <p:txBody>
          <a:bodyPr>
            <a:normAutofit fontScale="90000"/>
          </a:bodyPr>
          <a:lstStyle/>
          <a:p>
            <a:r>
              <a:rPr lang="en-US" dirty="0"/>
              <a:t>Method 1: Reuse or Modify Existing Models</a:t>
            </a:r>
          </a:p>
        </p:txBody>
      </p:sp>
      <p:sp>
        <p:nvSpPr>
          <p:cNvPr id="3" name="Content Placeholder 2">
            <a:extLst>
              <a:ext uri="{FF2B5EF4-FFF2-40B4-BE49-F238E27FC236}">
                <a16:creationId xmlns:a16="http://schemas.microsoft.com/office/drawing/2014/main" id="{BEF82CDC-2085-7F4A-8EE2-F825249E3925}"/>
              </a:ext>
            </a:extLst>
          </p:cNvPr>
          <p:cNvSpPr>
            <a:spLocks noGrp="1"/>
          </p:cNvSpPr>
          <p:nvPr>
            <p:ph idx="1"/>
          </p:nvPr>
        </p:nvSpPr>
        <p:spPr>
          <a:xfrm>
            <a:off x="1981200" y="1676400"/>
            <a:ext cx="7620000" cy="4800600"/>
          </a:xfrm>
        </p:spPr>
        <p:txBody>
          <a:bodyPr/>
          <a:lstStyle/>
          <a:p>
            <a:r>
              <a:rPr lang="en-US" dirty="0"/>
              <a:t>There are published, well--‐crafted  domain models and data models (which can be modified into domain models) for many common domains, such as inventory, finance, health, and so forth..</a:t>
            </a:r>
          </a:p>
          <a:p>
            <a:endParaRPr lang="en-US" dirty="0"/>
          </a:p>
          <a:p>
            <a:r>
              <a:rPr lang="en-US" dirty="0"/>
              <a:t>Reusing existing models is excellent, but out of the scope of this course</a:t>
            </a:r>
          </a:p>
          <a:p>
            <a:endParaRPr lang="en-US" dirty="0"/>
          </a:p>
        </p:txBody>
      </p:sp>
      <p:sp>
        <p:nvSpPr>
          <p:cNvPr id="4" name="Slide Number Placeholder 3">
            <a:extLst>
              <a:ext uri="{FF2B5EF4-FFF2-40B4-BE49-F238E27FC236}">
                <a16:creationId xmlns:a16="http://schemas.microsoft.com/office/drawing/2014/main" id="{2FF7002A-BDB6-2D43-A88C-2B5762F63D53}"/>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10968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2: Use a Category List</a:t>
            </a:r>
          </a:p>
        </p:txBody>
      </p:sp>
      <p:sp>
        <p:nvSpPr>
          <p:cNvPr id="3" name="Content Placeholder 2"/>
          <p:cNvSpPr>
            <a:spLocks noGrp="1"/>
          </p:cNvSpPr>
          <p:nvPr>
            <p:ph idx="1"/>
          </p:nvPr>
        </p:nvSpPr>
        <p:spPr/>
        <p:txBody>
          <a:bodyPr>
            <a:normAutofit/>
          </a:bodyPr>
          <a:lstStyle/>
          <a:p>
            <a:r>
              <a:rPr lang="en-US" sz="2200" dirty="0"/>
              <a:t>We can kick-start the creation of a domain model by making a list of candidate conceptual classes.</a:t>
            </a:r>
          </a:p>
          <a:p>
            <a:r>
              <a:rPr lang="en-US" sz="2200" dirty="0"/>
              <a:t>Table contains many common categories that are usually worth considering, with an emphasis on business information system needs. </a:t>
            </a:r>
          </a:p>
          <a:p>
            <a:r>
              <a:rPr lang="en-US" sz="2200" dirty="0"/>
              <a:t>The guidelines also suggest some priorities in the analysis. Examples are drawn from the </a:t>
            </a:r>
          </a:p>
          <a:p>
            <a:pPr marL="987552" lvl="1" indent="-457200">
              <a:buAutoNum type="arabicParenR"/>
            </a:pPr>
            <a:r>
              <a:rPr lang="en-US" sz="2200" dirty="0"/>
              <a:t>POS </a:t>
            </a:r>
          </a:p>
          <a:p>
            <a:pPr marL="987552" lvl="1" indent="-457200">
              <a:buAutoNum type="arabicParenR"/>
            </a:pPr>
            <a:r>
              <a:rPr lang="en-US" sz="2200" dirty="0"/>
              <a:t>Monopoly</a:t>
            </a:r>
          </a:p>
          <a:p>
            <a:pPr marL="987552" lvl="1" indent="-457200">
              <a:buAutoNum type="arabicParenR"/>
            </a:pPr>
            <a:r>
              <a:rPr lang="en-US" sz="2200" dirty="0"/>
              <a:t>Airline reservation domains</a:t>
            </a:r>
          </a:p>
        </p:txBody>
      </p:sp>
    </p:spTree>
    <p:extLst>
      <p:ext uri="{BB962C8B-B14F-4D97-AF65-F5344CB8AC3E}">
        <p14:creationId xmlns:p14="http://schemas.microsoft.com/office/powerpoint/2010/main" val="367352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85CD-51CE-1149-A2A5-0C3DBB2B1043}"/>
              </a:ext>
            </a:extLst>
          </p:cNvPr>
          <p:cNvSpPr>
            <a:spLocks noGrp="1"/>
          </p:cNvSpPr>
          <p:nvPr>
            <p:ph type="title"/>
          </p:nvPr>
        </p:nvSpPr>
        <p:spPr/>
        <p:txBody>
          <a:bodyPr/>
          <a:lstStyle/>
          <a:p>
            <a:r>
              <a:rPr lang="en-US" dirty="0"/>
              <a:t>Revision up till now</a:t>
            </a:r>
          </a:p>
        </p:txBody>
      </p:sp>
      <p:sp>
        <p:nvSpPr>
          <p:cNvPr id="4" name="Double Bracket 3">
            <a:extLst>
              <a:ext uri="{FF2B5EF4-FFF2-40B4-BE49-F238E27FC236}">
                <a16:creationId xmlns:a16="http://schemas.microsoft.com/office/drawing/2014/main" id="{8CF2008A-A643-7241-92F9-B97C1B3B360E}"/>
              </a:ext>
            </a:extLst>
          </p:cNvPr>
          <p:cNvSpPr/>
          <p:nvPr/>
        </p:nvSpPr>
        <p:spPr>
          <a:xfrm>
            <a:off x="2516777" y="2561953"/>
            <a:ext cx="109728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TextBox 4">
            <a:extLst>
              <a:ext uri="{FF2B5EF4-FFF2-40B4-BE49-F238E27FC236}">
                <a16:creationId xmlns:a16="http://schemas.microsoft.com/office/drawing/2014/main" id="{A5CCDEAE-E25E-2346-B26B-48598A7F871C}"/>
              </a:ext>
            </a:extLst>
          </p:cNvPr>
          <p:cNvSpPr txBox="1"/>
          <p:nvPr/>
        </p:nvSpPr>
        <p:spPr>
          <a:xfrm>
            <a:off x="2425337" y="2614205"/>
            <a:ext cx="1280160" cy="715581"/>
          </a:xfrm>
          <a:prstGeom prst="rect">
            <a:avLst/>
          </a:prstGeom>
          <a:noFill/>
        </p:spPr>
        <p:txBody>
          <a:bodyPr wrap="square" rtlCol="0">
            <a:spAutoFit/>
          </a:bodyPr>
          <a:lstStyle/>
          <a:p>
            <a:pPr algn="ctr"/>
            <a:r>
              <a:rPr lang="en-US" sz="1350" b="1" dirty="0"/>
              <a:t>Set of Requirements</a:t>
            </a:r>
          </a:p>
        </p:txBody>
      </p:sp>
      <p:cxnSp>
        <p:nvCxnSpPr>
          <p:cNvPr id="7" name="Straight Connector 6">
            <a:extLst>
              <a:ext uri="{FF2B5EF4-FFF2-40B4-BE49-F238E27FC236}">
                <a16:creationId xmlns:a16="http://schemas.microsoft.com/office/drawing/2014/main" id="{8ECA1BAB-7CE3-A944-AB4C-CA47A03E00D2}"/>
              </a:ext>
            </a:extLst>
          </p:cNvPr>
          <p:cNvCxnSpPr/>
          <p:nvPr/>
        </p:nvCxnSpPr>
        <p:spPr>
          <a:xfrm flipH="1">
            <a:off x="2425339" y="3313068"/>
            <a:ext cx="561703" cy="463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2257F0C-09AE-C148-9869-2552123D4358}"/>
              </a:ext>
            </a:extLst>
          </p:cNvPr>
          <p:cNvCxnSpPr>
            <a:cxnSpLocks/>
          </p:cNvCxnSpPr>
          <p:nvPr/>
        </p:nvCxnSpPr>
        <p:spPr>
          <a:xfrm flipH="1" flipV="1">
            <a:off x="3062154" y="3313067"/>
            <a:ext cx="551905" cy="43434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892CFB2-D40C-BA4B-8618-7A0633A925F0}"/>
              </a:ext>
            </a:extLst>
          </p:cNvPr>
          <p:cNvSpPr txBox="1"/>
          <p:nvPr/>
        </p:nvSpPr>
        <p:spPr>
          <a:xfrm>
            <a:off x="1793420" y="3767002"/>
            <a:ext cx="1010740" cy="577081"/>
          </a:xfrm>
          <a:prstGeom prst="rect">
            <a:avLst/>
          </a:prstGeom>
          <a:noFill/>
        </p:spPr>
        <p:txBody>
          <a:bodyPr wrap="square" rtlCol="0">
            <a:spAutoFit/>
          </a:bodyPr>
          <a:lstStyle/>
          <a:p>
            <a:pPr algn="ctr"/>
            <a:r>
              <a:rPr lang="en-US" sz="1050" dirty="0"/>
              <a:t>Non-Functional Requirements</a:t>
            </a:r>
          </a:p>
        </p:txBody>
      </p:sp>
      <p:sp>
        <p:nvSpPr>
          <p:cNvPr id="11" name="TextBox 10">
            <a:extLst>
              <a:ext uri="{FF2B5EF4-FFF2-40B4-BE49-F238E27FC236}">
                <a16:creationId xmlns:a16="http://schemas.microsoft.com/office/drawing/2014/main" id="{00E2E9E7-8271-0B48-8DF4-D46B6692C8A3}"/>
              </a:ext>
            </a:extLst>
          </p:cNvPr>
          <p:cNvSpPr txBox="1"/>
          <p:nvPr/>
        </p:nvSpPr>
        <p:spPr>
          <a:xfrm>
            <a:off x="3113588" y="3776798"/>
            <a:ext cx="1010740" cy="415498"/>
          </a:xfrm>
          <a:prstGeom prst="rect">
            <a:avLst/>
          </a:prstGeom>
          <a:noFill/>
        </p:spPr>
        <p:txBody>
          <a:bodyPr wrap="square" rtlCol="0">
            <a:spAutoFit/>
          </a:bodyPr>
          <a:lstStyle/>
          <a:p>
            <a:pPr algn="ctr"/>
            <a:r>
              <a:rPr lang="en-US" sz="1050" dirty="0"/>
              <a:t>Functional Requirements</a:t>
            </a:r>
          </a:p>
        </p:txBody>
      </p:sp>
      <p:sp>
        <p:nvSpPr>
          <p:cNvPr id="12" name="Right Arrow 11">
            <a:extLst>
              <a:ext uri="{FF2B5EF4-FFF2-40B4-BE49-F238E27FC236}">
                <a16:creationId xmlns:a16="http://schemas.microsoft.com/office/drawing/2014/main" id="{6560F8BC-9CCF-DF4C-83CE-8BD47C02DF4E}"/>
              </a:ext>
            </a:extLst>
          </p:cNvPr>
          <p:cNvSpPr/>
          <p:nvPr/>
        </p:nvSpPr>
        <p:spPr>
          <a:xfrm>
            <a:off x="3836127" y="2803616"/>
            <a:ext cx="496389" cy="163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Double Bracket 12">
            <a:extLst>
              <a:ext uri="{FF2B5EF4-FFF2-40B4-BE49-F238E27FC236}">
                <a16:creationId xmlns:a16="http://schemas.microsoft.com/office/drawing/2014/main" id="{BE05B0D3-F364-AF46-9FA8-DCC2E31577F1}"/>
              </a:ext>
            </a:extLst>
          </p:cNvPr>
          <p:cNvSpPr/>
          <p:nvPr/>
        </p:nvSpPr>
        <p:spPr>
          <a:xfrm>
            <a:off x="4463143" y="2561953"/>
            <a:ext cx="109728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4" name="TextBox 13">
            <a:extLst>
              <a:ext uri="{FF2B5EF4-FFF2-40B4-BE49-F238E27FC236}">
                <a16:creationId xmlns:a16="http://schemas.microsoft.com/office/drawing/2014/main" id="{2F9C3513-16E9-9B43-B145-5C673B6DEC23}"/>
              </a:ext>
            </a:extLst>
          </p:cNvPr>
          <p:cNvSpPr txBox="1"/>
          <p:nvPr/>
        </p:nvSpPr>
        <p:spPr>
          <a:xfrm>
            <a:off x="4684281" y="2612321"/>
            <a:ext cx="955711" cy="507831"/>
          </a:xfrm>
          <a:prstGeom prst="rect">
            <a:avLst/>
          </a:prstGeom>
          <a:noFill/>
        </p:spPr>
        <p:txBody>
          <a:bodyPr wrap="none" rtlCol="0">
            <a:spAutoFit/>
          </a:bodyPr>
          <a:lstStyle/>
          <a:p>
            <a:r>
              <a:rPr lang="en-US" sz="1350" b="1" dirty="0"/>
              <a:t>Use Case </a:t>
            </a:r>
          </a:p>
          <a:p>
            <a:r>
              <a:rPr lang="en-US" sz="1350" b="1" dirty="0"/>
              <a:t>Diagram</a:t>
            </a:r>
          </a:p>
        </p:txBody>
      </p:sp>
      <p:sp>
        <p:nvSpPr>
          <p:cNvPr id="18" name="TextBox 17">
            <a:extLst>
              <a:ext uri="{FF2B5EF4-FFF2-40B4-BE49-F238E27FC236}">
                <a16:creationId xmlns:a16="http://schemas.microsoft.com/office/drawing/2014/main" id="{0F7CC0FC-3661-E549-8431-289DD2046574}"/>
              </a:ext>
            </a:extLst>
          </p:cNvPr>
          <p:cNvSpPr txBox="1"/>
          <p:nvPr/>
        </p:nvSpPr>
        <p:spPr>
          <a:xfrm>
            <a:off x="4463144" y="3430634"/>
            <a:ext cx="2574437" cy="900246"/>
          </a:xfrm>
          <a:prstGeom prst="rect">
            <a:avLst/>
          </a:prstGeom>
          <a:noFill/>
        </p:spPr>
        <p:txBody>
          <a:bodyPr wrap="square" rtlCol="0">
            <a:spAutoFit/>
          </a:bodyPr>
          <a:lstStyle/>
          <a:p>
            <a:r>
              <a:rPr lang="en-US" sz="1050" dirty="0"/>
              <a:t>Use case Identification</a:t>
            </a:r>
          </a:p>
          <a:p>
            <a:endParaRPr lang="en-US" sz="1050" dirty="0"/>
          </a:p>
          <a:p>
            <a:pPr marL="214313" indent="-214313">
              <a:buFont typeface="Arial" panose="020B0604020202020204" pitchFamily="34" charset="0"/>
              <a:buChar char="•"/>
            </a:pPr>
            <a:r>
              <a:rPr lang="en-US" sz="1050" dirty="0"/>
              <a:t>Boss test</a:t>
            </a:r>
          </a:p>
          <a:p>
            <a:pPr marL="214313" indent="-214313">
              <a:buFont typeface="Arial" panose="020B0604020202020204" pitchFamily="34" charset="0"/>
              <a:buChar char="•"/>
            </a:pPr>
            <a:r>
              <a:rPr lang="en-US" sz="1050" dirty="0"/>
              <a:t>Elementary Business Process</a:t>
            </a:r>
          </a:p>
          <a:p>
            <a:pPr marL="214313" indent="-214313">
              <a:buFont typeface="Arial" panose="020B0604020202020204" pitchFamily="34" charset="0"/>
              <a:buChar char="•"/>
            </a:pPr>
            <a:r>
              <a:rPr lang="en-US" sz="1050" dirty="0"/>
              <a:t>Size Test</a:t>
            </a:r>
          </a:p>
        </p:txBody>
      </p:sp>
      <p:sp>
        <p:nvSpPr>
          <p:cNvPr id="19" name="Double Bracket 18">
            <a:extLst>
              <a:ext uri="{FF2B5EF4-FFF2-40B4-BE49-F238E27FC236}">
                <a16:creationId xmlns:a16="http://schemas.microsoft.com/office/drawing/2014/main" id="{77DD919F-377B-2A4F-BA47-7B63866542D9}"/>
              </a:ext>
            </a:extLst>
          </p:cNvPr>
          <p:cNvSpPr/>
          <p:nvPr/>
        </p:nvSpPr>
        <p:spPr>
          <a:xfrm>
            <a:off x="6597989" y="2567415"/>
            <a:ext cx="109728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0" name="Right Arrow 19">
            <a:extLst>
              <a:ext uri="{FF2B5EF4-FFF2-40B4-BE49-F238E27FC236}">
                <a16:creationId xmlns:a16="http://schemas.microsoft.com/office/drawing/2014/main" id="{3A6568BB-406E-BB45-929C-2DC7F1B45B8B}"/>
              </a:ext>
            </a:extLst>
          </p:cNvPr>
          <p:cNvSpPr/>
          <p:nvPr/>
        </p:nvSpPr>
        <p:spPr>
          <a:xfrm>
            <a:off x="5847807" y="2823210"/>
            <a:ext cx="496389" cy="163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Elbow Connector 21">
            <a:extLst>
              <a:ext uri="{FF2B5EF4-FFF2-40B4-BE49-F238E27FC236}">
                <a16:creationId xmlns:a16="http://schemas.microsoft.com/office/drawing/2014/main" id="{54EC5E20-D186-5345-9087-61F25CB77EE2}"/>
              </a:ext>
            </a:extLst>
          </p:cNvPr>
          <p:cNvCxnSpPr>
            <a:cxnSpLocks/>
          </p:cNvCxnSpPr>
          <p:nvPr/>
        </p:nvCxnSpPr>
        <p:spPr>
          <a:xfrm flipV="1">
            <a:off x="5929447" y="3097067"/>
            <a:ext cx="668543" cy="46663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6AE2669-9C7C-014C-857F-AEBAE99DE8D3}"/>
              </a:ext>
            </a:extLst>
          </p:cNvPr>
          <p:cNvSpPr txBox="1"/>
          <p:nvPr/>
        </p:nvSpPr>
        <p:spPr>
          <a:xfrm>
            <a:off x="6631579" y="2601834"/>
            <a:ext cx="1063691" cy="830997"/>
          </a:xfrm>
          <a:prstGeom prst="rect">
            <a:avLst/>
          </a:prstGeom>
          <a:noFill/>
        </p:spPr>
        <p:txBody>
          <a:bodyPr wrap="square" rtlCol="0">
            <a:spAutoFit/>
          </a:bodyPr>
          <a:lstStyle/>
          <a:p>
            <a:pPr algn="ctr"/>
            <a:r>
              <a:rPr lang="en-US" sz="1200" b="1" dirty="0"/>
              <a:t>High-Level and Expanded Use cases</a:t>
            </a:r>
          </a:p>
        </p:txBody>
      </p:sp>
      <p:sp>
        <p:nvSpPr>
          <p:cNvPr id="24" name="TextBox 23">
            <a:extLst>
              <a:ext uri="{FF2B5EF4-FFF2-40B4-BE49-F238E27FC236}">
                <a16:creationId xmlns:a16="http://schemas.microsoft.com/office/drawing/2014/main" id="{71E89610-4B7F-874B-9C9D-1780D4248723}"/>
              </a:ext>
            </a:extLst>
          </p:cNvPr>
          <p:cNvSpPr txBox="1"/>
          <p:nvPr/>
        </p:nvSpPr>
        <p:spPr>
          <a:xfrm>
            <a:off x="6527310" y="3380981"/>
            <a:ext cx="1238639" cy="415498"/>
          </a:xfrm>
          <a:prstGeom prst="rect">
            <a:avLst/>
          </a:prstGeom>
          <a:noFill/>
        </p:spPr>
        <p:txBody>
          <a:bodyPr wrap="square" rtlCol="0">
            <a:spAutoFit/>
          </a:bodyPr>
          <a:lstStyle/>
          <a:p>
            <a:pPr algn="ctr"/>
            <a:r>
              <a:rPr lang="en-US" sz="1050" dirty="0"/>
              <a:t>Main Success Scenarios</a:t>
            </a:r>
          </a:p>
        </p:txBody>
      </p:sp>
      <p:sp>
        <p:nvSpPr>
          <p:cNvPr id="26" name="Right Arrow 25">
            <a:extLst>
              <a:ext uri="{FF2B5EF4-FFF2-40B4-BE49-F238E27FC236}">
                <a16:creationId xmlns:a16="http://schemas.microsoft.com/office/drawing/2014/main" id="{D0A8EE36-BD15-BD46-A140-6BADF4BBD2F0}"/>
              </a:ext>
            </a:extLst>
          </p:cNvPr>
          <p:cNvSpPr/>
          <p:nvPr/>
        </p:nvSpPr>
        <p:spPr>
          <a:xfrm>
            <a:off x="7830561" y="2823210"/>
            <a:ext cx="496389" cy="163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Double Bracket 27">
            <a:extLst>
              <a:ext uri="{FF2B5EF4-FFF2-40B4-BE49-F238E27FC236}">
                <a16:creationId xmlns:a16="http://schemas.microsoft.com/office/drawing/2014/main" id="{A408FDAF-6F0B-C440-9AB5-B739982E2948}"/>
              </a:ext>
            </a:extLst>
          </p:cNvPr>
          <p:cNvSpPr/>
          <p:nvPr/>
        </p:nvSpPr>
        <p:spPr>
          <a:xfrm>
            <a:off x="8462241" y="2567415"/>
            <a:ext cx="109728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9" name="TextBox 28">
            <a:extLst>
              <a:ext uri="{FF2B5EF4-FFF2-40B4-BE49-F238E27FC236}">
                <a16:creationId xmlns:a16="http://schemas.microsoft.com/office/drawing/2014/main" id="{8CF1BB16-2EDD-5F44-A233-2B54949A7BC0}"/>
              </a:ext>
            </a:extLst>
          </p:cNvPr>
          <p:cNvSpPr txBox="1"/>
          <p:nvPr/>
        </p:nvSpPr>
        <p:spPr>
          <a:xfrm>
            <a:off x="8470040" y="2758302"/>
            <a:ext cx="1194558" cy="276999"/>
          </a:xfrm>
          <a:prstGeom prst="rect">
            <a:avLst/>
          </a:prstGeom>
          <a:noFill/>
        </p:spPr>
        <p:txBody>
          <a:bodyPr wrap="none" rtlCol="0">
            <a:spAutoFit/>
          </a:bodyPr>
          <a:lstStyle/>
          <a:p>
            <a:r>
              <a:rPr lang="en-US" sz="1200" b="1" dirty="0"/>
              <a:t>Domain Model</a:t>
            </a:r>
          </a:p>
        </p:txBody>
      </p:sp>
      <p:cxnSp>
        <p:nvCxnSpPr>
          <p:cNvPr id="30" name="Elbow Connector 29">
            <a:extLst>
              <a:ext uri="{FF2B5EF4-FFF2-40B4-BE49-F238E27FC236}">
                <a16:creationId xmlns:a16="http://schemas.microsoft.com/office/drawing/2014/main" id="{9D744B6C-B8B9-FA4B-956A-17C1CAE9BADD}"/>
              </a:ext>
            </a:extLst>
          </p:cNvPr>
          <p:cNvCxnSpPr>
            <a:cxnSpLocks/>
          </p:cNvCxnSpPr>
          <p:nvPr/>
        </p:nvCxnSpPr>
        <p:spPr>
          <a:xfrm flipV="1">
            <a:off x="7560208" y="3091783"/>
            <a:ext cx="816429" cy="4478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 name="Elbow Connector 30">
            <a:extLst>
              <a:ext uri="{FF2B5EF4-FFF2-40B4-BE49-F238E27FC236}">
                <a16:creationId xmlns:a16="http://schemas.microsoft.com/office/drawing/2014/main" id="{44FF7FBE-FE17-A946-905F-AB8B6EF7786B}"/>
              </a:ext>
            </a:extLst>
          </p:cNvPr>
          <p:cNvCxnSpPr>
            <a:cxnSpLocks/>
          </p:cNvCxnSpPr>
          <p:nvPr/>
        </p:nvCxnSpPr>
        <p:spPr>
          <a:xfrm flipV="1">
            <a:off x="3557610" y="3091783"/>
            <a:ext cx="816429" cy="4478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721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P spid="11" grpId="0"/>
      <p:bldP spid="12" grpId="0" animBg="1"/>
      <p:bldP spid="13" grpId="0" animBg="1"/>
      <p:bldP spid="14" grpId="0"/>
      <p:bldP spid="18" grpId="0"/>
      <p:bldP spid="19" grpId="0" animBg="1"/>
      <p:bldP spid="20" grpId="0" animBg="1"/>
      <p:bldP spid="23" grpId="0"/>
      <p:bldP spid="24" grpId="0"/>
      <p:bldP spid="26" grpId="0" animBg="1"/>
      <p:bldP spid="28" grpId="0" animBg="1"/>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6800" y="435935"/>
            <a:ext cx="5257800" cy="4772025"/>
          </a:xfrm>
          <a:prstGeom prst="rect">
            <a:avLst/>
          </a:prstGeom>
        </p:spPr>
      </p:pic>
      <p:pic>
        <p:nvPicPr>
          <p:cNvPr id="5" name="Picture 4"/>
          <p:cNvPicPr>
            <a:picLocks noChangeAspect="1"/>
          </p:cNvPicPr>
          <p:nvPr/>
        </p:nvPicPr>
        <p:blipFill>
          <a:blip r:embed="rId3"/>
          <a:stretch>
            <a:fillRect/>
          </a:stretch>
        </p:blipFill>
        <p:spPr>
          <a:xfrm>
            <a:off x="881062" y="5279987"/>
            <a:ext cx="5595938" cy="1419225"/>
          </a:xfrm>
          <a:prstGeom prst="rect">
            <a:avLst/>
          </a:prstGeom>
        </p:spPr>
      </p:pic>
      <p:pic>
        <p:nvPicPr>
          <p:cNvPr id="6" name="Picture 5"/>
          <p:cNvPicPr>
            <a:picLocks noChangeAspect="1"/>
          </p:cNvPicPr>
          <p:nvPr/>
        </p:nvPicPr>
        <p:blipFill>
          <a:blip r:embed="rId4"/>
          <a:stretch>
            <a:fillRect/>
          </a:stretch>
        </p:blipFill>
        <p:spPr>
          <a:xfrm>
            <a:off x="6400800" y="435936"/>
            <a:ext cx="5595938" cy="4793290"/>
          </a:xfrm>
          <a:prstGeom prst="rect">
            <a:avLst/>
          </a:prstGeom>
        </p:spPr>
      </p:pic>
    </p:spTree>
    <p:extLst>
      <p:ext uri="{BB962C8B-B14F-4D97-AF65-F5344CB8AC3E}">
        <p14:creationId xmlns:p14="http://schemas.microsoft.com/office/powerpoint/2010/main" val="1699724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Method 3: Finding Conceptual Classes with Noun Phrase Identification</a:t>
            </a:r>
          </a:p>
        </p:txBody>
      </p:sp>
      <p:sp>
        <p:nvSpPr>
          <p:cNvPr id="6" name="Content Placeholder 5">
            <a:extLst>
              <a:ext uri="{FF2B5EF4-FFF2-40B4-BE49-F238E27FC236}">
                <a16:creationId xmlns:a16="http://schemas.microsoft.com/office/drawing/2014/main" id="{43431603-C714-9A88-D44D-66DAFEAC18E4}"/>
              </a:ext>
            </a:extLst>
          </p:cNvPr>
          <p:cNvSpPr>
            <a:spLocks noGrp="1"/>
          </p:cNvSpPr>
          <p:nvPr>
            <p:ph idx="1"/>
          </p:nvPr>
        </p:nvSpPr>
        <p:spPr/>
        <p:txBody>
          <a:bodyPr>
            <a:normAutofit/>
          </a:bodyPr>
          <a:lstStyle/>
          <a:p>
            <a:r>
              <a:rPr lang="en-US" sz="2400" dirty="0"/>
              <a:t>Another useful technique (because of its simplicity) is linguistic analysis: </a:t>
            </a:r>
            <a:r>
              <a:rPr lang="en-US" sz="2400" b="1" dirty="0"/>
              <a:t>Identify the nouns and noun phrases </a:t>
            </a:r>
            <a:r>
              <a:rPr lang="en-US" sz="2400" dirty="0"/>
              <a:t>in textual descriptions </a:t>
            </a:r>
            <a:r>
              <a:rPr lang="en-US" sz="2400" b="1" dirty="0"/>
              <a:t>(use cases or other documents) </a:t>
            </a:r>
            <a:r>
              <a:rPr lang="en-US" sz="2400" dirty="0"/>
              <a:t>of a domain and consider them as candidate conceptual classes or attributes.</a:t>
            </a:r>
          </a:p>
        </p:txBody>
      </p:sp>
    </p:spTree>
    <p:extLst>
      <p:ext uri="{BB962C8B-B14F-4D97-AF65-F5344CB8AC3E}">
        <p14:creationId xmlns:p14="http://schemas.microsoft.com/office/powerpoint/2010/main" val="4152135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Method 3: Finding Conceptual Classes with Noun Phrase Identification</a:t>
            </a:r>
          </a:p>
        </p:txBody>
      </p:sp>
      <p:pic>
        <p:nvPicPr>
          <p:cNvPr id="4" name="Content Placeholder 3"/>
          <p:cNvPicPr>
            <a:picLocks noGrp="1" noChangeAspect="1"/>
          </p:cNvPicPr>
          <p:nvPr>
            <p:ph idx="1"/>
          </p:nvPr>
        </p:nvPicPr>
        <p:blipFill>
          <a:blip r:embed="rId3"/>
          <a:stretch>
            <a:fillRect/>
          </a:stretch>
        </p:blipFill>
        <p:spPr>
          <a:xfrm>
            <a:off x="1101126" y="1975918"/>
            <a:ext cx="7190846" cy="4838700"/>
          </a:xfrm>
          <a:prstGeom prst="rect">
            <a:avLst/>
          </a:prstGeom>
        </p:spPr>
      </p:pic>
      <p:sp>
        <p:nvSpPr>
          <p:cNvPr id="5" name="Rectangle 4"/>
          <p:cNvSpPr/>
          <p:nvPr/>
        </p:nvSpPr>
        <p:spPr>
          <a:xfrm>
            <a:off x="1066800" y="1618013"/>
            <a:ext cx="3324949" cy="369332"/>
          </a:xfrm>
          <a:prstGeom prst="rect">
            <a:avLst/>
          </a:prstGeom>
        </p:spPr>
        <p:txBody>
          <a:bodyPr wrap="none">
            <a:spAutoFit/>
          </a:bodyPr>
          <a:lstStyle/>
          <a:p>
            <a:pPr marL="114300" indent="0">
              <a:buNone/>
            </a:pPr>
            <a:r>
              <a:rPr lang="en-US" b="1" dirty="0"/>
              <a:t>Basic Flow for a POS System</a:t>
            </a:r>
          </a:p>
        </p:txBody>
      </p:sp>
    </p:spTree>
    <p:extLst>
      <p:ext uri="{BB962C8B-B14F-4D97-AF65-F5344CB8AC3E}">
        <p14:creationId xmlns:p14="http://schemas.microsoft.com/office/powerpoint/2010/main" val="1608568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Find and Draw Conceptual Classes</a:t>
            </a:r>
          </a:p>
        </p:txBody>
      </p:sp>
      <p:sp>
        <p:nvSpPr>
          <p:cNvPr id="3" name="Content Placeholder 2"/>
          <p:cNvSpPr>
            <a:spLocks noGrp="1"/>
          </p:cNvSpPr>
          <p:nvPr>
            <p:ph idx="1"/>
          </p:nvPr>
        </p:nvSpPr>
        <p:spPr/>
        <p:txBody>
          <a:bodyPr/>
          <a:lstStyle/>
          <a:p>
            <a:r>
              <a:rPr lang="en-US" dirty="0"/>
              <a:t>Case Study: POS Domain</a:t>
            </a:r>
          </a:p>
          <a:p>
            <a:pPr lvl="1"/>
            <a:r>
              <a:rPr lang="en-US" dirty="0"/>
              <a:t>From the category list and noun phrase analysis, a list is generated of candidate conceptual classes for the domain</a:t>
            </a:r>
          </a:p>
        </p:txBody>
      </p:sp>
      <p:sp>
        <p:nvSpPr>
          <p:cNvPr id="6" name="Rectangle 5"/>
          <p:cNvSpPr/>
          <p:nvPr/>
        </p:nvSpPr>
        <p:spPr>
          <a:xfrm>
            <a:off x="1600200" y="3441680"/>
            <a:ext cx="6096000" cy="3416320"/>
          </a:xfrm>
          <a:prstGeom prst="rect">
            <a:avLst/>
          </a:prstGeom>
        </p:spPr>
        <p:txBody>
          <a:bodyPr>
            <a:spAutoFit/>
          </a:bodyPr>
          <a:lstStyle/>
          <a:p>
            <a:r>
              <a:rPr lang="en-US" dirty="0"/>
              <a:t>Sale</a:t>
            </a:r>
          </a:p>
          <a:p>
            <a:r>
              <a:rPr lang="en-US" dirty="0" err="1"/>
              <a:t>CashPayment</a:t>
            </a:r>
            <a:endParaRPr lang="en-US" dirty="0"/>
          </a:p>
          <a:p>
            <a:r>
              <a:rPr lang="en-US" dirty="0" err="1"/>
              <a:t>SalesLineItem</a:t>
            </a:r>
            <a:r>
              <a:rPr lang="en-US" dirty="0"/>
              <a:t> </a:t>
            </a:r>
          </a:p>
          <a:p>
            <a:r>
              <a:rPr lang="en-US" dirty="0"/>
              <a:t>Item Register </a:t>
            </a:r>
          </a:p>
          <a:p>
            <a:r>
              <a:rPr lang="en-US" dirty="0"/>
              <a:t>Cashier</a:t>
            </a:r>
          </a:p>
          <a:p>
            <a:r>
              <a:rPr lang="en-US" dirty="0"/>
              <a:t>Customer </a:t>
            </a:r>
          </a:p>
          <a:p>
            <a:r>
              <a:rPr lang="en-US" dirty="0"/>
              <a:t>Store </a:t>
            </a:r>
          </a:p>
          <a:p>
            <a:r>
              <a:rPr lang="en-US" dirty="0" err="1"/>
              <a:t>ProductDescription</a:t>
            </a:r>
            <a:endParaRPr lang="en-US" dirty="0"/>
          </a:p>
          <a:p>
            <a:r>
              <a:rPr lang="en-US" dirty="0" err="1"/>
              <a:t>ProductCatalog</a:t>
            </a:r>
            <a:endParaRPr lang="en-US" dirty="0"/>
          </a:p>
          <a:p>
            <a:r>
              <a:rPr lang="en-US" dirty="0"/>
              <a:t>.</a:t>
            </a:r>
          </a:p>
          <a:p>
            <a:r>
              <a:rPr lang="en-US" dirty="0"/>
              <a:t>.</a:t>
            </a:r>
          </a:p>
          <a:p>
            <a:r>
              <a:rPr lang="en-US" dirty="0"/>
              <a:t>.</a:t>
            </a:r>
          </a:p>
        </p:txBody>
      </p:sp>
      <p:sp>
        <p:nvSpPr>
          <p:cNvPr id="7" name="Rectangle 6"/>
          <p:cNvSpPr/>
          <p:nvPr/>
        </p:nvSpPr>
        <p:spPr>
          <a:xfrm>
            <a:off x="5257800" y="5864942"/>
            <a:ext cx="6629400" cy="646331"/>
          </a:xfrm>
          <a:prstGeom prst="rect">
            <a:avLst/>
          </a:prstGeom>
        </p:spPr>
        <p:txBody>
          <a:bodyPr wrap="square">
            <a:spAutoFit/>
          </a:bodyPr>
          <a:lstStyle/>
          <a:p>
            <a:r>
              <a:rPr lang="en-US" dirty="0"/>
              <a:t>Decide which ones are classes and which ones are attributes</a:t>
            </a:r>
          </a:p>
          <a:p>
            <a:r>
              <a:rPr lang="en-US" dirty="0"/>
              <a:t> Add attributes and relation to the identified domain classes</a:t>
            </a:r>
          </a:p>
        </p:txBody>
      </p:sp>
    </p:spTree>
    <p:extLst>
      <p:ext uri="{BB962C8B-B14F-4D97-AF65-F5344CB8AC3E}">
        <p14:creationId xmlns:p14="http://schemas.microsoft.com/office/powerpoint/2010/main" val="1169486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 Domain Model</a:t>
            </a:r>
          </a:p>
        </p:txBody>
      </p:sp>
      <p:pic>
        <p:nvPicPr>
          <p:cNvPr id="4" name="Content Placeholder 3"/>
          <p:cNvPicPr>
            <a:picLocks noGrp="1" noChangeAspect="1"/>
          </p:cNvPicPr>
          <p:nvPr>
            <p:ph idx="1"/>
          </p:nvPr>
        </p:nvPicPr>
        <p:blipFill>
          <a:blip r:embed="rId2"/>
          <a:stretch>
            <a:fillRect/>
          </a:stretch>
        </p:blipFill>
        <p:spPr>
          <a:xfrm>
            <a:off x="1303020" y="2126512"/>
            <a:ext cx="9585960" cy="3886200"/>
          </a:xfrm>
          <a:prstGeom prst="rect">
            <a:avLst/>
          </a:prstGeom>
        </p:spPr>
      </p:pic>
    </p:spTree>
    <p:extLst>
      <p:ext uri="{BB962C8B-B14F-4D97-AF65-F5344CB8AC3E}">
        <p14:creationId xmlns:p14="http://schemas.microsoft.com/office/powerpoint/2010/main" val="2158300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110" y="428625"/>
            <a:ext cx="7634211" cy="5947172"/>
          </a:xfrm>
        </p:spPr>
      </p:pic>
    </p:spTree>
    <p:extLst>
      <p:ext uri="{BB962C8B-B14F-4D97-AF65-F5344CB8AC3E}">
        <p14:creationId xmlns:p14="http://schemas.microsoft.com/office/powerpoint/2010/main" val="3521738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ctr" eaLnBrk="1" hangingPunct="1"/>
            <a:r>
              <a:rPr lang="en-US" dirty="0">
                <a:solidFill>
                  <a:srgbClr val="0000FF"/>
                </a:solidFill>
                <a:latin typeface="Franklin Gothic Book" panose="020B0503020102020204" pitchFamily="34" charset="0"/>
                <a:ea typeface="ＭＳ Ｐゴシック" pitchFamily="34" charset="-128"/>
              </a:rPr>
              <a:t>Domain Modeling Guidelines</a:t>
            </a:r>
            <a:endParaRPr lang="en-US" dirty="0">
              <a:latin typeface="Franklin Gothic Book" panose="020B0503020102020204" pitchFamily="34" charset="0"/>
              <a:ea typeface="ＭＳ Ｐゴシック" pitchFamily="34" charset="-128"/>
            </a:endParaRPr>
          </a:p>
        </p:txBody>
      </p:sp>
      <p:sp>
        <p:nvSpPr>
          <p:cNvPr id="37891" name="Content Placeholder 2"/>
          <p:cNvSpPr>
            <a:spLocks noGrp="1"/>
          </p:cNvSpPr>
          <p:nvPr>
            <p:ph idx="1"/>
          </p:nvPr>
        </p:nvSpPr>
        <p:spPr>
          <a:xfrm>
            <a:off x="1981200" y="1285876"/>
            <a:ext cx="8229600" cy="5287963"/>
          </a:xfrm>
        </p:spPr>
        <p:txBody>
          <a:bodyPr/>
          <a:lstStyle/>
          <a:p>
            <a:pPr eaLnBrk="1" hangingPunct="1"/>
            <a:r>
              <a:rPr lang="en-US" dirty="0">
                <a:latin typeface="Franklin Gothic Book" panose="020B0503020102020204" pitchFamily="34" charset="0"/>
                <a:ea typeface="ＭＳ Ｐゴシック" pitchFamily="34" charset="-128"/>
              </a:rPr>
              <a:t>On Naming and Modeling Things: The Mapmaker</a:t>
            </a:r>
          </a:p>
          <a:p>
            <a:pPr eaLnBrk="1" hangingPunct="1"/>
            <a:endParaRPr lang="en-US" dirty="0">
              <a:latin typeface="Franklin Gothic Book" panose="020B0503020102020204" pitchFamily="34" charset="0"/>
              <a:ea typeface="ＭＳ Ｐゴシック" pitchFamily="34" charset="-128"/>
            </a:endParaRPr>
          </a:p>
        </p:txBody>
      </p:sp>
      <p:sp>
        <p:nvSpPr>
          <p:cNvPr id="37892" name="Slide Number Placeholder 4"/>
          <p:cNvSpPr>
            <a:spLocks noGrp="1"/>
          </p:cNvSpPr>
          <p:nvPr>
            <p:ph type="sldNum" sz="quarter" idx="12"/>
          </p:nvPr>
        </p:nvSpPr>
        <p:spPr bwMode="auto">
          <a:noFill/>
          <a:ln>
            <a:miter lim="800000"/>
            <a:headEnd/>
            <a:tailEnd/>
          </a:ln>
        </p:spPr>
        <p:txBody>
          <a:bodyPr/>
          <a:lstStyle/>
          <a:p>
            <a:fld id="{FB372CD7-C1F6-4979-A74E-3C08ABBE506F}" type="slidenum">
              <a:rPr lang="en-US" sz="2000">
                <a:solidFill>
                  <a:srgbClr val="FF0000"/>
                </a:solidFill>
              </a:rPr>
              <a:pPr/>
              <a:t>36</a:t>
            </a:fld>
            <a:endParaRPr lang="en-US" sz="2000">
              <a:solidFill>
                <a:srgbClr val="FF0000"/>
              </a:solidFill>
            </a:endParaRPr>
          </a:p>
        </p:txBody>
      </p:sp>
      <p:sp>
        <p:nvSpPr>
          <p:cNvPr id="4" name="Comment 8"/>
          <p:cNvSpPr>
            <a:spLocks noChangeArrowheads="1"/>
          </p:cNvSpPr>
          <p:nvPr/>
        </p:nvSpPr>
        <p:spPr bwMode="auto">
          <a:xfrm>
            <a:off x="1524000" y="1768475"/>
            <a:ext cx="9144000" cy="3785652"/>
          </a:xfrm>
          <a:prstGeom prst="rect">
            <a:avLst/>
          </a:prstGeom>
          <a:solidFill>
            <a:srgbClr val="FCFF91"/>
          </a:solidFill>
          <a:ln w="9525">
            <a:solidFill>
              <a:srgbClr val="000000"/>
            </a:solidFill>
            <a:miter lim="800000"/>
            <a:headEnd/>
            <a:tailEnd/>
          </a:ln>
          <a:effectLst>
            <a:outerShdw blurRad="63500" dist="107763" dir="2700000" algn="ctr" rotWithShape="0">
              <a:srgbClr val="000000">
                <a:alpha val="74998"/>
              </a:srgbClr>
            </a:outerShdw>
          </a:effectLst>
        </p:spPr>
        <p:txBody>
          <a:bodyPr>
            <a:spAutoFit/>
          </a:bodyPr>
          <a:lstStyle/>
          <a:p>
            <a:pPr marL="342900" indent="-342900" eaLnBrk="0" hangingPunct="0">
              <a:buFontTx/>
              <a:buChar char="•"/>
              <a:defRPr/>
            </a:pPr>
            <a:r>
              <a:rPr lang="en-US" dirty="0">
                <a:latin typeface="Franklin Gothic Book" panose="020B0503020102020204" pitchFamily="34" charset="0"/>
              </a:rPr>
              <a:t>Mapmakers uses the </a:t>
            </a:r>
            <a:r>
              <a:rPr lang="en-US" dirty="0">
                <a:solidFill>
                  <a:srgbClr val="0000FF"/>
                </a:solidFill>
                <a:latin typeface="Franklin Gothic Book" panose="020B0503020102020204" pitchFamily="34" charset="0"/>
              </a:rPr>
              <a:t>names of the territory-</a:t>
            </a:r>
            <a:r>
              <a:rPr lang="en-US" dirty="0">
                <a:latin typeface="Franklin Gothic Book" panose="020B0503020102020204" pitchFamily="34" charset="0"/>
              </a:rPr>
              <a:t>-they </a:t>
            </a:r>
            <a:r>
              <a:rPr lang="en-US" dirty="0">
                <a:solidFill>
                  <a:srgbClr val="0000FF"/>
                </a:solidFill>
                <a:latin typeface="Franklin Gothic Book" panose="020B0503020102020204" pitchFamily="34" charset="0"/>
              </a:rPr>
              <a:t>do not change the names</a:t>
            </a:r>
            <a:r>
              <a:rPr lang="en-US" dirty="0">
                <a:latin typeface="Franklin Gothic Book" panose="020B0503020102020204" pitchFamily="34" charset="0"/>
              </a:rPr>
              <a:t> of cities on a map. For a domain model, this means to use the vocabulary of the domain when naming concepts and attributes. For example, if developing a model for a library, name the customer a </a:t>
            </a:r>
            <a:r>
              <a:rPr lang="ja-JP" altLang="en-US" dirty="0">
                <a:latin typeface="Franklin Gothic Book" panose="020B0503020102020204" pitchFamily="34" charset="0"/>
              </a:rPr>
              <a:t>“</a:t>
            </a:r>
            <a:r>
              <a:rPr lang="en-US" altLang="ja-JP" dirty="0">
                <a:latin typeface="Franklin Gothic Book" panose="020B0503020102020204" pitchFamily="34" charset="0"/>
              </a:rPr>
              <a:t>Borrower</a:t>
            </a:r>
            <a:r>
              <a:rPr lang="ja-JP" altLang="en-US" dirty="0">
                <a:latin typeface="Franklin Gothic Book" panose="020B0503020102020204" pitchFamily="34" charset="0"/>
              </a:rPr>
              <a:t>”</a:t>
            </a:r>
            <a:r>
              <a:rPr lang="en-US" altLang="ja-JP" dirty="0">
                <a:latin typeface="Franklin Gothic Book" panose="020B0503020102020204" pitchFamily="34" charset="0"/>
              </a:rPr>
              <a:t>  --the term used by the library staff.</a:t>
            </a:r>
          </a:p>
          <a:p>
            <a:pPr marL="342900" indent="-342900" eaLnBrk="0" hangingPunct="0">
              <a:buFontTx/>
              <a:buChar char="•"/>
              <a:defRPr/>
            </a:pPr>
            <a:endParaRPr lang="en-US" dirty="0">
              <a:latin typeface="Franklin Gothic Book" panose="020B0503020102020204" pitchFamily="34" charset="0"/>
            </a:endParaRPr>
          </a:p>
          <a:p>
            <a:pPr marL="342900" indent="-342900" eaLnBrk="0" hangingPunct="0">
              <a:buFontTx/>
              <a:buChar char="•"/>
              <a:defRPr/>
            </a:pPr>
            <a:r>
              <a:rPr lang="en-US" dirty="0">
                <a:latin typeface="Franklin Gothic Book" panose="020B0503020102020204" pitchFamily="34" charset="0"/>
              </a:rPr>
              <a:t>A mapmaker </a:t>
            </a:r>
            <a:r>
              <a:rPr lang="en-US" dirty="0">
                <a:solidFill>
                  <a:srgbClr val="0000FF"/>
                </a:solidFill>
                <a:latin typeface="Franklin Gothic Book" panose="020B0503020102020204" pitchFamily="34" charset="0"/>
              </a:rPr>
              <a:t>deletes things from a map</a:t>
            </a:r>
            <a:r>
              <a:rPr lang="en-US" dirty="0">
                <a:latin typeface="Franklin Gothic Book" panose="020B0503020102020204" pitchFamily="34" charset="0"/>
              </a:rPr>
              <a:t> if they are </a:t>
            </a:r>
            <a:r>
              <a:rPr lang="en-US" dirty="0">
                <a:solidFill>
                  <a:srgbClr val="0000FF"/>
                </a:solidFill>
                <a:latin typeface="Franklin Gothic Book" panose="020B0503020102020204" pitchFamily="34" charset="0"/>
              </a:rPr>
              <a:t>not considered relevant</a:t>
            </a:r>
            <a:r>
              <a:rPr lang="en-US" dirty="0">
                <a:latin typeface="Franklin Gothic Book" panose="020B0503020102020204" pitchFamily="34" charset="0"/>
              </a:rPr>
              <a:t> to the purpose of the map; a domain model may exclude concepts in the problems domain not pertinent to the requirements. </a:t>
            </a:r>
          </a:p>
          <a:p>
            <a:pPr eaLnBrk="0" hangingPunct="0">
              <a:defRPr/>
            </a:pPr>
            <a:endParaRPr lang="en-US" dirty="0">
              <a:latin typeface="Franklin Gothic Book" panose="020B0503020102020204" pitchFamily="34" charset="0"/>
            </a:endParaRPr>
          </a:p>
          <a:p>
            <a:pPr marL="342900" indent="-342900" eaLnBrk="0" hangingPunct="0">
              <a:buFontTx/>
              <a:buChar char="•"/>
              <a:defRPr/>
            </a:pPr>
            <a:r>
              <a:rPr lang="en-US" dirty="0">
                <a:latin typeface="Franklin Gothic Book" panose="020B0503020102020204" pitchFamily="34" charset="0"/>
              </a:rPr>
              <a:t>A mapmaker </a:t>
            </a:r>
            <a:r>
              <a:rPr lang="en-US" dirty="0">
                <a:solidFill>
                  <a:srgbClr val="0000FF"/>
                </a:solidFill>
                <a:latin typeface="Franklin Gothic Book" panose="020B0503020102020204" pitchFamily="34" charset="0"/>
              </a:rPr>
              <a:t>does not show things</a:t>
            </a:r>
            <a:r>
              <a:rPr lang="en-US" dirty="0">
                <a:latin typeface="Franklin Gothic Book" panose="020B0503020102020204" pitchFamily="34" charset="0"/>
              </a:rPr>
              <a:t> that are </a:t>
            </a:r>
            <a:r>
              <a:rPr lang="en-US" dirty="0">
                <a:solidFill>
                  <a:srgbClr val="0000FF"/>
                </a:solidFill>
                <a:latin typeface="Franklin Gothic Book" panose="020B0503020102020204" pitchFamily="34" charset="0"/>
              </a:rPr>
              <a:t>not there</a:t>
            </a:r>
            <a:r>
              <a:rPr lang="en-US" dirty="0">
                <a:latin typeface="Franklin Gothic Book" panose="020B0503020102020204" pitchFamily="34" charset="0"/>
              </a:rPr>
              <a:t>, such as a mountain that does not exist. Similarly, the domain model should exclude things not in the problem domain under consideration.</a:t>
            </a:r>
          </a:p>
          <a:p>
            <a:pPr marL="342900" indent="-342900" algn="ctr" eaLnBrk="0" hangingPunct="0">
              <a:spcBef>
                <a:spcPct val="50000"/>
              </a:spcBef>
              <a:defRPr/>
            </a:pPr>
            <a:endParaRPr lang="en-US" sz="1600" dirty="0">
              <a:solidFill>
                <a:srgbClr val="000000"/>
              </a:solidFill>
              <a:latin typeface="Franklin Gothic Book" panose="020B0503020102020204" pitchFamily="34" charset="0"/>
            </a:endParaRPr>
          </a:p>
        </p:txBody>
      </p:sp>
    </p:spTree>
    <p:extLst>
      <p:ext uri="{BB962C8B-B14F-4D97-AF65-F5344CB8AC3E}">
        <p14:creationId xmlns:p14="http://schemas.microsoft.com/office/powerpoint/2010/main" val="2851936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eaLnBrk="1" hangingPunct="1"/>
            <a:r>
              <a:rPr lang="en-US" dirty="0">
                <a:solidFill>
                  <a:srgbClr val="0000FF"/>
                </a:solidFill>
                <a:latin typeface="Franklin Gothic Book" panose="020B0503020102020204" pitchFamily="34" charset="0"/>
                <a:ea typeface="ＭＳ Ｐゴシック" pitchFamily="34" charset="-128"/>
              </a:rPr>
              <a:t>Domain Modeling Guidelines</a:t>
            </a:r>
            <a:endParaRPr lang="en-US" dirty="0">
              <a:latin typeface="Franklin Gothic Book" panose="020B0503020102020204" pitchFamily="34" charset="0"/>
              <a:ea typeface="ＭＳ Ｐゴシック" pitchFamily="34" charset="-128"/>
            </a:endParaRPr>
          </a:p>
        </p:txBody>
      </p:sp>
      <p:sp>
        <p:nvSpPr>
          <p:cNvPr id="38915" name="Content Placeholder 2"/>
          <p:cNvSpPr>
            <a:spLocks noGrp="1"/>
          </p:cNvSpPr>
          <p:nvPr>
            <p:ph idx="1"/>
          </p:nvPr>
        </p:nvSpPr>
        <p:spPr>
          <a:xfrm>
            <a:off x="1981200" y="1714500"/>
            <a:ext cx="8229600" cy="4859338"/>
          </a:xfrm>
        </p:spPr>
        <p:txBody>
          <a:bodyPr/>
          <a:lstStyle/>
          <a:p>
            <a:pPr eaLnBrk="1" hangingPunct="1"/>
            <a:r>
              <a:rPr lang="en-US" dirty="0">
                <a:latin typeface="Franklin Gothic Book" panose="020B0503020102020204" pitchFamily="34" charset="0"/>
                <a:ea typeface="ＭＳ Ｐゴシック" pitchFamily="34" charset="-128"/>
              </a:rPr>
              <a:t>On Naming and Modeling Things: The Mapmaker</a:t>
            </a:r>
          </a:p>
          <a:p>
            <a:pPr eaLnBrk="1" hangingPunct="1"/>
            <a:endParaRPr lang="en-US" dirty="0">
              <a:latin typeface="Franklin Gothic Book" panose="020B0503020102020204" pitchFamily="34" charset="0"/>
              <a:ea typeface="ＭＳ Ｐゴシック" pitchFamily="34" charset="-128"/>
            </a:endParaRPr>
          </a:p>
          <a:p>
            <a:pPr algn="just" eaLnBrk="1" hangingPunct="1">
              <a:lnSpc>
                <a:spcPct val="90000"/>
              </a:lnSpc>
              <a:spcBef>
                <a:spcPct val="40000"/>
              </a:spcBef>
            </a:pPr>
            <a:r>
              <a:rPr lang="en-US" dirty="0">
                <a:latin typeface="Franklin Gothic Book" panose="020B0503020102020204" pitchFamily="34" charset="0"/>
                <a:ea typeface="ＭＳ Ｐゴシック" pitchFamily="34" charset="-128"/>
              </a:rPr>
              <a:t>Make a domain model in the spirit of how a mapmaker works:</a:t>
            </a:r>
          </a:p>
          <a:p>
            <a:pPr lvl="1" algn="just" eaLnBrk="1" hangingPunct="1">
              <a:lnSpc>
                <a:spcPct val="90000"/>
              </a:lnSpc>
              <a:spcBef>
                <a:spcPct val="40000"/>
              </a:spcBef>
            </a:pPr>
            <a:r>
              <a:rPr lang="en-US" dirty="0">
                <a:latin typeface="Franklin Gothic Book" panose="020B0503020102020204" pitchFamily="34" charset="0"/>
                <a:ea typeface="ＭＳ Ｐゴシック" pitchFamily="34" charset="-128"/>
              </a:rPr>
              <a:t>Use the </a:t>
            </a:r>
            <a:r>
              <a:rPr lang="en-US" dirty="0">
                <a:solidFill>
                  <a:srgbClr val="009900"/>
                </a:solidFill>
                <a:latin typeface="Franklin Gothic Book" panose="020B0503020102020204" pitchFamily="34" charset="0"/>
                <a:ea typeface="ＭＳ Ｐゴシック" pitchFamily="34" charset="-128"/>
              </a:rPr>
              <a:t>existing</a:t>
            </a:r>
            <a:r>
              <a:rPr lang="en-US" dirty="0">
                <a:latin typeface="Franklin Gothic Book" panose="020B0503020102020204" pitchFamily="34" charset="0"/>
                <a:ea typeface="ＭＳ Ｐゴシック" pitchFamily="34" charset="-128"/>
              </a:rPr>
              <a:t> names in the territory.</a:t>
            </a:r>
          </a:p>
          <a:p>
            <a:pPr lvl="1" algn="just" eaLnBrk="1" hangingPunct="1">
              <a:lnSpc>
                <a:spcPct val="90000"/>
              </a:lnSpc>
              <a:spcBef>
                <a:spcPct val="40000"/>
              </a:spcBef>
            </a:pPr>
            <a:r>
              <a:rPr lang="en-US" dirty="0">
                <a:latin typeface="Franklin Gothic Book" panose="020B0503020102020204" pitchFamily="34" charset="0"/>
                <a:ea typeface="ＭＳ Ｐゴシック" pitchFamily="34" charset="-128"/>
              </a:rPr>
              <a:t>Exclude </a:t>
            </a:r>
            <a:r>
              <a:rPr lang="en-US" dirty="0">
                <a:solidFill>
                  <a:srgbClr val="009900"/>
                </a:solidFill>
                <a:latin typeface="Franklin Gothic Book" panose="020B0503020102020204" pitchFamily="34" charset="0"/>
                <a:ea typeface="ＭＳ Ｐゴシック" pitchFamily="34" charset="-128"/>
              </a:rPr>
              <a:t>irrelevant</a:t>
            </a:r>
            <a:r>
              <a:rPr lang="en-US" dirty="0">
                <a:latin typeface="Franklin Gothic Book" panose="020B0503020102020204" pitchFamily="34" charset="0"/>
                <a:ea typeface="ＭＳ Ｐゴシック" pitchFamily="34" charset="-128"/>
              </a:rPr>
              <a:t> features. </a:t>
            </a:r>
          </a:p>
          <a:p>
            <a:pPr lvl="1" algn="just" eaLnBrk="1" hangingPunct="1">
              <a:lnSpc>
                <a:spcPct val="90000"/>
              </a:lnSpc>
              <a:spcBef>
                <a:spcPct val="40000"/>
              </a:spcBef>
            </a:pPr>
            <a:r>
              <a:rPr lang="en-US" dirty="0">
                <a:latin typeface="Franklin Gothic Book" panose="020B0503020102020204" pitchFamily="34" charset="0"/>
                <a:ea typeface="ＭＳ Ｐゴシック" pitchFamily="34" charset="-128"/>
              </a:rPr>
              <a:t>Do not add things that are </a:t>
            </a:r>
            <a:r>
              <a:rPr lang="en-US" dirty="0">
                <a:solidFill>
                  <a:srgbClr val="009900"/>
                </a:solidFill>
                <a:latin typeface="Franklin Gothic Book" panose="020B0503020102020204" pitchFamily="34" charset="0"/>
                <a:ea typeface="ＭＳ Ｐゴシック" pitchFamily="34" charset="-128"/>
              </a:rPr>
              <a:t>not there</a:t>
            </a:r>
            <a:r>
              <a:rPr lang="en-US" dirty="0">
                <a:latin typeface="Franklin Gothic Book" panose="020B0503020102020204" pitchFamily="34" charset="0"/>
                <a:ea typeface="ＭＳ Ｐゴシック" pitchFamily="34" charset="-128"/>
              </a:rPr>
              <a:t>.</a:t>
            </a:r>
          </a:p>
          <a:p>
            <a:pPr eaLnBrk="1" hangingPunct="1"/>
            <a:endParaRPr lang="en-US" dirty="0">
              <a:latin typeface="Franklin Gothic Book" panose="020B0503020102020204" pitchFamily="34" charset="0"/>
              <a:ea typeface="ＭＳ Ｐゴシック" pitchFamily="34" charset="-128"/>
            </a:endParaRPr>
          </a:p>
          <a:p>
            <a:pPr eaLnBrk="1" hangingPunct="1"/>
            <a:endParaRPr lang="en-US" dirty="0">
              <a:latin typeface="Franklin Gothic Book" panose="020B0503020102020204" pitchFamily="34" charset="0"/>
              <a:ea typeface="ＭＳ Ｐゴシック" pitchFamily="34" charset="-128"/>
            </a:endParaRPr>
          </a:p>
        </p:txBody>
      </p:sp>
      <p:sp>
        <p:nvSpPr>
          <p:cNvPr id="38916" name="Slide Number Placeholder 3"/>
          <p:cNvSpPr>
            <a:spLocks noGrp="1"/>
          </p:cNvSpPr>
          <p:nvPr>
            <p:ph type="sldNum" sz="quarter" idx="12"/>
          </p:nvPr>
        </p:nvSpPr>
        <p:spPr bwMode="auto">
          <a:noFill/>
          <a:ln>
            <a:miter lim="800000"/>
            <a:headEnd/>
            <a:tailEnd/>
          </a:ln>
        </p:spPr>
        <p:txBody>
          <a:bodyPr/>
          <a:lstStyle/>
          <a:p>
            <a:fld id="{3BE193E5-AF3A-40FD-A723-C107D1358DCE}" type="slidenum">
              <a:rPr lang="en-US" sz="2000">
                <a:solidFill>
                  <a:srgbClr val="FF0000"/>
                </a:solidFill>
              </a:rPr>
              <a:pPr/>
              <a:t>37</a:t>
            </a:fld>
            <a:endParaRPr lang="en-US" sz="2000">
              <a:solidFill>
                <a:srgbClr val="FF0000"/>
              </a:solidFill>
            </a:endParaRPr>
          </a:p>
        </p:txBody>
      </p:sp>
    </p:spTree>
    <p:extLst>
      <p:ext uri="{BB962C8B-B14F-4D97-AF65-F5344CB8AC3E}">
        <p14:creationId xmlns:p14="http://schemas.microsoft.com/office/powerpoint/2010/main" val="2733682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91" name="Picture 7" descr="POST vs Reg"/>
          <p:cNvPicPr>
            <a:picLocks noChangeAspect="1" noChangeArrowheads="1"/>
          </p:cNvPicPr>
          <p:nvPr/>
        </p:nvPicPr>
        <p:blipFill>
          <a:blip r:embed="rId3"/>
          <a:srcRect/>
          <a:stretch>
            <a:fillRect/>
          </a:stretch>
        </p:blipFill>
        <p:spPr bwMode="auto">
          <a:xfrm>
            <a:off x="3667125" y="1403351"/>
            <a:ext cx="4572000" cy="2454275"/>
          </a:xfrm>
          <a:prstGeom prst="rect">
            <a:avLst/>
          </a:prstGeom>
          <a:noFill/>
          <a:ln w="9525">
            <a:noFill/>
            <a:miter lim="800000"/>
            <a:headEnd/>
            <a:tailEnd/>
          </a:ln>
        </p:spPr>
      </p:pic>
      <p:sp>
        <p:nvSpPr>
          <p:cNvPr id="118792" name="Text Box 8"/>
          <p:cNvSpPr txBox="1">
            <a:spLocks noChangeArrowheads="1"/>
          </p:cNvSpPr>
          <p:nvPr/>
        </p:nvSpPr>
        <p:spPr bwMode="auto">
          <a:xfrm>
            <a:off x="2166938" y="4286250"/>
            <a:ext cx="3962400" cy="840230"/>
          </a:xfrm>
          <a:prstGeom prst="rect">
            <a:avLst/>
          </a:prstGeom>
          <a:noFill/>
          <a:ln w="3175">
            <a:solidFill>
              <a:schemeClr val="tx1"/>
            </a:solidFill>
            <a:miter lim="800000"/>
            <a:headEnd/>
            <a:tailEnd/>
          </a:ln>
        </p:spPr>
        <p:txBody>
          <a:bodyPr>
            <a:spAutoFit/>
          </a:bodyPr>
          <a:lstStyle/>
          <a:p>
            <a:pPr eaLnBrk="0" hangingPunct="0">
              <a:lnSpc>
                <a:spcPct val="90000"/>
              </a:lnSpc>
              <a:spcBef>
                <a:spcPct val="40000"/>
              </a:spcBef>
            </a:pPr>
            <a:r>
              <a:rPr lang="en-US" dirty="0">
                <a:latin typeface="Franklin Gothic Book" panose="020B0503020102020204" pitchFamily="34" charset="0"/>
              </a:rPr>
              <a:t>Rule of thumb, a </a:t>
            </a:r>
            <a:r>
              <a:rPr lang="en-US" dirty="0">
                <a:solidFill>
                  <a:srgbClr val="FF5050"/>
                </a:solidFill>
                <a:latin typeface="Franklin Gothic Book" panose="020B0503020102020204" pitchFamily="34" charset="0"/>
              </a:rPr>
              <a:t>domain model</a:t>
            </a:r>
            <a:r>
              <a:rPr lang="en-US" dirty="0">
                <a:latin typeface="Franklin Gothic Book" panose="020B0503020102020204" pitchFamily="34" charset="0"/>
              </a:rPr>
              <a:t> is not </a:t>
            </a:r>
            <a:r>
              <a:rPr lang="en-US" dirty="0">
                <a:solidFill>
                  <a:srgbClr val="FF5050"/>
                </a:solidFill>
                <a:latin typeface="Franklin Gothic Book" panose="020B0503020102020204" pitchFamily="34" charset="0"/>
              </a:rPr>
              <a:t>absolutely correct</a:t>
            </a:r>
            <a:r>
              <a:rPr lang="en-US" dirty="0">
                <a:latin typeface="Franklin Gothic Book" panose="020B0503020102020204" pitchFamily="34" charset="0"/>
              </a:rPr>
              <a:t> or </a:t>
            </a:r>
            <a:r>
              <a:rPr lang="en-US" dirty="0">
                <a:solidFill>
                  <a:srgbClr val="FF5050"/>
                </a:solidFill>
                <a:latin typeface="Franklin Gothic Book" panose="020B0503020102020204" pitchFamily="34" charset="0"/>
              </a:rPr>
              <a:t>wrong</a:t>
            </a:r>
            <a:r>
              <a:rPr lang="en-US" dirty="0">
                <a:latin typeface="Franklin Gothic Book" panose="020B0503020102020204" pitchFamily="34" charset="0"/>
              </a:rPr>
              <a:t>, but useful tool of communication.</a:t>
            </a:r>
          </a:p>
        </p:txBody>
      </p:sp>
      <p:sp>
        <p:nvSpPr>
          <p:cNvPr id="118793" name="Text Box 9"/>
          <p:cNvSpPr txBox="1">
            <a:spLocks noChangeArrowheads="1"/>
          </p:cNvSpPr>
          <p:nvPr/>
        </p:nvSpPr>
        <p:spPr bwMode="auto">
          <a:xfrm>
            <a:off x="6524625" y="4286250"/>
            <a:ext cx="3886200" cy="923330"/>
          </a:xfrm>
          <a:prstGeom prst="rect">
            <a:avLst/>
          </a:prstGeom>
          <a:noFill/>
          <a:ln w="12700">
            <a:solidFill>
              <a:schemeClr val="accent1"/>
            </a:solidFill>
            <a:miter lim="800000"/>
            <a:headEnd/>
            <a:tailEnd/>
          </a:ln>
        </p:spPr>
        <p:txBody>
          <a:bodyPr>
            <a:spAutoFit/>
          </a:bodyPr>
          <a:lstStyle/>
          <a:p>
            <a:pPr eaLnBrk="0" hangingPunct="0"/>
            <a:r>
              <a:rPr lang="en-US" dirty="0">
                <a:latin typeface="Franklin Gothic Book" panose="020B0503020102020204" pitchFamily="34" charset="0"/>
              </a:rPr>
              <a:t>Both </a:t>
            </a:r>
            <a:r>
              <a:rPr lang="en-US" dirty="0">
                <a:solidFill>
                  <a:srgbClr val="009900"/>
                </a:solidFill>
                <a:latin typeface="Franklin Gothic Book" panose="020B0503020102020204" pitchFamily="34" charset="0"/>
              </a:rPr>
              <a:t>POST </a:t>
            </a:r>
            <a:r>
              <a:rPr lang="en-US" dirty="0">
                <a:latin typeface="Franklin Gothic Book" panose="020B0503020102020204" pitchFamily="34" charset="0"/>
              </a:rPr>
              <a:t>and </a:t>
            </a:r>
            <a:r>
              <a:rPr lang="en-US" dirty="0">
                <a:solidFill>
                  <a:srgbClr val="009900"/>
                </a:solidFill>
                <a:latin typeface="Franklin Gothic Book" panose="020B0503020102020204" pitchFamily="34" charset="0"/>
              </a:rPr>
              <a:t>Register</a:t>
            </a:r>
            <a:r>
              <a:rPr lang="en-US" dirty="0">
                <a:latin typeface="Franklin Gothic Book" panose="020B0503020102020204" pitchFamily="34" charset="0"/>
              </a:rPr>
              <a:t> are equally useful terms but POST will give a better implementation view.</a:t>
            </a:r>
          </a:p>
        </p:txBody>
      </p:sp>
      <p:sp>
        <p:nvSpPr>
          <p:cNvPr id="39941" name="Title 5"/>
          <p:cNvSpPr>
            <a:spLocks noGrp="1"/>
          </p:cNvSpPr>
          <p:nvPr>
            <p:ph type="title"/>
          </p:nvPr>
        </p:nvSpPr>
        <p:spPr/>
        <p:txBody>
          <a:bodyPr/>
          <a:lstStyle/>
          <a:p>
            <a:pPr algn="ctr" eaLnBrk="1" hangingPunct="1"/>
            <a:r>
              <a:rPr lang="en-US" sz="2800" dirty="0">
                <a:solidFill>
                  <a:srgbClr val="0000FF"/>
                </a:solidFill>
                <a:latin typeface="Franklin Gothic Book" panose="020B0503020102020204" pitchFamily="34" charset="0"/>
                <a:ea typeface="ＭＳ Ｐゴシック" pitchFamily="34" charset="-128"/>
              </a:rPr>
              <a:t>Resolving Similar Concepts</a:t>
            </a:r>
            <a:r>
              <a:rPr lang="en-US" sz="2800" dirty="0">
                <a:latin typeface="Franklin Gothic Book" panose="020B0503020102020204" pitchFamily="34" charset="0"/>
                <a:ea typeface="ＭＳ Ｐゴシック" pitchFamily="34" charset="-128"/>
              </a:rPr>
              <a:t> - </a:t>
            </a:r>
            <a:r>
              <a:rPr lang="en-US" sz="2800" dirty="0">
                <a:solidFill>
                  <a:srgbClr val="FF5050"/>
                </a:solidFill>
                <a:latin typeface="Franklin Gothic Book" panose="020B0503020102020204" pitchFamily="34" charset="0"/>
                <a:ea typeface="ＭＳ Ｐゴシック" pitchFamily="34" charset="-128"/>
              </a:rPr>
              <a:t>POST</a:t>
            </a:r>
            <a:r>
              <a:rPr lang="en-US" sz="2800" dirty="0">
                <a:latin typeface="Franklin Gothic Book" panose="020B0503020102020204" pitchFamily="34" charset="0"/>
                <a:ea typeface="ＭＳ Ｐゴシック" pitchFamily="34" charset="-128"/>
              </a:rPr>
              <a:t> versus </a:t>
            </a:r>
            <a:r>
              <a:rPr lang="en-US" sz="2800" dirty="0">
                <a:solidFill>
                  <a:srgbClr val="FF5050"/>
                </a:solidFill>
                <a:latin typeface="Franklin Gothic Book" panose="020B0503020102020204" pitchFamily="34" charset="0"/>
                <a:ea typeface="ＭＳ Ｐゴシック" pitchFamily="34" charset="-128"/>
              </a:rPr>
              <a:t>Register</a:t>
            </a:r>
            <a:endParaRPr lang="en-US" sz="2800" dirty="0">
              <a:latin typeface="Franklin Gothic Book" panose="020B0503020102020204" pitchFamily="34" charset="0"/>
              <a:ea typeface="ＭＳ Ｐゴシック" pitchFamily="34" charset="-128"/>
            </a:endParaRPr>
          </a:p>
        </p:txBody>
      </p:sp>
      <p:sp>
        <p:nvSpPr>
          <p:cNvPr id="39942" name="Slide Number Placeholder 5"/>
          <p:cNvSpPr>
            <a:spLocks noGrp="1"/>
          </p:cNvSpPr>
          <p:nvPr>
            <p:ph type="sldNum" sz="quarter" idx="12"/>
          </p:nvPr>
        </p:nvSpPr>
        <p:spPr bwMode="auto">
          <a:noFill/>
          <a:ln>
            <a:miter lim="800000"/>
            <a:headEnd/>
            <a:tailEnd/>
          </a:ln>
        </p:spPr>
        <p:txBody>
          <a:bodyPr/>
          <a:lstStyle/>
          <a:p>
            <a:fld id="{89D20679-4935-4F78-B072-F25C2D568B1E}" type="slidenum">
              <a:rPr lang="en-US" sz="2000">
                <a:solidFill>
                  <a:srgbClr val="FF0000"/>
                </a:solidFill>
              </a:rPr>
              <a:pPr/>
              <a:t>38</a:t>
            </a:fld>
            <a:endParaRPr lang="en-US" sz="2000">
              <a:solidFill>
                <a:srgbClr val="FF0000"/>
              </a:solidFill>
            </a:endParaRPr>
          </a:p>
        </p:txBody>
      </p:sp>
    </p:spTree>
    <p:extLst>
      <p:ext uri="{BB962C8B-B14F-4D97-AF65-F5344CB8AC3E}">
        <p14:creationId xmlns:p14="http://schemas.microsoft.com/office/powerpoint/2010/main" val="2814277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8791"/>
                                        </p:tgtEl>
                                        <p:attrNameLst>
                                          <p:attrName>style.visibility</p:attrName>
                                        </p:attrNameLst>
                                      </p:cBhvr>
                                      <p:to>
                                        <p:strVal val="visible"/>
                                      </p:to>
                                    </p:set>
                                    <p:anim calcmode="lin" valueType="num">
                                      <p:cBhvr additive="base">
                                        <p:cTn id="7" dur="500" fill="hold"/>
                                        <p:tgtEl>
                                          <p:spTgt spid="118791"/>
                                        </p:tgtEl>
                                        <p:attrNameLst>
                                          <p:attrName>ppt_x</p:attrName>
                                        </p:attrNameLst>
                                      </p:cBhvr>
                                      <p:tavLst>
                                        <p:tav tm="0">
                                          <p:val>
                                            <p:strVal val="0-#ppt_w/2"/>
                                          </p:val>
                                        </p:tav>
                                        <p:tav tm="100000">
                                          <p:val>
                                            <p:strVal val="#ppt_x"/>
                                          </p:val>
                                        </p:tav>
                                      </p:tavLst>
                                    </p:anim>
                                    <p:anim calcmode="lin" valueType="num">
                                      <p:cBhvr additive="base">
                                        <p:cTn id="8" dur="500" fill="hold"/>
                                        <p:tgtEl>
                                          <p:spTgt spid="1187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792"/>
                                        </p:tgtEl>
                                        <p:attrNameLst>
                                          <p:attrName>style.visibility</p:attrName>
                                        </p:attrNameLst>
                                      </p:cBhvr>
                                      <p:to>
                                        <p:strVal val="visible"/>
                                      </p:to>
                                    </p:set>
                                    <p:anim calcmode="lin" valueType="num">
                                      <p:cBhvr additive="base">
                                        <p:cTn id="13" dur="500" fill="hold"/>
                                        <p:tgtEl>
                                          <p:spTgt spid="118792"/>
                                        </p:tgtEl>
                                        <p:attrNameLst>
                                          <p:attrName>ppt_x</p:attrName>
                                        </p:attrNameLst>
                                      </p:cBhvr>
                                      <p:tavLst>
                                        <p:tav tm="0">
                                          <p:val>
                                            <p:strVal val="0-#ppt_w/2"/>
                                          </p:val>
                                        </p:tav>
                                        <p:tav tm="100000">
                                          <p:val>
                                            <p:strVal val="#ppt_x"/>
                                          </p:val>
                                        </p:tav>
                                      </p:tavLst>
                                    </p:anim>
                                    <p:anim calcmode="lin" valueType="num">
                                      <p:cBhvr additive="base">
                                        <p:cTn id="14" dur="500" fill="hold"/>
                                        <p:tgtEl>
                                          <p:spTgt spid="1187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8793"/>
                                        </p:tgtEl>
                                        <p:attrNameLst>
                                          <p:attrName>style.visibility</p:attrName>
                                        </p:attrNameLst>
                                      </p:cBhvr>
                                      <p:to>
                                        <p:strVal val="visible"/>
                                      </p:to>
                                    </p:set>
                                    <p:anim calcmode="lin" valueType="num">
                                      <p:cBhvr additive="base">
                                        <p:cTn id="19" dur="500" fill="hold"/>
                                        <p:tgtEl>
                                          <p:spTgt spid="118793"/>
                                        </p:tgtEl>
                                        <p:attrNameLst>
                                          <p:attrName>ppt_x</p:attrName>
                                        </p:attrNameLst>
                                      </p:cBhvr>
                                      <p:tavLst>
                                        <p:tav tm="0">
                                          <p:val>
                                            <p:strVal val="0-#ppt_w/2"/>
                                          </p:val>
                                        </p:tav>
                                        <p:tav tm="100000">
                                          <p:val>
                                            <p:strVal val="#ppt_x"/>
                                          </p:val>
                                        </p:tav>
                                      </p:tavLst>
                                    </p:anim>
                                    <p:anim calcmode="lin" valueType="num">
                                      <p:cBhvr additive="base">
                                        <p:cTn id="20" dur="500" fill="hold"/>
                                        <p:tgtEl>
                                          <p:spTgt spid="118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2" grpId="0" animBg="1" autoUpdateAnimBg="0"/>
      <p:bldP spid="118793"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286000" y="5747129"/>
            <a:ext cx="7620000" cy="341632"/>
          </a:xfrm>
          <a:prstGeom prst="rect">
            <a:avLst/>
          </a:prstGeom>
          <a:noFill/>
          <a:ln w="3175">
            <a:solidFill>
              <a:schemeClr val="tx1"/>
            </a:solidFill>
            <a:miter lim="800000"/>
            <a:headEnd/>
            <a:tailEnd/>
          </a:ln>
        </p:spPr>
        <p:txBody>
          <a:bodyPr>
            <a:spAutoFit/>
          </a:bodyPr>
          <a:lstStyle/>
          <a:p>
            <a:pPr algn="ctr" eaLnBrk="0" hangingPunct="0">
              <a:lnSpc>
                <a:spcPct val="90000"/>
              </a:lnSpc>
              <a:spcBef>
                <a:spcPct val="40000"/>
              </a:spcBef>
            </a:pPr>
            <a:r>
              <a:rPr lang="en-US" dirty="0">
                <a:latin typeface="Franklin Gothic Book" panose="020B0503020102020204" pitchFamily="34" charset="0"/>
              </a:rPr>
              <a:t>If in doubt, make it a separate concept.</a:t>
            </a:r>
          </a:p>
        </p:txBody>
      </p:sp>
      <p:sp>
        <p:nvSpPr>
          <p:cNvPr id="15363" name="Text Box 3"/>
          <p:cNvSpPr txBox="1">
            <a:spLocks noChangeArrowheads="1"/>
          </p:cNvSpPr>
          <p:nvPr/>
        </p:nvSpPr>
        <p:spPr bwMode="auto">
          <a:xfrm>
            <a:off x="2095500" y="3114485"/>
            <a:ext cx="8001000" cy="701731"/>
          </a:xfrm>
          <a:prstGeom prst="rect">
            <a:avLst/>
          </a:prstGeom>
          <a:noFill/>
          <a:ln w="3175">
            <a:solidFill>
              <a:schemeClr val="tx1"/>
            </a:solidFill>
            <a:miter lim="800000"/>
            <a:headEnd/>
            <a:tailEnd/>
          </a:ln>
        </p:spPr>
        <p:txBody>
          <a:bodyPr>
            <a:spAutoFit/>
          </a:bodyPr>
          <a:lstStyle/>
          <a:p>
            <a:pPr marL="457200" indent="-457200" algn="just" eaLnBrk="0" hangingPunct="0">
              <a:lnSpc>
                <a:spcPct val="90000"/>
              </a:lnSpc>
              <a:spcBef>
                <a:spcPct val="40000"/>
              </a:spcBef>
            </a:pPr>
            <a:r>
              <a:rPr lang="en-US" dirty="0">
                <a:latin typeface="Franklin Gothic Book" panose="020B0503020102020204" pitchFamily="34" charset="0"/>
              </a:rPr>
              <a:t>	If we </a:t>
            </a:r>
            <a:r>
              <a:rPr lang="en-US" dirty="0">
                <a:solidFill>
                  <a:srgbClr val="0000FF"/>
                </a:solidFill>
                <a:latin typeface="Franklin Gothic Book" panose="020B0503020102020204" pitchFamily="34" charset="0"/>
              </a:rPr>
              <a:t>do not think</a:t>
            </a:r>
            <a:r>
              <a:rPr lang="en-US" dirty="0">
                <a:latin typeface="Franklin Gothic Book" panose="020B0503020102020204" pitchFamily="34" charset="0"/>
              </a:rPr>
              <a:t> of some </a:t>
            </a:r>
            <a:r>
              <a:rPr lang="en-US" dirty="0">
                <a:solidFill>
                  <a:srgbClr val="FF5050"/>
                </a:solidFill>
                <a:latin typeface="Franklin Gothic Book" panose="020B0503020102020204" pitchFamily="34" charset="0"/>
              </a:rPr>
              <a:t>concept X</a:t>
            </a:r>
            <a:r>
              <a:rPr lang="en-US" dirty="0">
                <a:latin typeface="Franklin Gothic Book" panose="020B0503020102020204" pitchFamily="34" charset="0"/>
              </a:rPr>
              <a:t> as a</a:t>
            </a:r>
            <a:r>
              <a:rPr lang="en-US" dirty="0">
                <a:solidFill>
                  <a:srgbClr val="FF5050"/>
                </a:solidFill>
                <a:latin typeface="Franklin Gothic Book" panose="020B0503020102020204" pitchFamily="34" charset="0"/>
              </a:rPr>
              <a:t> number</a:t>
            </a:r>
            <a:r>
              <a:rPr lang="en-US" dirty="0">
                <a:latin typeface="Franklin Gothic Book" panose="020B0503020102020204" pitchFamily="34" charset="0"/>
              </a:rPr>
              <a:t> or </a:t>
            </a:r>
            <a:r>
              <a:rPr lang="en-US" dirty="0">
                <a:solidFill>
                  <a:srgbClr val="FF5050"/>
                </a:solidFill>
                <a:latin typeface="Franklin Gothic Book" panose="020B0503020102020204" pitchFamily="34" charset="0"/>
              </a:rPr>
              <a:t>text</a:t>
            </a:r>
            <a:r>
              <a:rPr lang="en-US" dirty="0">
                <a:latin typeface="Franklin Gothic Book" panose="020B0503020102020204" pitchFamily="34" charset="0"/>
              </a:rPr>
              <a:t> in the real world,  </a:t>
            </a:r>
          </a:p>
          <a:p>
            <a:pPr marL="457200" indent="-457200" algn="just" eaLnBrk="0" hangingPunct="0">
              <a:lnSpc>
                <a:spcPct val="90000"/>
              </a:lnSpc>
              <a:spcBef>
                <a:spcPct val="40000"/>
              </a:spcBef>
            </a:pPr>
            <a:r>
              <a:rPr lang="en-US" dirty="0">
                <a:latin typeface="Franklin Gothic Book" panose="020B0503020102020204" pitchFamily="34" charset="0"/>
              </a:rPr>
              <a:t>	X is probably a </a:t>
            </a:r>
            <a:r>
              <a:rPr lang="en-US" dirty="0">
                <a:solidFill>
                  <a:srgbClr val="FF5050"/>
                </a:solidFill>
                <a:latin typeface="Franklin Gothic Book" panose="020B0503020102020204" pitchFamily="34" charset="0"/>
              </a:rPr>
              <a:t>concept</a:t>
            </a:r>
            <a:r>
              <a:rPr lang="en-US" dirty="0">
                <a:latin typeface="Franklin Gothic Book" panose="020B0503020102020204" pitchFamily="34" charset="0"/>
              </a:rPr>
              <a:t>, not an attribute.</a:t>
            </a:r>
          </a:p>
        </p:txBody>
      </p:sp>
      <p:sp>
        <p:nvSpPr>
          <p:cNvPr id="40965" name="Title 48"/>
          <p:cNvSpPr>
            <a:spLocks noGrp="1"/>
          </p:cNvSpPr>
          <p:nvPr>
            <p:ph type="title"/>
          </p:nvPr>
        </p:nvSpPr>
        <p:spPr/>
        <p:txBody>
          <a:bodyPr/>
          <a:lstStyle/>
          <a:p>
            <a:pPr algn="ctr" eaLnBrk="1" hangingPunct="1"/>
            <a:r>
              <a:rPr lang="en-US" sz="3600" dirty="0">
                <a:latin typeface="Franklin Gothic Book" panose="020B0503020102020204" pitchFamily="34" charset="0"/>
                <a:ea typeface="ＭＳ Ｐゴシック" pitchFamily="34" charset="-128"/>
              </a:rPr>
              <a:t>Concept vs. Attribute</a:t>
            </a:r>
            <a:endParaRPr lang="en-US" dirty="0">
              <a:latin typeface="Franklin Gothic Book" panose="020B0503020102020204" pitchFamily="34" charset="0"/>
              <a:ea typeface="ＭＳ Ｐゴシック" pitchFamily="34" charset="-128"/>
            </a:endParaRPr>
          </a:p>
        </p:txBody>
      </p:sp>
      <p:sp>
        <p:nvSpPr>
          <p:cNvPr id="40966" name="Content Placeholder 49"/>
          <p:cNvSpPr>
            <a:spLocks noGrp="1"/>
          </p:cNvSpPr>
          <p:nvPr>
            <p:ph idx="1"/>
          </p:nvPr>
        </p:nvSpPr>
        <p:spPr/>
        <p:txBody>
          <a:bodyPr/>
          <a:lstStyle/>
          <a:p>
            <a:pPr eaLnBrk="1" hangingPunct="1"/>
            <a:r>
              <a:rPr lang="en-US" sz="2400" dirty="0">
                <a:latin typeface="Franklin Gothic Book" panose="020B0503020102020204" pitchFamily="34" charset="0"/>
                <a:ea typeface="ＭＳ Ｐゴシック" pitchFamily="34" charset="-128"/>
              </a:rPr>
              <a:t>A </a:t>
            </a:r>
            <a:r>
              <a:rPr lang="en-US" sz="2400" dirty="0">
                <a:solidFill>
                  <a:srgbClr val="0000FF"/>
                </a:solidFill>
                <a:latin typeface="Franklin Gothic Book" panose="020B0503020102020204" pitchFamily="34" charset="0"/>
                <a:ea typeface="ＭＳ Ｐゴシック" pitchFamily="34" charset="-128"/>
              </a:rPr>
              <a:t>Common Mistake</a:t>
            </a:r>
            <a:r>
              <a:rPr lang="en-US" sz="2400" dirty="0">
                <a:latin typeface="Franklin Gothic Book" panose="020B0503020102020204" pitchFamily="34" charset="0"/>
                <a:ea typeface="ＭＳ Ｐゴシック" pitchFamily="34" charset="-128"/>
              </a:rPr>
              <a:t> in Identifying Concepts: </a:t>
            </a:r>
          </a:p>
          <a:p>
            <a:pPr marL="823913" lvl="1" indent="-457200">
              <a:buNone/>
            </a:pPr>
            <a:r>
              <a:rPr lang="en-US" sz="2100" dirty="0">
                <a:solidFill>
                  <a:srgbClr val="FF5050"/>
                </a:solidFill>
                <a:latin typeface="Franklin Gothic Book" panose="020B0503020102020204" pitchFamily="34" charset="0"/>
                <a:ea typeface="ＭＳ Ｐゴシック" pitchFamily="34" charset="-128"/>
              </a:rPr>
              <a:t>Attribute</a:t>
            </a:r>
            <a:r>
              <a:rPr lang="en-US" sz="2100" dirty="0">
                <a:latin typeface="Franklin Gothic Book" panose="020B0503020102020204" pitchFamily="34" charset="0"/>
                <a:ea typeface="ＭＳ Ｐゴシック" pitchFamily="34" charset="-128"/>
              </a:rPr>
              <a:t> OR </a:t>
            </a:r>
            <a:r>
              <a:rPr lang="en-US" sz="2100" dirty="0">
                <a:solidFill>
                  <a:srgbClr val="FF5050"/>
                </a:solidFill>
                <a:latin typeface="Franklin Gothic Book" panose="020B0503020102020204" pitchFamily="34" charset="0"/>
                <a:ea typeface="ＭＳ Ｐゴシック" pitchFamily="34" charset="-128"/>
              </a:rPr>
              <a:t>Concept</a:t>
            </a:r>
            <a:r>
              <a:rPr lang="en-US" sz="2100" dirty="0">
                <a:latin typeface="Franklin Gothic Book" panose="020B0503020102020204" pitchFamily="34" charset="0"/>
                <a:ea typeface="ＭＳ Ｐゴシック" pitchFamily="34" charset="-128"/>
              </a:rPr>
              <a:t>?</a:t>
            </a:r>
          </a:p>
        </p:txBody>
      </p:sp>
      <p:sp>
        <p:nvSpPr>
          <p:cNvPr id="40967" name="Slide Number Placeholder 6"/>
          <p:cNvSpPr>
            <a:spLocks noGrp="1"/>
          </p:cNvSpPr>
          <p:nvPr>
            <p:ph type="sldNum" sz="quarter" idx="12"/>
          </p:nvPr>
        </p:nvSpPr>
        <p:spPr bwMode="auto">
          <a:noFill/>
          <a:ln>
            <a:miter lim="800000"/>
            <a:headEnd/>
            <a:tailEnd/>
          </a:ln>
        </p:spPr>
        <p:txBody>
          <a:bodyPr/>
          <a:lstStyle/>
          <a:p>
            <a:fld id="{941027ED-0582-41F0-AB9B-859BC25213F6}" type="slidenum">
              <a:rPr lang="en-US" sz="2000">
                <a:solidFill>
                  <a:srgbClr val="FF0000"/>
                </a:solidFill>
              </a:rPr>
              <a:pPr/>
              <a:t>39</a:t>
            </a:fld>
            <a:endParaRPr lang="en-US" sz="2000">
              <a:solidFill>
                <a:srgbClr val="FF0000"/>
              </a:solidFill>
            </a:endParaRPr>
          </a:p>
        </p:txBody>
      </p:sp>
      <p:pic>
        <p:nvPicPr>
          <p:cNvPr id="2" name="Picture 1"/>
          <p:cNvPicPr>
            <a:picLocks noChangeAspect="1"/>
          </p:cNvPicPr>
          <p:nvPr/>
        </p:nvPicPr>
        <p:blipFill>
          <a:blip r:embed="rId3"/>
          <a:stretch>
            <a:fillRect/>
          </a:stretch>
        </p:blipFill>
        <p:spPr>
          <a:xfrm>
            <a:off x="2278912" y="4079569"/>
            <a:ext cx="7620000" cy="1321699"/>
          </a:xfrm>
          <a:prstGeom prst="rect">
            <a:avLst/>
          </a:prstGeom>
        </p:spPr>
      </p:pic>
    </p:spTree>
    <p:extLst>
      <p:ext uri="{BB962C8B-B14F-4D97-AF65-F5344CB8AC3E}">
        <p14:creationId xmlns:p14="http://schemas.microsoft.com/office/powerpoint/2010/main" val="58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0-#ppt_w/2"/>
                                          </p:val>
                                        </p:tav>
                                        <p:tav tm="100000">
                                          <p:val>
                                            <p:strVal val="#ppt_x"/>
                                          </p:val>
                                        </p:tav>
                                      </p:tavLst>
                                    </p:anim>
                                    <p:anim calcmode="lin" valueType="num">
                                      <p:cBhvr additive="base">
                                        <p:cTn id="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2"/>
                                        </p:tgtEl>
                                        <p:attrNameLst>
                                          <p:attrName>style.visibility</p:attrName>
                                        </p:attrNameLst>
                                      </p:cBhvr>
                                      <p:to>
                                        <p:strVal val="visible"/>
                                      </p:to>
                                    </p:set>
                                    <p:anim calcmode="lin" valueType="num">
                                      <p:cBhvr additive="base">
                                        <p:cTn id="13" dur="500" fill="hold"/>
                                        <p:tgtEl>
                                          <p:spTgt spid="15362"/>
                                        </p:tgtEl>
                                        <p:attrNameLst>
                                          <p:attrName>ppt_x</p:attrName>
                                        </p:attrNameLst>
                                      </p:cBhvr>
                                      <p:tavLst>
                                        <p:tav tm="0">
                                          <p:val>
                                            <p:strVal val="0-#ppt_w/2"/>
                                          </p:val>
                                        </p:tav>
                                        <p:tav tm="100000">
                                          <p:val>
                                            <p:strVal val="#ppt_x"/>
                                          </p:val>
                                        </p:tav>
                                      </p:tavLst>
                                    </p:anim>
                                    <p:anim calcmode="lin" valueType="num">
                                      <p:cBhvr additive="base">
                                        <p:cTn id="14"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autoUpdateAnimBg="0"/>
      <p:bldP spid="1536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Model</a:t>
            </a:r>
          </a:p>
        </p:txBody>
      </p:sp>
      <p:sp>
        <p:nvSpPr>
          <p:cNvPr id="3" name="Content Placeholder 2"/>
          <p:cNvSpPr>
            <a:spLocks noGrp="1"/>
          </p:cNvSpPr>
          <p:nvPr>
            <p:ph idx="1"/>
          </p:nvPr>
        </p:nvSpPr>
        <p:spPr/>
        <p:txBody>
          <a:bodyPr>
            <a:normAutofit lnSpcReduction="10000"/>
          </a:bodyPr>
          <a:lstStyle/>
          <a:p>
            <a:pPr algn="just"/>
            <a:r>
              <a:rPr lang="en-US" dirty="0"/>
              <a:t>The domain model is created during object-oriented </a:t>
            </a:r>
            <a:r>
              <a:rPr lang="en-US" b="1" dirty="0"/>
              <a:t>analysis</a:t>
            </a:r>
            <a:r>
              <a:rPr lang="en-US" dirty="0"/>
              <a:t> to decompose the domain into concepts or objects in the real world</a:t>
            </a:r>
          </a:p>
          <a:p>
            <a:pPr algn="just"/>
            <a:endParaRPr lang="en-US" dirty="0"/>
          </a:p>
          <a:p>
            <a:pPr algn="just"/>
            <a:r>
              <a:rPr lang="en-US" dirty="0"/>
              <a:t>The model should identify the set of </a:t>
            </a:r>
            <a:r>
              <a:rPr lang="en-US" b="1" dirty="0"/>
              <a:t>conceptual classes </a:t>
            </a:r>
            <a:r>
              <a:rPr lang="en-US" dirty="0"/>
              <a:t>(The domain model is iteratively completed) </a:t>
            </a:r>
          </a:p>
          <a:p>
            <a:pPr algn="just"/>
            <a:endParaRPr lang="en-US" dirty="0"/>
          </a:p>
          <a:p>
            <a:pPr algn="just"/>
            <a:r>
              <a:rPr lang="en-US" dirty="0"/>
              <a:t>It is the basis for the design of the software</a:t>
            </a:r>
          </a:p>
          <a:p>
            <a:pPr algn="just"/>
            <a:endParaRPr lang="en-US" dirty="0"/>
          </a:p>
          <a:p>
            <a:pPr algn="just"/>
            <a:r>
              <a:rPr lang="en-US" dirty="0"/>
              <a:t>The domain model is also called </a:t>
            </a:r>
            <a:r>
              <a:rPr lang="en-US" b="1" dirty="0"/>
              <a:t>conceptual model</a:t>
            </a:r>
            <a:r>
              <a:rPr lang="en-US" dirty="0"/>
              <a:t>,</a:t>
            </a:r>
            <a:r>
              <a:rPr lang="en-US" b="1" dirty="0"/>
              <a:t> domain object model </a:t>
            </a:r>
            <a:r>
              <a:rPr lang="en-US" dirty="0"/>
              <a:t>or</a:t>
            </a:r>
            <a:r>
              <a:rPr lang="en-US" b="1" dirty="0"/>
              <a:t> analysis object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190112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0FDA-98A0-4C9E-AD8B-7F6D8A9BF894}"/>
              </a:ext>
            </a:extLst>
          </p:cNvPr>
          <p:cNvSpPr>
            <a:spLocks noGrp="1"/>
          </p:cNvSpPr>
          <p:nvPr>
            <p:ph type="title"/>
          </p:nvPr>
        </p:nvSpPr>
        <p:spPr/>
        <p:txBody>
          <a:bodyPr/>
          <a:lstStyle/>
          <a:p>
            <a:r>
              <a:rPr lang="en-US" dirty="0"/>
              <a:t>UML Attribute Notation</a:t>
            </a:r>
          </a:p>
        </p:txBody>
      </p:sp>
      <p:pic>
        <p:nvPicPr>
          <p:cNvPr id="5" name="Content Placeholder 4">
            <a:extLst>
              <a:ext uri="{FF2B5EF4-FFF2-40B4-BE49-F238E27FC236}">
                <a16:creationId xmlns:a16="http://schemas.microsoft.com/office/drawing/2014/main" id="{50772E5F-263E-4FCC-8F2E-7679FE8357FA}"/>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67000" y="1600200"/>
            <a:ext cx="7239000" cy="4876800"/>
          </a:xfrm>
        </p:spPr>
      </p:pic>
    </p:spTree>
    <p:extLst>
      <p:ext uri="{BB962C8B-B14F-4D97-AF65-F5344CB8AC3E}">
        <p14:creationId xmlns:p14="http://schemas.microsoft.com/office/powerpoint/2010/main" val="2393697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40E9-6CCD-4971-9454-80AD90F09D6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EEFAA84-3390-420B-8DA3-EE9D33B9137C}"/>
              </a:ext>
            </a:extLst>
          </p:cNvPr>
          <p:cNvSpPr>
            <a:spLocks noGrp="1"/>
          </p:cNvSpPr>
          <p:nvPr>
            <p:ph idx="1"/>
          </p:nvPr>
        </p:nvSpPr>
        <p:spPr/>
        <p:txBody>
          <a:bodyPr/>
          <a:lstStyle/>
          <a:p>
            <a:pPr marL="285115" marR="488950" indent="-273050">
              <a:lnSpc>
                <a:spcPct val="100000"/>
              </a:lnSpc>
              <a:spcBef>
                <a:spcPts val="100"/>
              </a:spcBef>
            </a:pPr>
            <a:r>
              <a:rPr lang="en-US" sz="2400" spc="-5" dirty="0">
                <a:cs typeface="Schoolbook Uralic"/>
              </a:rPr>
              <a:t>When in doubt if the concept is required, keep the concept.</a:t>
            </a:r>
            <a:endParaRPr lang="en-US" sz="2400" dirty="0">
              <a:cs typeface="Schoolbook Uralic"/>
            </a:endParaRPr>
          </a:p>
          <a:p>
            <a:pPr marL="285115" marR="5080" indent="-273050">
              <a:lnSpc>
                <a:spcPct val="100000"/>
              </a:lnSpc>
              <a:spcBef>
                <a:spcPts val="600"/>
              </a:spcBef>
            </a:pPr>
            <a:r>
              <a:rPr lang="en-US" sz="2400" spc="-5" dirty="0">
                <a:cs typeface="Schoolbook Uralic"/>
              </a:rPr>
              <a:t>When in doubt if the association is </a:t>
            </a:r>
            <a:r>
              <a:rPr lang="en-US" sz="2400" spc="-204" dirty="0">
                <a:cs typeface="Schoolbook Uralic"/>
              </a:rPr>
              <a:t>required, drop  </a:t>
            </a:r>
            <a:r>
              <a:rPr lang="en-US" sz="2400" spc="-5" dirty="0">
                <a:cs typeface="Schoolbook Uralic"/>
              </a:rPr>
              <a:t>it.</a:t>
            </a:r>
            <a:endParaRPr lang="en-US" sz="2400" dirty="0">
              <a:cs typeface="Schoolbook Uralic"/>
            </a:endParaRPr>
          </a:p>
          <a:p>
            <a:pPr marL="0" indent="0">
              <a:lnSpc>
                <a:spcPct val="100000"/>
              </a:lnSpc>
              <a:spcBef>
                <a:spcPts val="600"/>
              </a:spcBef>
              <a:buNone/>
            </a:pPr>
            <a:endParaRPr lang="en-US" sz="2400" dirty="0">
              <a:cs typeface="Schoolbook Uralic"/>
            </a:endParaRPr>
          </a:p>
          <a:p>
            <a:endParaRPr lang="en-US" dirty="0"/>
          </a:p>
          <a:p>
            <a:pPr marL="0" indent="0">
              <a:buNone/>
            </a:pPr>
            <a:endParaRPr lang="en-US" dirty="0"/>
          </a:p>
        </p:txBody>
      </p:sp>
    </p:spTree>
    <p:extLst>
      <p:ext uri="{BB962C8B-B14F-4D97-AF65-F5344CB8AC3E}">
        <p14:creationId xmlns:p14="http://schemas.microsoft.com/office/powerpoint/2010/main" val="2714646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a:extLst>
              <a:ext uri="{FF2B5EF4-FFF2-40B4-BE49-F238E27FC236}">
                <a16:creationId xmlns:a16="http://schemas.microsoft.com/office/drawing/2014/main" id="{35F013FF-23B9-DE46-A96A-6CAD8F6C9093}"/>
              </a:ext>
            </a:extLst>
          </p:cNvPr>
          <p:cNvSpPr>
            <a:spLocks noGrp="1" noChangeArrowheads="1"/>
          </p:cNvSpPr>
          <p:nvPr>
            <p:ph type="title"/>
          </p:nvPr>
        </p:nvSpPr>
        <p:spPr>
          <a:xfrm>
            <a:off x="2286000" y="442317"/>
            <a:ext cx="7315200" cy="1073944"/>
          </a:xfrm>
        </p:spPr>
        <p:txBody>
          <a:bodyPr/>
          <a:lstStyle/>
          <a:p>
            <a:pPr eaLnBrk="1" hangingPunct="1"/>
            <a:r>
              <a:rPr lang="en-US" altLang="en-US" sz="2700" dirty="0"/>
              <a:t>Monopoly Game domain model</a:t>
            </a:r>
            <a:br>
              <a:rPr lang="en-US" altLang="en-US" sz="2700" dirty="0"/>
            </a:br>
            <a:r>
              <a:rPr lang="en-US" altLang="en-US" sz="2700" dirty="0"/>
              <a:t>(first identify concepts as classes)</a:t>
            </a:r>
          </a:p>
        </p:txBody>
      </p:sp>
      <p:grpSp>
        <p:nvGrpSpPr>
          <p:cNvPr id="37892" name="Group 8">
            <a:extLst>
              <a:ext uri="{FF2B5EF4-FFF2-40B4-BE49-F238E27FC236}">
                <a16:creationId xmlns:a16="http://schemas.microsoft.com/office/drawing/2014/main" id="{054E674F-9D9B-8341-B135-0D8ED395F367}"/>
              </a:ext>
            </a:extLst>
          </p:cNvPr>
          <p:cNvGrpSpPr>
            <a:grpSpLocks/>
          </p:cNvGrpSpPr>
          <p:nvPr/>
        </p:nvGrpSpPr>
        <p:grpSpPr bwMode="auto">
          <a:xfrm>
            <a:off x="2312894" y="2601955"/>
            <a:ext cx="1085850" cy="742950"/>
            <a:chOff x="528" y="1440"/>
            <a:chExt cx="912" cy="624"/>
          </a:xfrm>
        </p:grpSpPr>
        <p:sp>
          <p:nvSpPr>
            <p:cNvPr id="37919" name="Line 5">
              <a:extLst>
                <a:ext uri="{FF2B5EF4-FFF2-40B4-BE49-F238E27FC236}">
                  <a16:creationId xmlns:a16="http://schemas.microsoft.com/office/drawing/2014/main" id="{5F598F61-EFD1-8446-8051-95561EBF4834}"/>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20" name="Line 6">
              <a:extLst>
                <a:ext uri="{FF2B5EF4-FFF2-40B4-BE49-F238E27FC236}">
                  <a16:creationId xmlns:a16="http://schemas.microsoft.com/office/drawing/2014/main" id="{7F814329-B6FD-5C48-B1BF-35837DFD1022}"/>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21" name="Line 7">
              <a:extLst>
                <a:ext uri="{FF2B5EF4-FFF2-40B4-BE49-F238E27FC236}">
                  <a16:creationId xmlns:a16="http://schemas.microsoft.com/office/drawing/2014/main" id="{B08E7A0A-2F69-7943-91C2-137C9FE602E2}"/>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3" name="Group 9">
            <a:extLst>
              <a:ext uri="{FF2B5EF4-FFF2-40B4-BE49-F238E27FC236}">
                <a16:creationId xmlns:a16="http://schemas.microsoft.com/office/drawing/2014/main" id="{9A85905D-B9A8-0543-AFAF-CA54CA476054}"/>
              </a:ext>
            </a:extLst>
          </p:cNvPr>
          <p:cNvGrpSpPr>
            <a:grpSpLocks/>
          </p:cNvGrpSpPr>
          <p:nvPr/>
        </p:nvGrpSpPr>
        <p:grpSpPr bwMode="auto">
          <a:xfrm>
            <a:off x="4313144" y="2601955"/>
            <a:ext cx="1085850" cy="742950"/>
            <a:chOff x="528" y="1440"/>
            <a:chExt cx="912" cy="624"/>
          </a:xfrm>
        </p:grpSpPr>
        <p:sp>
          <p:nvSpPr>
            <p:cNvPr id="37916" name="Line 10">
              <a:extLst>
                <a:ext uri="{FF2B5EF4-FFF2-40B4-BE49-F238E27FC236}">
                  <a16:creationId xmlns:a16="http://schemas.microsoft.com/office/drawing/2014/main" id="{96410166-0070-A14D-8F39-F7591A60CFB4}"/>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7" name="Line 11">
              <a:extLst>
                <a:ext uri="{FF2B5EF4-FFF2-40B4-BE49-F238E27FC236}">
                  <a16:creationId xmlns:a16="http://schemas.microsoft.com/office/drawing/2014/main" id="{F2699209-8139-D945-BB78-0A304D2E96A3}"/>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8" name="Line 12">
              <a:extLst>
                <a:ext uri="{FF2B5EF4-FFF2-40B4-BE49-F238E27FC236}">
                  <a16:creationId xmlns:a16="http://schemas.microsoft.com/office/drawing/2014/main" id="{A1F4B22B-F8DD-FD40-998F-634ECFAF553F}"/>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4" name="Group 13">
            <a:extLst>
              <a:ext uri="{FF2B5EF4-FFF2-40B4-BE49-F238E27FC236}">
                <a16:creationId xmlns:a16="http://schemas.microsoft.com/office/drawing/2014/main" id="{0E88E30C-F7AD-D24B-AB86-9D498A56CB35}"/>
              </a:ext>
            </a:extLst>
          </p:cNvPr>
          <p:cNvGrpSpPr>
            <a:grpSpLocks/>
          </p:cNvGrpSpPr>
          <p:nvPr/>
        </p:nvGrpSpPr>
        <p:grpSpPr bwMode="auto">
          <a:xfrm>
            <a:off x="6427694" y="2601955"/>
            <a:ext cx="1085850" cy="742950"/>
            <a:chOff x="528" y="1440"/>
            <a:chExt cx="912" cy="624"/>
          </a:xfrm>
        </p:grpSpPr>
        <p:sp>
          <p:nvSpPr>
            <p:cNvPr id="37913" name="Line 14">
              <a:extLst>
                <a:ext uri="{FF2B5EF4-FFF2-40B4-BE49-F238E27FC236}">
                  <a16:creationId xmlns:a16="http://schemas.microsoft.com/office/drawing/2014/main" id="{C7AF78A6-A8D3-054C-B21E-D13FE9FE284C}"/>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4" name="Line 15">
              <a:extLst>
                <a:ext uri="{FF2B5EF4-FFF2-40B4-BE49-F238E27FC236}">
                  <a16:creationId xmlns:a16="http://schemas.microsoft.com/office/drawing/2014/main" id="{5F3142B3-9B8F-124C-A5E3-887C84D7EDEC}"/>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5" name="Line 16">
              <a:extLst>
                <a:ext uri="{FF2B5EF4-FFF2-40B4-BE49-F238E27FC236}">
                  <a16:creationId xmlns:a16="http://schemas.microsoft.com/office/drawing/2014/main" id="{4CD9D340-8EBE-3F49-AA25-A59F4514DE78}"/>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5" name="Group 17">
            <a:extLst>
              <a:ext uri="{FF2B5EF4-FFF2-40B4-BE49-F238E27FC236}">
                <a16:creationId xmlns:a16="http://schemas.microsoft.com/office/drawing/2014/main" id="{05B882E5-2799-4446-BD25-78BCEFAF4AEB}"/>
              </a:ext>
            </a:extLst>
          </p:cNvPr>
          <p:cNvGrpSpPr>
            <a:grpSpLocks/>
          </p:cNvGrpSpPr>
          <p:nvPr/>
        </p:nvGrpSpPr>
        <p:grpSpPr bwMode="auto">
          <a:xfrm>
            <a:off x="2312894" y="4030705"/>
            <a:ext cx="1085850" cy="742950"/>
            <a:chOff x="528" y="1440"/>
            <a:chExt cx="912" cy="624"/>
          </a:xfrm>
        </p:grpSpPr>
        <p:sp>
          <p:nvSpPr>
            <p:cNvPr id="37910" name="Line 18">
              <a:extLst>
                <a:ext uri="{FF2B5EF4-FFF2-40B4-BE49-F238E27FC236}">
                  <a16:creationId xmlns:a16="http://schemas.microsoft.com/office/drawing/2014/main" id="{EC8A9D7B-51DA-414D-963D-0D03CF7B5130}"/>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1" name="Line 19">
              <a:extLst>
                <a:ext uri="{FF2B5EF4-FFF2-40B4-BE49-F238E27FC236}">
                  <a16:creationId xmlns:a16="http://schemas.microsoft.com/office/drawing/2014/main" id="{04EF2E0C-0770-9844-859C-33712DF22269}"/>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2" name="Line 20">
              <a:extLst>
                <a:ext uri="{FF2B5EF4-FFF2-40B4-BE49-F238E27FC236}">
                  <a16:creationId xmlns:a16="http://schemas.microsoft.com/office/drawing/2014/main" id="{CD400EBD-0947-704D-818A-1A8831E24332}"/>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6" name="Group 21">
            <a:extLst>
              <a:ext uri="{FF2B5EF4-FFF2-40B4-BE49-F238E27FC236}">
                <a16:creationId xmlns:a16="http://schemas.microsoft.com/office/drawing/2014/main" id="{59318753-B4FF-DF41-A6CE-8AD89F51CE8D}"/>
              </a:ext>
            </a:extLst>
          </p:cNvPr>
          <p:cNvGrpSpPr>
            <a:grpSpLocks/>
          </p:cNvGrpSpPr>
          <p:nvPr/>
        </p:nvGrpSpPr>
        <p:grpSpPr bwMode="auto">
          <a:xfrm>
            <a:off x="4313144" y="4030705"/>
            <a:ext cx="1085850" cy="742950"/>
            <a:chOff x="528" y="1440"/>
            <a:chExt cx="912" cy="624"/>
          </a:xfrm>
        </p:grpSpPr>
        <p:sp>
          <p:nvSpPr>
            <p:cNvPr id="37907" name="Line 22">
              <a:extLst>
                <a:ext uri="{FF2B5EF4-FFF2-40B4-BE49-F238E27FC236}">
                  <a16:creationId xmlns:a16="http://schemas.microsoft.com/office/drawing/2014/main" id="{F3C8E2CB-6A0C-CD42-9FBE-9BBFDDC217E6}"/>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08" name="Line 23">
              <a:extLst>
                <a:ext uri="{FF2B5EF4-FFF2-40B4-BE49-F238E27FC236}">
                  <a16:creationId xmlns:a16="http://schemas.microsoft.com/office/drawing/2014/main" id="{51D3470C-18DF-D548-A113-FF890E96C757}"/>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09" name="Line 24">
              <a:extLst>
                <a:ext uri="{FF2B5EF4-FFF2-40B4-BE49-F238E27FC236}">
                  <a16:creationId xmlns:a16="http://schemas.microsoft.com/office/drawing/2014/main" id="{01775A72-9BB9-2E4E-9C88-C15063EFA73F}"/>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7" name="Group 25">
            <a:extLst>
              <a:ext uri="{FF2B5EF4-FFF2-40B4-BE49-F238E27FC236}">
                <a16:creationId xmlns:a16="http://schemas.microsoft.com/office/drawing/2014/main" id="{DE81F3AB-AE48-8442-874E-5EC12A45AD85}"/>
              </a:ext>
            </a:extLst>
          </p:cNvPr>
          <p:cNvGrpSpPr>
            <a:grpSpLocks/>
          </p:cNvGrpSpPr>
          <p:nvPr/>
        </p:nvGrpSpPr>
        <p:grpSpPr bwMode="auto">
          <a:xfrm>
            <a:off x="6427694" y="3973555"/>
            <a:ext cx="1085850" cy="742950"/>
            <a:chOff x="528" y="1440"/>
            <a:chExt cx="912" cy="624"/>
          </a:xfrm>
        </p:grpSpPr>
        <p:sp>
          <p:nvSpPr>
            <p:cNvPr id="37904" name="Line 26">
              <a:extLst>
                <a:ext uri="{FF2B5EF4-FFF2-40B4-BE49-F238E27FC236}">
                  <a16:creationId xmlns:a16="http://schemas.microsoft.com/office/drawing/2014/main" id="{5A392253-19AE-1D49-A49F-FBA9A0DC3548}"/>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05" name="Line 27">
              <a:extLst>
                <a:ext uri="{FF2B5EF4-FFF2-40B4-BE49-F238E27FC236}">
                  <a16:creationId xmlns:a16="http://schemas.microsoft.com/office/drawing/2014/main" id="{124AE177-E91D-FF4D-BF6C-2B06C77816EC}"/>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06" name="Line 28">
              <a:extLst>
                <a:ext uri="{FF2B5EF4-FFF2-40B4-BE49-F238E27FC236}">
                  <a16:creationId xmlns:a16="http://schemas.microsoft.com/office/drawing/2014/main" id="{06E09FC4-23E7-E34E-A371-301D2F11B7EE}"/>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sp>
        <p:nvSpPr>
          <p:cNvPr id="37898" name="Text Box 29">
            <a:extLst>
              <a:ext uri="{FF2B5EF4-FFF2-40B4-BE49-F238E27FC236}">
                <a16:creationId xmlns:a16="http://schemas.microsoft.com/office/drawing/2014/main" id="{687C61C9-6269-2043-BB50-154BF278A45F}"/>
              </a:ext>
            </a:extLst>
          </p:cNvPr>
          <p:cNvSpPr txBox="1">
            <a:spLocks noChangeArrowheads="1"/>
          </p:cNvSpPr>
          <p:nvPr/>
        </p:nvSpPr>
        <p:spPr bwMode="auto">
          <a:xfrm>
            <a:off x="2334326" y="2659106"/>
            <a:ext cx="1497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Monopoly Game</a:t>
            </a:r>
          </a:p>
        </p:txBody>
      </p:sp>
      <p:sp>
        <p:nvSpPr>
          <p:cNvPr id="37899" name="Text Box 30">
            <a:extLst>
              <a:ext uri="{FF2B5EF4-FFF2-40B4-BE49-F238E27FC236}">
                <a16:creationId xmlns:a16="http://schemas.microsoft.com/office/drawing/2014/main" id="{C2901026-C3A0-E941-828A-B22E37DD9186}"/>
              </a:ext>
            </a:extLst>
          </p:cNvPr>
          <p:cNvSpPr txBox="1">
            <a:spLocks noChangeArrowheads="1"/>
          </p:cNvSpPr>
          <p:nvPr/>
        </p:nvSpPr>
        <p:spPr bwMode="auto">
          <a:xfrm>
            <a:off x="2370046" y="4145006"/>
            <a:ext cx="7786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Player</a:t>
            </a:r>
          </a:p>
        </p:txBody>
      </p:sp>
      <p:sp>
        <p:nvSpPr>
          <p:cNvPr id="37900" name="Text Box 31">
            <a:extLst>
              <a:ext uri="{FF2B5EF4-FFF2-40B4-BE49-F238E27FC236}">
                <a16:creationId xmlns:a16="http://schemas.microsoft.com/office/drawing/2014/main" id="{17FDAE27-A4D2-0E4F-ABDD-AA6E020AAE28}"/>
              </a:ext>
            </a:extLst>
          </p:cNvPr>
          <p:cNvSpPr txBox="1">
            <a:spLocks noChangeArrowheads="1"/>
          </p:cNvSpPr>
          <p:nvPr/>
        </p:nvSpPr>
        <p:spPr bwMode="auto">
          <a:xfrm>
            <a:off x="4370296" y="4087856"/>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Piece</a:t>
            </a:r>
          </a:p>
        </p:txBody>
      </p:sp>
      <p:sp>
        <p:nvSpPr>
          <p:cNvPr id="37901" name="Text Box 32">
            <a:extLst>
              <a:ext uri="{FF2B5EF4-FFF2-40B4-BE49-F238E27FC236}">
                <a16:creationId xmlns:a16="http://schemas.microsoft.com/office/drawing/2014/main" id="{47C972D1-E4C3-C243-A714-F0C73B864509}"/>
              </a:ext>
            </a:extLst>
          </p:cNvPr>
          <p:cNvSpPr txBox="1">
            <a:spLocks noChangeArrowheads="1"/>
          </p:cNvSpPr>
          <p:nvPr/>
        </p:nvSpPr>
        <p:spPr bwMode="auto">
          <a:xfrm>
            <a:off x="4370294" y="2659106"/>
            <a:ext cx="10751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dirty="0"/>
              <a:t>Dice</a:t>
            </a:r>
          </a:p>
        </p:txBody>
      </p:sp>
      <p:sp>
        <p:nvSpPr>
          <p:cNvPr id="37902" name="Text Box 33">
            <a:extLst>
              <a:ext uri="{FF2B5EF4-FFF2-40B4-BE49-F238E27FC236}">
                <a16:creationId xmlns:a16="http://schemas.microsoft.com/office/drawing/2014/main" id="{5DC14F48-52C0-EE4D-8938-47720E68F277}"/>
              </a:ext>
            </a:extLst>
          </p:cNvPr>
          <p:cNvSpPr txBox="1">
            <a:spLocks noChangeArrowheads="1"/>
          </p:cNvSpPr>
          <p:nvPr/>
        </p:nvSpPr>
        <p:spPr bwMode="auto">
          <a:xfrm>
            <a:off x="6474131" y="2659106"/>
            <a:ext cx="662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Board</a:t>
            </a:r>
          </a:p>
        </p:txBody>
      </p:sp>
      <p:sp>
        <p:nvSpPr>
          <p:cNvPr id="37903" name="Text Box 34">
            <a:extLst>
              <a:ext uri="{FF2B5EF4-FFF2-40B4-BE49-F238E27FC236}">
                <a16:creationId xmlns:a16="http://schemas.microsoft.com/office/drawing/2014/main" id="{A498FE33-1669-3E46-A0E7-EAE14D6783B7}"/>
              </a:ext>
            </a:extLst>
          </p:cNvPr>
          <p:cNvSpPr txBox="1">
            <a:spLocks noChangeArrowheads="1"/>
          </p:cNvSpPr>
          <p:nvPr/>
        </p:nvSpPr>
        <p:spPr bwMode="auto">
          <a:xfrm>
            <a:off x="6455081" y="4087856"/>
            <a:ext cx="7617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Square</a:t>
            </a:r>
          </a:p>
        </p:txBody>
      </p:sp>
      <p:pic>
        <p:nvPicPr>
          <p:cNvPr id="2" name="Picture 1">
            <a:extLst>
              <a:ext uri="{FF2B5EF4-FFF2-40B4-BE49-F238E27FC236}">
                <a16:creationId xmlns:a16="http://schemas.microsoft.com/office/drawing/2014/main" id="{B33088E3-AC23-634E-9266-781D53C7173C}"/>
              </a:ext>
            </a:extLst>
          </p:cNvPr>
          <p:cNvPicPr>
            <a:picLocks noChangeAspect="1"/>
          </p:cNvPicPr>
          <p:nvPr/>
        </p:nvPicPr>
        <p:blipFill>
          <a:blip r:embed="rId4"/>
          <a:stretch>
            <a:fillRect/>
          </a:stretch>
        </p:blipFill>
        <p:spPr>
          <a:xfrm>
            <a:off x="7800975" y="487405"/>
            <a:ext cx="2857500" cy="2857500"/>
          </a:xfrm>
          <a:prstGeom prst="rect">
            <a:avLst/>
          </a:prstGeom>
        </p:spPr>
      </p:pic>
    </p:spTree>
    <p:extLst>
      <p:ext uri="{BB962C8B-B14F-4D97-AF65-F5344CB8AC3E}">
        <p14:creationId xmlns:p14="http://schemas.microsoft.com/office/powerpoint/2010/main" val="339896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8" grpId="0"/>
      <p:bldP spid="37899" grpId="0"/>
      <p:bldP spid="37900" grpId="0"/>
      <p:bldP spid="37901" grpId="0"/>
      <p:bldP spid="37902" grpId="0"/>
      <p:bldP spid="3790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1200" y="609465"/>
            <a:ext cx="9067800" cy="6093434"/>
          </a:xfrm>
          <a:prstGeom prst="rect">
            <a:avLst/>
          </a:prstGeom>
        </p:spPr>
      </p:pic>
    </p:spTree>
    <p:extLst>
      <p:ext uri="{BB962C8B-B14F-4D97-AF65-F5344CB8AC3E}">
        <p14:creationId xmlns:p14="http://schemas.microsoft.com/office/powerpoint/2010/main" val="3207658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8313" y="3196828"/>
            <a:ext cx="8715375" cy="80367"/>
          </a:xfrm>
          <a:custGeom>
            <a:avLst/>
            <a:gdLst/>
            <a:ahLst/>
            <a:cxnLst/>
            <a:rect l="l" t="t" r="r" b="b"/>
            <a:pathLst>
              <a:path w="12395200" h="114300">
                <a:moveTo>
                  <a:pt x="0" y="114300"/>
                </a:moveTo>
                <a:lnTo>
                  <a:pt x="12395200" y="114300"/>
                </a:lnTo>
                <a:lnTo>
                  <a:pt x="12395200" y="0"/>
                </a:lnTo>
                <a:lnTo>
                  <a:pt x="0" y="0"/>
                </a:lnTo>
                <a:lnTo>
                  <a:pt x="0" y="114300"/>
                </a:lnTo>
                <a:close/>
              </a:path>
            </a:pathLst>
          </a:custGeom>
          <a:solidFill>
            <a:srgbClr val="0069B5"/>
          </a:solidFill>
        </p:spPr>
        <p:txBody>
          <a:bodyPr wrap="square" lIns="0" tIns="0" rIns="0" bIns="0" rtlCol="0"/>
          <a:lstStyle/>
          <a:p>
            <a:endParaRPr sz="1266"/>
          </a:p>
        </p:txBody>
      </p:sp>
      <p:sp>
        <p:nvSpPr>
          <p:cNvPr id="4" name="object 4"/>
          <p:cNvSpPr txBox="1">
            <a:spLocks noGrp="1"/>
          </p:cNvSpPr>
          <p:nvPr>
            <p:ph type="title"/>
          </p:nvPr>
        </p:nvSpPr>
        <p:spPr>
          <a:xfrm>
            <a:off x="1765101" y="1955602"/>
            <a:ext cx="3492401" cy="1224894"/>
          </a:xfrm>
          <a:prstGeom prst="rect">
            <a:avLst/>
          </a:prstGeom>
        </p:spPr>
        <p:txBody>
          <a:bodyPr vert="horz" wrap="square" lIns="0" tIns="44648" rIns="0" bIns="0" rtlCol="0" anchor="t">
            <a:spAutoFit/>
          </a:bodyPr>
          <a:lstStyle/>
          <a:p>
            <a:pPr marL="8929" marR="3572">
              <a:lnSpc>
                <a:spcPts val="4570"/>
              </a:lnSpc>
              <a:spcBef>
                <a:spcPts val="352"/>
              </a:spcBef>
            </a:pPr>
            <a:r>
              <a:rPr sz="3937" spc="-186" dirty="0">
                <a:solidFill>
                  <a:srgbClr val="0069B5"/>
                </a:solidFill>
                <a:latin typeface="Lucida Sans Unicode"/>
                <a:cs typeface="Lucida Sans Unicode"/>
              </a:rPr>
              <a:t>Visualizing  </a:t>
            </a:r>
            <a:r>
              <a:rPr sz="3937" spc="-176" dirty="0">
                <a:solidFill>
                  <a:srgbClr val="0069B5"/>
                </a:solidFill>
                <a:latin typeface="Lucida Sans Unicode"/>
                <a:cs typeface="Lucida Sans Unicode"/>
              </a:rPr>
              <a:t>Domain</a:t>
            </a:r>
            <a:r>
              <a:rPr sz="3937" spc="-179" dirty="0">
                <a:solidFill>
                  <a:srgbClr val="0069B5"/>
                </a:solidFill>
                <a:latin typeface="Lucida Sans Unicode"/>
                <a:cs typeface="Lucida Sans Unicode"/>
              </a:rPr>
              <a:t> </a:t>
            </a:r>
            <a:r>
              <a:rPr sz="3937" spc="-193" dirty="0">
                <a:solidFill>
                  <a:srgbClr val="0069B5"/>
                </a:solidFill>
                <a:latin typeface="Lucida Sans Unicode"/>
                <a:cs typeface="Lucida Sans Unicode"/>
              </a:rPr>
              <a:t>Models</a:t>
            </a:r>
            <a:endParaRPr sz="3937" dirty="0">
              <a:latin typeface="Lucida Sans Unicode"/>
              <a:cs typeface="Lucida Sans Unicode"/>
            </a:endParaRPr>
          </a:p>
        </p:txBody>
      </p:sp>
    </p:spTree>
    <p:extLst>
      <p:ext uri="{BB962C8B-B14F-4D97-AF65-F5344CB8AC3E}">
        <p14:creationId xmlns:p14="http://schemas.microsoft.com/office/powerpoint/2010/main" val="117906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4F33-24E3-4B22-80B8-2763196F5063}"/>
              </a:ext>
            </a:extLst>
          </p:cNvPr>
          <p:cNvSpPr>
            <a:spLocks noGrp="1"/>
          </p:cNvSpPr>
          <p:nvPr>
            <p:ph type="title"/>
          </p:nvPr>
        </p:nvSpPr>
        <p:spPr/>
        <p:txBody>
          <a:bodyPr/>
          <a:lstStyle/>
          <a:p>
            <a:r>
              <a:rPr lang="en-US" dirty="0"/>
              <a:t>Archaeologist Management System</a:t>
            </a:r>
          </a:p>
        </p:txBody>
      </p:sp>
      <p:sp>
        <p:nvSpPr>
          <p:cNvPr id="3" name="Content Placeholder 2">
            <a:extLst>
              <a:ext uri="{FF2B5EF4-FFF2-40B4-BE49-F238E27FC236}">
                <a16:creationId xmlns:a16="http://schemas.microsoft.com/office/drawing/2014/main" id="{3F4627E2-BD4B-C30B-3E5C-EE6C38F6CD96}"/>
              </a:ext>
            </a:extLst>
          </p:cNvPr>
          <p:cNvSpPr>
            <a:spLocks noGrp="1"/>
          </p:cNvSpPr>
          <p:nvPr>
            <p:ph idx="1"/>
          </p:nvPr>
        </p:nvSpPr>
        <p:spPr>
          <a:xfrm>
            <a:off x="1371600" y="1676400"/>
            <a:ext cx="9601200" cy="4191000"/>
          </a:xfrm>
        </p:spPr>
        <p:txBody>
          <a:bodyPr>
            <a:normAutofit/>
          </a:bodyPr>
          <a:lstStyle/>
          <a:p>
            <a:pPr marL="0" indent="0" algn="just">
              <a:buNone/>
            </a:pPr>
            <a:r>
              <a:rPr lang="en-US" sz="2400" b="0" i="0" u="none" strike="noStrike" baseline="0" dirty="0">
                <a:latin typeface="TimesNewRomanPSMT"/>
              </a:rPr>
              <a:t>You have been asked to build a management system for a group of archeologists. The group is comprised of multiple teams of researchers. Each team has a letter ID (e.g., team A, team B). Each researcher belongs to one of the teams, and has an ID number, a first name, and a last name. There are two types of researchers: field staff and lab staff. Each field staff member has a favorite region (string). Each lab researcher supports up to 2 field researchers. Some researchers may not be supported by a lab researcher. The </a:t>
            </a:r>
            <a:r>
              <a:rPr lang="en-US" sz="2400" b="0" i="0" strike="noStrike" baseline="0" dirty="0">
                <a:latin typeface="TimesNewRomanPSMT"/>
              </a:rPr>
              <a:t>archaeologist group</a:t>
            </a:r>
            <a:r>
              <a:rPr lang="en-US" sz="2400" b="0" i="0" u="none" strike="noStrike" baseline="0" dirty="0">
                <a:latin typeface="TimesNewRomanPSMT"/>
              </a:rPr>
              <a:t> also manages an inventory of equipment. Researchers of any type may check out up to 3 pieces of equipment. Each piece of equipment has a serial number and replacement cost.</a:t>
            </a:r>
            <a:endParaRPr lang="en-US" sz="2400" dirty="0"/>
          </a:p>
        </p:txBody>
      </p:sp>
    </p:spTree>
    <p:extLst>
      <p:ext uri="{BB962C8B-B14F-4D97-AF65-F5344CB8AC3E}">
        <p14:creationId xmlns:p14="http://schemas.microsoft.com/office/powerpoint/2010/main" val="1612466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4F33-24E3-4B22-80B8-2763196F5063}"/>
              </a:ext>
            </a:extLst>
          </p:cNvPr>
          <p:cNvSpPr>
            <a:spLocks noGrp="1"/>
          </p:cNvSpPr>
          <p:nvPr>
            <p:ph type="title"/>
          </p:nvPr>
        </p:nvSpPr>
        <p:spPr/>
        <p:txBody>
          <a:bodyPr/>
          <a:lstStyle/>
          <a:p>
            <a:r>
              <a:rPr lang="en-US" dirty="0"/>
              <a:t>Archaeologist Management System </a:t>
            </a:r>
            <a:br>
              <a:rPr lang="en-US" dirty="0"/>
            </a:br>
            <a:r>
              <a:rPr lang="en-US" sz="2400" dirty="0"/>
              <a:t>Identify Nouns</a:t>
            </a:r>
          </a:p>
        </p:txBody>
      </p:sp>
      <p:sp>
        <p:nvSpPr>
          <p:cNvPr id="3" name="Content Placeholder 2">
            <a:extLst>
              <a:ext uri="{FF2B5EF4-FFF2-40B4-BE49-F238E27FC236}">
                <a16:creationId xmlns:a16="http://schemas.microsoft.com/office/drawing/2014/main" id="{3F4627E2-BD4B-C30B-3E5C-EE6C38F6CD96}"/>
              </a:ext>
            </a:extLst>
          </p:cNvPr>
          <p:cNvSpPr>
            <a:spLocks noGrp="1"/>
          </p:cNvSpPr>
          <p:nvPr>
            <p:ph idx="1"/>
          </p:nvPr>
        </p:nvSpPr>
        <p:spPr>
          <a:xfrm>
            <a:off x="1371600" y="2199922"/>
            <a:ext cx="9601200" cy="4191000"/>
          </a:xfrm>
        </p:spPr>
        <p:txBody>
          <a:bodyPr>
            <a:normAutofit/>
          </a:bodyPr>
          <a:lstStyle/>
          <a:p>
            <a:pPr marL="0" indent="0" algn="just">
              <a:buNone/>
            </a:pPr>
            <a:r>
              <a:rPr lang="en-US" sz="2400" b="0" i="0" u="none" strike="noStrike" baseline="0" dirty="0">
                <a:latin typeface="TimesNewRomanPSMT"/>
              </a:rPr>
              <a:t>You have been asked to build a management system for a </a:t>
            </a:r>
            <a:r>
              <a:rPr lang="en-US" sz="2400" b="0" i="0" u="none" strike="noStrike" baseline="0" dirty="0">
                <a:solidFill>
                  <a:srgbClr val="00B0F0"/>
                </a:solidFill>
                <a:latin typeface="TimesNewRomanPSMT"/>
              </a:rPr>
              <a:t>group</a:t>
            </a:r>
            <a:r>
              <a:rPr lang="en-US" sz="2400" b="0" i="0" u="none" strike="noStrike" baseline="0" dirty="0">
                <a:latin typeface="TimesNewRomanPSMT"/>
              </a:rPr>
              <a:t> </a:t>
            </a:r>
            <a:r>
              <a:rPr lang="en-US" sz="2400" b="0" i="0" u="none" strike="noStrike" baseline="0" dirty="0">
                <a:solidFill>
                  <a:srgbClr val="00B0F0"/>
                </a:solidFill>
                <a:latin typeface="TimesNewRomanPSMT"/>
              </a:rPr>
              <a:t>of</a:t>
            </a:r>
            <a:r>
              <a:rPr lang="en-US" sz="2400" b="0" i="0" u="none" strike="noStrike" baseline="0" dirty="0">
                <a:latin typeface="TimesNewRomanPSMT"/>
              </a:rPr>
              <a:t> </a:t>
            </a:r>
            <a:r>
              <a:rPr lang="en-US" sz="2400" b="0" i="0" u="none" strike="noStrike" baseline="0" dirty="0">
                <a:solidFill>
                  <a:srgbClr val="00B0F0"/>
                </a:solidFill>
                <a:latin typeface="TimesNewRomanPSMT"/>
              </a:rPr>
              <a:t>archeologists</a:t>
            </a:r>
            <a:r>
              <a:rPr lang="en-US" sz="2400" b="0" i="0" u="none" strike="noStrike" baseline="0" dirty="0">
                <a:latin typeface="TimesNewRomanPSMT"/>
              </a:rPr>
              <a:t>. The group is comprised of multiple </a:t>
            </a:r>
            <a:r>
              <a:rPr lang="en-US" sz="2400" b="0" i="0" u="none" strike="noStrike" baseline="0" dirty="0">
                <a:solidFill>
                  <a:srgbClr val="00B0F0"/>
                </a:solidFill>
                <a:latin typeface="TimesNewRomanPSMT"/>
              </a:rPr>
              <a:t>teams</a:t>
            </a:r>
            <a:r>
              <a:rPr lang="en-US" sz="2400" b="0" i="0" u="none" strike="noStrike" baseline="0" dirty="0">
                <a:latin typeface="TimesNewRomanPSMT"/>
              </a:rPr>
              <a:t> </a:t>
            </a:r>
            <a:r>
              <a:rPr lang="en-US" sz="2400" b="0" i="0" u="none" strike="noStrike" baseline="0" dirty="0">
                <a:solidFill>
                  <a:srgbClr val="00B0F0"/>
                </a:solidFill>
                <a:latin typeface="TimesNewRomanPSMT"/>
              </a:rPr>
              <a:t>of</a:t>
            </a:r>
            <a:r>
              <a:rPr lang="en-US" sz="2400" b="0" i="0" u="none" strike="noStrike" baseline="0" dirty="0">
                <a:latin typeface="TimesNewRomanPSMT"/>
              </a:rPr>
              <a:t> </a:t>
            </a:r>
            <a:r>
              <a:rPr lang="en-US" sz="2400" b="0" i="0" u="none" strike="noStrike" baseline="0" dirty="0">
                <a:solidFill>
                  <a:srgbClr val="00B0F0"/>
                </a:solidFill>
                <a:latin typeface="TimesNewRomanPSMT"/>
              </a:rPr>
              <a:t>researchers</a:t>
            </a:r>
            <a:r>
              <a:rPr lang="en-US" sz="2400" b="0" i="0" u="none" strike="noStrike" baseline="0" dirty="0">
                <a:latin typeface="TimesNewRomanPSMT"/>
              </a:rPr>
              <a:t>. Each team has a </a:t>
            </a:r>
            <a:r>
              <a:rPr lang="en-US" sz="2400" b="0" i="0" u="none" strike="noStrike" baseline="0" dirty="0">
                <a:solidFill>
                  <a:schemeClr val="accent2">
                    <a:lumMod val="75000"/>
                  </a:schemeClr>
                </a:solidFill>
                <a:latin typeface="TimesNewRomanPSMT"/>
              </a:rPr>
              <a:t>letter ID </a:t>
            </a:r>
            <a:r>
              <a:rPr lang="en-US" sz="2400" b="0" i="0" u="none" strike="noStrike" baseline="0" dirty="0">
                <a:latin typeface="TimesNewRomanPSMT"/>
              </a:rPr>
              <a:t>(e.g., team A, team B). Each </a:t>
            </a:r>
            <a:r>
              <a:rPr lang="en-US" sz="2400" b="0" i="0" u="none" strike="noStrike" baseline="0" dirty="0">
                <a:solidFill>
                  <a:srgbClr val="00B0F0"/>
                </a:solidFill>
                <a:latin typeface="TimesNewRomanPSMT"/>
              </a:rPr>
              <a:t>researcher</a:t>
            </a:r>
            <a:r>
              <a:rPr lang="en-US" sz="2400" b="0" i="0" u="none" strike="noStrike" baseline="0" dirty="0">
                <a:latin typeface="TimesNewRomanPSMT"/>
              </a:rPr>
              <a:t> belongs to one of the teams, and has an </a:t>
            </a:r>
            <a:r>
              <a:rPr lang="en-US" sz="2400" b="0" i="0" u="none" strike="noStrike" baseline="0" dirty="0">
                <a:solidFill>
                  <a:schemeClr val="accent2">
                    <a:lumMod val="75000"/>
                  </a:schemeClr>
                </a:solidFill>
                <a:latin typeface="TimesNewRomanPSMT"/>
              </a:rPr>
              <a:t>ID number</a:t>
            </a:r>
            <a:r>
              <a:rPr lang="en-US" sz="2400" b="0" i="0" u="none" strike="noStrike" baseline="0" dirty="0">
                <a:latin typeface="TimesNewRomanPSMT"/>
              </a:rPr>
              <a:t>, a </a:t>
            </a:r>
            <a:r>
              <a:rPr lang="en-US" sz="2400" b="0" i="0" u="none" strike="noStrike" baseline="0" dirty="0">
                <a:solidFill>
                  <a:schemeClr val="accent2">
                    <a:lumMod val="75000"/>
                  </a:schemeClr>
                </a:solidFill>
                <a:latin typeface="TimesNewRomanPSMT"/>
              </a:rPr>
              <a:t>first name</a:t>
            </a:r>
            <a:r>
              <a:rPr lang="en-US" sz="2400" b="0" i="0" u="none" strike="noStrike" baseline="0" dirty="0">
                <a:latin typeface="TimesNewRomanPSMT"/>
              </a:rPr>
              <a:t>, and a </a:t>
            </a:r>
            <a:r>
              <a:rPr lang="en-US" sz="2400" b="0" i="0" u="none" strike="noStrike" baseline="0" dirty="0">
                <a:solidFill>
                  <a:schemeClr val="accent2">
                    <a:lumMod val="75000"/>
                  </a:schemeClr>
                </a:solidFill>
                <a:latin typeface="TimesNewRomanPSMT"/>
              </a:rPr>
              <a:t>last name</a:t>
            </a:r>
            <a:r>
              <a:rPr lang="en-US" sz="2400" b="0" i="0" u="none" strike="noStrike" baseline="0" dirty="0">
                <a:latin typeface="TimesNewRomanPSMT"/>
              </a:rPr>
              <a:t>. There are two types of researchers: </a:t>
            </a:r>
            <a:r>
              <a:rPr lang="en-US" sz="2400" b="0" i="0" u="none" strike="noStrike" baseline="0" dirty="0">
                <a:solidFill>
                  <a:srgbClr val="00B0F0"/>
                </a:solidFill>
                <a:latin typeface="TimesNewRomanPSMT"/>
              </a:rPr>
              <a:t>field staff</a:t>
            </a:r>
            <a:r>
              <a:rPr lang="en-US" sz="2400" b="0" i="0" u="none" strike="noStrike" baseline="0" dirty="0">
                <a:latin typeface="TimesNewRomanPSMT"/>
              </a:rPr>
              <a:t> and </a:t>
            </a:r>
            <a:r>
              <a:rPr lang="en-US" sz="2400" b="0" i="0" u="none" strike="noStrike" baseline="0" dirty="0">
                <a:solidFill>
                  <a:srgbClr val="00B0F0"/>
                </a:solidFill>
                <a:latin typeface="TimesNewRomanPSMT"/>
              </a:rPr>
              <a:t>lab staff</a:t>
            </a:r>
            <a:r>
              <a:rPr lang="en-US" sz="2400" b="0" i="0" u="none" strike="noStrike" baseline="0" dirty="0">
                <a:latin typeface="TimesNewRomanPSMT"/>
              </a:rPr>
              <a:t>. Each field staff member has a </a:t>
            </a:r>
            <a:r>
              <a:rPr lang="en-US" sz="2400" b="0" i="0" u="none" strike="noStrike" baseline="0" dirty="0">
                <a:solidFill>
                  <a:schemeClr val="accent2">
                    <a:lumMod val="75000"/>
                  </a:schemeClr>
                </a:solidFill>
                <a:latin typeface="TimesNewRomanPSMT"/>
              </a:rPr>
              <a:t>favorite region </a:t>
            </a:r>
            <a:r>
              <a:rPr lang="en-US" sz="2400" b="0" i="0" u="none" strike="noStrike" baseline="0" dirty="0">
                <a:latin typeface="TimesNewRomanPSMT"/>
              </a:rPr>
              <a:t>(string). Each lab researcher supports up to 2 field researchers. Some researchers may not be supported by a lab researcher. The </a:t>
            </a:r>
            <a:r>
              <a:rPr lang="en-US" sz="2400" b="0" i="0" strike="noStrike" baseline="0" dirty="0">
                <a:latin typeface="TimesNewRomanPSMT"/>
              </a:rPr>
              <a:t>archaeologist group</a:t>
            </a:r>
            <a:r>
              <a:rPr lang="en-US" sz="2400" b="0" i="0" u="none" strike="noStrike" baseline="0" dirty="0">
                <a:latin typeface="TimesNewRomanPSMT"/>
              </a:rPr>
              <a:t> also manages an </a:t>
            </a:r>
            <a:r>
              <a:rPr lang="en-US" sz="2400" b="0" i="0" u="none" strike="noStrike" baseline="0" dirty="0">
                <a:solidFill>
                  <a:srgbClr val="00B0F0"/>
                </a:solidFill>
                <a:latin typeface="TimesNewRomanPSMT"/>
              </a:rPr>
              <a:t>inventory</a:t>
            </a:r>
            <a:r>
              <a:rPr lang="en-US" sz="2400" b="0" i="0" u="none" strike="noStrike" baseline="0" dirty="0">
                <a:latin typeface="TimesNewRomanPSMT"/>
              </a:rPr>
              <a:t> </a:t>
            </a:r>
            <a:r>
              <a:rPr lang="en-US" sz="2400" b="0" i="0" u="none" strike="noStrike" baseline="0" dirty="0">
                <a:solidFill>
                  <a:srgbClr val="00B0F0"/>
                </a:solidFill>
                <a:latin typeface="TimesNewRomanPSMT"/>
              </a:rPr>
              <a:t>of</a:t>
            </a:r>
            <a:r>
              <a:rPr lang="en-US" sz="2400" b="0" i="0" u="none" strike="noStrike" baseline="0" dirty="0">
                <a:latin typeface="TimesNewRomanPSMT"/>
              </a:rPr>
              <a:t> </a:t>
            </a:r>
            <a:r>
              <a:rPr lang="en-US" sz="2400" b="0" i="0" u="none" strike="noStrike" baseline="0" dirty="0">
                <a:solidFill>
                  <a:srgbClr val="00B0F0"/>
                </a:solidFill>
                <a:latin typeface="TimesNewRomanPSMT"/>
              </a:rPr>
              <a:t>equipment</a:t>
            </a:r>
            <a:r>
              <a:rPr lang="en-US" sz="2400" b="0" i="0" u="none" strike="noStrike" baseline="0" dirty="0">
                <a:latin typeface="TimesNewRomanPSMT"/>
              </a:rPr>
              <a:t>. Researchers of any type may check out up to 3 </a:t>
            </a:r>
            <a:r>
              <a:rPr lang="en-US" sz="2400" b="0" i="0" u="none" strike="noStrike" baseline="0" dirty="0">
                <a:solidFill>
                  <a:srgbClr val="00B0F0"/>
                </a:solidFill>
                <a:latin typeface="TimesNewRomanPSMT"/>
              </a:rPr>
              <a:t>pieces of equipment</a:t>
            </a:r>
            <a:r>
              <a:rPr lang="en-US" sz="2400" b="0" i="0" u="none" strike="noStrike" baseline="0" dirty="0">
                <a:latin typeface="TimesNewRomanPSMT"/>
              </a:rPr>
              <a:t>. Each piece of equipment has a </a:t>
            </a:r>
            <a:r>
              <a:rPr lang="en-US" sz="2400" b="0" i="0" u="none" strike="noStrike" baseline="0" dirty="0">
                <a:solidFill>
                  <a:schemeClr val="accent2">
                    <a:lumMod val="75000"/>
                  </a:schemeClr>
                </a:solidFill>
                <a:latin typeface="TimesNewRomanPSMT"/>
              </a:rPr>
              <a:t>serial number </a:t>
            </a:r>
            <a:r>
              <a:rPr lang="en-US" sz="2400" b="0" i="0" u="none" strike="noStrike" baseline="0" dirty="0">
                <a:latin typeface="TimesNewRomanPSMT"/>
              </a:rPr>
              <a:t>and </a:t>
            </a:r>
            <a:r>
              <a:rPr lang="en-US" sz="2400" b="0" i="0" u="none" strike="noStrike" baseline="0" dirty="0">
                <a:solidFill>
                  <a:schemeClr val="accent2">
                    <a:lumMod val="75000"/>
                  </a:schemeClr>
                </a:solidFill>
                <a:latin typeface="TimesNewRomanPSMT"/>
              </a:rPr>
              <a:t>replacement cost</a:t>
            </a:r>
            <a:r>
              <a:rPr lang="en-US" sz="2400" b="0" i="0" u="none" strike="noStrike" baseline="0" dirty="0">
                <a:latin typeface="TimesNewRomanPSMT"/>
              </a:rPr>
              <a:t>.</a:t>
            </a:r>
            <a:endParaRPr lang="en-US" sz="2400" dirty="0"/>
          </a:p>
        </p:txBody>
      </p:sp>
    </p:spTree>
    <p:extLst>
      <p:ext uri="{BB962C8B-B14F-4D97-AF65-F5344CB8AC3E}">
        <p14:creationId xmlns:p14="http://schemas.microsoft.com/office/powerpoint/2010/main" val="31000412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4F33-24E3-4B22-80B8-2763196F5063}"/>
              </a:ext>
            </a:extLst>
          </p:cNvPr>
          <p:cNvSpPr>
            <a:spLocks noGrp="1"/>
          </p:cNvSpPr>
          <p:nvPr>
            <p:ph type="title"/>
          </p:nvPr>
        </p:nvSpPr>
        <p:spPr/>
        <p:txBody>
          <a:bodyPr/>
          <a:lstStyle/>
          <a:p>
            <a:r>
              <a:rPr lang="en-US" dirty="0"/>
              <a:t>Archaeologist Management System </a:t>
            </a:r>
            <a:br>
              <a:rPr lang="en-US" dirty="0"/>
            </a:br>
            <a:r>
              <a:rPr lang="en-US" sz="2400" dirty="0"/>
              <a:t>Identify Associations and Multiplicity</a:t>
            </a:r>
          </a:p>
        </p:txBody>
      </p:sp>
      <p:sp>
        <p:nvSpPr>
          <p:cNvPr id="3" name="Content Placeholder 2">
            <a:extLst>
              <a:ext uri="{FF2B5EF4-FFF2-40B4-BE49-F238E27FC236}">
                <a16:creationId xmlns:a16="http://schemas.microsoft.com/office/drawing/2014/main" id="{3F4627E2-BD4B-C30B-3E5C-EE6C38F6CD96}"/>
              </a:ext>
            </a:extLst>
          </p:cNvPr>
          <p:cNvSpPr>
            <a:spLocks noGrp="1"/>
          </p:cNvSpPr>
          <p:nvPr>
            <p:ph idx="1"/>
          </p:nvPr>
        </p:nvSpPr>
        <p:spPr>
          <a:xfrm>
            <a:off x="1371600" y="2199922"/>
            <a:ext cx="9601200" cy="4191000"/>
          </a:xfrm>
        </p:spPr>
        <p:txBody>
          <a:bodyPr>
            <a:normAutofit/>
          </a:bodyPr>
          <a:lstStyle/>
          <a:p>
            <a:pPr marL="0" indent="0" algn="just">
              <a:buNone/>
            </a:pPr>
            <a:r>
              <a:rPr lang="en-US" sz="2400" b="0" i="0" u="none" strike="noStrike" baseline="0" dirty="0">
                <a:latin typeface="TimesNewRomanPSMT"/>
              </a:rPr>
              <a:t>You have been asked to build a management system for a </a:t>
            </a:r>
            <a:r>
              <a:rPr lang="en-US" sz="2400" b="0" i="0" u="none" strike="noStrike" baseline="0" dirty="0">
                <a:solidFill>
                  <a:srgbClr val="00B0F0"/>
                </a:solidFill>
                <a:latin typeface="TimesNewRomanPSMT"/>
              </a:rPr>
              <a:t>group</a:t>
            </a:r>
            <a:r>
              <a:rPr lang="en-US" sz="2400" b="0" i="0" u="none" strike="noStrike" baseline="0" dirty="0">
                <a:latin typeface="TimesNewRomanPSMT"/>
              </a:rPr>
              <a:t> </a:t>
            </a:r>
            <a:r>
              <a:rPr lang="en-US" sz="2400" b="0" i="0" u="none" strike="noStrike" baseline="0" dirty="0">
                <a:solidFill>
                  <a:srgbClr val="00B0F0"/>
                </a:solidFill>
                <a:latin typeface="TimesNewRomanPSMT"/>
              </a:rPr>
              <a:t>of</a:t>
            </a:r>
            <a:r>
              <a:rPr lang="en-US" sz="2400" b="0" i="0" u="none" strike="noStrike" baseline="0" dirty="0">
                <a:latin typeface="TimesNewRomanPSMT"/>
              </a:rPr>
              <a:t> </a:t>
            </a:r>
            <a:r>
              <a:rPr lang="en-US" sz="2400" b="0" i="0" u="none" strike="noStrike" baseline="0" dirty="0">
                <a:solidFill>
                  <a:srgbClr val="00B0F0"/>
                </a:solidFill>
                <a:latin typeface="TimesNewRomanPSMT"/>
              </a:rPr>
              <a:t>archeologists</a:t>
            </a:r>
            <a:r>
              <a:rPr lang="en-US" sz="2400" b="0" i="0" u="none" strike="noStrike" baseline="0" dirty="0">
                <a:latin typeface="TimesNewRomanPSMT"/>
              </a:rPr>
              <a:t>. The </a:t>
            </a:r>
            <a:r>
              <a:rPr lang="en-US" sz="2400" b="0" i="0" u="sng" strike="noStrike" baseline="0" dirty="0">
                <a:latin typeface="TimesNewRomanPSMT"/>
              </a:rPr>
              <a:t>group is comprised of multiple </a:t>
            </a:r>
            <a:r>
              <a:rPr lang="en-US" sz="2400" b="0" i="0" u="sng" strike="noStrike" baseline="0" dirty="0">
                <a:solidFill>
                  <a:srgbClr val="00B0F0"/>
                </a:solidFill>
                <a:latin typeface="TimesNewRomanPSMT"/>
              </a:rPr>
              <a:t>teams</a:t>
            </a:r>
            <a:r>
              <a:rPr lang="en-US" sz="2400" b="0" i="0" u="sng" strike="noStrike" baseline="0" dirty="0">
                <a:latin typeface="TimesNewRomanPSMT"/>
              </a:rPr>
              <a:t> </a:t>
            </a:r>
            <a:r>
              <a:rPr lang="en-US" sz="2400" b="0" i="0" u="sng" strike="noStrike" baseline="0" dirty="0">
                <a:solidFill>
                  <a:srgbClr val="00B0F0"/>
                </a:solidFill>
                <a:latin typeface="TimesNewRomanPSMT"/>
              </a:rPr>
              <a:t>of</a:t>
            </a:r>
            <a:r>
              <a:rPr lang="en-US" sz="2400" b="0" i="0" u="sng" strike="noStrike" baseline="0" dirty="0">
                <a:latin typeface="TimesNewRomanPSMT"/>
              </a:rPr>
              <a:t> </a:t>
            </a:r>
            <a:r>
              <a:rPr lang="en-US" sz="2400" b="0" i="0" u="sng" strike="noStrike" baseline="0" dirty="0">
                <a:solidFill>
                  <a:srgbClr val="00B0F0"/>
                </a:solidFill>
                <a:latin typeface="TimesNewRomanPSMT"/>
              </a:rPr>
              <a:t>researchers</a:t>
            </a:r>
            <a:r>
              <a:rPr lang="en-US" sz="2400" b="0" i="0" u="none" strike="noStrike" baseline="0" dirty="0">
                <a:latin typeface="TimesNewRomanPSMT"/>
              </a:rPr>
              <a:t>. Each team has a </a:t>
            </a:r>
            <a:r>
              <a:rPr lang="en-US" sz="2400" b="0" i="0" u="none" strike="noStrike" baseline="0" dirty="0">
                <a:solidFill>
                  <a:schemeClr val="accent2">
                    <a:lumMod val="75000"/>
                  </a:schemeClr>
                </a:solidFill>
                <a:latin typeface="TimesNewRomanPSMT"/>
              </a:rPr>
              <a:t>letter ID </a:t>
            </a:r>
            <a:r>
              <a:rPr lang="en-US" sz="2400" b="0" i="0" u="none" strike="noStrike" baseline="0" dirty="0">
                <a:latin typeface="TimesNewRomanPSMT"/>
              </a:rPr>
              <a:t>(e.g., team A, team B). </a:t>
            </a:r>
            <a:r>
              <a:rPr lang="en-US" sz="2400" b="0" i="0" u="sng" strike="noStrike" baseline="0" dirty="0">
                <a:latin typeface="TimesNewRomanPSMT"/>
              </a:rPr>
              <a:t>Each researcher belongs to one of the teams</a:t>
            </a:r>
            <a:r>
              <a:rPr lang="en-US" sz="2400" b="0" i="0" u="none" strike="noStrike" baseline="0" dirty="0">
                <a:latin typeface="TimesNewRomanPSMT"/>
              </a:rPr>
              <a:t>, and has an </a:t>
            </a:r>
            <a:r>
              <a:rPr lang="en-US" sz="2400" b="0" i="0" u="none" strike="noStrike" baseline="0" dirty="0">
                <a:solidFill>
                  <a:schemeClr val="accent2">
                    <a:lumMod val="75000"/>
                  </a:schemeClr>
                </a:solidFill>
                <a:latin typeface="TimesNewRomanPSMT"/>
              </a:rPr>
              <a:t>ID number</a:t>
            </a:r>
            <a:r>
              <a:rPr lang="en-US" sz="2400" b="0" i="0" u="none" strike="noStrike" baseline="0" dirty="0">
                <a:latin typeface="TimesNewRomanPSMT"/>
              </a:rPr>
              <a:t>, a </a:t>
            </a:r>
            <a:r>
              <a:rPr lang="en-US" sz="2400" b="0" i="0" u="none" strike="noStrike" baseline="0" dirty="0">
                <a:solidFill>
                  <a:schemeClr val="accent2">
                    <a:lumMod val="75000"/>
                  </a:schemeClr>
                </a:solidFill>
                <a:latin typeface="TimesNewRomanPSMT"/>
              </a:rPr>
              <a:t>first name</a:t>
            </a:r>
            <a:r>
              <a:rPr lang="en-US" sz="2400" b="0" i="0" u="none" strike="noStrike" baseline="0" dirty="0">
                <a:latin typeface="TimesNewRomanPSMT"/>
              </a:rPr>
              <a:t>, and a </a:t>
            </a:r>
            <a:r>
              <a:rPr lang="en-US" sz="2400" b="0" i="0" u="none" strike="noStrike" baseline="0" dirty="0">
                <a:solidFill>
                  <a:schemeClr val="accent2">
                    <a:lumMod val="75000"/>
                  </a:schemeClr>
                </a:solidFill>
                <a:latin typeface="TimesNewRomanPSMT"/>
              </a:rPr>
              <a:t>last name</a:t>
            </a:r>
            <a:r>
              <a:rPr lang="en-US" sz="2400" b="0" i="0" u="none" strike="noStrike" baseline="0" dirty="0">
                <a:latin typeface="TimesNewRomanPSMT"/>
              </a:rPr>
              <a:t>. </a:t>
            </a:r>
            <a:r>
              <a:rPr lang="en-US" sz="2400" b="0" i="0" u="sng" strike="noStrike" baseline="0" dirty="0">
                <a:latin typeface="TimesNewRomanPSMT"/>
              </a:rPr>
              <a:t>There are two types of researchers: </a:t>
            </a:r>
            <a:r>
              <a:rPr lang="en-US" sz="2400" b="0" i="0" u="sng" strike="noStrike" baseline="0" dirty="0">
                <a:solidFill>
                  <a:srgbClr val="00B0F0"/>
                </a:solidFill>
                <a:latin typeface="TimesNewRomanPSMT"/>
              </a:rPr>
              <a:t>field staff</a:t>
            </a:r>
            <a:r>
              <a:rPr lang="en-US" sz="2400" b="0" i="0" u="sng" strike="noStrike" baseline="0" dirty="0">
                <a:latin typeface="TimesNewRomanPSMT"/>
              </a:rPr>
              <a:t> and </a:t>
            </a:r>
            <a:r>
              <a:rPr lang="en-US" sz="2400" b="0" i="0" u="sng" strike="noStrike" baseline="0" dirty="0">
                <a:solidFill>
                  <a:srgbClr val="00B0F0"/>
                </a:solidFill>
                <a:latin typeface="TimesNewRomanPSMT"/>
              </a:rPr>
              <a:t>lab staff</a:t>
            </a:r>
            <a:r>
              <a:rPr lang="en-US" sz="2400" b="0" i="0" u="none" strike="noStrike" baseline="0" dirty="0">
                <a:latin typeface="TimesNewRomanPSMT"/>
              </a:rPr>
              <a:t>. Each field staff member has a </a:t>
            </a:r>
            <a:r>
              <a:rPr lang="en-US" sz="2400" b="0" i="0" u="none" strike="noStrike" baseline="0" dirty="0">
                <a:solidFill>
                  <a:schemeClr val="accent2">
                    <a:lumMod val="75000"/>
                  </a:schemeClr>
                </a:solidFill>
                <a:latin typeface="TimesNewRomanPSMT"/>
              </a:rPr>
              <a:t>favorite region </a:t>
            </a:r>
            <a:r>
              <a:rPr lang="en-US" sz="2400" b="0" i="0" u="none" strike="noStrike" baseline="0" dirty="0">
                <a:latin typeface="TimesNewRomanPSMT"/>
              </a:rPr>
              <a:t>(string). </a:t>
            </a:r>
            <a:r>
              <a:rPr lang="en-US" sz="2400" b="0" i="0" u="sng" strike="noStrike" baseline="0" dirty="0">
                <a:latin typeface="TimesNewRomanPSMT"/>
              </a:rPr>
              <a:t>Each lab researcher supports up to 2 field researchers</a:t>
            </a:r>
            <a:r>
              <a:rPr lang="en-US" sz="2400" b="0" i="0" u="none" strike="noStrike" baseline="0" dirty="0">
                <a:latin typeface="TimesNewRomanPSMT"/>
              </a:rPr>
              <a:t>. </a:t>
            </a:r>
            <a:r>
              <a:rPr lang="en-US" sz="2400" b="0" i="0" u="sng" strike="noStrike" baseline="0" dirty="0">
                <a:latin typeface="TimesNewRomanPSMT"/>
              </a:rPr>
              <a:t>Some researchers may not be supported by a lab researcher</a:t>
            </a:r>
            <a:r>
              <a:rPr lang="en-US" sz="2400" b="0" i="0" u="none" strike="noStrike" baseline="0" dirty="0">
                <a:latin typeface="TimesNewRomanPSMT"/>
              </a:rPr>
              <a:t>. </a:t>
            </a:r>
            <a:r>
              <a:rPr lang="en-US" sz="2400" b="0" i="0" u="sng" strike="noStrike" baseline="0" dirty="0">
                <a:latin typeface="TimesNewRomanPSMT"/>
              </a:rPr>
              <a:t>The archaeologist group also manages an </a:t>
            </a:r>
            <a:r>
              <a:rPr lang="en-US" sz="2400" b="0" i="0" u="sng" strike="noStrike" baseline="0" dirty="0">
                <a:solidFill>
                  <a:srgbClr val="00B0F0"/>
                </a:solidFill>
                <a:latin typeface="TimesNewRomanPSMT"/>
              </a:rPr>
              <a:t>inventory</a:t>
            </a:r>
            <a:r>
              <a:rPr lang="en-US" sz="2400" b="0" i="0" u="sng" strike="noStrike" baseline="0" dirty="0">
                <a:latin typeface="TimesNewRomanPSMT"/>
              </a:rPr>
              <a:t> </a:t>
            </a:r>
            <a:r>
              <a:rPr lang="en-US" sz="2400" b="0" i="0" u="sng" strike="noStrike" baseline="0" dirty="0">
                <a:solidFill>
                  <a:srgbClr val="00B0F0"/>
                </a:solidFill>
                <a:latin typeface="TimesNewRomanPSMT"/>
              </a:rPr>
              <a:t>of</a:t>
            </a:r>
            <a:r>
              <a:rPr lang="en-US" sz="2400" b="0" i="0" u="sng" strike="noStrike" baseline="0" dirty="0">
                <a:latin typeface="TimesNewRomanPSMT"/>
              </a:rPr>
              <a:t> </a:t>
            </a:r>
            <a:r>
              <a:rPr lang="en-US" sz="2400" b="0" i="0" u="sng" strike="noStrike" baseline="0" dirty="0">
                <a:solidFill>
                  <a:srgbClr val="00B0F0"/>
                </a:solidFill>
                <a:latin typeface="TimesNewRomanPSMT"/>
              </a:rPr>
              <a:t>equipment</a:t>
            </a:r>
            <a:r>
              <a:rPr lang="en-US" sz="2400" b="0" i="0" u="none" strike="noStrike" baseline="0" dirty="0">
                <a:latin typeface="TimesNewRomanPSMT"/>
              </a:rPr>
              <a:t>. </a:t>
            </a:r>
            <a:r>
              <a:rPr lang="en-US" sz="2400" b="0" i="0" u="sng" strike="noStrike" baseline="0" dirty="0">
                <a:latin typeface="TimesNewRomanPSMT"/>
              </a:rPr>
              <a:t>Researchers of any type may check out up to 3 </a:t>
            </a:r>
            <a:r>
              <a:rPr lang="en-US" sz="2400" b="0" i="0" u="sng" strike="noStrike" baseline="0" dirty="0">
                <a:solidFill>
                  <a:srgbClr val="00B0F0"/>
                </a:solidFill>
                <a:latin typeface="TimesNewRomanPSMT"/>
              </a:rPr>
              <a:t>pieces of equipment</a:t>
            </a:r>
            <a:r>
              <a:rPr lang="en-US" sz="2400" b="0" i="0" u="none" strike="noStrike" baseline="0" dirty="0">
                <a:latin typeface="TimesNewRomanPSMT"/>
              </a:rPr>
              <a:t>. Each piece of equipment has a </a:t>
            </a:r>
            <a:r>
              <a:rPr lang="en-US" sz="2400" b="0" i="0" u="none" strike="noStrike" baseline="0" dirty="0">
                <a:solidFill>
                  <a:schemeClr val="accent2">
                    <a:lumMod val="75000"/>
                  </a:schemeClr>
                </a:solidFill>
                <a:latin typeface="TimesNewRomanPSMT"/>
              </a:rPr>
              <a:t>serial number </a:t>
            </a:r>
            <a:r>
              <a:rPr lang="en-US" sz="2400" b="0" i="0" u="none" strike="noStrike" baseline="0" dirty="0">
                <a:latin typeface="TimesNewRomanPSMT"/>
              </a:rPr>
              <a:t>and </a:t>
            </a:r>
            <a:r>
              <a:rPr lang="en-US" sz="2400" b="0" i="0" u="none" strike="noStrike" baseline="0" dirty="0">
                <a:solidFill>
                  <a:schemeClr val="accent2">
                    <a:lumMod val="75000"/>
                  </a:schemeClr>
                </a:solidFill>
                <a:latin typeface="TimesNewRomanPSMT"/>
              </a:rPr>
              <a:t>replacement cost</a:t>
            </a:r>
            <a:r>
              <a:rPr lang="en-US" sz="2400" b="0" i="0" u="none" strike="noStrike" baseline="0" dirty="0">
                <a:latin typeface="TimesNewRomanPSMT"/>
              </a:rPr>
              <a:t>.</a:t>
            </a:r>
            <a:endParaRPr lang="en-US" sz="2400" dirty="0"/>
          </a:p>
        </p:txBody>
      </p:sp>
    </p:spTree>
    <p:extLst>
      <p:ext uri="{BB962C8B-B14F-4D97-AF65-F5344CB8AC3E}">
        <p14:creationId xmlns:p14="http://schemas.microsoft.com/office/powerpoint/2010/main" val="459747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47C60-D398-804E-AAED-9C6A3050AA1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66994" y="381000"/>
            <a:ext cx="5258010" cy="6383553"/>
          </a:xfrm>
          <a:prstGeom prst="rect">
            <a:avLst/>
          </a:prstGeom>
        </p:spPr>
      </p:pic>
    </p:spTree>
    <p:extLst>
      <p:ext uri="{BB962C8B-B14F-4D97-AF65-F5344CB8AC3E}">
        <p14:creationId xmlns:p14="http://schemas.microsoft.com/office/powerpoint/2010/main" val="2185192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1447" y="830357"/>
            <a:ext cx="8750201" cy="446"/>
          </a:xfrm>
          <a:custGeom>
            <a:avLst/>
            <a:gdLst/>
            <a:ahLst/>
            <a:cxnLst/>
            <a:rect l="l" t="t" r="r" b="b"/>
            <a:pathLst>
              <a:path w="12444730" h="634">
                <a:moveTo>
                  <a:pt x="0" y="147"/>
                </a:moveTo>
                <a:lnTo>
                  <a:pt x="12444586" y="0"/>
                </a:lnTo>
              </a:path>
            </a:pathLst>
          </a:custGeom>
          <a:ln w="63500">
            <a:solidFill>
              <a:srgbClr val="0069B5"/>
            </a:solidFill>
          </a:ln>
        </p:spPr>
        <p:txBody>
          <a:bodyPr wrap="square" lIns="0" tIns="0" rIns="0" bIns="0" rtlCol="0"/>
          <a:lstStyle/>
          <a:p>
            <a:endParaRPr sz="1266"/>
          </a:p>
        </p:txBody>
      </p:sp>
      <p:sp>
        <p:nvSpPr>
          <p:cNvPr id="3" name="object 3"/>
          <p:cNvSpPr txBox="1"/>
          <p:nvPr/>
        </p:nvSpPr>
        <p:spPr>
          <a:xfrm>
            <a:off x="1711523" y="1012821"/>
            <a:ext cx="9525000" cy="5548995"/>
          </a:xfrm>
          <a:prstGeom prst="rect">
            <a:avLst/>
          </a:prstGeom>
        </p:spPr>
        <p:txBody>
          <a:bodyPr vert="horz" wrap="square" lIns="0" tIns="8930" rIns="0" bIns="0" rtlCol="0">
            <a:spAutoFit/>
          </a:bodyPr>
          <a:lstStyle/>
          <a:p>
            <a:pPr marL="410751" indent="-401822">
              <a:spcBef>
                <a:spcPts val="70"/>
              </a:spcBef>
              <a:buSzPct val="150000"/>
              <a:buFont typeface="Microsoft Sans Serif"/>
              <a:buChar char="•"/>
              <a:tabLst>
                <a:tab pos="410751" algn="l"/>
              </a:tabLst>
            </a:pPr>
            <a:r>
              <a:rPr sz="2250" spc="197" dirty="0">
                <a:latin typeface="+mj-lt"/>
                <a:cs typeface="Gill Sans MT"/>
              </a:rPr>
              <a:t>During</a:t>
            </a:r>
            <a:r>
              <a:rPr sz="2250" spc="84" dirty="0">
                <a:latin typeface="+mj-lt"/>
                <a:cs typeface="Gill Sans MT"/>
              </a:rPr>
              <a:t> </a:t>
            </a:r>
            <a:r>
              <a:rPr sz="2250" spc="418" dirty="0">
                <a:latin typeface="+mj-lt"/>
                <a:cs typeface="Gill Sans MT"/>
              </a:rPr>
              <a:t>a</a:t>
            </a:r>
            <a:r>
              <a:rPr sz="2250" spc="88" dirty="0">
                <a:latin typeface="+mj-lt"/>
                <a:cs typeface="Gill Sans MT"/>
              </a:rPr>
              <a:t> </a:t>
            </a:r>
            <a:r>
              <a:rPr lang="en-US" sz="2250" spc="267" dirty="0">
                <a:solidFill>
                  <a:srgbClr val="FF0000"/>
                </a:solidFill>
                <a:latin typeface="+mj-lt"/>
                <a:cs typeface="Gill Sans MT"/>
              </a:rPr>
              <a:t>semester,</a:t>
            </a:r>
            <a:r>
              <a:rPr sz="2250" spc="84" dirty="0">
                <a:latin typeface="+mj-lt"/>
                <a:cs typeface="Gill Sans MT"/>
              </a:rPr>
              <a:t> </a:t>
            </a:r>
            <a:r>
              <a:rPr sz="2250" spc="418" dirty="0">
                <a:latin typeface="+mj-lt"/>
                <a:cs typeface="Gill Sans MT"/>
              </a:rPr>
              <a:t>a</a:t>
            </a:r>
            <a:r>
              <a:rPr sz="2250" spc="88" dirty="0">
                <a:latin typeface="+mj-lt"/>
                <a:cs typeface="Gill Sans MT"/>
              </a:rPr>
              <a:t> </a:t>
            </a:r>
            <a:r>
              <a:rPr sz="2250" spc="179" dirty="0">
                <a:solidFill>
                  <a:srgbClr val="FF0000"/>
                </a:solidFill>
                <a:latin typeface="+mj-lt"/>
                <a:cs typeface="Gill Sans MT"/>
              </a:rPr>
              <a:t>lecturer</a:t>
            </a:r>
            <a:r>
              <a:rPr sz="2250" spc="84" dirty="0">
                <a:latin typeface="+mj-lt"/>
                <a:cs typeface="Gill Sans MT"/>
              </a:rPr>
              <a:t> </a:t>
            </a:r>
            <a:r>
              <a:rPr sz="2250" spc="257" dirty="0">
                <a:latin typeface="+mj-lt"/>
                <a:cs typeface="Gill Sans MT"/>
              </a:rPr>
              <a:t>reads</a:t>
            </a:r>
            <a:r>
              <a:rPr sz="2250" spc="88" dirty="0">
                <a:latin typeface="+mj-lt"/>
                <a:cs typeface="Gill Sans MT"/>
              </a:rPr>
              <a:t> </a:t>
            </a:r>
            <a:r>
              <a:rPr sz="2250" spc="246" dirty="0">
                <a:latin typeface="+mj-lt"/>
                <a:cs typeface="Gill Sans MT"/>
              </a:rPr>
              <a:t>one</a:t>
            </a:r>
            <a:r>
              <a:rPr sz="2250" spc="84" dirty="0">
                <a:latin typeface="+mj-lt"/>
                <a:cs typeface="Gill Sans MT"/>
              </a:rPr>
              <a:t> </a:t>
            </a:r>
            <a:r>
              <a:rPr sz="2250" spc="80" dirty="0">
                <a:latin typeface="+mj-lt"/>
                <a:cs typeface="Gill Sans MT"/>
              </a:rPr>
              <a:t>or</a:t>
            </a:r>
            <a:r>
              <a:rPr sz="2250" spc="88" dirty="0">
                <a:latin typeface="+mj-lt"/>
                <a:cs typeface="Gill Sans MT"/>
              </a:rPr>
              <a:t> </a:t>
            </a:r>
            <a:r>
              <a:rPr sz="2250" spc="218" dirty="0">
                <a:latin typeface="+mj-lt"/>
                <a:cs typeface="Gill Sans MT"/>
              </a:rPr>
              <a:t>more</a:t>
            </a:r>
            <a:r>
              <a:rPr sz="2250" spc="84" dirty="0">
                <a:latin typeface="+mj-lt"/>
                <a:cs typeface="Gill Sans MT"/>
              </a:rPr>
              <a:t> </a:t>
            </a:r>
            <a:r>
              <a:rPr sz="2250" spc="211" dirty="0">
                <a:solidFill>
                  <a:srgbClr val="FF0000"/>
                </a:solidFill>
                <a:latin typeface="+mj-lt"/>
                <a:cs typeface="Gill Sans MT"/>
              </a:rPr>
              <a:t>lectures</a:t>
            </a:r>
            <a:endParaRPr sz="2250" dirty="0">
              <a:solidFill>
                <a:srgbClr val="FF0000"/>
              </a:solidFill>
              <a:latin typeface="+mj-lt"/>
              <a:cs typeface="Gill Sans MT"/>
            </a:endParaRPr>
          </a:p>
          <a:p>
            <a:pPr marL="410751" marR="742924" indent="-401822">
              <a:lnSpc>
                <a:spcPts val="2644"/>
              </a:lnSpc>
              <a:spcBef>
                <a:spcPts val="1371"/>
              </a:spcBef>
              <a:buSzPct val="150000"/>
              <a:buFont typeface="Microsoft Sans Serif"/>
              <a:buChar char="•"/>
              <a:tabLst>
                <a:tab pos="410751" algn="l"/>
              </a:tabLst>
            </a:pPr>
            <a:r>
              <a:rPr sz="2250" spc="288" dirty="0">
                <a:latin typeface="+mj-lt"/>
                <a:cs typeface="Gill Sans MT"/>
              </a:rPr>
              <a:t>Sometimes</a:t>
            </a:r>
            <a:r>
              <a:rPr sz="2250" spc="84" dirty="0">
                <a:latin typeface="+mj-lt"/>
                <a:cs typeface="Gill Sans MT"/>
              </a:rPr>
              <a:t> </a:t>
            </a:r>
            <a:r>
              <a:rPr sz="2250" spc="246" dirty="0">
                <a:latin typeface="+mj-lt"/>
                <a:cs typeface="Gill Sans MT"/>
              </a:rPr>
              <a:t>the</a:t>
            </a:r>
            <a:r>
              <a:rPr sz="2250" spc="84" dirty="0">
                <a:latin typeface="+mj-lt"/>
                <a:cs typeface="Gill Sans MT"/>
              </a:rPr>
              <a:t> </a:t>
            </a:r>
            <a:r>
              <a:rPr sz="2250" spc="179" dirty="0">
                <a:latin typeface="+mj-lt"/>
                <a:cs typeface="Gill Sans MT"/>
              </a:rPr>
              <a:t>lecturer</a:t>
            </a:r>
            <a:r>
              <a:rPr sz="2250" spc="88" dirty="0">
                <a:latin typeface="+mj-lt"/>
                <a:cs typeface="Gill Sans MT"/>
              </a:rPr>
              <a:t> </a:t>
            </a:r>
            <a:r>
              <a:rPr sz="2250" spc="214" dirty="0">
                <a:latin typeface="+mj-lt"/>
                <a:cs typeface="Gill Sans MT"/>
              </a:rPr>
              <a:t>is</a:t>
            </a:r>
            <a:r>
              <a:rPr sz="2250" spc="84" dirty="0">
                <a:latin typeface="+mj-lt"/>
                <a:cs typeface="Gill Sans MT"/>
              </a:rPr>
              <a:t> </a:t>
            </a:r>
            <a:r>
              <a:rPr sz="2250" spc="214" dirty="0">
                <a:latin typeface="+mj-lt"/>
                <a:cs typeface="Gill Sans MT"/>
              </a:rPr>
              <a:t>on</a:t>
            </a:r>
            <a:r>
              <a:rPr sz="2250" spc="84" dirty="0">
                <a:latin typeface="+mj-lt"/>
                <a:cs typeface="Gill Sans MT"/>
              </a:rPr>
              <a:t> </a:t>
            </a:r>
            <a:r>
              <a:rPr sz="2250" spc="299" dirty="0">
                <a:latin typeface="+mj-lt"/>
                <a:cs typeface="Gill Sans MT"/>
              </a:rPr>
              <a:t>leave</a:t>
            </a:r>
            <a:r>
              <a:rPr sz="2250" spc="88" dirty="0">
                <a:latin typeface="+mj-lt"/>
                <a:cs typeface="Gill Sans MT"/>
              </a:rPr>
              <a:t> </a:t>
            </a:r>
            <a:r>
              <a:rPr sz="2250" spc="134" dirty="0">
                <a:latin typeface="+mj-lt"/>
                <a:cs typeface="Gill Sans MT"/>
              </a:rPr>
              <a:t>to</a:t>
            </a:r>
            <a:r>
              <a:rPr sz="2250" spc="84" dirty="0">
                <a:latin typeface="+mj-lt"/>
                <a:cs typeface="Gill Sans MT"/>
              </a:rPr>
              <a:t> </a:t>
            </a:r>
            <a:r>
              <a:rPr sz="2250" spc="243" dirty="0">
                <a:latin typeface="+mj-lt"/>
                <a:cs typeface="Gill Sans MT"/>
              </a:rPr>
              <a:t>focus</a:t>
            </a:r>
            <a:r>
              <a:rPr sz="2250" spc="88" dirty="0">
                <a:latin typeface="+mj-lt"/>
                <a:cs typeface="Gill Sans MT"/>
              </a:rPr>
              <a:t> </a:t>
            </a:r>
            <a:r>
              <a:rPr sz="2250" spc="214" dirty="0">
                <a:latin typeface="+mj-lt"/>
                <a:cs typeface="Gill Sans MT"/>
              </a:rPr>
              <a:t>on</a:t>
            </a:r>
            <a:r>
              <a:rPr sz="2250" spc="84" dirty="0">
                <a:latin typeface="+mj-lt"/>
                <a:cs typeface="Gill Sans MT"/>
              </a:rPr>
              <a:t> </a:t>
            </a:r>
            <a:r>
              <a:rPr sz="2250" spc="246" dirty="0">
                <a:latin typeface="+mj-lt"/>
                <a:cs typeface="Gill Sans MT"/>
              </a:rPr>
              <a:t>doing  </a:t>
            </a:r>
            <a:r>
              <a:rPr sz="2250" spc="229" dirty="0">
                <a:latin typeface="+mj-lt"/>
                <a:cs typeface="Gill Sans MT"/>
              </a:rPr>
              <a:t>research,</a:t>
            </a:r>
            <a:r>
              <a:rPr sz="2250" spc="84" dirty="0">
                <a:latin typeface="+mj-lt"/>
                <a:cs typeface="Gill Sans MT"/>
              </a:rPr>
              <a:t> </a:t>
            </a:r>
            <a:r>
              <a:rPr sz="2250" spc="214" dirty="0">
                <a:latin typeface="+mj-lt"/>
                <a:cs typeface="Gill Sans MT"/>
              </a:rPr>
              <a:t>in</a:t>
            </a:r>
            <a:r>
              <a:rPr sz="2250" spc="88" dirty="0">
                <a:latin typeface="+mj-lt"/>
                <a:cs typeface="Gill Sans MT"/>
              </a:rPr>
              <a:t> </a:t>
            </a:r>
            <a:r>
              <a:rPr sz="2250" spc="214" dirty="0">
                <a:latin typeface="+mj-lt"/>
                <a:cs typeface="Gill Sans MT"/>
              </a:rPr>
              <a:t>this</a:t>
            </a:r>
            <a:r>
              <a:rPr sz="2250" spc="88" dirty="0">
                <a:latin typeface="+mj-lt"/>
                <a:cs typeface="Gill Sans MT"/>
              </a:rPr>
              <a:t> </a:t>
            </a:r>
            <a:r>
              <a:rPr sz="2250" spc="320" dirty="0">
                <a:latin typeface="+mj-lt"/>
                <a:cs typeface="Gill Sans MT"/>
              </a:rPr>
              <a:t>case</a:t>
            </a:r>
            <a:r>
              <a:rPr sz="2250" spc="88" dirty="0">
                <a:latin typeface="+mj-lt"/>
                <a:cs typeface="Gill Sans MT"/>
              </a:rPr>
              <a:t> </a:t>
            </a:r>
            <a:r>
              <a:rPr sz="2250" spc="239" dirty="0">
                <a:latin typeface="+mj-lt"/>
                <a:cs typeface="Gill Sans MT"/>
              </a:rPr>
              <a:t>(s)he</a:t>
            </a:r>
            <a:r>
              <a:rPr sz="2250" spc="88" dirty="0">
                <a:latin typeface="+mj-lt"/>
                <a:cs typeface="Gill Sans MT"/>
              </a:rPr>
              <a:t> </a:t>
            </a:r>
            <a:r>
              <a:rPr sz="2250" spc="253" dirty="0">
                <a:latin typeface="+mj-lt"/>
                <a:cs typeface="Gill Sans MT"/>
              </a:rPr>
              <a:t>does</a:t>
            </a:r>
            <a:r>
              <a:rPr sz="2250" spc="88" dirty="0">
                <a:latin typeface="+mj-lt"/>
                <a:cs typeface="Gill Sans MT"/>
              </a:rPr>
              <a:t> </a:t>
            </a:r>
            <a:r>
              <a:rPr sz="2250" spc="186" dirty="0">
                <a:latin typeface="+mj-lt"/>
                <a:cs typeface="Gill Sans MT"/>
              </a:rPr>
              <a:t>not</a:t>
            </a:r>
            <a:r>
              <a:rPr sz="2250" spc="88" dirty="0">
                <a:latin typeface="+mj-lt"/>
                <a:cs typeface="Gill Sans MT"/>
              </a:rPr>
              <a:t> </a:t>
            </a:r>
            <a:r>
              <a:rPr sz="2250" spc="292" dirty="0">
                <a:latin typeface="+mj-lt"/>
                <a:cs typeface="Gill Sans MT"/>
              </a:rPr>
              <a:t>give</a:t>
            </a:r>
            <a:r>
              <a:rPr sz="2250" spc="88" dirty="0">
                <a:latin typeface="+mj-lt"/>
                <a:cs typeface="Gill Sans MT"/>
              </a:rPr>
              <a:t> </a:t>
            </a:r>
            <a:r>
              <a:rPr sz="2250" spc="418" dirty="0">
                <a:latin typeface="+mj-lt"/>
                <a:cs typeface="Gill Sans MT"/>
              </a:rPr>
              <a:t>a</a:t>
            </a:r>
            <a:r>
              <a:rPr sz="2250" spc="88" dirty="0">
                <a:latin typeface="+mj-lt"/>
                <a:cs typeface="Gill Sans MT"/>
              </a:rPr>
              <a:t> </a:t>
            </a:r>
            <a:r>
              <a:rPr sz="2250" spc="200" dirty="0">
                <a:latin typeface="+mj-lt"/>
                <a:cs typeface="Gill Sans MT"/>
              </a:rPr>
              <a:t>lecture</a:t>
            </a:r>
            <a:endParaRPr sz="2250" dirty="0">
              <a:latin typeface="+mj-lt"/>
              <a:cs typeface="Gill Sans MT"/>
            </a:endParaRPr>
          </a:p>
          <a:p>
            <a:pPr marL="410751" marR="470578" indent="-401822">
              <a:lnSpc>
                <a:spcPts val="2644"/>
              </a:lnSpc>
              <a:spcBef>
                <a:spcPts val="1322"/>
              </a:spcBef>
              <a:buSzPct val="150000"/>
              <a:buFont typeface="Microsoft Sans Serif"/>
              <a:buChar char="•"/>
              <a:tabLst>
                <a:tab pos="410751" algn="l"/>
              </a:tabLst>
            </a:pPr>
            <a:r>
              <a:rPr sz="2250" spc="35" dirty="0">
                <a:latin typeface="+mj-lt"/>
                <a:cs typeface="Gill Sans MT"/>
              </a:rPr>
              <a:t>A</a:t>
            </a:r>
            <a:r>
              <a:rPr sz="2250" spc="84" dirty="0">
                <a:latin typeface="+mj-lt"/>
                <a:cs typeface="Gill Sans MT"/>
              </a:rPr>
              <a:t> </a:t>
            </a:r>
            <a:r>
              <a:rPr sz="2250" spc="250" dirty="0">
                <a:solidFill>
                  <a:srgbClr val="FF0000"/>
                </a:solidFill>
                <a:latin typeface="+mj-lt"/>
                <a:cs typeface="Gill Sans MT"/>
              </a:rPr>
              <a:t>student</a:t>
            </a:r>
            <a:r>
              <a:rPr sz="2250" spc="88" dirty="0">
                <a:latin typeface="+mj-lt"/>
                <a:cs typeface="Gill Sans MT"/>
              </a:rPr>
              <a:t> </a:t>
            </a:r>
            <a:r>
              <a:rPr sz="2250" spc="274" dirty="0">
                <a:latin typeface="+mj-lt"/>
                <a:cs typeface="Gill Sans MT"/>
              </a:rPr>
              <a:t>usually</a:t>
            </a:r>
            <a:r>
              <a:rPr sz="2250" spc="88" dirty="0">
                <a:latin typeface="+mj-lt"/>
                <a:cs typeface="Gill Sans MT"/>
              </a:rPr>
              <a:t> </a:t>
            </a:r>
            <a:r>
              <a:rPr sz="2250" spc="267" dirty="0">
                <a:latin typeface="+mj-lt"/>
                <a:cs typeface="Gill Sans MT"/>
              </a:rPr>
              <a:t>attends</a:t>
            </a:r>
            <a:r>
              <a:rPr sz="2250" spc="88" dirty="0">
                <a:latin typeface="+mj-lt"/>
                <a:cs typeface="Gill Sans MT"/>
              </a:rPr>
              <a:t> </a:t>
            </a:r>
            <a:r>
              <a:rPr sz="2250" spc="246" dirty="0">
                <a:latin typeface="+mj-lt"/>
                <a:cs typeface="Gill Sans MT"/>
              </a:rPr>
              <a:t>one</a:t>
            </a:r>
            <a:r>
              <a:rPr sz="2250" spc="88" dirty="0">
                <a:latin typeface="+mj-lt"/>
                <a:cs typeface="Gill Sans MT"/>
              </a:rPr>
              <a:t> </a:t>
            </a:r>
            <a:r>
              <a:rPr sz="2250" spc="80" dirty="0">
                <a:latin typeface="+mj-lt"/>
                <a:cs typeface="Gill Sans MT"/>
              </a:rPr>
              <a:t>or</a:t>
            </a:r>
            <a:r>
              <a:rPr sz="2250" spc="88" dirty="0">
                <a:latin typeface="+mj-lt"/>
                <a:cs typeface="Gill Sans MT"/>
              </a:rPr>
              <a:t> </a:t>
            </a:r>
            <a:r>
              <a:rPr sz="2250" spc="218" dirty="0">
                <a:latin typeface="+mj-lt"/>
                <a:cs typeface="Gill Sans MT"/>
              </a:rPr>
              <a:t>more</a:t>
            </a:r>
            <a:r>
              <a:rPr sz="2250" spc="84" dirty="0">
                <a:latin typeface="+mj-lt"/>
                <a:cs typeface="Gill Sans MT"/>
              </a:rPr>
              <a:t> </a:t>
            </a:r>
            <a:r>
              <a:rPr sz="2250" spc="211" dirty="0">
                <a:latin typeface="+mj-lt"/>
                <a:cs typeface="Gill Sans MT"/>
              </a:rPr>
              <a:t>lectures,</a:t>
            </a:r>
            <a:r>
              <a:rPr sz="2250" spc="88" dirty="0">
                <a:latin typeface="+mj-lt"/>
                <a:cs typeface="Gill Sans MT"/>
              </a:rPr>
              <a:t> </a:t>
            </a:r>
            <a:r>
              <a:rPr sz="2250" spc="274" dirty="0">
                <a:latin typeface="+mj-lt"/>
                <a:cs typeface="Gill Sans MT"/>
              </a:rPr>
              <a:t>unless </a:t>
            </a:r>
            <a:r>
              <a:rPr sz="2250" spc="239" dirty="0">
                <a:latin typeface="+mj-lt"/>
                <a:cs typeface="Gill Sans MT"/>
              </a:rPr>
              <a:t>(s)he </a:t>
            </a:r>
            <a:r>
              <a:rPr sz="2250" spc="340" dirty="0">
                <a:latin typeface="+mj-lt"/>
                <a:cs typeface="Gill Sans MT"/>
              </a:rPr>
              <a:t>has</a:t>
            </a:r>
            <a:r>
              <a:rPr lang="en-US" sz="2250" spc="340" dirty="0">
                <a:latin typeface="+mj-lt"/>
                <a:cs typeface="Gill Sans MT"/>
              </a:rPr>
              <a:t> </a:t>
            </a:r>
            <a:r>
              <a:rPr lang="en-US" sz="2250" spc="-411" dirty="0">
                <a:latin typeface="+mj-lt"/>
                <a:cs typeface="Gill Sans MT"/>
              </a:rPr>
              <a:t> </a:t>
            </a:r>
            <a:r>
              <a:rPr sz="2250" spc="271" dirty="0">
                <a:latin typeface="+mj-lt"/>
                <a:cs typeface="Gill Sans MT"/>
              </a:rPr>
              <a:t>something </a:t>
            </a:r>
            <a:r>
              <a:rPr sz="2250" spc="200" dirty="0">
                <a:latin typeface="+mj-lt"/>
                <a:cs typeface="Gill Sans MT"/>
              </a:rPr>
              <a:t>better </a:t>
            </a:r>
            <a:r>
              <a:rPr sz="2250" spc="134" dirty="0">
                <a:latin typeface="+mj-lt"/>
                <a:cs typeface="Gill Sans MT"/>
              </a:rPr>
              <a:t>to </a:t>
            </a:r>
            <a:r>
              <a:rPr sz="2250" spc="207" dirty="0">
                <a:latin typeface="+mj-lt"/>
                <a:cs typeface="Gill Sans MT"/>
              </a:rPr>
              <a:t>do</a:t>
            </a:r>
            <a:endParaRPr sz="2250" dirty="0">
              <a:latin typeface="+mj-lt"/>
              <a:cs typeface="Gill Sans MT"/>
            </a:endParaRPr>
          </a:p>
          <a:p>
            <a:pPr marL="410751" marR="30360" indent="-401822">
              <a:lnSpc>
                <a:spcPts val="2644"/>
              </a:lnSpc>
              <a:spcBef>
                <a:spcPts val="1322"/>
              </a:spcBef>
              <a:buSzPct val="150000"/>
              <a:buFont typeface="Microsoft Sans Serif"/>
              <a:buChar char="•"/>
              <a:tabLst>
                <a:tab pos="410751" algn="l"/>
              </a:tabLst>
            </a:pPr>
            <a:r>
              <a:rPr sz="2250" spc="197" dirty="0">
                <a:latin typeface="+mj-lt"/>
                <a:cs typeface="Gill Sans MT"/>
              </a:rPr>
              <a:t>During</a:t>
            </a:r>
            <a:r>
              <a:rPr sz="2250" spc="88" dirty="0">
                <a:latin typeface="+mj-lt"/>
                <a:cs typeface="Gill Sans MT"/>
              </a:rPr>
              <a:t> </a:t>
            </a:r>
            <a:r>
              <a:rPr sz="2250" spc="246" dirty="0">
                <a:latin typeface="+mj-lt"/>
                <a:cs typeface="Gill Sans MT"/>
              </a:rPr>
              <a:t>the</a:t>
            </a:r>
            <a:r>
              <a:rPr sz="2250" spc="91" dirty="0">
                <a:latin typeface="+mj-lt"/>
                <a:cs typeface="Gill Sans MT"/>
              </a:rPr>
              <a:t> </a:t>
            </a:r>
            <a:r>
              <a:rPr sz="2250" spc="267" dirty="0">
                <a:solidFill>
                  <a:srgbClr val="FF0000"/>
                </a:solidFill>
                <a:latin typeface="+mj-lt"/>
                <a:cs typeface="Gill Sans MT"/>
              </a:rPr>
              <a:t>semester</a:t>
            </a:r>
            <a:r>
              <a:rPr sz="2250" spc="88" dirty="0">
                <a:latin typeface="+mj-lt"/>
                <a:cs typeface="Gill Sans MT"/>
              </a:rPr>
              <a:t> </a:t>
            </a:r>
            <a:r>
              <a:rPr sz="2250" spc="204" dirty="0">
                <a:latin typeface="+mj-lt"/>
                <a:cs typeface="Gill Sans MT"/>
              </a:rPr>
              <a:t>there</a:t>
            </a:r>
            <a:r>
              <a:rPr sz="2250" spc="91" dirty="0">
                <a:latin typeface="+mj-lt"/>
                <a:cs typeface="Gill Sans MT"/>
              </a:rPr>
              <a:t> </a:t>
            </a:r>
            <a:r>
              <a:rPr sz="2250" spc="151" dirty="0">
                <a:latin typeface="+mj-lt"/>
                <a:cs typeface="Gill Sans MT"/>
              </a:rPr>
              <a:t>will</a:t>
            </a:r>
            <a:r>
              <a:rPr sz="2250" spc="91" dirty="0">
                <a:latin typeface="+mj-lt"/>
                <a:cs typeface="Gill Sans MT"/>
              </a:rPr>
              <a:t> </a:t>
            </a:r>
            <a:r>
              <a:rPr sz="2250" spc="302" dirty="0">
                <a:latin typeface="+mj-lt"/>
                <a:cs typeface="Gill Sans MT"/>
              </a:rPr>
              <a:t>be</a:t>
            </a:r>
            <a:r>
              <a:rPr sz="2250" spc="88" dirty="0">
                <a:latin typeface="+mj-lt"/>
                <a:cs typeface="Gill Sans MT"/>
              </a:rPr>
              <a:t> </a:t>
            </a:r>
            <a:r>
              <a:rPr sz="2250" spc="260" dirty="0">
                <a:latin typeface="+mj-lt"/>
                <a:cs typeface="Gill Sans MT"/>
              </a:rPr>
              <a:t>several</a:t>
            </a:r>
            <a:r>
              <a:rPr sz="2250" spc="91" dirty="0">
                <a:latin typeface="+mj-lt"/>
                <a:cs typeface="Gill Sans MT"/>
              </a:rPr>
              <a:t> </a:t>
            </a:r>
            <a:r>
              <a:rPr sz="2250" spc="218" dirty="0">
                <a:solidFill>
                  <a:srgbClr val="FF0000"/>
                </a:solidFill>
                <a:latin typeface="+mj-lt"/>
                <a:cs typeface="Gill Sans MT"/>
              </a:rPr>
              <a:t>exercises</a:t>
            </a:r>
            <a:r>
              <a:rPr sz="2250" spc="88" dirty="0">
                <a:latin typeface="+mj-lt"/>
                <a:cs typeface="Gill Sans MT"/>
              </a:rPr>
              <a:t> </a:t>
            </a:r>
            <a:r>
              <a:rPr sz="2250" spc="239" dirty="0">
                <a:latin typeface="+mj-lt"/>
                <a:cs typeface="Gill Sans MT"/>
              </a:rPr>
              <a:t>which  </a:t>
            </a:r>
            <a:r>
              <a:rPr sz="2250" spc="232" dirty="0">
                <a:latin typeface="+mj-lt"/>
                <a:cs typeface="Gill Sans MT"/>
              </a:rPr>
              <a:t>are</a:t>
            </a:r>
            <a:r>
              <a:rPr sz="2250" spc="84" dirty="0">
                <a:latin typeface="+mj-lt"/>
                <a:cs typeface="Gill Sans MT"/>
              </a:rPr>
              <a:t> </a:t>
            </a:r>
            <a:r>
              <a:rPr sz="2250" spc="320" dirty="0">
                <a:latin typeface="+mj-lt"/>
                <a:cs typeface="Gill Sans MT"/>
              </a:rPr>
              <a:t>meant</a:t>
            </a:r>
            <a:r>
              <a:rPr sz="2250" spc="88" dirty="0">
                <a:latin typeface="+mj-lt"/>
                <a:cs typeface="Gill Sans MT"/>
              </a:rPr>
              <a:t> </a:t>
            </a:r>
            <a:r>
              <a:rPr sz="2250" spc="134" dirty="0">
                <a:latin typeface="+mj-lt"/>
                <a:cs typeface="Gill Sans MT"/>
              </a:rPr>
              <a:t>to</a:t>
            </a:r>
            <a:r>
              <a:rPr sz="2250" spc="88" dirty="0">
                <a:latin typeface="+mj-lt"/>
                <a:cs typeface="Gill Sans MT"/>
              </a:rPr>
              <a:t> </a:t>
            </a:r>
            <a:r>
              <a:rPr sz="2250" spc="302" dirty="0">
                <a:latin typeface="+mj-lt"/>
                <a:cs typeface="Gill Sans MT"/>
              </a:rPr>
              <a:t>be</a:t>
            </a:r>
            <a:r>
              <a:rPr sz="2250" spc="88" dirty="0">
                <a:latin typeface="+mj-lt"/>
                <a:cs typeface="Gill Sans MT"/>
              </a:rPr>
              <a:t> </a:t>
            </a:r>
            <a:r>
              <a:rPr sz="2250" spc="246" dirty="0">
                <a:latin typeface="+mj-lt"/>
                <a:cs typeface="Gill Sans MT"/>
              </a:rPr>
              <a:t>solved</a:t>
            </a:r>
            <a:r>
              <a:rPr sz="2250" spc="88" dirty="0">
                <a:latin typeface="+mj-lt"/>
                <a:cs typeface="Gill Sans MT"/>
              </a:rPr>
              <a:t> </a:t>
            </a:r>
            <a:r>
              <a:rPr sz="2250" spc="323" dirty="0">
                <a:latin typeface="+mj-lt"/>
                <a:cs typeface="Gill Sans MT"/>
              </a:rPr>
              <a:t>by</a:t>
            </a:r>
            <a:r>
              <a:rPr sz="2250" spc="88" dirty="0">
                <a:latin typeface="+mj-lt"/>
                <a:cs typeface="Gill Sans MT"/>
              </a:rPr>
              <a:t> </a:t>
            </a:r>
            <a:r>
              <a:rPr sz="2250" spc="288" dirty="0">
                <a:latin typeface="+mj-lt"/>
                <a:cs typeface="Gill Sans MT"/>
              </a:rPr>
              <a:t>small</a:t>
            </a:r>
            <a:r>
              <a:rPr sz="2250" spc="88" dirty="0">
                <a:latin typeface="+mj-lt"/>
                <a:cs typeface="Gill Sans MT"/>
              </a:rPr>
              <a:t> </a:t>
            </a:r>
            <a:r>
              <a:rPr sz="2250" spc="271" dirty="0">
                <a:solidFill>
                  <a:srgbClr val="FF0000"/>
                </a:solidFill>
                <a:latin typeface="+mj-lt"/>
                <a:cs typeface="Gill Sans MT"/>
              </a:rPr>
              <a:t>study</a:t>
            </a:r>
            <a:r>
              <a:rPr sz="2250" spc="88" dirty="0">
                <a:solidFill>
                  <a:srgbClr val="FF0000"/>
                </a:solidFill>
                <a:latin typeface="+mj-lt"/>
                <a:cs typeface="Gill Sans MT"/>
              </a:rPr>
              <a:t> </a:t>
            </a:r>
            <a:r>
              <a:rPr sz="2250" spc="236" dirty="0">
                <a:solidFill>
                  <a:srgbClr val="FF0000"/>
                </a:solidFill>
                <a:latin typeface="+mj-lt"/>
                <a:cs typeface="Gill Sans MT"/>
              </a:rPr>
              <a:t>groups</a:t>
            </a:r>
            <a:endParaRPr sz="2250" dirty="0">
              <a:solidFill>
                <a:srgbClr val="FF0000"/>
              </a:solidFill>
              <a:latin typeface="+mj-lt"/>
              <a:cs typeface="Gill Sans MT"/>
            </a:endParaRPr>
          </a:p>
          <a:p>
            <a:pPr marL="410751" marR="3572" indent="-401822">
              <a:lnSpc>
                <a:spcPts val="2644"/>
              </a:lnSpc>
              <a:spcBef>
                <a:spcPts val="1322"/>
              </a:spcBef>
              <a:buSzPct val="150000"/>
              <a:buFont typeface="Microsoft Sans Serif"/>
              <a:buChar char="•"/>
              <a:tabLst>
                <a:tab pos="410751" algn="l"/>
              </a:tabLst>
            </a:pPr>
            <a:r>
              <a:rPr sz="2250" spc="313" dirty="0">
                <a:latin typeface="+mj-lt"/>
                <a:cs typeface="Gill Sans MT"/>
              </a:rPr>
              <a:t>Each</a:t>
            </a:r>
            <a:r>
              <a:rPr sz="2250" spc="88" dirty="0">
                <a:latin typeface="+mj-lt"/>
                <a:cs typeface="Gill Sans MT"/>
              </a:rPr>
              <a:t> </a:t>
            </a:r>
            <a:r>
              <a:rPr sz="2250" spc="250" dirty="0">
                <a:latin typeface="+mj-lt"/>
                <a:cs typeface="Gill Sans MT"/>
              </a:rPr>
              <a:t>student</a:t>
            </a:r>
            <a:r>
              <a:rPr sz="2250" spc="91" dirty="0">
                <a:latin typeface="+mj-lt"/>
                <a:cs typeface="Gill Sans MT"/>
              </a:rPr>
              <a:t> </a:t>
            </a:r>
            <a:r>
              <a:rPr sz="2250" spc="214" dirty="0">
                <a:latin typeface="+mj-lt"/>
                <a:cs typeface="Gill Sans MT"/>
              </a:rPr>
              <a:t>is</a:t>
            </a:r>
            <a:r>
              <a:rPr sz="2250" spc="88" dirty="0">
                <a:latin typeface="+mj-lt"/>
                <a:cs typeface="Gill Sans MT"/>
              </a:rPr>
              <a:t> </a:t>
            </a:r>
            <a:r>
              <a:rPr sz="2250" spc="302" dirty="0">
                <a:latin typeface="+mj-lt"/>
                <a:cs typeface="Gill Sans MT"/>
              </a:rPr>
              <a:t>assigned</a:t>
            </a:r>
            <a:r>
              <a:rPr sz="2250" spc="91" dirty="0">
                <a:latin typeface="+mj-lt"/>
                <a:cs typeface="Gill Sans MT"/>
              </a:rPr>
              <a:t> </a:t>
            </a:r>
            <a:r>
              <a:rPr sz="2250" spc="134" dirty="0">
                <a:latin typeface="+mj-lt"/>
                <a:cs typeface="Gill Sans MT"/>
              </a:rPr>
              <a:t>to</a:t>
            </a:r>
            <a:r>
              <a:rPr sz="2250" spc="88" dirty="0">
                <a:latin typeface="+mj-lt"/>
                <a:cs typeface="Gill Sans MT"/>
              </a:rPr>
              <a:t> </a:t>
            </a:r>
            <a:r>
              <a:rPr sz="2250" spc="246" dirty="0">
                <a:latin typeface="+mj-lt"/>
                <a:cs typeface="Gill Sans MT"/>
              </a:rPr>
              <a:t>one</a:t>
            </a:r>
            <a:r>
              <a:rPr sz="2250" spc="91" dirty="0">
                <a:latin typeface="+mj-lt"/>
                <a:cs typeface="Gill Sans MT"/>
              </a:rPr>
              <a:t> </a:t>
            </a:r>
            <a:r>
              <a:rPr sz="2250" spc="214" dirty="0">
                <a:latin typeface="+mj-lt"/>
                <a:cs typeface="Gill Sans MT"/>
              </a:rPr>
              <a:t>particular</a:t>
            </a:r>
            <a:r>
              <a:rPr sz="2250" spc="88" dirty="0">
                <a:latin typeface="+mj-lt"/>
                <a:cs typeface="Gill Sans MT"/>
              </a:rPr>
              <a:t> </a:t>
            </a:r>
            <a:r>
              <a:rPr sz="2250" spc="271" dirty="0">
                <a:latin typeface="+mj-lt"/>
                <a:cs typeface="Gill Sans MT"/>
              </a:rPr>
              <a:t>study</a:t>
            </a:r>
            <a:r>
              <a:rPr sz="2250" spc="91" dirty="0">
                <a:latin typeface="+mj-lt"/>
                <a:cs typeface="Gill Sans MT"/>
              </a:rPr>
              <a:t> </a:t>
            </a:r>
            <a:r>
              <a:rPr sz="2250" spc="218" dirty="0">
                <a:latin typeface="+mj-lt"/>
                <a:cs typeface="Gill Sans MT"/>
              </a:rPr>
              <a:t>group</a:t>
            </a:r>
            <a:r>
              <a:rPr sz="2250" spc="88" dirty="0">
                <a:latin typeface="+mj-lt"/>
                <a:cs typeface="Gill Sans MT"/>
              </a:rPr>
              <a:t> </a:t>
            </a:r>
            <a:r>
              <a:rPr sz="2250" spc="130" dirty="0">
                <a:latin typeface="+mj-lt"/>
                <a:cs typeface="Gill Sans MT"/>
              </a:rPr>
              <a:t>for  </a:t>
            </a:r>
            <a:r>
              <a:rPr sz="2250" spc="246" dirty="0">
                <a:latin typeface="+mj-lt"/>
                <a:cs typeface="Gill Sans MT"/>
              </a:rPr>
              <a:t>the </a:t>
            </a:r>
            <a:r>
              <a:rPr sz="2250" spc="214" dirty="0">
                <a:latin typeface="+mj-lt"/>
                <a:cs typeface="Gill Sans MT"/>
              </a:rPr>
              <a:t>whole</a:t>
            </a:r>
            <a:r>
              <a:rPr sz="2250" spc="-74" dirty="0">
                <a:latin typeface="+mj-lt"/>
                <a:cs typeface="Gill Sans MT"/>
              </a:rPr>
              <a:t> </a:t>
            </a:r>
            <a:r>
              <a:rPr sz="2250" spc="267" dirty="0">
                <a:latin typeface="+mj-lt"/>
                <a:cs typeface="Gill Sans MT"/>
              </a:rPr>
              <a:t>semester</a:t>
            </a:r>
            <a:endParaRPr sz="2250" dirty="0">
              <a:latin typeface="+mj-lt"/>
              <a:cs typeface="Gill Sans MT"/>
            </a:endParaRPr>
          </a:p>
          <a:p>
            <a:pPr marL="410751" indent="-401822">
              <a:spcBef>
                <a:spcPts val="1188"/>
              </a:spcBef>
              <a:buSzPct val="150000"/>
              <a:buFont typeface="Microsoft Sans Serif"/>
              <a:buChar char="•"/>
              <a:tabLst>
                <a:tab pos="410751" algn="l"/>
              </a:tabLst>
            </a:pPr>
            <a:r>
              <a:rPr sz="2250" spc="35" dirty="0">
                <a:latin typeface="+mj-lt"/>
                <a:cs typeface="Gill Sans MT"/>
              </a:rPr>
              <a:t>A</a:t>
            </a:r>
            <a:r>
              <a:rPr sz="2250" spc="88" dirty="0">
                <a:latin typeface="+mj-lt"/>
                <a:cs typeface="Gill Sans MT"/>
              </a:rPr>
              <a:t> </a:t>
            </a:r>
            <a:r>
              <a:rPr sz="2250" spc="271" dirty="0">
                <a:latin typeface="+mj-lt"/>
                <a:cs typeface="Gill Sans MT"/>
              </a:rPr>
              <a:t>study</a:t>
            </a:r>
            <a:r>
              <a:rPr sz="2250" spc="84" dirty="0">
                <a:latin typeface="+mj-lt"/>
                <a:cs typeface="Gill Sans MT"/>
              </a:rPr>
              <a:t> </a:t>
            </a:r>
            <a:r>
              <a:rPr sz="2250" spc="218" dirty="0">
                <a:latin typeface="+mj-lt"/>
                <a:cs typeface="Gill Sans MT"/>
              </a:rPr>
              <a:t>group</a:t>
            </a:r>
            <a:r>
              <a:rPr sz="2250" spc="88" dirty="0">
                <a:latin typeface="+mj-lt"/>
                <a:cs typeface="Gill Sans MT"/>
              </a:rPr>
              <a:t> </a:t>
            </a:r>
            <a:r>
              <a:rPr sz="2250" spc="232" dirty="0">
                <a:latin typeface="+mj-lt"/>
                <a:cs typeface="Gill Sans MT"/>
              </a:rPr>
              <a:t>consists</a:t>
            </a:r>
            <a:r>
              <a:rPr sz="2250" spc="88" dirty="0">
                <a:latin typeface="+mj-lt"/>
                <a:cs typeface="Gill Sans MT"/>
              </a:rPr>
              <a:t> </a:t>
            </a:r>
            <a:r>
              <a:rPr sz="2250" spc="179" dirty="0">
                <a:latin typeface="+mj-lt"/>
                <a:cs typeface="Gill Sans MT"/>
              </a:rPr>
              <a:t>of</a:t>
            </a:r>
            <a:r>
              <a:rPr sz="2250" spc="88" dirty="0">
                <a:latin typeface="+mj-lt"/>
                <a:cs typeface="Gill Sans MT"/>
              </a:rPr>
              <a:t> </a:t>
            </a:r>
            <a:r>
              <a:rPr sz="2250" spc="161" dirty="0">
                <a:latin typeface="+mj-lt"/>
                <a:cs typeface="Gill Sans MT"/>
              </a:rPr>
              <a:t>two</a:t>
            </a:r>
            <a:r>
              <a:rPr sz="2250" spc="88" dirty="0">
                <a:latin typeface="+mj-lt"/>
                <a:cs typeface="Gill Sans MT"/>
              </a:rPr>
              <a:t> </a:t>
            </a:r>
            <a:r>
              <a:rPr sz="2250" spc="134" dirty="0">
                <a:latin typeface="+mj-lt"/>
                <a:cs typeface="Gill Sans MT"/>
              </a:rPr>
              <a:t>to</a:t>
            </a:r>
            <a:r>
              <a:rPr sz="2250" spc="88" dirty="0">
                <a:latin typeface="+mj-lt"/>
                <a:cs typeface="Gill Sans MT"/>
              </a:rPr>
              <a:t> </a:t>
            </a:r>
            <a:r>
              <a:rPr sz="2250" spc="204" dirty="0">
                <a:latin typeface="+mj-lt"/>
                <a:cs typeface="Gill Sans MT"/>
              </a:rPr>
              <a:t>three</a:t>
            </a:r>
            <a:r>
              <a:rPr sz="2250" spc="88" dirty="0">
                <a:latin typeface="+mj-lt"/>
                <a:cs typeface="Gill Sans MT"/>
              </a:rPr>
              <a:t> </a:t>
            </a:r>
            <a:r>
              <a:rPr sz="2250" spc="257" dirty="0">
                <a:latin typeface="+mj-lt"/>
                <a:cs typeface="Gill Sans MT"/>
              </a:rPr>
              <a:t>students</a:t>
            </a:r>
            <a:endParaRPr sz="2250" dirty="0">
              <a:latin typeface="+mj-lt"/>
              <a:cs typeface="Gill Sans MT"/>
            </a:endParaRPr>
          </a:p>
          <a:p>
            <a:pPr marL="410751" marR="960354" indent="-401822">
              <a:lnSpc>
                <a:spcPts val="2644"/>
              </a:lnSpc>
              <a:spcBef>
                <a:spcPts val="1371"/>
              </a:spcBef>
              <a:buSzPct val="150000"/>
              <a:buFont typeface="Microsoft Sans Serif"/>
              <a:buChar char="•"/>
              <a:tabLst>
                <a:tab pos="410751" algn="l"/>
              </a:tabLst>
            </a:pPr>
            <a:r>
              <a:rPr sz="2250" spc="120" dirty="0">
                <a:latin typeface="+mj-lt"/>
                <a:cs typeface="Gill Sans MT"/>
              </a:rPr>
              <a:t>After</a:t>
            </a:r>
            <a:r>
              <a:rPr sz="2250" spc="88" dirty="0">
                <a:latin typeface="+mj-lt"/>
                <a:cs typeface="Gill Sans MT"/>
              </a:rPr>
              <a:t> </a:t>
            </a:r>
            <a:r>
              <a:rPr sz="2250" spc="264" dirty="0">
                <a:latin typeface="+mj-lt"/>
                <a:cs typeface="Gill Sans MT"/>
              </a:rPr>
              <a:t>submission</a:t>
            </a:r>
            <a:r>
              <a:rPr sz="2250" spc="91" dirty="0">
                <a:latin typeface="+mj-lt"/>
                <a:cs typeface="Gill Sans MT"/>
              </a:rPr>
              <a:t> </a:t>
            </a:r>
            <a:r>
              <a:rPr sz="2250" spc="179" dirty="0">
                <a:latin typeface="+mj-lt"/>
                <a:cs typeface="Gill Sans MT"/>
              </a:rPr>
              <a:t>of</a:t>
            </a:r>
            <a:r>
              <a:rPr sz="2250" spc="91" dirty="0">
                <a:latin typeface="+mj-lt"/>
                <a:cs typeface="Gill Sans MT"/>
              </a:rPr>
              <a:t> </a:t>
            </a:r>
            <a:r>
              <a:rPr sz="2250" spc="418" dirty="0">
                <a:latin typeface="+mj-lt"/>
                <a:cs typeface="Gill Sans MT"/>
              </a:rPr>
              <a:t>a</a:t>
            </a:r>
            <a:r>
              <a:rPr sz="2250" spc="91" dirty="0">
                <a:latin typeface="+mj-lt"/>
                <a:cs typeface="Gill Sans MT"/>
              </a:rPr>
              <a:t> </a:t>
            </a:r>
            <a:r>
              <a:rPr sz="2250" spc="193" dirty="0">
                <a:solidFill>
                  <a:srgbClr val="FF0000"/>
                </a:solidFill>
                <a:latin typeface="+mj-lt"/>
                <a:cs typeface="Gill Sans MT"/>
              </a:rPr>
              <a:t>solution</a:t>
            </a:r>
            <a:r>
              <a:rPr sz="2250" spc="91" dirty="0">
                <a:latin typeface="+mj-lt"/>
                <a:cs typeface="Gill Sans MT"/>
              </a:rPr>
              <a:t> </a:t>
            </a:r>
            <a:r>
              <a:rPr sz="2250" spc="323" dirty="0">
                <a:latin typeface="+mj-lt"/>
                <a:cs typeface="Gill Sans MT"/>
              </a:rPr>
              <a:t>by</a:t>
            </a:r>
            <a:r>
              <a:rPr sz="2250" spc="91" dirty="0">
                <a:latin typeface="+mj-lt"/>
                <a:cs typeface="Gill Sans MT"/>
              </a:rPr>
              <a:t> </a:t>
            </a:r>
            <a:r>
              <a:rPr sz="2250" spc="418" dirty="0">
                <a:latin typeface="+mj-lt"/>
                <a:cs typeface="Gill Sans MT"/>
              </a:rPr>
              <a:t>a</a:t>
            </a:r>
            <a:r>
              <a:rPr sz="2250" spc="91" dirty="0">
                <a:latin typeface="+mj-lt"/>
                <a:cs typeface="Gill Sans MT"/>
              </a:rPr>
              <a:t> </a:t>
            </a:r>
            <a:r>
              <a:rPr sz="2250" spc="271" dirty="0">
                <a:latin typeface="+mj-lt"/>
                <a:cs typeface="Gill Sans MT"/>
              </a:rPr>
              <a:t>study</a:t>
            </a:r>
            <a:r>
              <a:rPr sz="2250" spc="91" dirty="0">
                <a:latin typeface="+mj-lt"/>
                <a:cs typeface="Gill Sans MT"/>
              </a:rPr>
              <a:t> </a:t>
            </a:r>
            <a:r>
              <a:rPr sz="2250" spc="218" dirty="0">
                <a:latin typeface="+mj-lt"/>
                <a:cs typeface="Gill Sans MT"/>
              </a:rPr>
              <a:t>group</a:t>
            </a:r>
            <a:r>
              <a:rPr sz="2250" spc="91" dirty="0">
                <a:latin typeface="+mj-lt"/>
                <a:cs typeface="Gill Sans MT"/>
              </a:rPr>
              <a:t> </a:t>
            </a:r>
            <a:r>
              <a:rPr sz="2250" spc="130" dirty="0">
                <a:latin typeface="+mj-lt"/>
                <a:cs typeface="Gill Sans MT"/>
              </a:rPr>
              <a:t>it</a:t>
            </a:r>
            <a:r>
              <a:rPr sz="2250" spc="91" dirty="0">
                <a:latin typeface="+mj-lt"/>
                <a:cs typeface="Gill Sans MT"/>
              </a:rPr>
              <a:t> </a:t>
            </a:r>
            <a:r>
              <a:rPr sz="2250" spc="214" dirty="0">
                <a:latin typeface="+mj-lt"/>
                <a:cs typeface="Gill Sans MT"/>
              </a:rPr>
              <a:t>is </a:t>
            </a:r>
            <a:r>
              <a:rPr sz="2250" spc="281" dirty="0">
                <a:solidFill>
                  <a:srgbClr val="FF0000"/>
                </a:solidFill>
                <a:latin typeface="+mj-lt"/>
                <a:cs typeface="Gill Sans MT"/>
              </a:rPr>
              <a:t>grade</a:t>
            </a:r>
            <a:r>
              <a:rPr sz="2250" spc="281" dirty="0">
                <a:latin typeface="+mj-lt"/>
                <a:cs typeface="Gill Sans MT"/>
              </a:rPr>
              <a:t>d </a:t>
            </a:r>
            <a:r>
              <a:rPr sz="2250" spc="323" dirty="0">
                <a:latin typeface="+mj-lt"/>
                <a:cs typeface="Gill Sans MT"/>
              </a:rPr>
              <a:t>by </a:t>
            </a:r>
            <a:r>
              <a:rPr sz="2250" spc="418" dirty="0">
                <a:latin typeface="+mj-lt"/>
                <a:cs typeface="Gill Sans MT"/>
              </a:rPr>
              <a:t>a</a:t>
            </a:r>
            <a:r>
              <a:rPr sz="2250" spc="-337" dirty="0">
                <a:latin typeface="+mj-lt"/>
                <a:cs typeface="Gill Sans MT"/>
              </a:rPr>
              <a:t> </a:t>
            </a:r>
            <a:r>
              <a:rPr sz="2250" spc="143" dirty="0">
                <a:solidFill>
                  <a:srgbClr val="FF0000"/>
                </a:solidFill>
                <a:latin typeface="+mj-lt"/>
                <a:cs typeface="Gill Sans MT"/>
              </a:rPr>
              <a:t>tutor</a:t>
            </a:r>
            <a:endParaRPr sz="2250" dirty="0">
              <a:solidFill>
                <a:srgbClr val="FF0000"/>
              </a:solidFill>
              <a:latin typeface="+mj-lt"/>
              <a:cs typeface="Gill Sans MT"/>
            </a:endParaRPr>
          </a:p>
          <a:p>
            <a:pPr marL="410751" indent="-401822">
              <a:spcBef>
                <a:spcPts val="1188"/>
              </a:spcBef>
              <a:buSzPct val="150000"/>
              <a:buFont typeface="Microsoft Sans Serif"/>
              <a:buChar char="•"/>
              <a:tabLst>
                <a:tab pos="410751" algn="l"/>
              </a:tabLst>
            </a:pPr>
            <a:r>
              <a:rPr sz="2250" spc="221" dirty="0">
                <a:latin typeface="+mj-lt"/>
                <a:cs typeface="Gill Sans MT"/>
              </a:rPr>
              <a:t>...</a:t>
            </a:r>
            <a:endParaRPr sz="2250" dirty="0">
              <a:latin typeface="+mj-lt"/>
              <a:cs typeface="Gill Sans MT"/>
            </a:endParaRPr>
          </a:p>
        </p:txBody>
      </p:sp>
      <p:sp>
        <p:nvSpPr>
          <p:cNvPr id="4" name="object 4"/>
          <p:cNvSpPr txBox="1">
            <a:spLocks noGrp="1"/>
          </p:cNvSpPr>
          <p:nvPr>
            <p:ph type="title"/>
          </p:nvPr>
        </p:nvSpPr>
        <p:spPr>
          <a:xfrm>
            <a:off x="685801" y="148145"/>
            <a:ext cx="9525000" cy="501460"/>
          </a:xfrm>
          <a:prstGeom prst="rect">
            <a:avLst/>
          </a:prstGeom>
        </p:spPr>
        <p:txBody>
          <a:bodyPr vert="horz" wrap="square" lIns="0" tIns="8930" rIns="0" bIns="0" rtlCol="0" anchor="t">
            <a:spAutoFit/>
          </a:bodyPr>
          <a:lstStyle/>
          <a:p>
            <a:pPr marL="8929" algn="ctr">
              <a:lnSpc>
                <a:spcPct val="100000"/>
              </a:lnSpc>
              <a:spcBef>
                <a:spcPts val="70"/>
              </a:spcBef>
            </a:pPr>
            <a:r>
              <a:rPr sz="3200" spc="-53" dirty="0">
                <a:cs typeface="Lucida Sans Unicode"/>
              </a:rPr>
              <a:t>Statements </a:t>
            </a:r>
            <a:r>
              <a:rPr sz="3200" spc="-105" dirty="0">
                <a:cs typeface="Lucida Sans Unicode"/>
              </a:rPr>
              <a:t>about </a:t>
            </a:r>
            <a:r>
              <a:rPr sz="3200" spc="-4" dirty="0">
                <a:cs typeface="Lucida Sans Unicode"/>
              </a:rPr>
              <a:t>a </a:t>
            </a:r>
            <a:r>
              <a:rPr sz="3200" spc="-120" dirty="0">
                <a:cs typeface="Lucida Sans Unicode"/>
              </a:rPr>
              <a:t>Course </a:t>
            </a:r>
            <a:r>
              <a:rPr sz="3200" spc="-91" dirty="0">
                <a:cs typeface="Lucida Sans Unicode"/>
              </a:rPr>
              <a:t>Management</a:t>
            </a:r>
            <a:r>
              <a:rPr sz="3200" spc="-158" dirty="0">
                <a:cs typeface="Lucida Sans Unicode"/>
              </a:rPr>
              <a:t> </a:t>
            </a:r>
            <a:r>
              <a:rPr sz="3200" spc="-39" dirty="0">
                <a:cs typeface="Lucida Sans Unicode"/>
              </a:rPr>
              <a:t>System</a:t>
            </a:r>
          </a:p>
        </p:txBody>
      </p:sp>
    </p:spTree>
    <p:extLst>
      <p:ext uri="{BB962C8B-B14F-4D97-AF65-F5344CB8AC3E}">
        <p14:creationId xmlns:p14="http://schemas.microsoft.com/office/powerpoint/2010/main" val="286341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AA4F-91BD-1941-8DE2-716893A242A7}"/>
              </a:ext>
            </a:extLst>
          </p:cNvPr>
          <p:cNvSpPr>
            <a:spLocks noGrp="1"/>
          </p:cNvSpPr>
          <p:nvPr>
            <p:ph type="title"/>
          </p:nvPr>
        </p:nvSpPr>
        <p:spPr/>
        <p:txBody>
          <a:bodyPr/>
          <a:lstStyle/>
          <a:p>
            <a:r>
              <a:rPr lang="en-US" dirty="0"/>
              <a:t>Domain Model</a:t>
            </a:r>
          </a:p>
        </p:txBody>
      </p:sp>
      <p:sp>
        <p:nvSpPr>
          <p:cNvPr id="3" name="Content Placeholder 2">
            <a:extLst>
              <a:ext uri="{FF2B5EF4-FFF2-40B4-BE49-F238E27FC236}">
                <a16:creationId xmlns:a16="http://schemas.microsoft.com/office/drawing/2014/main" id="{7535E8F7-C91D-FC4C-A379-E0EF1E144C8F}"/>
              </a:ext>
            </a:extLst>
          </p:cNvPr>
          <p:cNvSpPr>
            <a:spLocks noGrp="1"/>
          </p:cNvSpPr>
          <p:nvPr>
            <p:ph idx="1"/>
          </p:nvPr>
        </p:nvSpPr>
        <p:spPr>
          <a:xfrm>
            <a:off x="1371600" y="2286000"/>
            <a:ext cx="9601200" cy="4267200"/>
          </a:xfrm>
        </p:spPr>
        <p:txBody>
          <a:bodyPr>
            <a:normAutofit/>
          </a:bodyPr>
          <a:lstStyle/>
          <a:p>
            <a:pPr algn="just"/>
            <a:r>
              <a:rPr lang="en-US" altLang="en-US" dirty="0"/>
              <a:t>Illustrates meaningful conceptual classes in </a:t>
            </a:r>
            <a:r>
              <a:rPr lang="en-US" altLang="en-US" dirty="0">
                <a:solidFill>
                  <a:srgbClr val="0432FF"/>
                </a:solidFill>
              </a:rPr>
              <a:t>problem domain </a:t>
            </a:r>
            <a:r>
              <a:rPr lang="en-US" altLang="en-US" dirty="0">
                <a:solidFill>
                  <a:srgbClr val="FF0000"/>
                </a:solidFill>
              </a:rPr>
              <a:t>(Analysis phase)</a:t>
            </a:r>
          </a:p>
          <a:p>
            <a:pPr algn="just"/>
            <a:endParaRPr lang="en-US" altLang="en-US" dirty="0">
              <a:solidFill>
                <a:srgbClr val="FF0000"/>
              </a:solidFill>
            </a:endParaRPr>
          </a:p>
          <a:p>
            <a:pPr algn="just"/>
            <a:r>
              <a:rPr lang="en-US" altLang="en-US" dirty="0"/>
              <a:t>It helps us identify, relate and visualize important information.</a:t>
            </a:r>
          </a:p>
          <a:p>
            <a:pPr algn="just"/>
            <a:endParaRPr lang="en-US" altLang="en-US" dirty="0">
              <a:solidFill>
                <a:srgbClr val="FF0000"/>
              </a:solidFill>
            </a:endParaRPr>
          </a:p>
          <a:p>
            <a:pPr algn="just"/>
            <a:r>
              <a:rPr lang="en-US" altLang="en-US" dirty="0"/>
              <a:t>Represents real-world concepts, not software components</a:t>
            </a:r>
          </a:p>
          <a:p>
            <a:pPr marL="0" indent="0" algn="just">
              <a:buNone/>
            </a:pPr>
            <a:endParaRPr lang="en-US" altLang="en-US" dirty="0"/>
          </a:p>
          <a:p>
            <a:pPr algn="just"/>
            <a:r>
              <a:rPr lang="en-US" altLang="en-US" dirty="0"/>
              <a:t>Software-oriented class diagrams will be developed later </a:t>
            </a:r>
            <a:r>
              <a:rPr lang="en-US" altLang="en-US" dirty="0">
                <a:solidFill>
                  <a:srgbClr val="FF0000"/>
                </a:solidFill>
              </a:rPr>
              <a:t>(during design phase)</a:t>
            </a:r>
          </a:p>
          <a:p>
            <a:pPr algn="just"/>
            <a:endParaRPr lang="en-US" altLang="en-US" dirty="0">
              <a:solidFill>
                <a:srgbClr val="FF0000"/>
              </a:solidFill>
            </a:endParaRPr>
          </a:p>
          <a:p>
            <a:pPr algn="just"/>
            <a:r>
              <a:rPr lang="en-US" altLang="en-US" dirty="0"/>
              <a:t>It provides inspiration for later creation of software design classes, to reduce “</a:t>
            </a:r>
            <a:r>
              <a:rPr lang="en-US" altLang="en-US" dirty="0">
                <a:solidFill>
                  <a:srgbClr val="0432FF"/>
                </a:solidFill>
              </a:rPr>
              <a:t>representational gap</a:t>
            </a:r>
            <a:r>
              <a:rPr lang="en-US" altLang="en-US" dirty="0"/>
              <a:t>.”</a:t>
            </a:r>
          </a:p>
          <a:p>
            <a:pPr algn="just"/>
            <a:endParaRPr lang="en-US" dirty="0"/>
          </a:p>
        </p:txBody>
      </p:sp>
      <p:sp>
        <p:nvSpPr>
          <p:cNvPr id="4" name="Slide Number Placeholder 3">
            <a:extLst>
              <a:ext uri="{FF2B5EF4-FFF2-40B4-BE49-F238E27FC236}">
                <a16:creationId xmlns:a16="http://schemas.microsoft.com/office/drawing/2014/main" id="{AB40673B-3D5D-564B-8A40-1E46DFE7D83E}"/>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11097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5139" y="329594"/>
            <a:ext cx="8281392" cy="829354"/>
          </a:xfrm>
          <a:prstGeom prst="rect">
            <a:avLst/>
          </a:prstGeom>
        </p:spPr>
        <p:txBody>
          <a:bodyPr vert="horz" wrap="square" lIns="0" tIns="33933" rIns="0" bIns="0" rtlCol="0" anchor="t">
            <a:spAutoFit/>
          </a:bodyPr>
          <a:lstStyle/>
          <a:p>
            <a:pPr marL="8929" marR="3572" algn="ctr">
              <a:lnSpc>
                <a:spcPts val="3094"/>
              </a:lnSpc>
              <a:spcBef>
                <a:spcPts val="267"/>
              </a:spcBef>
            </a:pPr>
            <a:r>
              <a:rPr sz="3094" b="1" spc="-229" dirty="0">
                <a:cs typeface="Gill Sans MT"/>
              </a:rPr>
              <a:t>A</a:t>
            </a:r>
            <a:r>
              <a:rPr lang="en-US" sz="3094" b="1" spc="-229" dirty="0">
                <a:cs typeface="Gill Sans MT"/>
              </a:rPr>
              <a:t> </a:t>
            </a:r>
            <a:r>
              <a:rPr sz="3094" b="1" spc="-229" dirty="0">
                <a:cs typeface="Gill Sans MT"/>
              </a:rPr>
              <a:t> </a:t>
            </a:r>
            <a:r>
              <a:rPr sz="3094" b="1" spc="190" dirty="0">
                <a:cs typeface="Gill Sans MT"/>
              </a:rPr>
              <a:t>class </a:t>
            </a:r>
            <a:r>
              <a:rPr sz="3094" b="1" spc="151" dirty="0">
                <a:cs typeface="Gill Sans MT"/>
              </a:rPr>
              <a:t>describes </a:t>
            </a:r>
            <a:r>
              <a:rPr sz="3094" b="1" spc="200" dirty="0">
                <a:cs typeface="Gill Sans MT"/>
              </a:rPr>
              <a:t>a </a:t>
            </a:r>
            <a:r>
              <a:rPr sz="3094" b="1" spc="169" dirty="0">
                <a:cs typeface="Gill Sans MT"/>
              </a:rPr>
              <a:t>set </a:t>
            </a:r>
            <a:r>
              <a:rPr sz="3094" b="1" spc="151" dirty="0">
                <a:cs typeface="Gill Sans MT"/>
              </a:rPr>
              <a:t>of </a:t>
            </a:r>
            <a:r>
              <a:rPr sz="3094" b="1" spc="130" dirty="0">
                <a:cs typeface="Gill Sans MT"/>
              </a:rPr>
              <a:t>objects </a:t>
            </a:r>
            <a:r>
              <a:rPr sz="3094" b="1" spc="112" dirty="0">
                <a:cs typeface="Gill Sans MT"/>
              </a:rPr>
              <a:t>with </a:t>
            </a:r>
            <a:r>
              <a:rPr sz="3094" b="1" spc="123" dirty="0">
                <a:cs typeface="Gill Sans MT"/>
              </a:rPr>
              <a:t>the</a:t>
            </a:r>
            <a:r>
              <a:rPr sz="3094" b="1" spc="-46" dirty="0">
                <a:cs typeface="Gill Sans MT"/>
              </a:rPr>
              <a:t> </a:t>
            </a:r>
            <a:r>
              <a:rPr sz="3094" b="1" spc="143" dirty="0">
                <a:cs typeface="Gill Sans MT"/>
              </a:rPr>
              <a:t>same semantics, </a:t>
            </a:r>
            <a:r>
              <a:rPr sz="3094" b="1" spc="109" dirty="0">
                <a:cs typeface="Gill Sans MT"/>
              </a:rPr>
              <a:t>properties </a:t>
            </a:r>
            <a:r>
              <a:rPr sz="3094" b="1" spc="169" dirty="0">
                <a:cs typeface="Gill Sans MT"/>
              </a:rPr>
              <a:t>and</a:t>
            </a:r>
            <a:r>
              <a:rPr sz="3094" b="1" spc="18" dirty="0">
                <a:cs typeface="Gill Sans MT"/>
              </a:rPr>
              <a:t> </a:t>
            </a:r>
            <a:r>
              <a:rPr sz="3094" b="1" spc="91" dirty="0">
                <a:cs typeface="Gill Sans MT"/>
              </a:rPr>
              <a:t>behavior.</a:t>
            </a:r>
          </a:p>
        </p:txBody>
      </p:sp>
      <p:sp>
        <p:nvSpPr>
          <p:cNvPr id="3" name="object 3"/>
          <p:cNvSpPr txBox="1"/>
          <p:nvPr/>
        </p:nvSpPr>
        <p:spPr>
          <a:xfrm>
            <a:off x="1693664" y="2062758"/>
            <a:ext cx="4753389" cy="3881872"/>
          </a:xfrm>
          <a:prstGeom prst="rect">
            <a:avLst/>
          </a:prstGeom>
        </p:spPr>
        <p:txBody>
          <a:bodyPr vert="horz" wrap="square" lIns="0" tIns="8930" rIns="0" bIns="0" rtlCol="0">
            <a:spAutoFit/>
          </a:bodyPr>
          <a:lstStyle/>
          <a:p>
            <a:pPr marL="241093" indent="-214305" algn="just">
              <a:lnSpc>
                <a:spcPts val="2686"/>
              </a:lnSpc>
              <a:spcBef>
                <a:spcPts val="70"/>
              </a:spcBef>
              <a:buFont typeface="Microsoft Sans Serif"/>
              <a:buChar char="•"/>
              <a:tabLst>
                <a:tab pos="241093" algn="l"/>
              </a:tabLst>
            </a:pPr>
            <a:r>
              <a:rPr sz="2250" spc="197" dirty="0">
                <a:latin typeface="+mj-lt"/>
                <a:cs typeface="Gill Sans MT"/>
              </a:rPr>
              <a:t>During </a:t>
            </a:r>
            <a:r>
              <a:rPr sz="2250" spc="418" dirty="0">
                <a:latin typeface="+mj-lt"/>
                <a:cs typeface="Gill Sans MT"/>
              </a:rPr>
              <a:t>a </a:t>
            </a:r>
            <a:r>
              <a:rPr sz="2250" spc="-63" dirty="0">
                <a:solidFill>
                  <a:srgbClr val="FF0000"/>
                </a:solidFill>
                <a:latin typeface="+mj-lt"/>
                <a:cs typeface="Lucida Sans Unicode"/>
              </a:rPr>
              <a:t>semester</a:t>
            </a:r>
            <a:r>
              <a:rPr sz="2250" spc="-63" dirty="0">
                <a:latin typeface="+mj-lt"/>
                <a:cs typeface="Lucida Sans Unicode"/>
              </a:rPr>
              <a:t> </a:t>
            </a:r>
            <a:r>
              <a:rPr sz="2250" spc="418" dirty="0">
                <a:latin typeface="+mj-lt"/>
                <a:cs typeface="Gill Sans MT"/>
              </a:rPr>
              <a:t>a</a:t>
            </a:r>
            <a:r>
              <a:rPr sz="2250" spc="-302" dirty="0">
                <a:latin typeface="+mj-lt"/>
                <a:cs typeface="Gill Sans MT"/>
              </a:rPr>
              <a:t> </a:t>
            </a:r>
            <a:r>
              <a:rPr sz="2250" spc="-70" dirty="0">
                <a:solidFill>
                  <a:srgbClr val="FF0000"/>
                </a:solidFill>
                <a:latin typeface="+mj-lt"/>
                <a:cs typeface="Lucida Sans Unicode"/>
              </a:rPr>
              <a:t>lecturer</a:t>
            </a:r>
            <a:r>
              <a:rPr lang="en-US" sz="2250" dirty="0">
                <a:solidFill>
                  <a:srgbClr val="FF0000"/>
                </a:solidFill>
                <a:latin typeface="+mj-lt"/>
                <a:cs typeface="Lucida Sans Unicode"/>
              </a:rPr>
              <a:t> </a:t>
            </a:r>
            <a:r>
              <a:rPr sz="2250" spc="257" dirty="0">
                <a:latin typeface="+mj-lt"/>
                <a:cs typeface="Gill Sans MT"/>
              </a:rPr>
              <a:t>reads </a:t>
            </a:r>
            <a:r>
              <a:rPr sz="2250" spc="246" dirty="0">
                <a:latin typeface="+mj-lt"/>
                <a:cs typeface="Gill Sans MT"/>
              </a:rPr>
              <a:t>one </a:t>
            </a:r>
            <a:r>
              <a:rPr sz="2250" spc="80" dirty="0">
                <a:latin typeface="+mj-lt"/>
                <a:cs typeface="Gill Sans MT"/>
              </a:rPr>
              <a:t>or </a:t>
            </a:r>
            <a:r>
              <a:rPr sz="2250" spc="218" dirty="0">
                <a:latin typeface="+mj-lt"/>
                <a:cs typeface="Gill Sans MT"/>
              </a:rPr>
              <a:t>more</a:t>
            </a:r>
            <a:r>
              <a:rPr sz="2250" spc="-253" dirty="0">
                <a:latin typeface="+mj-lt"/>
                <a:cs typeface="Gill Sans MT"/>
              </a:rPr>
              <a:t> </a:t>
            </a:r>
            <a:r>
              <a:rPr sz="2250" spc="-70" dirty="0">
                <a:solidFill>
                  <a:srgbClr val="FF0000"/>
                </a:solidFill>
                <a:latin typeface="+mj-lt"/>
                <a:cs typeface="Lucida Sans Unicode"/>
              </a:rPr>
              <a:t>lectures</a:t>
            </a:r>
            <a:endParaRPr sz="2250" dirty="0">
              <a:solidFill>
                <a:srgbClr val="FF0000"/>
              </a:solidFill>
              <a:latin typeface="+mj-lt"/>
              <a:cs typeface="Lucida Sans Unicode"/>
            </a:endParaRPr>
          </a:p>
          <a:p>
            <a:pPr marL="241093" marR="583088" indent="-214305" algn="just">
              <a:lnSpc>
                <a:spcPts val="2672"/>
              </a:lnSpc>
              <a:spcBef>
                <a:spcPts val="928"/>
              </a:spcBef>
              <a:buFont typeface="Microsoft Sans Serif"/>
              <a:buChar char="•"/>
              <a:tabLst>
                <a:tab pos="241093" algn="l"/>
              </a:tabLst>
            </a:pPr>
            <a:r>
              <a:rPr sz="2250" spc="35" dirty="0">
                <a:latin typeface="+mj-lt"/>
                <a:cs typeface="Gill Sans MT"/>
              </a:rPr>
              <a:t>A </a:t>
            </a:r>
            <a:r>
              <a:rPr sz="2250" spc="-80" dirty="0">
                <a:solidFill>
                  <a:srgbClr val="FF0000"/>
                </a:solidFill>
                <a:latin typeface="+mj-lt"/>
                <a:cs typeface="Lucida Sans Unicode"/>
              </a:rPr>
              <a:t>student</a:t>
            </a:r>
            <a:r>
              <a:rPr sz="2250" spc="-80" dirty="0">
                <a:latin typeface="+mj-lt"/>
                <a:cs typeface="Lucida Sans Unicode"/>
              </a:rPr>
              <a:t> </a:t>
            </a:r>
            <a:r>
              <a:rPr sz="2250" spc="274" dirty="0">
                <a:latin typeface="+mj-lt"/>
                <a:cs typeface="Gill Sans MT"/>
              </a:rPr>
              <a:t>usually</a:t>
            </a:r>
            <a:r>
              <a:rPr sz="2250" spc="169" dirty="0">
                <a:latin typeface="+mj-lt"/>
                <a:cs typeface="Gill Sans MT"/>
              </a:rPr>
              <a:t> </a:t>
            </a:r>
            <a:r>
              <a:rPr sz="2250" spc="267" dirty="0">
                <a:latin typeface="+mj-lt"/>
                <a:cs typeface="Gill Sans MT"/>
              </a:rPr>
              <a:t>attends </a:t>
            </a:r>
            <a:r>
              <a:rPr sz="2250" spc="246" dirty="0">
                <a:latin typeface="+mj-lt"/>
                <a:cs typeface="Gill Sans MT"/>
              </a:rPr>
              <a:t>one </a:t>
            </a:r>
            <a:r>
              <a:rPr sz="2250" spc="84" dirty="0">
                <a:latin typeface="+mj-lt"/>
                <a:cs typeface="Gill Sans MT"/>
              </a:rPr>
              <a:t>or </a:t>
            </a:r>
            <a:r>
              <a:rPr sz="2250" spc="218" dirty="0">
                <a:latin typeface="+mj-lt"/>
                <a:cs typeface="Gill Sans MT"/>
              </a:rPr>
              <a:t>more </a:t>
            </a:r>
            <a:r>
              <a:rPr sz="2250" spc="-39" dirty="0">
                <a:solidFill>
                  <a:srgbClr val="FF0000"/>
                </a:solidFill>
                <a:latin typeface="+mj-lt"/>
                <a:cs typeface="Lucida Sans Unicode"/>
              </a:rPr>
              <a:t>lectures</a:t>
            </a:r>
            <a:r>
              <a:rPr sz="2250" spc="-39" dirty="0">
                <a:latin typeface="+mj-lt"/>
                <a:cs typeface="Gill Sans MT"/>
              </a:rPr>
              <a:t>,</a:t>
            </a:r>
            <a:r>
              <a:rPr sz="2250" spc="-225" dirty="0">
                <a:latin typeface="+mj-lt"/>
                <a:cs typeface="Gill Sans MT"/>
              </a:rPr>
              <a:t> </a:t>
            </a:r>
            <a:r>
              <a:rPr sz="2250" spc="221" dirty="0">
                <a:latin typeface="+mj-lt"/>
                <a:cs typeface="Gill Sans MT"/>
              </a:rPr>
              <a:t>...</a:t>
            </a:r>
            <a:endParaRPr sz="2250" dirty="0">
              <a:latin typeface="+mj-lt"/>
              <a:cs typeface="Gill Sans MT"/>
            </a:endParaRPr>
          </a:p>
          <a:p>
            <a:pPr marL="241093" marR="353603" indent="-214305" algn="just">
              <a:lnSpc>
                <a:spcPts val="2672"/>
              </a:lnSpc>
              <a:spcBef>
                <a:spcPts val="844"/>
              </a:spcBef>
              <a:buFont typeface="Microsoft Sans Serif"/>
              <a:buChar char="•"/>
              <a:tabLst>
                <a:tab pos="241093" algn="l"/>
              </a:tabLst>
            </a:pPr>
            <a:r>
              <a:rPr sz="2250" spc="197" dirty="0">
                <a:latin typeface="+mj-lt"/>
                <a:cs typeface="Gill Sans MT"/>
              </a:rPr>
              <a:t>During </a:t>
            </a:r>
            <a:r>
              <a:rPr sz="2250" spc="246" dirty="0">
                <a:latin typeface="+mj-lt"/>
                <a:cs typeface="Gill Sans MT"/>
              </a:rPr>
              <a:t>the </a:t>
            </a:r>
            <a:r>
              <a:rPr sz="2250" spc="267" dirty="0">
                <a:latin typeface="+mj-lt"/>
                <a:cs typeface="Gill Sans MT"/>
              </a:rPr>
              <a:t>semester</a:t>
            </a:r>
            <a:r>
              <a:rPr sz="2250" spc="-225" dirty="0">
                <a:latin typeface="+mj-lt"/>
                <a:cs typeface="Gill Sans MT"/>
              </a:rPr>
              <a:t> </a:t>
            </a:r>
            <a:r>
              <a:rPr sz="2250" spc="204" dirty="0">
                <a:latin typeface="+mj-lt"/>
                <a:cs typeface="Gill Sans MT"/>
              </a:rPr>
              <a:t>there  </a:t>
            </a:r>
            <a:r>
              <a:rPr sz="2250" spc="151" dirty="0">
                <a:latin typeface="+mj-lt"/>
                <a:cs typeface="Gill Sans MT"/>
              </a:rPr>
              <a:t>will </a:t>
            </a:r>
            <a:r>
              <a:rPr sz="2250" spc="302" dirty="0">
                <a:latin typeface="+mj-lt"/>
                <a:cs typeface="Gill Sans MT"/>
              </a:rPr>
              <a:t>be </a:t>
            </a:r>
            <a:r>
              <a:rPr sz="2250" spc="260" dirty="0">
                <a:latin typeface="+mj-lt"/>
                <a:cs typeface="Gill Sans MT"/>
              </a:rPr>
              <a:t>several</a:t>
            </a:r>
            <a:r>
              <a:rPr sz="2250" spc="-207" dirty="0">
                <a:latin typeface="+mj-lt"/>
                <a:cs typeface="Gill Sans MT"/>
              </a:rPr>
              <a:t> </a:t>
            </a:r>
            <a:r>
              <a:rPr sz="2250" spc="-11" dirty="0">
                <a:solidFill>
                  <a:srgbClr val="FF0000"/>
                </a:solidFill>
                <a:latin typeface="+mj-lt"/>
                <a:cs typeface="Lucida Sans Unicode"/>
              </a:rPr>
              <a:t>exercises</a:t>
            </a:r>
            <a:r>
              <a:rPr sz="2250" spc="-11" dirty="0">
                <a:latin typeface="+mj-lt"/>
                <a:cs typeface="Gill Sans MT"/>
              </a:rPr>
              <a:t>...</a:t>
            </a:r>
            <a:endParaRPr sz="2250" dirty="0">
              <a:latin typeface="+mj-lt"/>
              <a:cs typeface="Gill Sans MT"/>
            </a:endParaRPr>
          </a:p>
          <a:p>
            <a:pPr marL="241093" marR="21430" indent="-214305" algn="just">
              <a:lnSpc>
                <a:spcPts val="2672"/>
              </a:lnSpc>
              <a:spcBef>
                <a:spcPts val="844"/>
              </a:spcBef>
              <a:buFont typeface="Microsoft Sans Serif"/>
              <a:buChar char="•"/>
              <a:tabLst>
                <a:tab pos="241093" algn="l"/>
              </a:tabLst>
            </a:pPr>
            <a:r>
              <a:rPr sz="2250" spc="313" dirty="0">
                <a:latin typeface="+mj-lt"/>
                <a:cs typeface="Gill Sans MT"/>
              </a:rPr>
              <a:t>Each </a:t>
            </a:r>
            <a:r>
              <a:rPr sz="2250" spc="250" dirty="0">
                <a:latin typeface="+mj-lt"/>
                <a:cs typeface="Gill Sans MT"/>
              </a:rPr>
              <a:t>student </a:t>
            </a:r>
            <a:r>
              <a:rPr sz="2250" spc="214" dirty="0">
                <a:latin typeface="+mj-lt"/>
                <a:cs typeface="Gill Sans MT"/>
              </a:rPr>
              <a:t>is </a:t>
            </a:r>
            <a:r>
              <a:rPr sz="2250" spc="302" dirty="0">
                <a:latin typeface="+mj-lt"/>
                <a:cs typeface="Gill Sans MT"/>
              </a:rPr>
              <a:t>assigned </a:t>
            </a:r>
            <a:r>
              <a:rPr sz="2250" spc="134" dirty="0">
                <a:latin typeface="+mj-lt"/>
                <a:cs typeface="Gill Sans MT"/>
              </a:rPr>
              <a:t>to  </a:t>
            </a:r>
            <a:r>
              <a:rPr sz="2250" spc="246" dirty="0">
                <a:latin typeface="+mj-lt"/>
                <a:cs typeface="Gill Sans MT"/>
              </a:rPr>
              <a:t>one </a:t>
            </a:r>
            <a:r>
              <a:rPr sz="2250" spc="214" dirty="0">
                <a:latin typeface="+mj-lt"/>
                <a:cs typeface="Gill Sans MT"/>
              </a:rPr>
              <a:t>particular </a:t>
            </a:r>
            <a:r>
              <a:rPr sz="2250" spc="-77" dirty="0">
                <a:solidFill>
                  <a:srgbClr val="FF0000"/>
                </a:solidFill>
                <a:latin typeface="+mj-lt"/>
                <a:cs typeface="Lucida Sans Unicode"/>
              </a:rPr>
              <a:t>study </a:t>
            </a:r>
            <a:r>
              <a:rPr sz="2250" spc="-130" dirty="0">
                <a:solidFill>
                  <a:srgbClr val="FF0000"/>
                </a:solidFill>
                <a:latin typeface="+mj-lt"/>
                <a:cs typeface="Lucida Sans Unicode"/>
              </a:rPr>
              <a:t>group</a:t>
            </a:r>
            <a:r>
              <a:rPr sz="2250" spc="-313" dirty="0">
                <a:latin typeface="+mj-lt"/>
                <a:cs typeface="Lucida Sans Unicode"/>
              </a:rPr>
              <a:t> </a:t>
            </a:r>
            <a:r>
              <a:rPr sz="2250" spc="127" dirty="0">
                <a:latin typeface="+mj-lt"/>
                <a:cs typeface="Gill Sans MT"/>
              </a:rPr>
              <a:t>for  </a:t>
            </a:r>
            <a:r>
              <a:rPr sz="2250" spc="246" dirty="0">
                <a:latin typeface="+mj-lt"/>
                <a:cs typeface="Gill Sans MT"/>
              </a:rPr>
              <a:t>the </a:t>
            </a:r>
            <a:r>
              <a:rPr sz="2250" spc="214" dirty="0">
                <a:latin typeface="+mj-lt"/>
                <a:cs typeface="Gill Sans MT"/>
              </a:rPr>
              <a:t>whole</a:t>
            </a:r>
            <a:r>
              <a:rPr sz="2250" spc="-77" dirty="0">
                <a:latin typeface="+mj-lt"/>
                <a:cs typeface="Gill Sans MT"/>
              </a:rPr>
              <a:t> </a:t>
            </a:r>
            <a:r>
              <a:rPr lang="en-US" sz="2250" spc="-77" dirty="0">
                <a:solidFill>
                  <a:srgbClr val="FF0000"/>
                </a:solidFill>
                <a:latin typeface="+mj-lt"/>
                <a:cs typeface="Lucida Sans Unicode"/>
              </a:rPr>
              <a:t>Semester</a:t>
            </a:r>
            <a:endParaRPr sz="2250" spc="-77" dirty="0">
              <a:solidFill>
                <a:srgbClr val="FF0000"/>
              </a:solidFill>
              <a:latin typeface="+mj-lt"/>
              <a:cs typeface="Lucida Sans Unicode"/>
            </a:endParaRPr>
          </a:p>
          <a:p>
            <a:pPr marL="241093" indent="-214305" algn="just">
              <a:spcBef>
                <a:spcPts val="731"/>
              </a:spcBef>
              <a:buFont typeface="Microsoft Sans Serif"/>
              <a:buChar char="•"/>
              <a:tabLst>
                <a:tab pos="241093" algn="l"/>
              </a:tabLst>
            </a:pPr>
            <a:r>
              <a:rPr sz="2250" spc="221" dirty="0">
                <a:latin typeface="+mj-lt"/>
                <a:cs typeface="Gill Sans MT"/>
              </a:rPr>
              <a:t>...</a:t>
            </a:r>
            <a:r>
              <a:rPr sz="2250" spc="84" dirty="0">
                <a:latin typeface="+mj-lt"/>
                <a:cs typeface="Gill Sans MT"/>
              </a:rPr>
              <a:t> </a:t>
            </a:r>
            <a:r>
              <a:rPr sz="2250" spc="130" dirty="0">
                <a:latin typeface="+mj-lt"/>
                <a:cs typeface="Gill Sans MT"/>
              </a:rPr>
              <a:t>it</a:t>
            </a:r>
            <a:r>
              <a:rPr sz="2250" spc="84" dirty="0">
                <a:latin typeface="+mj-lt"/>
                <a:cs typeface="Gill Sans MT"/>
              </a:rPr>
              <a:t> </a:t>
            </a:r>
            <a:r>
              <a:rPr sz="2250" spc="214" dirty="0">
                <a:latin typeface="+mj-lt"/>
                <a:cs typeface="Gill Sans MT"/>
              </a:rPr>
              <a:t>is</a:t>
            </a:r>
            <a:r>
              <a:rPr sz="2250" spc="84" dirty="0">
                <a:latin typeface="+mj-lt"/>
                <a:cs typeface="Gill Sans MT"/>
              </a:rPr>
              <a:t> </a:t>
            </a:r>
            <a:r>
              <a:rPr sz="2250" spc="281" dirty="0">
                <a:latin typeface="+mj-lt"/>
                <a:cs typeface="Gill Sans MT"/>
              </a:rPr>
              <a:t>graded</a:t>
            </a:r>
            <a:r>
              <a:rPr sz="2250" spc="88" dirty="0">
                <a:latin typeface="+mj-lt"/>
                <a:cs typeface="Gill Sans MT"/>
              </a:rPr>
              <a:t> </a:t>
            </a:r>
            <a:r>
              <a:rPr sz="2250" spc="323" dirty="0">
                <a:latin typeface="+mj-lt"/>
                <a:cs typeface="Gill Sans MT"/>
              </a:rPr>
              <a:t>by</a:t>
            </a:r>
            <a:r>
              <a:rPr sz="2250" spc="84" dirty="0">
                <a:latin typeface="+mj-lt"/>
                <a:cs typeface="Gill Sans MT"/>
              </a:rPr>
              <a:t> </a:t>
            </a:r>
            <a:r>
              <a:rPr sz="2250" spc="418" dirty="0">
                <a:latin typeface="+mj-lt"/>
                <a:cs typeface="Gill Sans MT"/>
              </a:rPr>
              <a:t>a</a:t>
            </a:r>
            <a:r>
              <a:rPr sz="2250" spc="84" dirty="0">
                <a:latin typeface="+mj-lt"/>
                <a:cs typeface="Gill Sans MT"/>
              </a:rPr>
              <a:t> </a:t>
            </a:r>
            <a:r>
              <a:rPr sz="2250" spc="-91" dirty="0">
                <a:solidFill>
                  <a:srgbClr val="FF0000"/>
                </a:solidFill>
                <a:latin typeface="+mj-lt"/>
                <a:cs typeface="Lucida Sans Unicode"/>
              </a:rPr>
              <a:t>tutor</a:t>
            </a:r>
            <a:endParaRPr sz="2250" dirty="0">
              <a:solidFill>
                <a:srgbClr val="FF0000"/>
              </a:solidFill>
              <a:latin typeface="+mj-lt"/>
              <a:cs typeface="Lucida Sans Unicode"/>
            </a:endParaRPr>
          </a:p>
        </p:txBody>
      </p:sp>
      <p:sp>
        <p:nvSpPr>
          <p:cNvPr id="5" name="object 5"/>
          <p:cNvSpPr/>
          <p:nvPr/>
        </p:nvSpPr>
        <p:spPr>
          <a:xfrm>
            <a:off x="7164316" y="3070200"/>
            <a:ext cx="1596159" cy="1152520"/>
          </a:xfrm>
          <a:prstGeom prst="rect">
            <a:avLst/>
          </a:prstGeom>
          <a:blipFill>
            <a:blip r:embed="rId2" cstate="print"/>
            <a:stretch>
              <a:fillRect/>
            </a:stretch>
          </a:blipFill>
        </p:spPr>
        <p:txBody>
          <a:bodyPr wrap="square" lIns="0" tIns="0" rIns="0" bIns="0" rtlCol="0"/>
          <a:lstStyle/>
          <a:p>
            <a:endParaRPr sz="1266"/>
          </a:p>
        </p:txBody>
      </p:sp>
      <p:sp>
        <p:nvSpPr>
          <p:cNvPr id="6" name="object 6"/>
          <p:cNvSpPr/>
          <p:nvPr/>
        </p:nvSpPr>
        <p:spPr>
          <a:xfrm>
            <a:off x="8457407" y="4465355"/>
            <a:ext cx="1515341" cy="1152520"/>
          </a:xfrm>
          <a:prstGeom prst="rect">
            <a:avLst/>
          </a:prstGeom>
          <a:blipFill>
            <a:blip r:embed="rId3" cstate="print"/>
            <a:stretch>
              <a:fillRect/>
            </a:stretch>
          </a:blipFill>
        </p:spPr>
        <p:txBody>
          <a:bodyPr wrap="square" lIns="0" tIns="0" rIns="0" bIns="0" rtlCol="0"/>
          <a:lstStyle/>
          <a:p>
            <a:endParaRPr sz="1266"/>
          </a:p>
        </p:txBody>
      </p:sp>
      <p:sp>
        <p:nvSpPr>
          <p:cNvPr id="7" name="object 7"/>
          <p:cNvSpPr/>
          <p:nvPr/>
        </p:nvSpPr>
        <p:spPr>
          <a:xfrm>
            <a:off x="6962269" y="4303598"/>
            <a:ext cx="1454727" cy="1152520"/>
          </a:xfrm>
          <a:prstGeom prst="rect">
            <a:avLst/>
          </a:prstGeom>
          <a:blipFill>
            <a:blip r:embed="rId4" cstate="print"/>
            <a:stretch>
              <a:fillRect/>
            </a:stretch>
          </a:blipFill>
        </p:spPr>
        <p:txBody>
          <a:bodyPr wrap="square" lIns="0" tIns="0" rIns="0" bIns="0" rtlCol="0"/>
          <a:lstStyle/>
          <a:p>
            <a:endParaRPr sz="1266"/>
          </a:p>
        </p:txBody>
      </p:sp>
      <p:sp>
        <p:nvSpPr>
          <p:cNvPr id="8" name="object 8"/>
          <p:cNvSpPr/>
          <p:nvPr/>
        </p:nvSpPr>
        <p:spPr>
          <a:xfrm>
            <a:off x="8861497" y="3231956"/>
            <a:ext cx="1485034" cy="1152520"/>
          </a:xfrm>
          <a:prstGeom prst="rect">
            <a:avLst/>
          </a:prstGeom>
          <a:blipFill>
            <a:blip r:embed="rId5" cstate="print"/>
            <a:stretch>
              <a:fillRect/>
            </a:stretch>
          </a:blipFill>
        </p:spPr>
        <p:txBody>
          <a:bodyPr wrap="square" lIns="0" tIns="0" rIns="0" bIns="0" rtlCol="0"/>
          <a:lstStyle/>
          <a:p>
            <a:endParaRPr sz="1266"/>
          </a:p>
        </p:txBody>
      </p:sp>
      <p:sp>
        <p:nvSpPr>
          <p:cNvPr id="9" name="object 9"/>
          <p:cNvSpPr/>
          <p:nvPr/>
        </p:nvSpPr>
        <p:spPr>
          <a:xfrm>
            <a:off x="8113929" y="2099657"/>
            <a:ext cx="1515341" cy="1152520"/>
          </a:xfrm>
          <a:prstGeom prst="rect">
            <a:avLst/>
          </a:prstGeom>
          <a:blipFill>
            <a:blip r:embed="rId3" cstate="print"/>
            <a:stretch>
              <a:fillRect/>
            </a:stretch>
          </a:blipFill>
        </p:spPr>
        <p:txBody>
          <a:bodyPr wrap="square" lIns="0" tIns="0" rIns="0" bIns="0" rtlCol="0"/>
          <a:lstStyle/>
          <a:p>
            <a:endParaRPr sz="1266"/>
          </a:p>
        </p:txBody>
      </p:sp>
      <p:sp>
        <p:nvSpPr>
          <p:cNvPr id="10" name="object 10"/>
          <p:cNvSpPr/>
          <p:nvPr/>
        </p:nvSpPr>
        <p:spPr>
          <a:xfrm>
            <a:off x="6356133" y="2200755"/>
            <a:ext cx="1293090" cy="1152520"/>
          </a:xfrm>
          <a:prstGeom prst="rect">
            <a:avLst/>
          </a:prstGeom>
          <a:blipFill>
            <a:blip r:embed="rId6" cstate="print"/>
            <a:stretch>
              <a:fillRect/>
            </a:stretch>
          </a:blipFill>
        </p:spPr>
        <p:txBody>
          <a:bodyPr wrap="square" lIns="0" tIns="0" rIns="0" bIns="0" rtlCol="0"/>
          <a:lstStyle/>
          <a:p>
            <a:endParaRPr sz="1266"/>
          </a:p>
        </p:txBody>
      </p:sp>
      <p:sp>
        <p:nvSpPr>
          <p:cNvPr id="11" name="object 11"/>
          <p:cNvSpPr/>
          <p:nvPr/>
        </p:nvSpPr>
        <p:spPr>
          <a:xfrm>
            <a:off x="6537974" y="5536996"/>
            <a:ext cx="1879022" cy="1142410"/>
          </a:xfrm>
          <a:prstGeom prst="rect">
            <a:avLst/>
          </a:prstGeom>
          <a:blipFill>
            <a:blip r:embed="rId7" cstate="print"/>
            <a:stretch>
              <a:fillRect/>
            </a:stretch>
          </a:blipFill>
        </p:spPr>
        <p:txBody>
          <a:bodyPr wrap="square" lIns="0" tIns="0" rIns="0" bIns="0" rtlCol="0"/>
          <a:lstStyle/>
          <a:p>
            <a:endParaRPr sz="1266"/>
          </a:p>
        </p:txBody>
      </p:sp>
      <p:sp>
        <p:nvSpPr>
          <p:cNvPr id="12" name="object 12"/>
          <p:cNvSpPr/>
          <p:nvPr/>
        </p:nvSpPr>
        <p:spPr>
          <a:xfrm>
            <a:off x="8780678" y="5334799"/>
            <a:ext cx="1333499" cy="1152520"/>
          </a:xfrm>
          <a:prstGeom prst="rect">
            <a:avLst/>
          </a:prstGeom>
          <a:blipFill>
            <a:blip r:embed="rId8" cstate="print"/>
            <a:stretch>
              <a:fillRect/>
            </a:stretch>
          </a:blipFill>
        </p:spPr>
        <p:txBody>
          <a:bodyPr wrap="square" lIns="0" tIns="0" rIns="0" bIns="0" rtlCol="0"/>
          <a:lstStyle/>
          <a:p>
            <a:endParaRPr sz="1266"/>
          </a:p>
        </p:txBody>
      </p:sp>
      <p:sp>
        <p:nvSpPr>
          <p:cNvPr id="13" name="object 13"/>
          <p:cNvSpPr txBox="1"/>
          <p:nvPr/>
        </p:nvSpPr>
        <p:spPr>
          <a:xfrm>
            <a:off x="7386565" y="3211736"/>
            <a:ext cx="1151930" cy="469338"/>
          </a:xfrm>
          <a:prstGeom prst="rect">
            <a:avLst/>
          </a:prstGeom>
          <a:solidFill>
            <a:srgbClr val="FFFFFF"/>
          </a:solidFill>
          <a:ln w="28750">
            <a:solidFill>
              <a:srgbClr val="000000"/>
            </a:solidFill>
          </a:ln>
        </p:spPr>
        <p:txBody>
          <a:bodyPr vert="horz" wrap="square" lIns="0" tIns="223689" rIns="0" bIns="0" rtlCol="0">
            <a:spAutoFit/>
          </a:bodyPr>
          <a:lstStyle/>
          <a:p>
            <a:pPr marL="200018">
              <a:spcBef>
                <a:spcPts val="1761"/>
              </a:spcBef>
            </a:pPr>
            <a:r>
              <a:rPr sz="1582" spc="-95" dirty="0">
                <a:latin typeface="Tahoma"/>
                <a:cs typeface="Tahoma"/>
              </a:rPr>
              <a:t>Semester</a:t>
            </a:r>
            <a:endParaRPr sz="1582">
              <a:latin typeface="Tahoma"/>
              <a:cs typeface="Tahoma"/>
            </a:endParaRPr>
          </a:p>
        </p:txBody>
      </p:sp>
      <p:sp>
        <p:nvSpPr>
          <p:cNvPr id="14" name="object 14"/>
          <p:cNvSpPr txBox="1"/>
          <p:nvPr/>
        </p:nvSpPr>
        <p:spPr>
          <a:xfrm>
            <a:off x="8679656" y="4606892"/>
            <a:ext cx="1071116" cy="469338"/>
          </a:xfrm>
          <a:prstGeom prst="rect">
            <a:avLst/>
          </a:prstGeom>
          <a:solidFill>
            <a:srgbClr val="FFFFFF"/>
          </a:solidFill>
          <a:ln w="28750">
            <a:solidFill>
              <a:srgbClr val="000000"/>
            </a:solidFill>
          </a:ln>
        </p:spPr>
        <p:txBody>
          <a:bodyPr vert="horz" wrap="square" lIns="0" tIns="223689" rIns="0" bIns="0" rtlCol="0">
            <a:spAutoFit/>
          </a:bodyPr>
          <a:lstStyle/>
          <a:p>
            <a:pPr marL="193321">
              <a:spcBef>
                <a:spcPts val="1761"/>
              </a:spcBef>
            </a:pPr>
            <a:r>
              <a:rPr sz="1582" spc="-63" dirty="0">
                <a:latin typeface="Tahoma"/>
                <a:cs typeface="Tahoma"/>
              </a:rPr>
              <a:t>Lecturer</a:t>
            </a:r>
            <a:endParaRPr sz="1582">
              <a:latin typeface="Tahoma"/>
              <a:cs typeface="Tahoma"/>
            </a:endParaRPr>
          </a:p>
        </p:txBody>
      </p:sp>
      <p:sp>
        <p:nvSpPr>
          <p:cNvPr id="15" name="object 15"/>
          <p:cNvSpPr txBox="1"/>
          <p:nvPr/>
        </p:nvSpPr>
        <p:spPr>
          <a:xfrm>
            <a:off x="7184519" y="4445135"/>
            <a:ext cx="1010394" cy="469338"/>
          </a:xfrm>
          <a:prstGeom prst="rect">
            <a:avLst/>
          </a:prstGeom>
          <a:solidFill>
            <a:srgbClr val="FFFFFF"/>
          </a:solidFill>
          <a:ln w="28749">
            <a:solidFill>
              <a:srgbClr val="000000"/>
            </a:solidFill>
          </a:ln>
        </p:spPr>
        <p:txBody>
          <a:bodyPr vert="horz" wrap="square" lIns="0" tIns="223689" rIns="0" bIns="0" rtlCol="0">
            <a:spAutoFit/>
          </a:bodyPr>
          <a:lstStyle/>
          <a:p>
            <a:pPr marL="195553">
              <a:spcBef>
                <a:spcPts val="1761"/>
              </a:spcBef>
            </a:pPr>
            <a:r>
              <a:rPr sz="1582" spc="-63" dirty="0">
                <a:latin typeface="Tahoma"/>
                <a:cs typeface="Tahoma"/>
              </a:rPr>
              <a:t>Lecture</a:t>
            </a:r>
            <a:endParaRPr sz="1582">
              <a:latin typeface="Tahoma"/>
              <a:cs typeface="Tahoma"/>
            </a:endParaRPr>
          </a:p>
        </p:txBody>
      </p:sp>
      <p:sp>
        <p:nvSpPr>
          <p:cNvPr id="16" name="object 16"/>
          <p:cNvSpPr txBox="1"/>
          <p:nvPr/>
        </p:nvSpPr>
        <p:spPr>
          <a:xfrm>
            <a:off x="9083746" y="3373494"/>
            <a:ext cx="1051024" cy="469338"/>
          </a:xfrm>
          <a:prstGeom prst="rect">
            <a:avLst/>
          </a:prstGeom>
          <a:solidFill>
            <a:srgbClr val="FFFFFF"/>
          </a:solidFill>
          <a:ln w="28750">
            <a:solidFill>
              <a:srgbClr val="000000"/>
            </a:solidFill>
          </a:ln>
        </p:spPr>
        <p:txBody>
          <a:bodyPr vert="horz" wrap="square" lIns="0" tIns="223689" rIns="0" bIns="0" rtlCol="0">
            <a:spAutoFit/>
          </a:bodyPr>
          <a:lstStyle/>
          <a:p>
            <a:pPr marL="200911">
              <a:spcBef>
                <a:spcPts val="1761"/>
              </a:spcBef>
            </a:pPr>
            <a:r>
              <a:rPr sz="1582" spc="-67" dirty="0">
                <a:latin typeface="Tahoma"/>
                <a:cs typeface="Tahoma"/>
              </a:rPr>
              <a:t>Student</a:t>
            </a:r>
            <a:endParaRPr sz="1582">
              <a:latin typeface="Tahoma"/>
              <a:cs typeface="Tahoma"/>
            </a:endParaRPr>
          </a:p>
        </p:txBody>
      </p:sp>
      <p:sp>
        <p:nvSpPr>
          <p:cNvPr id="17" name="object 17"/>
          <p:cNvSpPr txBox="1"/>
          <p:nvPr/>
        </p:nvSpPr>
        <p:spPr>
          <a:xfrm>
            <a:off x="8336178" y="2241194"/>
            <a:ext cx="1071116" cy="469338"/>
          </a:xfrm>
          <a:prstGeom prst="rect">
            <a:avLst/>
          </a:prstGeom>
          <a:solidFill>
            <a:srgbClr val="FFFFFF"/>
          </a:solidFill>
          <a:ln w="28750">
            <a:solidFill>
              <a:srgbClr val="000000"/>
            </a:solidFill>
          </a:ln>
        </p:spPr>
        <p:txBody>
          <a:bodyPr vert="horz" wrap="square" lIns="0" tIns="223689" rIns="0" bIns="0" rtlCol="0">
            <a:spAutoFit/>
          </a:bodyPr>
          <a:lstStyle/>
          <a:p>
            <a:pPr marL="201804">
              <a:spcBef>
                <a:spcPts val="1761"/>
              </a:spcBef>
            </a:pPr>
            <a:r>
              <a:rPr sz="1582" spc="-77" dirty="0">
                <a:latin typeface="Tahoma"/>
                <a:cs typeface="Tahoma"/>
              </a:rPr>
              <a:t>Exercise</a:t>
            </a:r>
            <a:endParaRPr sz="1582">
              <a:latin typeface="Tahoma"/>
              <a:cs typeface="Tahoma"/>
            </a:endParaRPr>
          </a:p>
        </p:txBody>
      </p:sp>
      <p:sp>
        <p:nvSpPr>
          <p:cNvPr id="18" name="object 18"/>
          <p:cNvSpPr txBox="1"/>
          <p:nvPr/>
        </p:nvSpPr>
        <p:spPr>
          <a:xfrm>
            <a:off x="6578383" y="2342292"/>
            <a:ext cx="848767" cy="469338"/>
          </a:xfrm>
          <a:prstGeom prst="rect">
            <a:avLst/>
          </a:prstGeom>
          <a:solidFill>
            <a:srgbClr val="FFFFFF"/>
          </a:solidFill>
          <a:ln w="28748">
            <a:solidFill>
              <a:srgbClr val="000000"/>
            </a:solidFill>
          </a:ln>
        </p:spPr>
        <p:txBody>
          <a:bodyPr vert="horz" wrap="square" lIns="0" tIns="223689" rIns="0" bIns="0" rtlCol="0">
            <a:spAutoFit/>
          </a:bodyPr>
          <a:lstStyle/>
          <a:p>
            <a:pPr marL="195553">
              <a:spcBef>
                <a:spcPts val="1761"/>
              </a:spcBef>
            </a:pPr>
            <a:r>
              <a:rPr sz="1582" spc="-63" dirty="0">
                <a:latin typeface="Tahoma"/>
                <a:cs typeface="Tahoma"/>
              </a:rPr>
              <a:t>Tutor</a:t>
            </a:r>
            <a:endParaRPr sz="1582">
              <a:latin typeface="Tahoma"/>
              <a:cs typeface="Tahoma"/>
            </a:endParaRPr>
          </a:p>
        </p:txBody>
      </p:sp>
      <p:sp>
        <p:nvSpPr>
          <p:cNvPr id="19" name="object 19"/>
          <p:cNvSpPr txBox="1"/>
          <p:nvPr/>
        </p:nvSpPr>
        <p:spPr>
          <a:xfrm>
            <a:off x="6760224" y="5678533"/>
            <a:ext cx="1434554" cy="469338"/>
          </a:xfrm>
          <a:prstGeom prst="rect">
            <a:avLst/>
          </a:prstGeom>
          <a:solidFill>
            <a:srgbClr val="FFFFFF"/>
          </a:solidFill>
          <a:ln w="28752">
            <a:solidFill>
              <a:srgbClr val="000000"/>
            </a:solidFill>
          </a:ln>
        </p:spPr>
        <p:txBody>
          <a:bodyPr vert="horz" wrap="square" lIns="0" tIns="223689" rIns="0" bIns="0" rtlCol="0">
            <a:spAutoFit/>
          </a:bodyPr>
          <a:lstStyle/>
          <a:p>
            <a:pPr marL="202250">
              <a:spcBef>
                <a:spcPts val="1761"/>
              </a:spcBef>
            </a:pPr>
            <a:r>
              <a:rPr sz="1582" spc="-67" dirty="0">
                <a:latin typeface="Tahoma"/>
                <a:cs typeface="Tahoma"/>
              </a:rPr>
              <a:t>Study</a:t>
            </a:r>
            <a:r>
              <a:rPr sz="1582" spc="4" dirty="0">
                <a:latin typeface="Tahoma"/>
                <a:cs typeface="Tahoma"/>
              </a:rPr>
              <a:t> </a:t>
            </a:r>
            <a:r>
              <a:rPr sz="1582" spc="-84" dirty="0">
                <a:latin typeface="Tahoma"/>
                <a:cs typeface="Tahoma"/>
              </a:rPr>
              <a:t>Group</a:t>
            </a:r>
            <a:endParaRPr sz="1582">
              <a:latin typeface="Tahoma"/>
              <a:cs typeface="Tahoma"/>
            </a:endParaRPr>
          </a:p>
        </p:txBody>
      </p:sp>
      <p:sp>
        <p:nvSpPr>
          <p:cNvPr id="20" name="object 20"/>
          <p:cNvSpPr txBox="1"/>
          <p:nvPr/>
        </p:nvSpPr>
        <p:spPr>
          <a:xfrm>
            <a:off x="9002928" y="5476337"/>
            <a:ext cx="889397" cy="469338"/>
          </a:xfrm>
          <a:prstGeom prst="rect">
            <a:avLst/>
          </a:prstGeom>
          <a:solidFill>
            <a:srgbClr val="FFFFFF"/>
          </a:solidFill>
          <a:ln w="28748">
            <a:solidFill>
              <a:srgbClr val="000000"/>
            </a:solidFill>
          </a:ln>
        </p:spPr>
        <p:txBody>
          <a:bodyPr vert="horz" wrap="square" lIns="0" tIns="223689" rIns="0" bIns="0" rtlCol="0">
            <a:spAutoFit/>
          </a:bodyPr>
          <a:lstStyle/>
          <a:p>
            <a:pPr marL="199125">
              <a:spcBef>
                <a:spcPts val="1761"/>
              </a:spcBef>
            </a:pPr>
            <a:r>
              <a:rPr sz="1582" spc="-91" dirty="0">
                <a:latin typeface="Tahoma"/>
                <a:cs typeface="Tahoma"/>
              </a:rPr>
              <a:t>Grade</a:t>
            </a:r>
            <a:endParaRPr sz="1582">
              <a:latin typeface="Tahoma"/>
              <a:cs typeface="Tahoma"/>
            </a:endParaRPr>
          </a:p>
        </p:txBody>
      </p:sp>
    </p:spTree>
    <p:extLst>
      <p:ext uri="{BB962C8B-B14F-4D97-AF65-F5344CB8AC3E}">
        <p14:creationId xmlns:p14="http://schemas.microsoft.com/office/powerpoint/2010/main" val="1281140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977" y="345407"/>
            <a:ext cx="8048774" cy="1363234"/>
          </a:xfrm>
          <a:prstGeom prst="rect">
            <a:avLst/>
          </a:prstGeom>
        </p:spPr>
        <p:txBody>
          <a:bodyPr vert="horz" wrap="square" lIns="0" tIns="8930" rIns="0" bIns="0" rtlCol="0" anchor="t">
            <a:spAutoFit/>
          </a:bodyPr>
          <a:lstStyle/>
          <a:p>
            <a:pPr marL="8929" algn="ctr">
              <a:lnSpc>
                <a:spcPct val="100000"/>
              </a:lnSpc>
              <a:spcBef>
                <a:spcPts val="70"/>
              </a:spcBef>
            </a:pPr>
            <a:r>
              <a:rPr b="1" spc="80" dirty="0">
                <a:cs typeface="Gill Sans MT"/>
              </a:rPr>
              <a:t>Attributes </a:t>
            </a:r>
            <a:r>
              <a:rPr b="1" spc="112" dirty="0">
                <a:cs typeface="Gill Sans MT"/>
              </a:rPr>
              <a:t>are </a:t>
            </a:r>
            <a:r>
              <a:rPr b="1" spc="130" dirty="0">
                <a:cs typeface="Gill Sans MT"/>
              </a:rPr>
              <a:t>logical </a:t>
            </a:r>
            <a:r>
              <a:rPr b="1" spc="155" dirty="0">
                <a:cs typeface="Gill Sans MT"/>
              </a:rPr>
              <a:t>data </a:t>
            </a:r>
            <a:r>
              <a:rPr b="1" spc="183" dirty="0">
                <a:cs typeface="Gill Sans MT"/>
              </a:rPr>
              <a:t>values </a:t>
            </a:r>
            <a:r>
              <a:rPr b="1" spc="151" dirty="0">
                <a:cs typeface="Gill Sans MT"/>
              </a:rPr>
              <a:t>of </a:t>
            </a:r>
            <a:r>
              <a:rPr b="1" spc="176" dirty="0">
                <a:cs typeface="Gill Sans MT"/>
              </a:rPr>
              <a:t>an</a:t>
            </a:r>
            <a:r>
              <a:rPr b="1" spc="-204" dirty="0">
                <a:cs typeface="Gill Sans MT"/>
              </a:rPr>
              <a:t> </a:t>
            </a:r>
            <a:r>
              <a:rPr b="1" spc="116" dirty="0">
                <a:cs typeface="Gill Sans MT"/>
              </a:rPr>
              <a:t>object.</a:t>
            </a:r>
          </a:p>
        </p:txBody>
      </p:sp>
      <p:sp>
        <p:nvSpPr>
          <p:cNvPr id="3" name="object 3"/>
          <p:cNvSpPr/>
          <p:nvPr/>
        </p:nvSpPr>
        <p:spPr>
          <a:xfrm>
            <a:off x="6404602" y="3020640"/>
            <a:ext cx="2176729" cy="1142674"/>
          </a:xfrm>
          <a:prstGeom prst="rect">
            <a:avLst/>
          </a:prstGeom>
          <a:blipFill>
            <a:blip r:embed="rId3" cstate="print"/>
            <a:stretch>
              <a:fillRect/>
            </a:stretch>
          </a:blipFill>
        </p:spPr>
        <p:txBody>
          <a:bodyPr wrap="square" lIns="0" tIns="0" rIns="0" bIns="0" rtlCol="0"/>
          <a:lstStyle/>
          <a:p>
            <a:endParaRPr sz="1266"/>
          </a:p>
        </p:txBody>
      </p:sp>
      <p:sp>
        <p:nvSpPr>
          <p:cNvPr id="4" name="object 4"/>
          <p:cNvSpPr/>
          <p:nvPr/>
        </p:nvSpPr>
        <p:spPr>
          <a:xfrm>
            <a:off x="6404602" y="2375582"/>
            <a:ext cx="2176729" cy="1050522"/>
          </a:xfrm>
          <a:prstGeom prst="rect">
            <a:avLst/>
          </a:prstGeom>
          <a:blipFill>
            <a:blip r:embed="rId4" cstate="print"/>
            <a:stretch>
              <a:fillRect/>
            </a:stretch>
          </a:blipFill>
        </p:spPr>
        <p:txBody>
          <a:bodyPr wrap="square" lIns="0" tIns="0" rIns="0" bIns="0" rtlCol="0"/>
          <a:lstStyle/>
          <a:p>
            <a:endParaRPr sz="1266"/>
          </a:p>
        </p:txBody>
      </p:sp>
      <p:sp>
        <p:nvSpPr>
          <p:cNvPr id="9" name="object 9"/>
          <p:cNvSpPr/>
          <p:nvPr/>
        </p:nvSpPr>
        <p:spPr>
          <a:xfrm>
            <a:off x="8802694" y="3112791"/>
            <a:ext cx="1438855" cy="921511"/>
          </a:xfrm>
          <a:prstGeom prst="rect">
            <a:avLst/>
          </a:prstGeom>
          <a:blipFill>
            <a:blip r:embed="rId5" cstate="print"/>
            <a:stretch>
              <a:fillRect/>
            </a:stretch>
          </a:blipFill>
        </p:spPr>
        <p:txBody>
          <a:bodyPr wrap="square" lIns="0" tIns="0" rIns="0" bIns="0" rtlCol="0"/>
          <a:lstStyle/>
          <a:p>
            <a:endParaRPr sz="1266"/>
          </a:p>
        </p:txBody>
      </p:sp>
      <p:sp>
        <p:nvSpPr>
          <p:cNvPr id="10" name="object 10"/>
          <p:cNvSpPr/>
          <p:nvPr/>
        </p:nvSpPr>
        <p:spPr>
          <a:xfrm>
            <a:off x="6257028" y="4025087"/>
            <a:ext cx="2471878" cy="921511"/>
          </a:xfrm>
          <a:prstGeom prst="rect">
            <a:avLst/>
          </a:prstGeom>
          <a:blipFill>
            <a:blip r:embed="rId6" cstate="print"/>
            <a:stretch>
              <a:fillRect/>
            </a:stretch>
          </a:blipFill>
        </p:spPr>
        <p:txBody>
          <a:bodyPr wrap="square" lIns="0" tIns="0" rIns="0" bIns="0" rtlCol="0"/>
          <a:lstStyle/>
          <a:p>
            <a:endParaRPr sz="1266"/>
          </a:p>
        </p:txBody>
      </p:sp>
      <p:sp>
        <p:nvSpPr>
          <p:cNvPr id="11" name="object 11"/>
          <p:cNvSpPr/>
          <p:nvPr/>
        </p:nvSpPr>
        <p:spPr>
          <a:xfrm>
            <a:off x="6607518" y="3149651"/>
            <a:ext cx="1771204" cy="737592"/>
          </a:xfrm>
          <a:custGeom>
            <a:avLst/>
            <a:gdLst/>
            <a:ahLst/>
            <a:cxnLst/>
            <a:rect l="l" t="t" r="r" b="b"/>
            <a:pathLst>
              <a:path w="2519045" h="1049020">
                <a:moveTo>
                  <a:pt x="0" y="1048474"/>
                </a:moveTo>
                <a:lnTo>
                  <a:pt x="2518610" y="1048474"/>
                </a:lnTo>
                <a:lnTo>
                  <a:pt x="2518610" y="0"/>
                </a:lnTo>
                <a:lnTo>
                  <a:pt x="0" y="0"/>
                </a:lnTo>
                <a:lnTo>
                  <a:pt x="0" y="1048474"/>
                </a:lnTo>
                <a:close/>
              </a:path>
            </a:pathLst>
          </a:custGeom>
          <a:solidFill>
            <a:srgbClr val="FFFFFF"/>
          </a:solidFill>
        </p:spPr>
        <p:txBody>
          <a:bodyPr wrap="square" lIns="0" tIns="0" rIns="0" bIns="0" rtlCol="0"/>
          <a:lstStyle/>
          <a:p>
            <a:endParaRPr sz="1266"/>
          </a:p>
        </p:txBody>
      </p:sp>
      <p:sp>
        <p:nvSpPr>
          <p:cNvPr id="12" name="object 12"/>
          <p:cNvSpPr/>
          <p:nvPr/>
        </p:nvSpPr>
        <p:spPr>
          <a:xfrm>
            <a:off x="6607517" y="3149651"/>
            <a:ext cx="1771204" cy="737592"/>
          </a:xfrm>
          <a:custGeom>
            <a:avLst/>
            <a:gdLst/>
            <a:ahLst/>
            <a:cxnLst/>
            <a:rect l="l" t="t" r="r" b="b"/>
            <a:pathLst>
              <a:path w="2519045" h="1049020">
                <a:moveTo>
                  <a:pt x="0" y="0"/>
                </a:moveTo>
                <a:lnTo>
                  <a:pt x="2518610" y="0"/>
                </a:lnTo>
                <a:lnTo>
                  <a:pt x="2518610" y="1048474"/>
                </a:lnTo>
                <a:lnTo>
                  <a:pt x="0" y="1048474"/>
                </a:lnTo>
                <a:lnTo>
                  <a:pt x="0" y="0"/>
                </a:lnTo>
                <a:close/>
              </a:path>
            </a:pathLst>
          </a:custGeom>
          <a:ln w="26215">
            <a:solidFill>
              <a:srgbClr val="000000"/>
            </a:solidFill>
          </a:ln>
        </p:spPr>
        <p:txBody>
          <a:bodyPr wrap="square" lIns="0" tIns="0" rIns="0" bIns="0" rtlCol="0"/>
          <a:lstStyle/>
          <a:p>
            <a:endParaRPr sz="1266"/>
          </a:p>
        </p:txBody>
      </p:sp>
      <p:sp>
        <p:nvSpPr>
          <p:cNvPr id="13" name="object 13"/>
          <p:cNvSpPr txBox="1"/>
          <p:nvPr/>
        </p:nvSpPr>
        <p:spPr>
          <a:xfrm>
            <a:off x="6607517" y="3149651"/>
            <a:ext cx="1771204" cy="616929"/>
          </a:xfrm>
          <a:prstGeom prst="rect">
            <a:avLst/>
          </a:prstGeom>
          <a:ln w="26215">
            <a:solidFill>
              <a:srgbClr val="000000"/>
            </a:solidFill>
          </a:ln>
        </p:spPr>
        <p:txBody>
          <a:bodyPr vert="horz" wrap="square" lIns="0" tIns="120997" rIns="0" bIns="0" rtlCol="0">
            <a:spAutoFit/>
          </a:bodyPr>
          <a:lstStyle/>
          <a:p>
            <a:pPr marL="82597">
              <a:spcBef>
                <a:spcPts val="953"/>
              </a:spcBef>
            </a:pPr>
            <a:r>
              <a:rPr sz="1441" spc="-70" dirty="0">
                <a:latin typeface="Trebuchet MS"/>
                <a:cs typeface="Trebuchet MS"/>
              </a:rPr>
              <a:t>name</a:t>
            </a:r>
            <a:endParaRPr sz="1441" dirty="0">
              <a:latin typeface="Trebuchet MS"/>
              <a:cs typeface="Trebuchet MS"/>
            </a:endParaRPr>
          </a:p>
          <a:p>
            <a:pPr marL="82597">
              <a:spcBef>
                <a:spcPts val="446"/>
              </a:spcBef>
            </a:pPr>
            <a:r>
              <a:rPr sz="1441" spc="-35" dirty="0">
                <a:latin typeface="Trebuchet MS"/>
                <a:cs typeface="Trebuchet MS"/>
              </a:rPr>
              <a:t>/bonus </a:t>
            </a:r>
            <a:r>
              <a:rPr sz="1441" spc="-127" dirty="0">
                <a:latin typeface="Trebuchet MS"/>
                <a:cs typeface="Trebuchet MS"/>
              </a:rPr>
              <a:t>:</a:t>
            </a:r>
            <a:r>
              <a:rPr sz="1441" spc="130" dirty="0">
                <a:latin typeface="Trebuchet MS"/>
                <a:cs typeface="Trebuchet MS"/>
              </a:rPr>
              <a:t> </a:t>
            </a:r>
            <a:r>
              <a:rPr sz="1441" spc="-63" dirty="0">
                <a:latin typeface="Trebuchet MS"/>
                <a:cs typeface="Trebuchet MS"/>
              </a:rPr>
              <a:t>Percentage</a:t>
            </a:r>
            <a:endParaRPr sz="1441" dirty="0">
              <a:latin typeface="Trebuchet MS"/>
              <a:cs typeface="Trebuchet MS"/>
            </a:endParaRPr>
          </a:p>
        </p:txBody>
      </p:sp>
      <p:sp>
        <p:nvSpPr>
          <p:cNvPr id="14" name="object 14"/>
          <p:cNvSpPr/>
          <p:nvPr/>
        </p:nvSpPr>
        <p:spPr>
          <a:xfrm>
            <a:off x="6607518" y="2504594"/>
            <a:ext cx="1771204" cy="645170"/>
          </a:xfrm>
          <a:custGeom>
            <a:avLst/>
            <a:gdLst/>
            <a:ahLst/>
            <a:cxnLst/>
            <a:rect l="l" t="t" r="r" b="b"/>
            <a:pathLst>
              <a:path w="2519045" h="917575">
                <a:moveTo>
                  <a:pt x="0" y="917415"/>
                </a:moveTo>
                <a:lnTo>
                  <a:pt x="2518610" y="917415"/>
                </a:lnTo>
                <a:lnTo>
                  <a:pt x="2518610" y="0"/>
                </a:lnTo>
                <a:lnTo>
                  <a:pt x="0" y="0"/>
                </a:lnTo>
                <a:lnTo>
                  <a:pt x="0" y="917415"/>
                </a:lnTo>
                <a:close/>
              </a:path>
            </a:pathLst>
          </a:custGeom>
          <a:solidFill>
            <a:srgbClr val="FFFFFF"/>
          </a:solidFill>
        </p:spPr>
        <p:txBody>
          <a:bodyPr wrap="square" lIns="0" tIns="0" rIns="0" bIns="0" rtlCol="0"/>
          <a:lstStyle/>
          <a:p>
            <a:endParaRPr sz="1266"/>
          </a:p>
        </p:txBody>
      </p:sp>
      <p:sp>
        <p:nvSpPr>
          <p:cNvPr id="15" name="object 15"/>
          <p:cNvSpPr/>
          <p:nvPr/>
        </p:nvSpPr>
        <p:spPr>
          <a:xfrm>
            <a:off x="6607517" y="2504593"/>
            <a:ext cx="1771204" cy="645170"/>
          </a:xfrm>
          <a:custGeom>
            <a:avLst/>
            <a:gdLst/>
            <a:ahLst/>
            <a:cxnLst/>
            <a:rect l="l" t="t" r="r" b="b"/>
            <a:pathLst>
              <a:path w="2519045" h="917575">
                <a:moveTo>
                  <a:pt x="0" y="0"/>
                </a:moveTo>
                <a:lnTo>
                  <a:pt x="2518610" y="0"/>
                </a:lnTo>
                <a:lnTo>
                  <a:pt x="2518610" y="917415"/>
                </a:lnTo>
                <a:lnTo>
                  <a:pt x="0" y="917415"/>
                </a:lnTo>
                <a:lnTo>
                  <a:pt x="0" y="0"/>
                </a:lnTo>
                <a:close/>
              </a:path>
            </a:pathLst>
          </a:custGeom>
          <a:ln w="26214">
            <a:solidFill>
              <a:srgbClr val="000000"/>
            </a:solidFill>
          </a:ln>
        </p:spPr>
        <p:txBody>
          <a:bodyPr wrap="square" lIns="0" tIns="0" rIns="0" bIns="0" rtlCol="0"/>
          <a:lstStyle/>
          <a:p>
            <a:endParaRPr sz="1266"/>
          </a:p>
        </p:txBody>
      </p:sp>
      <p:sp>
        <p:nvSpPr>
          <p:cNvPr id="16" name="object 16"/>
          <p:cNvSpPr txBox="1"/>
          <p:nvPr/>
        </p:nvSpPr>
        <p:spPr>
          <a:xfrm>
            <a:off x="6607517" y="2504593"/>
            <a:ext cx="1771204" cy="427763"/>
          </a:xfrm>
          <a:prstGeom prst="rect">
            <a:avLst/>
          </a:prstGeom>
          <a:ln w="26214">
            <a:solidFill>
              <a:srgbClr val="000000"/>
            </a:solidFill>
          </a:ln>
        </p:spPr>
        <p:txBody>
          <a:bodyPr vert="horz" wrap="square" lIns="0" tIns="204043" rIns="0" bIns="0" rtlCol="0">
            <a:spAutoFit/>
          </a:bodyPr>
          <a:lstStyle/>
          <a:p>
            <a:pPr marL="589338">
              <a:spcBef>
                <a:spcPts val="1607"/>
              </a:spcBef>
            </a:pPr>
            <a:r>
              <a:rPr sz="1441" spc="4" dirty="0">
                <a:latin typeface="Gill Sans MT"/>
                <a:cs typeface="Gill Sans MT"/>
              </a:rPr>
              <a:t>Student</a:t>
            </a:r>
            <a:endParaRPr sz="1441">
              <a:latin typeface="Gill Sans MT"/>
              <a:cs typeface="Gill Sans MT"/>
            </a:endParaRPr>
          </a:p>
        </p:txBody>
      </p:sp>
      <p:sp>
        <p:nvSpPr>
          <p:cNvPr id="23" name="object 23"/>
          <p:cNvSpPr/>
          <p:nvPr/>
        </p:nvSpPr>
        <p:spPr>
          <a:xfrm>
            <a:off x="9005609" y="3241802"/>
            <a:ext cx="1033024" cy="516047"/>
          </a:xfrm>
          <a:prstGeom prst="rect">
            <a:avLst/>
          </a:prstGeom>
          <a:blipFill>
            <a:blip r:embed="rId7" cstate="print"/>
            <a:stretch>
              <a:fillRect/>
            </a:stretch>
          </a:blipFill>
        </p:spPr>
        <p:txBody>
          <a:bodyPr wrap="square" lIns="0" tIns="0" rIns="0" bIns="0" rtlCol="0"/>
          <a:lstStyle/>
          <a:p>
            <a:endParaRPr sz="1266"/>
          </a:p>
        </p:txBody>
      </p:sp>
      <p:sp>
        <p:nvSpPr>
          <p:cNvPr id="24" name="object 24"/>
          <p:cNvSpPr/>
          <p:nvPr/>
        </p:nvSpPr>
        <p:spPr>
          <a:xfrm>
            <a:off x="9005607" y="3241801"/>
            <a:ext cx="1033165" cy="516136"/>
          </a:xfrm>
          <a:custGeom>
            <a:avLst/>
            <a:gdLst/>
            <a:ahLst/>
            <a:cxnLst/>
            <a:rect l="l" t="t" r="r" b="b"/>
            <a:pathLst>
              <a:path w="1469390" h="734060">
                <a:moveTo>
                  <a:pt x="104942" y="0"/>
                </a:moveTo>
                <a:lnTo>
                  <a:pt x="1364247" y="0"/>
                </a:lnTo>
                <a:lnTo>
                  <a:pt x="1405094" y="8239"/>
                </a:lnTo>
                <a:lnTo>
                  <a:pt x="1438451" y="30709"/>
                </a:lnTo>
                <a:lnTo>
                  <a:pt x="1460942" y="64036"/>
                </a:lnTo>
                <a:lnTo>
                  <a:pt x="1469189" y="104847"/>
                </a:lnTo>
                <a:lnTo>
                  <a:pt x="1469189" y="629084"/>
                </a:lnTo>
                <a:lnTo>
                  <a:pt x="1460942" y="669894"/>
                </a:lnTo>
                <a:lnTo>
                  <a:pt x="1438451" y="703221"/>
                </a:lnTo>
                <a:lnTo>
                  <a:pt x="1405094" y="725692"/>
                </a:lnTo>
                <a:lnTo>
                  <a:pt x="1364247" y="733932"/>
                </a:lnTo>
                <a:lnTo>
                  <a:pt x="104942" y="733932"/>
                </a:lnTo>
                <a:lnTo>
                  <a:pt x="64094" y="725692"/>
                </a:lnTo>
                <a:lnTo>
                  <a:pt x="30737" y="703221"/>
                </a:lnTo>
                <a:lnTo>
                  <a:pt x="8247" y="669894"/>
                </a:lnTo>
                <a:lnTo>
                  <a:pt x="0" y="629084"/>
                </a:lnTo>
                <a:lnTo>
                  <a:pt x="0" y="104847"/>
                </a:lnTo>
                <a:lnTo>
                  <a:pt x="8247" y="64036"/>
                </a:lnTo>
                <a:lnTo>
                  <a:pt x="30737" y="30709"/>
                </a:lnTo>
                <a:lnTo>
                  <a:pt x="64094" y="8239"/>
                </a:lnTo>
                <a:lnTo>
                  <a:pt x="104942" y="0"/>
                </a:lnTo>
                <a:close/>
              </a:path>
            </a:pathLst>
          </a:custGeom>
          <a:ln w="26216">
            <a:solidFill>
              <a:srgbClr val="7E7E7E"/>
            </a:solidFill>
          </a:ln>
        </p:spPr>
        <p:txBody>
          <a:bodyPr wrap="square" lIns="0" tIns="0" rIns="0" bIns="0" rtlCol="0"/>
          <a:lstStyle/>
          <a:p>
            <a:endParaRPr sz="1266"/>
          </a:p>
        </p:txBody>
      </p:sp>
      <p:sp>
        <p:nvSpPr>
          <p:cNvPr id="25" name="object 25"/>
          <p:cNvSpPr txBox="1"/>
          <p:nvPr/>
        </p:nvSpPr>
        <p:spPr>
          <a:xfrm>
            <a:off x="9135031" y="3398744"/>
            <a:ext cx="744736" cy="187528"/>
          </a:xfrm>
          <a:prstGeom prst="rect">
            <a:avLst/>
          </a:prstGeom>
        </p:spPr>
        <p:txBody>
          <a:bodyPr vert="horz" wrap="square" lIns="0" tIns="8930" rIns="0" bIns="0" rtlCol="0">
            <a:spAutoFit/>
          </a:bodyPr>
          <a:lstStyle/>
          <a:p>
            <a:pPr marL="8929">
              <a:spcBef>
                <a:spcPts val="70"/>
              </a:spcBef>
            </a:pPr>
            <a:r>
              <a:rPr sz="1160" spc="-56" dirty="0">
                <a:latin typeface="Arial Black"/>
                <a:cs typeface="Arial Black"/>
              </a:rPr>
              <a:t>attributes</a:t>
            </a:r>
            <a:endParaRPr sz="1160">
              <a:latin typeface="Arial Black"/>
              <a:cs typeface="Arial Black"/>
            </a:endParaRPr>
          </a:p>
        </p:txBody>
      </p:sp>
      <p:sp>
        <p:nvSpPr>
          <p:cNvPr id="26" name="object 26"/>
          <p:cNvSpPr/>
          <p:nvPr/>
        </p:nvSpPr>
        <p:spPr>
          <a:xfrm>
            <a:off x="8378415" y="3470208"/>
            <a:ext cx="618381" cy="16073"/>
          </a:xfrm>
          <a:custGeom>
            <a:avLst/>
            <a:gdLst/>
            <a:ahLst/>
            <a:cxnLst/>
            <a:rect l="l" t="t" r="r" b="b"/>
            <a:pathLst>
              <a:path w="879475" h="22860">
                <a:moveTo>
                  <a:pt x="878895" y="22759"/>
                </a:moveTo>
                <a:lnTo>
                  <a:pt x="0" y="0"/>
                </a:lnTo>
              </a:path>
            </a:pathLst>
          </a:custGeom>
          <a:ln w="26211">
            <a:solidFill>
              <a:srgbClr val="000000"/>
            </a:solidFill>
            <a:prstDash val="dash"/>
          </a:ln>
        </p:spPr>
        <p:txBody>
          <a:bodyPr wrap="square" lIns="0" tIns="0" rIns="0" bIns="0" rtlCol="0"/>
          <a:lstStyle/>
          <a:p>
            <a:endParaRPr sz="1266"/>
          </a:p>
        </p:txBody>
      </p:sp>
      <p:sp>
        <p:nvSpPr>
          <p:cNvPr id="27" name="object 27"/>
          <p:cNvSpPr/>
          <p:nvPr/>
        </p:nvSpPr>
        <p:spPr>
          <a:xfrm>
            <a:off x="6459944" y="4154099"/>
            <a:ext cx="2066047" cy="516047"/>
          </a:xfrm>
          <a:prstGeom prst="rect">
            <a:avLst/>
          </a:prstGeom>
          <a:blipFill>
            <a:blip r:embed="rId8" cstate="print"/>
            <a:stretch>
              <a:fillRect/>
            </a:stretch>
          </a:blipFill>
        </p:spPr>
        <p:txBody>
          <a:bodyPr wrap="square" lIns="0" tIns="0" rIns="0" bIns="0" rtlCol="0"/>
          <a:lstStyle/>
          <a:p>
            <a:endParaRPr sz="1266"/>
          </a:p>
        </p:txBody>
      </p:sp>
      <p:sp>
        <p:nvSpPr>
          <p:cNvPr id="28" name="object 28"/>
          <p:cNvSpPr/>
          <p:nvPr/>
        </p:nvSpPr>
        <p:spPr>
          <a:xfrm>
            <a:off x="6459942" y="4154098"/>
            <a:ext cx="2066330" cy="516136"/>
          </a:xfrm>
          <a:custGeom>
            <a:avLst/>
            <a:gdLst/>
            <a:ahLst/>
            <a:cxnLst/>
            <a:rect l="l" t="t" r="r" b="b"/>
            <a:pathLst>
              <a:path w="2938779" h="734059">
                <a:moveTo>
                  <a:pt x="104942" y="0"/>
                </a:moveTo>
                <a:lnTo>
                  <a:pt x="2833436" y="0"/>
                </a:lnTo>
                <a:lnTo>
                  <a:pt x="2874283" y="8239"/>
                </a:lnTo>
                <a:lnTo>
                  <a:pt x="2907641" y="30709"/>
                </a:lnTo>
                <a:lnTo>
                  <a:pt x="2930131" y="64036"/>
                </a:lnTo>
                <a:lnTo>
                  <a:pt x="2938378" y="104847"/>
                </a:lnTo>
                <a:lnTo>
                  <a:pt x="2938378" y="629084"/>
                </a:lnTo>
                <a:lnTo>
                  <a:pt x="2930131" y="669895"/>
                </a:lnTo>
                <a:lnTo>
                  <a:pt x="2907641" y="703222"/>
                </a:lnTo>
                <a:lnTo>
                  <a:pt x="2874283" y="725692"/>
                </a:lnTo>
                <a:lnTo>
                  <a:pt x="2833436" y="733932"/>
                </a:lnTo>
                <a:lnTo>
                  <a:pt x="104942" y="733932"/>
                </a:lnTo>
                <a:lnTo>
                  <a:pt x="64094" y="725692"/>
                </a:lnTo>
                <a:lnTo>
                  <a:pt x="30737" y="703222"/>
                </a:lnTo>
                <a:lnTo>
                  <a:pt x="8247" y="669895"/>
                </a:lnTo>
                <a:lnTo>
                  <a:pt x="0" y="629084"/>
                </a:lnTo>
                <a:lnTo>
                  <a:pt x="0" y="104847"/>
                </a:lnTo>
                <a:lnTo>
                  <a:pt x="8247" y="64036"/>
                </a:lnTo>
                <a:lnTo>
                  <a:pt x="30737" y="30709"/>
                </a:lnTo>
                <a:lnTo>
                  <a:pt x="64094" y="8239"/>
                </a:lnTo>
                <a:lnTo>
                  <a:pt x="104942" y="0"/>
                </a:lnTo>
                <a:close/>
              </a:path>
            </a:pathLst>
          </a:custGeom>
          <a:ln w="26213">
            <a:solidFill>
              <a:srgbClr val="7E7E7E"/>
            </a:solidFill>
          </a:ln>
        </p:spPr>
        <p:txBody>
          <a:bodyPr wrap="square" lIns="0" tIns="0" rIns="0" bIns="0" rtlCol="0"/>
          <a:lstStyle/>
          <a:p>
            <a:endParaRPr sz="1266"/>
          </a:p>
        </p:txBody>
      </p:sp>
      <p:sp>
        <p:nvSpPr>
          <p:cNvPr id="29" name="object 29"/>
          <p:cNvSpPr txBox="1"/>
          <p:nvPr/>
        </p:nvSpPr>
        <p:spPr>
          <a:xfrm>
            <a:off x="6589365" y="4311041"/>
            <a:ext cx="1715393" cy="187528"/>
          </a:xfrm>
          <a:prstGeom prst="rect">
            <a:avLst/>
          </a:prstGeom>
        </p:spPr>
        <p:txBody>
          <a:bodyPr vert="horz" wrap="square" lIns="0" tIns="8930" rIns="0" bIns="0" rtlCol="0">
            <a:spAutoFit/>
          </a:bodyPr>
          <a:lstStyle/>
          <a:p>
            <a:pPr marL="8929">
              <a:spcBef>
                <a:spcPts val="70"/>
              </a:spcBef>
            </a:pPr>
            <a:r>
              <a:rPr sz="1160" spc="-74" dirty="0">
                <a:latin typeface="Arial Black"/>
                <a:cs typeface="Arial Black"/>
              </a:rPr>
              <a:t>derived </a:t>
            </a:r>
            <a:r>
              <a:rPr sz="1160" spc="-42" dirty="0">
                <a:latin typeface="Arial Black"/>
                <a:cs typeface="Arial Black"/>
              </a:rPr>
              <a:t>attribute</a:t>
            </a:r>
            <a:r>
              <a:rPr sz="1160" spc="-91" dirty="0">
                <a:latin typeface="Arial Black"/>
                <a:cs typeface="Arial Black"/>
              </a:rPr>
              <a:t> </a:t>
            </a:r>
            <a:r>
              <a:rPr sz="1160" spc="127" dirty="0">
                <a:latin typeface="Arial Black"/>
                <a:cs typeface="Arial Black"/>
              </a:rPr>
              <a:t>("/")</a:t>
            </a:r>
            <a:endParaRPr sz="1160">
              <a:latin typeface="Arial Black"/>
              <a:cs typeface="Arial Black"/>
            </a:endParaRPr>
          </a:p>
        </p:txBody>
      </p:sp>
      <p:sp>
        <p:nvSpPr>
          <p:cNvPr id="30" name="object 30"/>
          <p:cNvSpPr/>
          <p:nvPr/>
        </p:nvSpPr>
        <p:spPr>
          <a:xfrm>
            <a:off x="6773538" y="3831569"/>
            <a:ext cx="392906" cy="317004"/>
          </a:xfrm>
          <a:custGeom>
            <a:avLst/>
            <a:gdLst/>
            <a:ahLst/>
            <a:cxnLst/>
            <a:rect l="l" t="t" r="r" b="b"/>
            <a:pathLst>
              <a:path w="558800" h="450850">
                <a:moveTo>
                  <a:pt x="558231" y="450471"/>
                </a:moveTo>
                <a:lnTo>
                  <a:pt x="0" y="0"/>
                </a:lnTo>
              </a:path>
            </a:pathLst>
          </a:custGeom>
          <a:ln w="26221">
            <a:solidFill>
              <a:srgbClr val="000000"/>
            </a:solidFill>
            <a:prstDash val="dash"/>
          </a:ln>
        </p:spPr>
        <p:txBody>
          <a:bodyPr wrap="square" lIns="0" tIns="0" rIns="0" bIns="0" rtlCol="0"/>
          <a:lstStyle/>
          <a:p>
            <a:endParaRPr sz="1266"/>
          </a:p>
        </p:txBody>
      </p:sp>
      <p:sp>
        <p:nvSpPr>
          <p:cNvPr id="36" name="object 36"/>
          <p:cNvSpPr/>
          <p:nvPr/>
        </p:nvSpPr>
        <p:spPr>
          <a:xfrm>
            <a:off x="1838079" y="4879808"/>
            <a:ext cx="3848695" cy="1160859"/>
          </a:xfrm>
          <a:custGeom>
            <a:avLst/>
            <a:gdLst/>
            <a:ahLst/>
            <a:cxnLst/>
            <a:rect l="l" t="t" r="r" b="b"/>
            <a:pathLst>
              <a:path w="5473700" h="1651000">
                <a:moveTo>
                  <a:pt x="5219700" y="660400"/>
                </a:moveTo>
                <a:lnTo>
                  <a:pt x="254000" y="660400"/>
                </a:lnTo>
                <a:lnTo>
                  <a:pt x="208343" y="664492"/>
                </a:lnTo>
                <a:lnTo>
                  <a:pt x="165371" y="676290"/>
                </a:lnTo>
                <a:lnTo>
                  <a:pt x="125801" y="695078"/>
                </a:lnTo>
                <a:lnTo>
                  <a:pt x="90351" y="720137"/>
                </a:lnTo>
                <a:lnTo>
                  <a:pt x="59737" y="750751"/>
                </a:lnTo>
                <a:lnTo>
                  <a:pt x="34678" y="786201"/>
                </a:lnTo>
                <a:lnTo>
                  <a:pt x="15890" y="825771"/>
                </a:lnTo>
                <a:lnTo>
                  <a:pt x="4092" y="868743"/>
                </a:lnTo>
                <a:lnTo>
                  <a:pt x="0" y="914400"/>
                </a:lnTo>
                <a:lnTo>
                  <a:pt x="0" y="1397000"/>
                </a:lnTo>
                <a:lnTo>
                  <a:pt x="4092" y="1442656"/>
                </a:lnTo>
                <a:lnTo>
                  <a:pt x="15890" y="1485628"/>
                </a:lnTo>
                <a:lnTo>
                  <a:pt x="34678" y="1525198"/>
                </a:lnTo>
                <a:lnTo>
                  <a:pt x="59737" y="1560648"/>
                </a:lnTo>
                <a:lnTo>
                  <a:pt x="90351" y="1591262"/>
                </a:lnTo>
                <a:lnTo>
                  <a:pt x="125801" y="1616321"/>
                </a:lnTo>
                <a:lnTo>
                  <a:pt x="165371" y="1635109"/>
                </a:lnTo>
                <a:lnTo>
                  <a:pt x="208343" y="1646907"/>
                </a:lnTo>
                <a:lnTo>
                  <a:pt x="254000" y="1651000"/>
                </a:lnTo>
                <a:lnTo>
                  <a:pt x="5219700" y="1651000"/>
                </a:lnTo>
                <a:lnTo>
                  <a:pt x="5265356" y="1646907"/>
                </a:lnTo>
                <a:lnTo>
                  <a:pt x="5308328" y="1635109"/>
                </a:lnTo>
                <a:lnTo>
                  <a:pt x="5347898" y="1616321"/>
                </a:lnTo>
                <a:lnTo>
                  <a:pt x="5383348" y="1591262"/>
                </a:lnTo>
                <a:lnTo>
                  <a:pt x="5413962" y="1560648"/>
                </a:lnTo>
                <a:lnTo>
                  <a:pt x="5439021" y="1525198"/>
                </a:lnTo>
                <a:lnTo>
                  <a:pt x="5457809" y="1485628"/>
                </a:lnTo>
                <a:lnTo>
                  <a:pt x="5469607" y="1442656"/>
                </a:lnTo>
                <a:lnTo>
                  <a:pt x="5473700" y="1397000"/>
                </a:lnTo>
                <a:lnTo>
                  <a:pt x="5473700" y="914400"/>
                </a:lnTo>
                <a:lnTo>
                  <a:pt x="5469607" y="868743"/>
                </a:lnTo>
                <a:lnTo>
                  <a:pt x="5457809" y="825771"/>
                </a:lnTo>
                <a:lnTo>
                  <a:pt x="5439021" y="786201"/>
                </a:lnTo>
                <a:lnTo>
                  <a:pt x="5413962" y="750751"/>
                </a:lnTo>
                <a:lnTo>
                  <a:pt x="5383348" y="720137"/>
                </a:lnTo>
                <a:lnTo>
                  <a:pt x="5347898" y="695078"/>
                </a:lnTo>
                <a:lnTo>
                  <a:pt x="5308328" y="676290"/>
                </a:lnTo>
                <a:lnTo>
                  <a:pt x="5265356" y="664492"/>
                </a:lnTo>
                <a:lnTo>
                  <a:pt x="5219700" y="660400"/>
                </a:lnTo>
                <a:close/>
              </a:path>
              <a:path w="5473700" h="1651000">
                <a:moveTo>
                  <a:pt x="1028700" y="0"/>
                </a:moveTo>
                <a:lnTo>
                  <a:pt x="901700" y="660400"/>
                </a:lnTo>
                <a:lnTo>
                  <a:pt x="1155700" y="660400"/>
                </a:lnTo>
                <a:lnTo>
                  <a:pt x="1028700" y="0"/>
                </a:lnTo>
                <a:close/>
              </a:path>
            </a:pathLst>
          </a:custGeom>
          <a:solidFill>
            <a:srgbClr val="0069B5"/>
          </a:solidFill>
        </p:spPr>
        <p:txBody>
          <a:bodyPr wrap="square" lIns="0" tIns="0" rIns="0" bIns="0" rtlCol="0"/>
          <a:lstStyle/>
          <a:p>
            <a:endParaRPr sz="1266" dirty="0"/>
          </a:p>
        </p:txBody>
      </p:sp>
      <p:sp>
        <p:nvSpPr>
          <p:cNvPr id="37" name="object 37"/>
          <p:cNvSpPr/>
          <p:nvPr/>
        </p:nvSpPr>
        <p:spPr>
          <a:xfrm>
            <a:off x="1838080" y="4879809"/>
            <a:ext cx="3848695" cy="1160859"/>
          </a:xfrm>
          <a:custGeom>
            <a:avLst/>
            <a:gdLst/>
            <a:ahLst/>
            <a:cxnLst/>
            <a:rect l="l" t="t" r="r" b="b"/>
            <a:pathLst>
              <a:path w="5473700" h="1651000">
                <a:moveTo>
                  <a:pt x="1028700" y="0"/>
                </a:moveTo>
                <a:lnTo>
                  <a:pt x="901700" y="660400"/>
                </a:lnTo>
                <a:lnTo>
                  <a:pt x="254000" y="660400"/>
                </a:lnTo>
                <a:lnTo>
                  <a:pt x="208343" y="664492"/>
                </a:lnTo>
                <a:lnTo>
                  <a:pt x="165371" y="676290"/>
                </a:lnTo>
                <a:lnTo>
                  <a:pt x="125801" y="695078"/>
                </a:lnTo>
                <a:lnTo>
                  <a:pt x="90351" y="720137"/>
                </a:lnTo>
                <a:lnTo>
                  <a:pt x="59737" y="750751"/>
                </a:lnTo>
                <a:lnTo>
                  <a:pt x="34678" y="786201"/>
                </a:lnTo>
                <a:lnTo>
                  <a:pt x="15890" y="825771"/>
                </a:lnTo>
                <a:lnTo>
                  <a:pt x="4092" y="868743"/>
                </a:lnTo>
                <a:lnTo>
                  <a:pt x="0" y="914400"/>
                </a:lnTo>
                <a:lnTo>
                  <a:pt x="0" y="1397000"/>
                </a:lnTo>
                <a:lnTo>
                  <a:pt x="4092" y="1442656"/>
                </a:lnTo>
                <a:lnTo>
                  <a:pt x="15890" y="1485628"/>
                </a:lnTo>
                <a:lnTo>
                  <a:pt x="34678" y="1525198"/>
                </a:lnTo>
                <a:lnTo>
                  <a:pt x="59737" y="1560648"/>
                </a:lnTo>
                <a:lnTo>
                  <a:pt x="90351" y="1591262"/>
                </a:lnTo>
                <a:lnTo>
                  <a:pt x="125801" y="1616321"/>
                </a:lnTo>
                <a:lnTo>
                  <a:pt x="165371" y="1635109"/>
                </a:lnTo>
                <a:lnTo>
                  <a:pt x="208343" y="1646907"/>
                </a:lnTo>
                <a:lnTo>
                  <a:pt x="254000" y="1651000"/>
                </a:lnTo>
                <a:lnTo>
                  <a:pt x="5219700" y="1651000"/>
                </a:lnTo>
                <a:lnTo>
                  <a:pt x="5265356" y="1646907"/>
                </a:lnTo>
                <a:lnTo>
                  <a:pt x="5308328" y="1635109"/>
                </a:lnTo>
                <a:lnTo>
                  <a:pt x="5347898" y="1616321"/>
                </a:lnTo>
                <a:lnTo>
                  <a:pt x="5383348" y="1591262"/>
                </a:lnTo>
                <a:lnTo>
                  <a:pt x="5413962" y="1560648"/>
                </a:lnTo>
                <a:lnTo>
                  <a:pt x="5439021" y="1525198"/>
                </a:lnTo>
                <a:lnTo>
                  <a:pt x="5457809" y="1485628"/>
                </a:lnTo>
                <a:lnTo>
                  <a:pt x="5469607" y="1442656"/>
                </a:lnTo>
                <a:lnTo>
                  <a:pt x="5473700" y="1397000"/>
                </a:lnTo>
                <a:lnTo>
                  <a:pt x="5473700" y="914400"/>
                </a:lnTo>
                <a:lnTo>
                  <a:pt x="5469607" y="868743"/>
                </a:lnTo>
                <a:lnTo>
                  <a:pt x="5457809" y="825771"/>
                </a:lnTo>
                <a:lnTo>
                  <a:pt x="5439021" y="786201"/>
                </a:lnTo>
                <a:lnTo>
                  <a:pt x="5413962" y="750751"/>
                </a:lnTo>
                <a:lnTo>
                  <a:pt x="5383348" y="720137"/>
                </a:lnTo>
                <a:lnTo>
                  <a:pt x="5347898" y="695078"/>
                </a:lnTo>
                <a:lnTo>
                  <a:pt x="5308328" y="676290"/>
                </a:lnTo>
                <a:lnTo>
                  <a:pt x="5265356" y="664492"/>
                </a:lnTo>
                <a:lnTo>
                  <a:pt x="5219700" y="660400"/>
                </a:lnTo>
                <a:lnTo>
                  <a:pt x="1155700" y="660400"/>
                </a:lnTo>
                <a:lnTo>
                  <a:pt x="1028700" y="0"/>
                </a:lnTo>
                <a:close/>
              </a:path>
            </a:pathLst>
          </a:custGeom>
          <a:ln w="25400">
            <a:solidFill>
              <a:srgbClr val="000000"/>
            </a:solidFill>
          </a:ln>
        </p:spPr>
        <p:txBody>
          <a:bodyPr wrap="square" lIns="0" tIns="0" rIns="0" bIns="0" rtlCol="0"/>
          <a:lstStyle/>
          <a:p>
            <a:endParaRPr sz="1266" dirty="0"/>
          </a:p>
        </p:txBody>
      </p:sp>
      <p:sp>
        <p:nvSpPr>
          <p:cNvPr id="39" name="object 39"/>
          <p:cNvSpPr txBox="1"/>
          <p:nvPr/>
        </p:nvSpPr>
        <p:spPr>
          <a:xfrm>
            <a:off x="1412553" y="2236269"/>
            <a:ext cx="4411712" cy="3007466"/>
          </a:xfrm>
          <a:prstGeom prst="rect">
            <a:avLst/>
          </a:prstGeom>
        </p:spPr>
        <p:txBody>
          <a:bodyPr vert="horz" wrap="square" lIns="0" tIns="23217" rIns="0" bIns="0" rtlCol="0">
            <a:spAutoFit/>
          </a:bodyPr>
          <a:lstStyle/>
          <a:p>
            <a:pPr marL="241093" marR="21430" indent="-214305" algn="just">
              <a:lnSpc>
                <a:spcPts val="2672"/>
              </a:lnSpc>
              <a:spcBef>
                <a:spcPts val="183"/>
              </a:spcBef>
              <a:buFont typeface="Microsoft Sans Serif"/>
              <a:buChar char="•"/>
              <a:tabLst>
                <a:tab pos="241093" algn="l"/>
              </a:tabLst>
            </a:pPr>
            <a:r>
              <a:rPr sz="2250" spc="221" dirty="0">
                <a:latin typeface="Calibri" panose="020F0502020204030204" pitchFamily="34" charset="0"/>
                <a:ea typeface="Calibri" panose="020F0502020204030204" pitchFamily="34" charset="0"/>
                <a:cs typeface="Calibri" panose="020F0502020204030204" pitchFamily="34" charset="0"/>
              </a:rPr>
              <a:t>... </a:t>
            </a:r>
            <a:r>
              <a:rPr sz="2250" spc="214" dirty="0">
                <a:latin typeface="Calibri" panose="020F0502020204030204" pitchFamily="34" charset="0"/>
                <a:ea typeface="Calibri" panose="020F0502020204030204" pitchFamily="34" charset="0"/>
                <a:cs typeface="Calibri" panose="020F0502020204030204" pitchFamily="34" charset="0"/>
              </a:rPr>
              <a:t>after </a:t>
            </a:r>
            <a:r>
              <a:rPr sz="2250" spc="257" dirty="0">
                <a:latin typeface="Calibri" panose="020F0502020204030204" pitchFamily="34" charset="0"/>
                <a:ea typeface="Calibri" panose="020F0502020204030204" pitchFamily="34" charset="0"/>
                <a:cs typeface="Calibri" panose="020F0502020204030204" pitchFamily="34" charset="0"/>
              </a:rPr>
              <a:t>submitting </a:t>
            </a:r>
            <a:r>
              <a:rPr sz="2250" spc="418" dirty="0">
                <a:latin typeface="Calibri" panose="020F0502020204030204" pitchFamily="34" charset="0"/>
                <a:ea typeface="Calibri" panose="020F0502020204030204" pitchFamily="34" charset="0"/>
                <a:cs typeface="Calibri" panose="020F0502020204030204" pitchFamily="34" charset="0"/>
              </a:rPr>
              <a:t>a</a:t>
            </a:r>
            <a:r>
              <a:rPr sz="2250" spc="-383" dirty="0">
                <a:latin typeface="Calibri" panose="020F0502020204030204" pitchFamily="34" charset="0"/>
                <a:ea typeface="Calibri" panose="020F0502020204030204" pitchFamily="34" charset="0"/>
                <a:cs typeface="Calibri" panose="020F0502020204030204" pitchFamily="34" charset="0"/>
              </a:rPr>
              <a:t> </a:t>
            </a:r>
            <a:r>
              <a:rPr lang="en-US" sz="2250" spc="193" dirty="0">
                <a:latin typeface="Calibri" panose="020F0502020204030204" pitchFamily="34" charset="0"/>
                <a:ea typeface="Calibri" panose="020F0502020204030204" pitchFamily="34" charset="0"/>
                <a:cs typeface="Calibri" panose="020F0502020204030204" pitchFamily="34" charset="0"/>
              </a:rPr>
              <a:t>solution,</a:t>
            </a:r>
            <a:r>
              <a:rPr sz="2250" spc="193" dirty="0">
                <a:latin typeface="Calibri" panose="020F0502020204030204" pitchFamily="34" charset="0"/>
                <a:ea typeface="Calibri" panose="020F0502020204030204" pitchFamily="34" charset="0"/>
                <a:cs typeface="Calibri" panose="020F0502020204030204" pitchFamily="34" charset="0"/>
              </a:rPr>
              <a:t> </a:t>
            </a:r>
            <a:r>
              <a:rPr sz="2250" spc="130" dirty="0">
                <a:latin typeface="Calibri" panose="020F0502020204030204" pitchFamily="34" charset="0"/>
                <a:ea typeface="Calibri" panose="020F0502020204030204" pitchFamily="34" charset="0"/>
                <a:cs typeface="Calibri" panose="020F0502020204030204" pitchFamily="34" charset="0"/>
              </a:rPr>
              <a:t>it</a:t>
            </a:r>
            <a:r>
              <a:rPr sz="2250" spc="84" dirty="0">
                <a:latin typeface="Calibri" panose="020F0502020204030204" pitchFamily="34" charset="0"/>
                <a:ea typeface="Calibri" panose="020F0502020204030204" pitchFamily="34" charset="0"/>
                <a:cs typeface="Calibri" panose="020F0502020204030204" pitchFamily="34" charset="0"/>
              </a:rPr>
              <a:t> </a:t>
            </a:r>
            <a:r>
              <a:rPr sz="2250" spc="214" dirty="0">
                <a:latin typeface="Calibri" panose="020F0502020204030204" pitchFamily="34" charset="0"/>
                <a:ea typeface="Calibri" panose="020F0502020204030204" pitchFamily="34" charset="0"/>
                <a:cs typeface="Calibri" panose="020F0502020204030204" pitchFamily="34" charset="0"/>
              </a:rPr>
              <a:t>is</a:t>
            </a:r>
            <a:r>
              <a:rPr sz="2250" spc="84" dirty="0">
                <a:latin typeface="Calibri" panose="020F0502020204030204" pitchFamily="34" charset="0"/>
                <a:ea typeface="Calibri" panose="020F0502020204030204" pitchFamily="34" charset="0"/>
                <a:cs typeface="Calibri" panose="020F0502020204030204" pitchFamily="34" charset="0"/>
              </a:rPr>
              <a:t> </a:t>
            </a:r>
            <a:r>
              <a:rPr sz="2250" spc="281" dirty="0">
                <a:latin typeface="Calibri" panose="020F0502020204030204" pitchFamily="34" charset="0"/>
                <a:ea typeface="Calibri" panose="020F0502020204030204" pitchFamily="34" charset="0"/>
                <a:cs typeface="Calibri" panose="020F0502020204030204" pitchFamily="34" charset="0"/>
              </a:rPr>
              <a:t>graded</a:t>
            </a:r>
            <a:r>
              <a:rPr sz="2250" spc="88" dirty="0">
                <a:latin typeface="Calibri" panose="020F0502020204030204" pitchFamily="34" charset="0"/>
                <a:ea typeface="Calibri" panose="020F0502020204030204" pitchFamily="34" charset="0"/>
                <a:cs typeface="Calibri" panose="020F0502020204030204" pitchFamily="34" charset="0"/>
              </a:rPr>
              <a:t> </a:t>
            </a:r>
            <a:r>
              <a:rPr sz="2250" spc="323" dirty="0">
                <a:latin typeface="Calibri" panose="020F0502020204030204" pitchFamily="34" charset="0"/>
                <a:ea typeface="Calibri" panose="020F0502020204030204" pitchFamily="34" charset="0"/>
                <a:cs typeface="Calibri" panose="020F0502020204030204" pitchFamily="34" charset="0"/>
              </a:rPr>
              <a:t>by</a:t>
            </a:r>
            <a:r>
              <a:rPr sz="2250" spc="84" dirty="0">
                <a:latin typeface="Calibri" panose="020F0502020204030204" pitchFamily="34" charset="0"/>
                <a:ea typeface="Calibri" panose="020F0502020204030204" pitchFamily="34" charset="0"/>
                <a:cs typeface="Calibri" panose="020F0502020204030204" pitchFamily="34" charset="0"/>
              </a:rPr>
              <a:t> </a:t>
            </a:r>
            <a:r>
              <a:rPr sz="2250" spc="418" dirty="0">
                <a:latin typeface="Calibri" panose="020F0502020204030204" pitchFamily="34" charset="0"/>
                <a:ea typeface="Calibri" panose="020F0502020204030204" pitchFamily="34" charset="0"/>
                <a:cs typeface="Calibri" panose="020F0502020204030204" pitchFamily="34" charset="0"/>
              </a:rPr>
              <a:t>a</a:t>
            </a:r>
            <a:r>
              <a:rPr sz="2250" spc="88" dirty="0">
                <a:latin typeface="Calibri" panose="020F0502020204030204" pitchFamily="34" charset="0"/>
                <a:ea typeface="Calibri" panose="020F0502020204030204" pitchFamily="34" charset="0"/>
                <a:cs typeface="Calibri" panose="020F0502020204030204" pitchFamily="34" charset="0"/>
              </a:rPr>
              <a:t> </a:t>
            </a:r>
            <a:r>
              <a:rPr sz="2250" spc="143" dirty="0">
                <a:latin typeface="Calibri" panose="020F0502020204030204" pitchFamily="34" charset="0"/>
                <a:ea typeface="Calibri" panose="020F0502020204030204" pitchFamily="34" charset="0"/>
                <a:cs typeface="Calibri" panose="020F0502020204030204" pitchFamily="34" charset="0"/>
              </a:rPr>
              <a:t>tutor</a:t>
            </a:r>
            <a:endParaRPr sz="2250" dirty="0">
              <a:latin typeface="Calibri" panose="020F0502020204030204" pitchFamily="34" charset="0"/>
              <a:ea typeface="Calibri" panose="020F0502020204030204" pitchFamily="34" charset="0"/>
              <a:cs typeface="Calibri" panose="020F0502020204030204" pitchFamily="34" charset="0"/>
            </a:endParaRPr>
          </a:p>
          <a:p>
            <a:pPr marL="241093" marR="51790" indent="-214305" algn="just">
              <a:lnSpc>
                <a:spcPts val="2672"/>
              </a:lnSpc>
              <a:spcBef>
                <a:spcPts val="844"/>
              </a:spcBef>
              <a:buFont typeface="Microsoft Sans Serif"/>
              <a:buChar char="•"/>
              <a:tabLst>
                <a:tab pos="241093" algn="l"/>
              </a:tabLst>
            </a:pPr>
            <a:r>
              <a:rPr sz="2250" spc="207" dirty="0">
                <a:latin typeface="Calibri" panose="020F0502020204030204" pitchFamily="34" charset="0"/>
                <a:ea typeface="Calibri" panose="020F0502020204030204" pitchFamily="34" charset="0"/>
                <a:cs typeface="Calibri" panose="020F0502020204030204" pitchFamily="34" charset="0"/>
              </a:rPr>
              <a:t>The </a:t>
            </a:r>
            <a:r>
              <a:rPr sz="2250" spc="-120" dirty="0">
                <a:latin typeface="Calibri" panose="020F0502020204030204" pitchFamily="34" charset="0"/>
                <a:ea typeface="Calibri" panose="020F0502020204030204" pitchFamily="34" charset="0"/>
                <a:cs typeface="Calibri" panose="020F0502020204030204" pitchFamily="34" charset="0"/>
              </a:rPr>
              <a:t>bonus </a:t>
            </a:r>
            <a:r>
              <a:rPr sz="2250" spc="214" dirty="0">
                <a:latin typeface="Calibri" panose="020F0502020204030204" pitchFamily="34" charset="0"/>
                <a:ea typeface="Calibri" panose="020F0502020204030204" pitchFamily="34" charset="0"/>
                <a:cs typeface="Calibri" panose="020F0502020204030204" pitchFamily="34" charset="0"/>
              </a:rPr>
              <a:t>is </a:t>
            </a:r>
            <a:r>
              <a:rPr sz="2250" spc="418" dirty="0">
                <a:solidFill>
                  <a:srgbClr val="0069B5"/>
                </a:solidFill>
                <a:latin typeface="Calibri" panose="020F0502020204030204" pitchFamily="34" charset="0"/>
                <a:ea typeface="Calibri" panose="020F0502020204030204" pitchFamily="34" charset="0"/>
                <a:cs typeface="Calibri" panose="020F0502020204030204" pitchFamily="34" charset="0"/>
              </a:rPr>
              <a:t>a </a:t>
            </a:r>
            <a:r>
              <a:rPr sz="2250" spc="214" dirty="0">
                <a:solidFill>
                  <a:srgbClr val="0069B5"/>
                </a:solidFill>
                <a:latin typeface="Calibri" panose="020F0502020204030204" pitchFamily="34" charset="0"/>
                <a:ea typeface="Calibri" panose="020F0502020204030204" pitchFamily="34" charset="0"/>
                <a:cs typeface="Calibri" panose="020F0502020204030204" pitchFamily="34" charset="0"/>
              </a:rPr>
              <a:t>relative</a:t>
            </a:r>
            <a:r>
              <a:rPr sz="2250" spc="-401" dirty="0">
                <a:solidFill>
                  <a:srgbClr val="0069B5"/>
                </a:solidFill>
                <a:latin typeface="Calibri" panose="020F0502020204030204" pitchFamily="34" charset="0"/>
                <a:ea typeface="Calibri" panose="020F0502020204030204" pitchFamily="34" charset="0"/>
                <a:cs typeface="Calibri" panose="020F0502020204030204" pitchFamily="34" charset="0"/>
              </a:rPr>
              <a:t> </a:t>
            </a:r>
            <a:r>
              <a:rPr sz="2250" spc="267" dirty="0">
                <a:solidFill>
                  <a:srgbClr val="0069B5"/>
                </a:solidFill>
                <a:latin typeface="Calibri" panose="020F0502020204030204" pitchFamily="34" charset="0"/>
                <a:ea typeface="Calibri" panose="020F0502020204030204" pitchFamily="34" charset="0"/>
                <a:cs typeface="Calibri" panose="020F0502020204030204" pitchFamily="34" charset="0"/>
              </a:rPr>
              <a:t>bonus  </a:t>
            </a:r>
            <a:r>
              <a:rPr sz="2250" spc="246" dirty="0">
                <a:solidFill>
                  <a:srgbClr val="0069B5"/>
                </a:solidFill>
                <a:latin typeface="Calibri" panose="020F0502020204030204" pitchFamily="34" charset="0"/>
                <a:ea typeface="Calibri" panose="020F0502020204030204" pitchFamily="34" charset="0"/>
                <a:cs typeface="Calibri" panose="020F0502020204030204" pitchFamily="34" charset="0"/>
              </a:rPr>
              <a:t>that </a:t>
            </a:r>
            <a:r>
              <a:rPr sz="2250" spc="221" dirty="0">
                <a:solidFill>
                  <a:srgbClr val="0069B5"/>
                </a:solidFill>
                <a:latin typeface="Calibri" panose="020F0502020204030204" pitchFamily="34" charset="0"/>
                <a:ea typeface="Calibri" panose="020F0502020204030204" pitchFamily="34" charset="0"/>
                <a:cs typeface="Calibri" panose="020F0502020204030204" pitchFamily="34" charset="0"/>
              </a:rPr>
              <a:t>reﬂects </a:t>
            </a:r>
            <a:r>
              <a:rPr sz="2250" spc="246" dirty="0">
                <a:solidFill>
                  <a:srgbClr val="0069B5"/>
                </a:solidFill>
                <a:latin typeface="Calibri" panose="020F0502020204030204" pitchFamily="34" charset="0"/>
                <a:ea typeface="Calibri" panose="020F0502020204030204" pitchFamily="34" charset="0"/>
                <a:cs typeface="Calibri" panose="020F0502020204030204" pitchFamily="34" charset="0"/>
              </a:rPr>
              <a:t>the </a:t>
            </a:r>
            <a:r>
              <a:rPr sz="2250" spc="218" dirty="0">
                <a:solidFill>
                  <a:srgbClr val="0069B5"/>
                </a:solidFill>
                <a:latin typeface="Calibri" panose="020F0502020204030204" pitchFamily="34" charset="0"/>
                <a:ea typeface="Calibri" panose="020F0502020204030204" pitchFamily="34" charset="0"/>
                <a:cs typeface="Calibri" panose="020F0502020204030204" pitchFamily="34" charset="0"/>
              </a:rPr>
              <a:t>relative  </a:t>
            </a:r>
            <a:r>
              <a:rPr sz="2250" spc="281" dirty="0">
                <a:solidFill>
                  <a:srgbClr val="0069B5"/>
                </a:solidFill>
                <a:latin typeface="Calibri" panose="020F0502020204030204" pitchFamily="34" charset="0"/>
                <a:ea typeface="Calibri" panose="020F0502020204030204" pitchFamily="34" charset="0"/>
                <a:cs typeface="Calibri" panose="020F0502020204030204" pitchFamily="34" charset="0"/>
              </a:rPr>
              <a:t>number </a:t>
            </a:r>
            <a:r>
              <a:rPr sz="2250" spc="179" dirty="0">
                <a:solidFill>
                  <a:srgbClr val="0069B5"/>
                </a:solidFill>
                <a:latin typeface="Calibri" panose="020F0502020204030204" pitchFamily="34" charset="0"/>
                <a:ea typeface="Calibri" panose="020F0502020204030204" pitchFamily="34" charset="0"/>
                <a:cs typeface="Calibri" panose="020F0502020204030204" pitchFamily="34" charset="0"/>
              </a:rPr>
              <a:t>of </a:t>
            </a:r>
            <a:r>
              <a:rPr sz="2250" spc="207" dirty="0">
                <a:solidFill>
                  <a:srgbClr val="0069B5"/>
                </a:solidFill>
                <a:latin typeface="Calibri" panose="020F0502020204030204" pitchFamily="34" charset="0"/>
                <a:ea typeface="Calibri" panose="020F0502020204030204" pitchFamily="34" charset="0"/>
                <a:cs typeface="Calibri" panose="020F0502020204030204" pitchFamily="34" charset="0"/>
              </a:rPr>
              <a:t>exercise </a:t>
            </a:r>
            <a:r>
              <a:rPr sz="2250" spc="214" dirty="0">
                <a:solidFill>
                  <a:srgbClr val="0069B5"/>
                </a:solidFill>
                <a:latin typeface="Calibri" panose="020F0502020204030204" pitchFamily="34" charset="0"/>
                <a:ea typeface="Calibri" panose="020F0502020204030204" pitchFamily="34" charset="0"/>
                <a:cs typeface="Calibri" panose="020F0502020204030204" pitchFamily="34" charset="0"/>
              </a:rPr>
              <a:t>points  </a:t>
            </a:r>
            <a:r>
              <a:rPr sz="2250" spc="302" dirty="0">
                <a:solidFill>
                  <a:srgbClr val="0069B5"/>
                </a:solidFill>
                <a:latin typeface="Calibri" panose="020F0502020204030204" pitchFamily="34" charset="0"/>
                <a:ea typeface="Calibri" panose="020F0502020204030204" pitchFamily="34" charset="0"/>
                <a:cs typeface="Calibri" panose="020F0502020204030204" pitchFamily="34" charset="0"/>
              </a:rPr>
              <a:t>gained </a:t>
            </a:r>
            <a:r>
              <a:rPr sz="2250" spc="236" dirty="0">
                <a:latin typeface="Calibri" panose="020F0502020204030204" pitchFamily="34" charset="0"/>
                <a:ea typeface="Calibri" panose="020F0502020204030204" pitchFamily="34" charset="0"/>
                <a:cs typeface="Calibri" panose="020F0502020204030204" pitchFamily="34" charset="0"/>
              </a:rPr>
              <a:t>during </a:t>
            </a:r>
            <a:r>
              <a:rPr sz="2250" spc="246" dirty="0">
                <a:latin typeface="Calibri" panose="020F0502020204030204" pitchFamily="34" charset="0"/>
                <a:ea typeface="Calibri" panose="020F0502020204030204" pitchFamily="34" charset="0"/>
                <a:cs typeface="Calibri" panose="020F0502020204030204" pitchFamily="34" charset="0"/>
              </a:rPr>
              <a:t>the</a:t>
            </a:r>
            <a:r>
              <a:rPr lang="en-US" sz="2250" spc="246" dirty="0">
                <a:latin typeface="Calibri" panose="020F0502020204030204" pitchFamily="34" charset="0"/>
                <a:ea typeface="Calibri" panose="020F0502020204030204" pitchFamily="34" charset="0"/>
                <a:cs typeface="Calibri" panose="020F0502020204030204" pitchFamily="34" charset="0"/>
              </a:rPr>
              <a:t> </a:t>
            </a:r>
            <a:r>
              <a:rPr sz="2250" spc="-292" dirty="0">
                <a:latin typeface="Calibri" panose="020F0502020204030204" pitchFamily="34" charset="0"/>
                <a:ea typeface="Calibri" panose="020F0502020204030204" pitchFamily="34" charset="0"/>
                <a:cs typeface="Calibri" panose="020F0502020204030204" pitchFamily="34" charset="0"/>
              </a:rPr>
              <a:t> </a:t>
            </a:r>
            <a:r>
              <a:rPr sz="2250" spc="267" dirty="0">
                <a:latin typeface="Calibri" panose="020F0502020204030204" pitchFamily="34" charset="0"/>
                <a:ea typeface="Calibri" panose="020F0502020204030204" pitchFamily="34" charset="0"/>
                <a:cs typeface="Calibri" panose="020F0502020204030204" pitchFamily="34" charset="0"/>
              </a:rPr>
              <a:t>semester</a:t>
            </a:r>
            <a:endParaRPr sz="2250" dirty="0">
              <a:latin typeface="Calibri" panose="020F0502020204030204" pitchFamily="34" charset="0"/>
              <a:ea typeface="Calibri" panose="020F0502020204030204" pitchFamily="34" charset="0"/>
              <a:cs typeface="Calibri" panose="020F0502020204030204" pitchFamily="34" charset="0"/>
            </a:endParaRPr>
          </a:p>
          <a:p>
            <a:pPr marL="241093" indent="-214305" algn="just">
              <a:spcBef>
                <a:spcPts val="731"/>
              </a:spcBef>
              <a:buFont typeface="Microsoft Sans Serif"/>
              <a:buChar char="•"/>
              <a:tabLst>
                <a:tab pos="241093" algn="l"/>
              </a:tabLst>
            </a:pPr>
            <a:r>
              <a:rPr sz="2250" spc="221" dirty="0">
                <a:latin typeface="Calibri" panose="020F0502020204030204" pitchFamily="34" charset="0"/>
                <a:ea typeface="Calibri" panose="020F0502020204030204" pitchFamily="34" charset="0"/>
                <a:cs typeface="Calibri" panose="020F0502020204030204" pitchFamily="34" charset="0"/>
              </a:rPr>
              <a:t>...</a:t>
            </a:r>
            <a:r>
              <a:rPr sz="2391" spc="134"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sz="239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D67EA0B-8E93-B3DA-776D-00D649D2DE37}"/>
              </a:ext>
            </a:extLst>
          </p:cNvPr>
          <p:cNvSpPr txBox="1"/>
          <p:nvPr/>
        </p:nvSpPr>
        <p:spPr>
          <a:xfrm>
            <a:off x="2276526" y="5486670"/>
            <a:ext cx="2971800" cy="400110"/>
          </a:xfrm>
          <a:prstGeom prst="rect">
            <a:avLst/>
          </a:prstGeom>
          <a:noFill/>
        </p:spPr>
        <p:txBody>
          <a:bodyPr wrap="square" rtlCol="0">
            <a:spAutoFit/>
          </a:bodyPr>
          <a:lstStyle/>
          <a:p>
            <a:pPr algn="ctr"/>
            <a:r>
              <a:rPr lang="en-US" sz="2000" dirty="0">
                <a:solidFill>
                  <a:schemeClr val="bg1"/>
                </a:solidFill>
              </a:rPr>
              <a:t>The bonus is derived</a:t>
            </a:r>
          </a:p>
        </p:txBody>
      </p:sp>
    </p:spTree>
    <p:extLst>
      <p:ext uri="{BB962C8B-B14F-4D97-AF65-F5344CB8AC3E}">
        <p14:creationId xmlns:p14="http://schemas.microsoft.com/office/powerpoint/2010/main" val="99510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9110" y="255841"/>
            <a:ext cx="7792938" cy="1201651"/>
          </a:xfrm>
          <a:prstGeom prst="rect">
            <a:avLst/>
          </a:prstGeom>
        </p:spPr>
        <p:txBody>
          <a:bodyPr vert="horz" wrap="square" lIns="0" tIns="8930" rIns="0" bIns="0" rtlCol="0" anchor="t">
            <a:spAutoFit/>
          </a:bodyPr>
          <a:lstStyle/>
          <a:p>
            <a:pPr marL="8929" marR="1378695" algn="ctr">
              <a:lnSpc>
                <a:spcPts val="3094"/>
              </a:lnSpc>
              <a:spcBef>
                <a:spcPts val="141"/>
              </a:spcBef>
            </a:pPr>
            <a:r>
              <a:rPr sz="2812" spc="-123" dirty="0">
                <a:cs typeface="Lucida Sans Unicode"/>
              </a:rPr>
              <a:t>The </a:t>
            </a:r>
            <a:r>
              <a:rPr sz="2812" spc="-105" dirty="0">
                <a:cs typeface="Lucida Sans Unicode"/>
              </a:rPr>
              <a:t>ends </a:t>
            </a:r>
            <a:r>
              <a:rPr sz="2812" spc="-155" dirty="0">
                <a:cs typeface="Lucida Sans Unicode"/>
              </a:rPr>
              <a:t>of </a:t>
            </a:r>
            <a:r>
              <a:rPr sz="2812" spc="-70" dirty="0">
                <a:cs typeface="Lucida Sans Unicode"/>
              </a:rPr>
              <a:t>an </a:t>
            </a:r>
            <a:r>
              <a:rPr sz="2812" spc="-95" dirty="0">
                <a:cs typeface="Lucida Sans Unicode"/>
              </a:rPr>
              <a:t>association </a:t>
            </a:r>
            <a:r>
              <a:rPr sz="2812" spc="-60" dirty="0">
                <a:cs typeface="Lucida Sans Unicode"/>
              </a:rPr>
              <a:t>are </a:t>
            </a:r>
            <a:r>
              <a:rPr sz="2812" spc="-74" dirty="0">
                <a:cs typeface="Lucida Sans Unicode"/>
              </a:rPr>
              <a:t>called </a:t>
            </a:r>
            <a:r>
              <a:rPr sz="2812" spc="-109" dirty="0">
                <a:cs typeface="Lucida Sans Unicode"/>
              </a:rPr>
              <a:t>roles.  Roles </a:t>
            </a:r>
            <a:r>
              <a:rPr sz="2812" spc="-98" dirty="0">
                <a:cs typeface="Lucida Sans Unicode"/>
              </a:rPr>
              <a:t>optionally </a:t>
            </a:r>
            <a:r>
              <a:rPr sz="2812" spc="-28" dirty="0">
                <a:cs typeface="Lucida Sans Unicode"/>
              </a:rPr>
              <a:t>have </a:t>
            </a:r>
            <a:r>
              <a:rPr sz="2812" spc="-4" dirty="0">
                <a:cs typeface="Lucida Sans Unicode"/>
              </a:rPr>
              <a:t>a </a:t>
            </a:r>
            <a:r>
              <a:rPr sz="2812" spc="-95" dirty="0">
                <a:cs typeface="Lucida Sans Unicode"/>
              </a:rPr>
              <a:t>multiplicity, </a:t>
            </a:r>
            <a:r>
              <a:rPr sz="2812" spc="-77" dirty="0">
                <a:cs typeface="Lucida Sans Unicode"/>
              </a:rPr>
              <a:t>name</a:t>
            </a:r>
            <a:r>
              <a:rPr sz="2812" spc="-183" dirty="0">
                <a:cs typeface="Lucida Sans Unicode"/>
              </a:rPr>
              <a:t> </a:t>
            </a:r>
            <a:r>
              <a:rPr sz="2812" spc="-98" dirty="0">
                <a:cs typeface="Lucida Sans Unicode"/>
              </a:rPr>
              <a:t>and  </a:t>
            </a:r>
            <a:r>
              <a:rPr sz="2812" spc="-102" dirty="0">
                <a:cs typeface="Lucida Sans Unicode"/>
              </a:rPr>
              <a:t>navigability.</a:t>
            </a:r>
          </a:p>
        </p:txBody>
      </p:sp>
      <p:sp>
        <p:nvSpPr>
          <p:cNvPr id="3" name="object 3"/>
          <p:cNvSpPr txBox="1"/>
          <p:nvPr/>
        </p:nvSpPr>
        <p:spPr>
          <a:xfrm>
            <a:off x="1693664" y="2062758"/>
            <a:ext cx="4878657" cy="2870377"/>
          </a:xfrm>
          <a:prstGeom prst="rect">
            <a:avLst/>
          </a:prstGeom>
        </p:spPr>
        <p:txBody>
          <a:bodyPr vert="horz" wrap="square" lIns="0" tIns="23217" rIns="0" bIns="0" rtlCol="0">
            <a:spAutoFit/>
          </a:bodyPr>
          <a:lstStyle/>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lecturer </a:t>
            </a:r>
            <a:r>
              <a:rPr lang="en-US" sz="2250" dirty="0">
                <a:solidFill>
                  <a:srgbClr val="FF0000"/>
                </a:solidFill>
                <a:latin typeface="Calibri" panose="020F0502020204030204" pitchFamily="34" charset="0"/>
                <a:ea typeface="Calibri" panose="020F0502020204030204" pitchFamily="34" charset="0"/>
                <a:cs typeface="Calibri" panose="020F0502020204030204" pitchFamily="34" charset="0"/>
              </a:rPr>
              <a:t>reads</a:t>
            </a:r>
            <a:r>
              <a:rPr lang="en-US" sz="2250" dirty="0">
                <a:latin typeface="Calibri" panose="020F0502020204030204" pitchFamily="34" charset="0"/>
                <a:ea typeface="Calibri" panose="020F0502020204030204" pitchFamily="34" charset="0"/>
                <a:cs typeface="Calibri" panose="020F0502020204030204" pitchFamily="34" charset="0"/>
              </a:rPr>
              <a:t> one or more lectures... </a:t>
            </a:r>
          </a:p>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student usually attends one or more lectures... </a:t>
            </a:r>
          </a:p>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study group </a:t>
            </a:r>
            <a:r>
              <a:rPr lang="en-US" sz="2250" dirty="0">
                <a:solidFill>
                  <a:srgbClr val="FF0000"/>
                </a:solidFill>
                <a:latin typeface="Calibri" panose="020F0502020204030204" pitchFamily="34" charset="0"/>
                <a:ea typeface="Calibri" panose="020F0502020204030204" pitchFamily="34" charset="0"/>
                <a:cs typeface="Calibri" panose="020F0502020204030204" pitchFamily="34" charset="0"/>
              </a:rPr>
              <a:t>consists of</a:t>
            </a:r>
            <a:r>
              <a:rPr lang="en-US" sz="2250" dirty="0">
                <a:latin typeface="Calibri" panose="020F0502020204030204" pitchFamily="34" charset="0"/>
                <a:ea typeface="Calibri" panose="020F0502020204030204" pitchFamily="34" charset="0"/>
                <a:cs typeface="Calibri" panose="020F0502020204030204" pitchFamily="34" charset="0"/>
              </a:rPr>
              <a:t> two to three students... </a:t>
            </a:r>
          </a:p>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During the semester there will be several exercises</a:t>
            </a:r>
            <a:endParaRPr sz="2250" dirty="0">
              <a:latin typeface="Calibri" panose="020F0502020204030204" pitchFamily="34" charset="0"/>
              <a:ea typeface="Calibri" panose="020F0502020204030204" pitchFamily="34" charset="0"/>
              <a:cs typeface="Calibri" panose="020F0502020204030204" pitchFamily="34" charset="0"/>
            </a:endParaRPr>
          </a:p>
        </p:txBody>
      </p:sp>
      <p:pic>
        <p:nvPicPr>
          <p:cNvPr id="36" name="Picture 35">
            <a:extLst>
              <a:ext uri="{FF2B5EF4-FFF2-40B4-BE49-F238E27FC236}">
                <a16:creationId xmlns:a16="http://schemas.microsoft.com/office/drawing/2014/main" id="{2670AD7E-3EA9-9A53-BD46-F001C57D0008}"/>
              </a:ext>
            </a:extLst>
          </p:cNvPr>
          <p:cNvPicPr>
            <a:picLocks noChangeAspect="1"/>
          </p:cNvPicPr>
          <p:nvPr/>
        </p:nvPicPr>
        <p:blipFill>
          <a:blip r:embed="rId3"/>
          <a:stretch>
            <a:fillRect/>
          </a:stretch>
        </p:blipFill>
        <p:spPr>
          <a:xfrm>
            <a:off x="6572320" y="1457492"/>
            <a:ext cx="4878657" cy="4638508"/>
          </a:xfrm>
          <a:prstGeom prst="rect">
            <a:avLst/>
          </a:prstGeom>
        </p:spPr>
      </p:pic>
      <p:sp>
        <p:nvSpPr>
          <p:cNvPr id="37" name="TextBox 36">
            <a:extLst>
              <a:ext uri="{FF2B5EF4-FFF2-40B4-BE49-F238E27FC236}">
                <a16:creationId xmlns:a16="http://schemas.microsoft.com/office/drawing/2014/main" id="{FAEF22DF-2DD0-D099-160D-2133321F3FF5}"/>
              </a:ext>
            </a:extLst>
          </p:cNvPr>
          <p:cNvSpPr txBox="1"/>
          <p:nvPr/>
        </p:nvSpPr>
        <p:spPr>
          <a:xfrm>
            <a:off x="9506248" y="5105400"/>
            <a:ext cx="6858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3506225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9383" y="305454"/>
            <a:ext cx="8657779" cy="1226899"/>
          </a:xfrm>
          <a:prstGeom prst="rect">
            <a:avLst/>
          </a:prstGeom>
        </p:spPr>
        <p:txBody>
          <a:bodyPr vert="horz" wrap="square" lIns="0" tIns="33933" rIns="0" bIns="0" rtlCol="0" anchor="t">
            <a:spAutoFit/>
          </a:bodyPr>
          <a:lstStyle/>
          <a:p>
            <a:pPr marL="8929" marR="3572" algn="ctr">
              <a:lnSpc>
                <a:spcPts val="3094"/>
              </a:lnSpc>
              <a:spcBef>
                <a:spcPts val="267"/>
              </a:spcBef>
            </a:pPr>
            <a:r>
              <a:rPr sz="2531" spc="-123" dirty="0">
                <a:cs typeface="Lucida Sans Unicode"/>
              </a:rPr>
              <a:t>The </a:t>
            </a:r>
            <a:r>
              <a:rPr sz="2531" spc="-95" dirty="0">
                <a:cs typeface="Lucida Sans Unicode"/>
              </a:rPr>
              <a:t>multiplicity defines </a:t>
            </a:r>
            <a:r>
              <a:rPr sz="2531" spc="-134" dirty="0">
                <a:cs typeface="Lucida Sans Unicode"/>
              </a:rPr>
              <a:t>how </a:t>
            </a:r>
            <a:r>
              <a:rPr sz="2531" spc="-67" dirty="0">
                <a:cs typeface="Lucida Sans Unicode"/>
              </a:rPr>
              <a:t>many </a:t>
            </a:r>
            <a:r>
              <a:rPr sz="2531" spc="-80" dirty="0">
                <a:cs typeface="Lucida Sans Unicode"/>
              </a:rPr>
              <a:t>instances </a:t>
            </a:r>
            <a:r>
              <a:rPr sz="2531" spc="-155" dirty="0">
                <a:cs typeface="Lucida Sans Unicode"/>
              </a:rPr>
              <a:t>of </a:t>
            </a:r>
            <a:r>
              <a:rPr sz="2531" spc="-4" dirty="0">
                <a:cs typeface="Lucida Sans Unicode"/>
              </a:rPr>
              <a:t>a </a:t>
            </a:r>
            <a:r>
              <a:rPr sz="2531" spc="-77" dirty="0">
                <a:cs typeface="Lucida Sans Unicode"/>
              </a:rPr>
              <a:t>class </a:t>
            </a:r>
            <a:r>
              <a:rPr sz="2531" spc="-200" dirty="0">
                <a:cs typeface="Lucida Sans Unicode"/>
              </a:rPr>
              <a:t>A  </a:t>
            </a:r>
            <a:r>
              <a:rPr sz="2531" spc="-63" dirty="0">
                <a:cs typeface="Lucida Sans Unicode"/>
              </a:rPr>
              <a:t>can </a:t>
            </a:r>
            <a:r>
              <a:rPr sz="2531" spc="-84" dirty="0">
                <a:cs typeface="Lucida Sans Unicode"/>
              </a:rPr>
              <a:t>be </a:t>
            </a:r>
            <a:r>
              <a:rPr sz="2531" spc="-80" dirty="0">
                <a:cs typeface="Lucida Sans Unicode"/>
              </a:rPr>
              <a:t>associated </a:t>
            </a:r>
            <a:r>
              <a:rPr sz="2531" spc="-102" dirty="0">
                <a:cs typeface="Lucida Sans Unicode"/>
              </a:rPr>
              <a:t>with </a:t>
            </a:r>
            <a:r>
              <a:rPr sz="2531" spc="-105" dirty="0">
                <a:cs typeface="Lucida Sans Unicode"/>
              </a:rPr>
              <a:t>one </a:t>
            </a:r>
            <a:r>
              <a:rPr sz="2531" spc="-77" dirty="0">
                <a:cs typeface="Lucida Sans Unicode"/>
              </a:rPr>
              <a:t>instance </a:t>
            </a:r>
            <a:r>
              <a:rPr sz="2531" spc="-155" dirty="0">
                <a:cs typeface="Lucida Sans Unicode"/>
              </a:rPr>
              <a:t>of </a:t>
            </a:r>
            <a:r>
              <a:rPr sz="2531" spc="-4" dirty="0">
                <a:cs typeface="Lucida Sans Unicode"/>
              </a:rPr>
              <a:t>a </a:t>
            </a:r>
            <a:r>
              <a:rPr sz="2531" spc="-77" dirty="0">
                <a:cs typeface="Lucida Sans Unicode"/>
              </a:rPr>
              <a:t>class </a:t>
            </a:r>
            <a:r>
              <a:rPr sz="2531" spc="109" dirty="0">
                <a:cs typeface="Lucida Sans Unicode"/>
              </a:rPr>
              <a:t>B </a:t>
            </a:r>
            <a:r>
              <a:rPr sz="2531" spc="-32" dirty="0">
                <a:cs typeface="Lucida Sans Unicode"/>
              </a:rPr>
              <a:t>at </a:t>
            </a:r>
            <a:r>
              <a:rPr sz="2531" spc="-39" dirty="0">
                <a:cs typeface="Lucida Sans Unicode"/>
              </a:rPr>
              <a:t>any  </a:t>
            </a:r>
            <a:r>
              <a:rPr sz="2531" spc="-84" dirty="0">
                <a:cs typeface="Lucida Sans Unicode"/>
              </a:rPr>
              <a:t>particular</a:t>
            </a:r>
            <a:r>
              <a:rPr sz="2531" spc="-88" dirty="0">
                <a:cs typeface="Lucida Sans Unicode"/>
              </a:rPr>
              <a:t> </a:t>
            </a:r>
            <a:r>
              <a:rPr sz="2531" spc="-109" dirty="0">
                <a:cs typeface="Lucida Sans Unicode"/>
              </a:rPr>
              <a:t>moment.</a:t>
            </a:r>
          </a:p>
        </p:txBody>
      </p:sp>
      <p:sp>
        <p:nvSpPr>
          <p:cNvPr id="14" name="object 14"/>
          <p:cNvSpPr txBox="1"/>
          <p:nvPr/>
        </p:nvSpPr>
        <p:spPr>
          <a:xfrm>
            <a:off x="1729383" y="1990950"/>
            <a:ext cx="8803332" cy="4556280"/>
          </a:xfrm>
          <a:prstGeom prst="rect">
            <a:avLst/>
          </a:prstGeom>
        </p:spPr>
        <p:txBody>
          <a:bodyPr vert="horz" wrap="square" lIns="0" tIns="35719" rIns="0" bIns="0" rtlCol="0">
            <a:spAutoFit/>
          </a:bodyPr>
          <a:lstStyle/>
          <a:p>
            <a:pPr marL="53576">
              <a:spcBef>
                <a:spcPts val="281"/>
              </a:spcBef>
            </a:pPr>
            <a:r>
              <a:rPr sz="2531" spc="-49" dirty="0">
                <a:solidFill>
                  <a:srgbClr val="584D4D"/>
                </a:solidFill>
                <a:latin typeface="+mj-lt"/>
                <a:cs typeface="Lucida Sans Unicode"/>
              </a:rPr>
              <a:t>(e.g., </a:t>
            </a:r>
            <a:r>
              <a:rPr sz="2531" b="1" dirty="0">
                <a:solidFill>
                  <a:srgbClr val="584D4D"/>
                </a:solidFill>
                <a:latin typeface="+mj-lt"/>
                <a:cs typeface="Gill Sans MT"/>
              </a:rPr>
              <a:t>* </a:t>
            </a:r>
            <a:r>
              <a:rPr sz="2531" spc="-95" dirty="0">
                <a:solidFill>
                  <a:srgbClr val="584D4D"/>
                </a:solidFill>
                <a:latin typeface="+mj-lt"/>
                <a:cs typeface="Lucida Sans Unicode"/>
              </a:rPr>
              <a:t>≙ </a:t>
            </a:r>
            <a:r>
              <a:rPr sz="2531" spc="-134" dirty="0">
                <a:solidFill>
                  <a:srgbClr val="584D4D"/>
                </a:solidFill>
                <a:latin typeface="+mj-lt"/>
                <a:cs typeface="Lucida Sans Unicode"/>
              </a:rPr>
              <a:t>zero </a:t>
            </a:r>
            <a:r>
              <a:rPr sz="2531" spc="-120" dirty="0">
                <a:solidFill>
                  <a:srgbClr val="584D4D"/>
                </a:solidFill>
                <a:latin typeface="+mj-lt"/>
                <a:cs typeface="Lucida Sans Unicode"/>
              </a:rPr>
              <a:t>or </a:t>
            </a:r>
            <a:r>
              <a:rPr sz="2531" spc="-91" dirty="0">
                <a:solidFill>
                  <a:srgbClr val="584D4D"/>
                </a:solidFill>
                <a:latin typeface="+mj-lt"/>
                <a:cs typeface="Lucida Sans Unicode"/>
              </a:rPr>
              <a:t>more; </a:t>
            </a:r>
            <a:r>
              <a:rPr sz="2531" b="1" spc="161" dirty="0">
                <a:solidFill>
                  <a:srgbClr val="584D4D"/>
                </a:solidFill>
                <a:latin typeface="+mj-lt"/>
                <a:cs typeface="Gill Sans MT"/>
              </a:rPr>
              <a:t>1..10 </a:t>
            </a:r>
            <a:r>
              <a:rPr sz="2531" spc="-60" dirty="0">
                <a:solidFill>
                  <a:srgbClr val="584D4D"/>
                </a:solidFill>
                <a:latin typeface="+mj-lt"/>
                <a:cs typeface="Lucida Sans Unicode"/>
              </a:rPr>
              <a:t>between </a:t>
            </a:r>
            <a:r>
              <a:rPr sz="2531" spc="-137" dirty="0">
                <a:solidFill>
                  <a:srgbClr val="584D4D"/>
                </a:solidFill>
                <a:latin typeface="+mj-lt"/>
                <a:cs typeface="Lucida Sans Unicode"/>
              </a:rPr>
              <a:t>1 </a:t>
            </a:r>
            <a:r>
              <a:rPr sz="2531" spc="-84" dirty="0">
                <a:solidFill>
                  <a:srgbClr val="584D4D"/>
                </a:solidFill>
                <a:latin typeface="+mj-lt"/>
                <a:cs typeface="Lucida Sans Unicode"/>
              </a:rPr>
              <a:t>and </a:t>
            </a:r>
            <a:r>
              <a:rPr sz="2531" spc="-102" dirty="0">
                <a:solidFill>
                  <a:srgbClr val="584D4D"/>
                </a:solidFill>
                <a:latin typeface="+mj-lt"/>
                <a:cs typeface="Lucida Sans Unicode"/>
              </a:rPr>
              <a:t>10; </a:t>
            </a:r>
            <a:r>
              <a:rPr sz="2531" b="1" spc="161" dirty="0">
                <a:solidFill>
                  <a:srgbClr val="584D4D"/>
                </a:solidFill>
                <a:latin typeface="+mj-lt"/>
                <a:cs typeface="Gill Sans MT"/>
              </a:rPr>
              <a:t>1,2 </a:t>
            </a:r>
            <a:r>
              <a:rPr sz="2531" spc="-91" dirty="0">
                <a:solidFill>
                  <a:srgbClr val="584D4D"/>
                </a:solidFill>
                <a:latin typeface="+mj-lt"/>
                <a:cs typeface="Lucida Sans Unicode"/>
              </a:rPr>
              <a:t>one </a:t>
            </a:r>
            <a:r>
              <a:rPr sz="2531" spc="-120" dirty="0">
                <a:solidFill>
                  <a:srgbClr val="584D4D"/>
                </a:solidFill>
                <a:latin typeface="+mj-lt"/>
                <a:cs typeface="Lucida Sans Unicode"/>
              </a:rPr>
              <a:t>or</a:t>
            </a:r>
            <a:r>
              <a:rPr sz="2531" spc="-74" dirty="0">
                <a:solidFill>
                  <a:srgbClr val="584D4D"/>
                </a:solidFill>
                <a:latin typeface="+mj-lt"/>
                <a:cs typeface="Lucida Sans Unicode"/>
              </a:rPr>
              <a:t> </a:t>
            </a:r>
            <a:r>
              <a:rPr sz="2531" spc="-56" dirty="0">
                <a:solidFill>
                  <a:srgbClr val="584D4D"/>
                </a:solidFill>
                <a:latin typeface="+mj-lt"/>
                <a:cs typeface="Lucida Sans Unicode"/>
              </a:rPr>
              <a:t>two)</a:t>
            </a:r>
            <a:endParaRPr sz="2531" dirty="0">
              <a:latin typeface="+mj-lt"/>
              <a:cs typeface="Lucida Sans Unicode"/>
            </a:endParaRPr>
          </a:p>
          <a:p>
            <a:pPr>
              <a:spcBef>
                <a:spcPts val="11"/>
              </a:spcBef>
            </a:pPr>
            <a:endParaRPr sz="2531" dirty="0">
              <a:latin typeface="+mj-lt"/>
              <a:cs typeface="Times New Roman"/>
            </a:endParaRPr>
          </a:p>
          <a:p>
            <a:pPr marL="250022" marR="4457542" indent="-214305">
              <a:lnSpc>
                <a:spcPts val="2672"/>
              </a:lnSpc>
              <a:buFont typeface="Microsoft Sans Serif"/>
              <a:buChar char="•"/>
              <a:tabLst>
                <a:tab pos="250022" algn="l"/>
              </a:tabLst>
            </a:pPr>
            <a:r>
              <a:rPr sz="2531" spc="35" dirty="0">
                <a:latin typeface="+mj-lt"/>
                <a:cs typeface="Gill Sans MT"/>
              </a:rPr>
              <a:t>A </a:t>
            </a:r>
            <a:r>
              <a:rPr sz="2531" spc="98" dirty="0">
                <a:latin typeface="+mj-lt"/>
                <a:cs typeface="Yu Gothic"/>
              </a:rPr>
              <a:t>student </a:t>
            </a:r>
            <a:r>
              <a:rPr sz="2531" spc="274" dirty="0">
                <a:latin typeface="+mj-lt"/>
                <a:cs typeface="Gill Sans MT"/>
              </a:rPr>
              <a:t>usually </a:t>
            </a:r>
            <a:r>
              <a:rPr sz="2531" spc="98" dirty="0">
                <a:latin typeface="+mj-lt"/>
                <a:cs typeface="Yu Gothic"/>
              </a:rPr>
              <a:t>attends  </a:t>
            </a:r>
            <a:r>
              <a:rPr sz="2531" b="1" spc="102" dirty="0">
                <a:solidFill>
                  <a:srgbClr val="FF0000"/>
                </a:solidFill>
                <a:latin typeface="+mj-lt"/>
                <a:cs typeface="Gill Sans MT"/>
              </a:rPr>
              <a:t>one </a:t>
            </a:r>
            <a:r>
              <a:rPr sz="2531" b="1" spc="21" dirty="0">
                <a:solidFill>
                  <a:srgbClr val="FF0000"/>
                </a:solidFill>
                <a:latin typeface="+mj-lt"/>
                <a:cs typeface="Gill Sans MT"/>
              </a:rPr>
              <a:t>or </a:t>
            </a:r>
            <a:r>
              <a:rPr sz="2531" b="1" spc="28" dirty="0">
                <a:solidFill>
                  <a:srgbClr val="FF0000"/>
                </a:solidFill>
                <a:latin typeface="+mj-lt"/>
                <a:cs typeface="Gill Sans MT"/>
              </a:rPr>
              <a:t>more </a:t>
            </a:r>
            <a:r>
              <a:rPr sz="2531" spc="95" dirty="0">
                <a:latin typeface="+mj-lt"/>
                <a:cs typeface="Yu Gothic"/>
              </a:rPr>
              <a:t>lectures</a:t>
            </a:r>
            <a:r>
              <a:rPr sz="2531" spc="95" dirty="0">
                <a:latin typeface="+mj-lt"/>
                <a:cs typeface="Gill Sans MT"/>
              </a:rPr>
              <a:t>, </a:t>
            </a:r>
            <a:r>
              <a:rPr sz="2531" spc="274" dirty="0">
                <a:latin typeface="+mj-lt"/>
                <a:cs typeface="Gill Sans MT"/>
              </a:rPr>
              <a:t>unless  </a:t>
            </a:r>
            <a:r>
              <a:rPr sz="2531" spc="239" dirty="0">
                <a:latin typeface="+mj-lt"/>
                <a:cs typeface="Gill Sans MT"/>
              </a:rPr>
              <a:t>(s)he </a:t>
            </a:r>
            <a:r>
              <a:rPr sz="2531" spc="340" dirty="0">
                <a:latin typeface="+mj-lt"/>
                <a:cs typeface="Gill Sans MT"/>
              </a:rPr>
              <a:t>has </a:t>
            </a:r>
            <a:r>
              <a:rPr sz="2531" spc="271" dirty="0">
                <a:latin typeface="+mj-lt"/>
                <a:cs typeface="Gill Sans MT"/>
              </a:rPr>
              <a:t>something </a:t>
            </a:r>
            <a:r>
              <a:rPr sz="2531" spc="200" dirty="0">
                <a:latin typeface="+mj-lt"/>
                <a:cs typeface="Gill Sans MT"/>
              </a:rPr>
              <a:t>better  </a:t>
            </a:r>
            <a:r>
              <a:rPr sz="2531" spc="130" dirty="0">
                <a:latin typeface="+mj-lt"/>
                <a:cs typeface="Gill Sans MT"/>
              </a:rPr>
              <a:t>to</a:t>
            </a:r>
            <a:r>
              <a:rPr sz="2531" spc="84" dirty="0">
                <a:latin typeface="+mj-lt"/>
                <a:cs typeface="Gill Sans MT"/>
              </a:rPr>
              <a:t> </a:t>
            </a:r>
            <a:r>
              <a:rPr sz="2531" spc="207" dirty="0">
                <a:latin typeface="+mj-lt"/>
                <a:cs typeface="Gill Sans MT"/>
              </a:rPr>
              <a:t>do</a:t>
            </a:r>
            <a:endParaRPr lang="en-US" sz="2531" spc="207" dirty="0">
              <a:latin typeface="+mj-lt"/>
              <a:cs typeface="Gill Sans MT"/>
            </a:endParaRPr>
          </a:p>
          <a:p>
            <a:pPr marL="250022" marR="4457542" indent="-214305">
              <a:lnSpc>
                <a:spcPts val="2672"/>
              </a:lnSpc>
              <a:buFont typeface="Microsoft Sans Serif"/>
              <a:buChar char="•"/>
              <a:tabLst>
                <a:tab pos="250022" algn="l"/>
              </a:tabLst>
            </a:pPr>
            <a:endParaRPr sz="2531" dirty="0">
              <a:latin typeface="+mj-lt"/>
              <a:cs typeface="Gill Sans MT"/>
            </a:endParaRPr>
          </a:p>
          <a:p>
            <a:pPr marL="250022" marR="4684348" indent="-214305">
              <a:lnSpc>
                <a:spcPts val="2672"/>
              </a:lnSpc>
              <a:spcBef>
                <a:spcPts val="844"/>
              </a:spcBef>
              <a:buFont typeface="Microsoft Sans Serif"/>
              <a:buChar char="•"/>
              <a:tabLst>
                <a:tab pos="250022" algn="l"/>
              </a:tabLst>
            </a:pPr>
            <a:r>
              <a:rPr sz="2531" spc="-169" dirty="0">
                <a:latin typeface="+mj-lt"/>
                <a:cs typeface="Lucida Sans Unicode"/>
              </a:rPr>
              <a:t>A </a:t>
            </a:r>
            <a:r>
              <a:rPr sz="2531" spc="-77" dirty="0">
                <a:latin typeface="+mj-lt"/>
                <a:cs typeface="Lucida Sans Unicode"/>
              </a:rPr>
              <a:t>study </a:t>
            </a:r>
            <a:r>
              <a:rPr sz="2531" spc="-130" dirty="0">
                <a:latin typeface="+mj-lt"/>
                <a:cs typeface="Lucida Sans Unicode"/>
              </a:rPr>
              <a:t>group </a:t>
            </a:r>
            <a:r>
              <a:rPr sz="2531" spc="-91" dirty="0">
                <a:latin typeface="+mj-lt"/>
                <a:cs typeface="Lucida Sans Unicode"/>
              </a:rPr>
              <a:t>consists </a:t>
            </a:r>
            <a:r>
              <a:rPr sz="2531" spc="-130" dirty="0">
                <a:latin typeface="+mj-lt"/>
                <a:cs typeface="Lucida Sans Unicode"/>
              </a:rPr>
              <a:t>of </a:t>
            </a:r>
            <a:r>
              <a:rPr sz="2531" b="1" spc="70" dirty="0">
                <a:solidFill>
                  <a:srgbClr val="FF0000"/>
                </a:solidFill>
                <a:latin typeface="+mj-lt"/>
                <a:cs typeface="Gill Sans MT"/>
              </a:rPr>
              <a:t>two  </a:t>
            </a:r>
            <a:r>
              <a:rPr sz="2531" b="1" spc="53" dirty="0">
                <a:solidFill>
                  <a:srgbClr val="FF0000"/>
                </a:solidFill>
                <a:latin typeface="+mj-lt"/>
                <a:cs typeface="Gill Sans MT"/>
              </a:rPr>
              <a:t>to </a:t>
            </a:r>
            <a:r>
              <a:rPr sz="2531" b="1" spc="84" dirty="0">
                <a:solidFill>
                  <a:srgbClr val="FF0000"/>
                </a:solidFill>
                <a:latin typeface="+mj-lt"/>
                <a:cs typeface="Gill Sans MT"/>
              </a:rPr>
              <a:t>three</a:t>
            </a:r>
            <a:r>
              <a:rPr sz="2531" b="1" spc="95" dirty="0">
                <a:latin typeface="+mj-lt"/>
                <a:cs typeface="Gill Sans MT"/>
              </a:rPr>
              <a:t> </a:t>
            </a:r>
            <a:r>
              <a:rPr sz="2531" dirty="0">
                <a:latin typeface="+mj-lt"/>
                <a:cs typeface="Lucida Sans Unicode"/>
              </a:rPr>
              <a:t>students</a:t>
            </a:r>
            <a:r>
              <a:rPr sz="2531" dirty="0">
                <a:latin typeface="+mj-lt"/>
                <a:cs typeface="Gill Sans MT"/>
              </a:rPr>
              <a:t>...</a:t>
            </a:r>
          </a:p>
          <a:p>
            <a:pPr marL="250022" indent="-214305">
              <a:spcBef>
                <a:spcPts val="731"/>
              </a:spcBef>
              <a:buFont typeface="Microsoft Sans Serif"/>
              <a:buChar char="•"/>
              <a:tabLst>
                <a:tab pos="250022" algn="l"/>
              </a:tabLst>
            </a:pPr>
            <a:r>
              <a:rPr sz="2531" spc="221" dirty="0">
                <a:latin typeface="+mj-lt"/>
                <a:cs typeface="Gill Sans MT"/>
              </a:rPr>
              <a:t>...</a:t>
            </a:r>
            <a:endParaRPr sz="2531" dirty="0">
              <a:latin typeface="+mj-lt"/>
              <a:cs typeface="Gill Sans MT"/>
            </a:endParaRPr>
          </a:p>
        </p:txBody>
      </p:sp>
      <p:pic>
        <p:nvPicPr>
          <p:cNvPr id="16" name="Picture 15">
            <a:extLst>
              <a:ext uri="{FF2B5EF4-FFF2-40B4-BE49-F238E27FC236}">
                <a16:creationId xmlns:a16="http://schemas.microsoft.com/office/drawing/2014/main" id="{7A40A7A6-4C23-C1B1-BFC0-31E6FF56FF9D}"/>
              </a:ext>
            </a:extLst>
          </p:cNvPr>
          <p:cNvPicPr>
            <a:picLocks noChangeAspect="1"/>
          </p:cNvPicPr>
          <p:nvPr/>
        </p:nvPicPr>
        <p:blipFill>
          <a:blip r:embed="rId2"/>
          <a:stretch>
            <a:fillRect/>
          </a:stretch>
        </p:blipFill>
        <p:spPr>
          <a:xfrm>
            <a:off x="6781800" y="2836406"/>
            <a:ext cx="4465707" cy="2865368"/>
          </a:xfrm>
          <a:prstGeom prst="rect">
            <a:avLst/>
          </a:prstGeom>
        </p:spPr>
      </p:pic>
    </p:spTree>
    <p:extLst>
      <p:ext uri="{BB962C8B-B14F-4D97-AF65-F5344CB8AC3E}">
        <p14:creationId xmlns:p14="http://schemas.microsoft.com/office/powerpoint/2010/main" val="2201082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6373" y="533400"/>
            <a:ext cx="7620000" cy="406562"/>
          </a:xfrm>
          <a:prstGeom prst="rect">
            <a:avLst/>
          </a:prstGeom>
        </p:spPr>
        <p:txBody>
          <a:bodyPr vert="horz" wrap="square" lIns="0" tIns="8930" rIns="0" bIns="0" rtlCol="0" anchor="t">
            <a:spAutoFit/>
          </a:bodyPr>
          <a:lstStyle/>
          <a:p>
            <a:pPr marL="8929" marR="1378695" algn="ctr">
              <a:lnSpc>
                <a:spcPts val="3094"/>
              </a:lnSpc>
              <a:spcBef>
                <a:spcPts val="141"/>
              </a:spcBef>
            </a:pPr>
            <a:r>
              <a:rPr lang="en-US" sz="2812" spc="-123" dirty="0">
                <a:cs typeface="Lucida Sans Unicode"/>
              </a:rPr>
              <a:t>Two Classes can have multiple associations</a:t>
            </a:r>
            <a:endParaRPr sz="2812" spc="-102" dirty="0">
              <a:cs typeface="Lucida Sans Unicode"/>
            </a:endParaRPr>
          </a:p>
        </p:txBody>
      </p:sp>
      <p:sp>
        <p:nvSpPr>
          <p:cNvPr id="3" name="object 3"/>
          <p:cNvSpPr txBox="1"/>
          <p:nvPr/>
        </p:nvSpPr>
        <p:spPr>
          <a:xfrm>
            <a:off x="1693665" y="2062758"/>
            <a:ext cx="4173736" cy="2819081"/>
          </a:xfrm>
          <a:prstGeom prst="rect">
            <a:avLst/>
          </a:prstGeom>
        </p:spPr>
        <p:txBody>
          <a:bodyPr vert="horz" wrap="square" lIns="0" tIns="23217" rIns="0" bIns="0" rtlCol="0">
            <a:spAutoFit/>
          </a:bodyPr>
          <a:lstStyle/>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a:t>
            </a:r>
            <a:r>
              <a:rPr lang="en-US" sz="2250" b="1" dirty="0">
                <a:latin typeface="Calibri" panose="020F0502020204030204" pitchFamily="34" charset="0"/>
                <a:ea typeface="Calibri" panose="020F0502020204030204" pitchFamily="34" charset="0"/>
                <a:cs typeface="Calibri" panose="020F0502020204030204" pitchFamily="34" charset="0"/>
              </a:rPr>
              <a:t>student</a:t>
            </a:r>
            <a:r>
              <a:rPr lang="en-US" sz="2250" dirty="0">
                <a:latin typeface="Calibri" panose="020F0502020204030204" pitchFamily="34" charset="0"/>
                <a:ea typeface="Calibri" panose="020F0502020204030204" pitchFamily="34" charset="0"/>
                <a:cs typeface="Calibri" panose="020F0502020204030204" pitchFamily="34" charset="0"/>
              </a:rPr>
              <a:t> usually </a:t>
            </a:r>
            <a:r>
              <a:rPr lang="en-US" sz="2250" b="1" dirty="0">
                <a:latin typeface="Calibri" panose="020F0502020204030204" pitchFamily="34" charset="0"/>
                <a:ea typeface="Calibri" panose="020F0502020204030204" pitchFamily="34" charset="0"/>
                <a:cs typeface="Calibri" panose="020F0502020204030204" pitchFamily="34" charset="0"/>
              </a:rPr>
              <a:t>attends one or more lectures</a:t>
            </a:r>
            <a:r>
              <a:rPr lang="en-US" sz="2250" dirty="0">
                <a:latin typeface="Calibri" panose="020F0502020204030204" pitchFamily="34" charset="0"/>
                <a:ea typeface="Calibri" panose="020F0502020204030204" pitchFamily="34" charset="0"/>
                <a:cs typeface="Calibri" panose="020F0502020204030204" pitchFamily="34" charset="0"/>
              </a:rPr>
              <a:t>, unless the student has something better to do </a:t>
            </a:r>
          </a:p>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study group consists of two to three students; after submitting a solution it is graded by a </a:t>
            </a:r>
            <a:r>
              <a:rPr lang="en-US" sz="2250" b="1" dirty="0">
                <a:latin typeface="Calibri" panose="020F0502020204030204" pitchFamily="34" charset="0"/>
                <a:ea typeface="Calibri" panose="020F0502020204030204" pitchFamily="34" charset="0"/>
                <a:cs typeface="Calibri" panose="020F0502020204030204" pitchFamily="34" charset="0"/>
              </a:rPr>
              <a:t>tutor who is also a student</a:t>
            </a:r>
            <a:endParaRPr sz="225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40A1348-AB06-7BE6-B013-8F1A6D5EAA81}"/>
              </a:ext>
            </a:extLst>
          </p:cNvPr>
          <p:cNvPicPr>
            <a:picLocks noChangeAspect="1"/>
          </p:cNvPicPr>
          <p:nvPr/>
        </p:nvPicPr>
        <p:blipFill>
          <a:blip r:embed="rId3"/>
          <a:stretch>
            <a:fillRect/>
          </a:stretch>
        </p:blipFill>
        <p:spPr>
          <a:xfrm>
            <a:off x="6326373" y="2288678"/>
            <a:ext cx="5389033" cy="2367239"/>
          </a:xfrm>
          <a:prstGeom prst="rect">
            <a:avLst/>
          </a:prstGeom>
        </p:spPr>
      </p:pic>
    </p:spTree>
    <p:extLst>
      <p:ext uri="{BB962C8B-B14F-4D97-AF65-F5344CB8AC3E}">
        <p14:creationId xmlns:p14="http://schemas.microsoft.com/office/powerpoint/2010/main" val="2674687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95836" y="2755838"/>
            <a:ext cx="1266655" cy="813028"/>
          </a:xfrm>
          <a:prstGeom prst="rect">
            <a:avLst/>
          </a:prstGeom>
          <a:blipFill>
            <a:blip r:embed="rId2" cstate="print"/>
            <a:stretch>
              <a:fillRect/>
            </a:stretch>
          </a:blipFill>
        </p:spPr>
        <p:txBody>
          <a:bodyPr wrap="square" lIns="0" tIns="0" rIns="0" bIns="0" rtlCol="0"/>
          <a:lstStyle/>
          <a:p>
            <a:endParaRPr sz="1266"/>
          </a:p>
        </p:txBody>
      </p:sp>
      <p:sp>
        <p:nvSpPr>
          <p:cNvPr id="3" name="object 3"/>
          <p:cNvSpPr/>
          <p:nvPr/>
        </p:nvSpPr>
        <p:spPr>
          <a:xfrm>
            <a:off x="8195836" y="2163004"/>
            <a:ext cx="1266655" cy="965471"/>
          </a:xfrm>
          <a:prstGeom prst="rect">
            <a:avLst/>
          </a:prstGeom>
          <a:blipFill>
            <a:blip r:embed="rId3" cstate="print"/>
            <a:stretch>
              <a:fillRect/>
            </a:stretch>
          </a:blipFill>
        </p:spPr>
        <p:txBody>
          <a:bodyPr wrap="square" lIns="0" tIns="0" rIns="0" bIns="0" rtlCol="0"/>
          <a:lstStyle/>
          <a:p>
            <a:endParaRPr sz="1266"/>
          </a:p>
        </p:txBody>
      </p:sp>
      <p:sp>
        <p:nvSpPr>
          <p:cNvPr id="4" name="object 4"/>
          <p:cNvSpPr/>
          <p:nvPr/>
        </p:nvSpPr>
        <p:spPr>
          <a:xfrm>
            <a:off x="5978653" y="2755838"/>
            <a:ext cx="1320155" cy="813028"/>
          </a:xfrm>
          <a:prstGeom prst="rect">
            <a:avLst/>
          </a:prstGeom>
          <a:blipFill>
            <a:blip r:embed="rId4" cstate="print"/>
            <a:stretch>
              <a:fillRect/>
            </a:stretch>
          </a:blipFill>
        </p:spPr>
        <p:txBody>
          <a:bodyPr wrap="square" lIns="0" tIns="0" rIns="0" bIns="0" rtlCol="0"/>
          <a:lstStyle/>
          <a:p>
            <a:endParaRPr sz="1266"/>
          </a:p>
        </p:txBody>
      </p:sp>
      <p:sp>
        <p:nvSpPr>
          <p:cNvPr id="5" name="object 5"/>
          <p:cNvSpPr/>
          <p:nvPr/>
        </p:nvSpPr>
        <p:spPr>
          <a:xfrm>
            <a:off x="5978653" y="2163004"/>
            <a:ext cx="1320155" cy="965471"/>
          </a:xfrm>
          <a:prstGeom prst="rect">
            <a:avLst/>
          </a:prstGeom>
          <a:blipFill>
            <a:blip r:embed="rId5" cstate="print"/>
            <a:stretch>
              <a:fillRect/>
            </a:stretch>
          </a:blipFill>
        </p:spPr>
        <p:txBody>
          <a:bodyPr wrap="square" lIns="0" tIns="0" rIns="0" bIns="0" rtlCol="0"/>
          <a:lstStyle/>
          <a:p>
            <a:endParaRPr sz="1266"/>
          </a:p>
        </p:txBody>
      </p:sp>
      <p:sp>
        <p:nvSpPr>
          <p:cNvPr id="6" name="object 6"/>
          <p:cNvSpPr/>
          <p:nvPr/>
        </p:nvSpPr>
        <p:spPr>
          <a:xfrm>
            <a:off x="2723304" y="2637272"/>
            <a:ext cx="1997157" cy="1050161"/>
          </a:xfrm>
          <a:prstGeom prst="rect">
            <a:avLst/>
          </a:prstGeom>
          <a:blipFill>
            <a:blip r:embed="rId6" cstate="print"/>
            <a:stretch>
              <a:fillRect/>
            </a:stretch>
          </a:blipFill>
        </p:spPr>
        <p:txBody>
          <a:bodyPr wrap="square" lIns="0" tIns="0" rIns="0" bIns="0" rtlCol="0"/>
          <a:lstStyle/>
          <a:p>
            <a:endParaRPr sz="1266"/>
          </a:p>
        </p:txBody>
      </p:sp>
      <p:sp>
        <p:nvSpPr>
          <p:cNvPr id="7" name="object 7"/>
          <p:cNvSpPr/>
          <p:nvPr/>
        </p:nvSpPr>
        <p:spPr>
          <a:xfrm>
            <a:off x="2723304" y="2044438"/>
            <a:ext cx="1997157" cy="965471"/>
          </a:xfrm>
          <a:prstGeom prst="rect">
            <a:avLst/>
          </a:prstGeom>
          <a:blipFill>
            <a:blip r:embed="rId7" cstate="print"/>
            <a:stretch>
              <a:fillRect/>
            </a:stretch>
          </a:blipFill>
        </p:spPr>
        <p:txBody>
          <a:bodyPr wrap="square" lIns="0" tIns="0" rIns="0" bIns="0" rtlCol="0"/>
          <a:lstStyle/>
          <a:p>
            <a:endParaRPr sz="1266"/>
          </a:p>
        </p:txBody>
      </p:sp>
      <p:sp>
        <p:nvSpPr>
          <p:cNvPr id="9" name="object 9"/>
          <p:cNvSpPr/>
          <p:nvPr/>
        </p:nvSpPr>
        <p:spPr>
          <a:xfrm>
            <a:off x="5799840" y="4679447"/>
            <a:ext cx="1675581" cy="1304233"/>
          </a:xfrm>
          <a:prstGeom prst="rect">
            <a:avLst/>
          </a:prstGeom>
          <a:blipFill>
            <a:blip r:embed="rId8" cstate="print"/>
            <a:stretch>
              <a:fillRect/>
            </a:stretch>
          </a:blipFill>
        </p:spPr>
        <p:txBody>
          <a:bodyPr wrap="square" lIns="0" tIns="0" rIns="0" bIns="0" rtlCol="0"/>
          <a:lstStyle/>
          <a:p>
            <a:endParaRPr sz="1266"/>
          </a:p>
        </p:txBody>
      </p:sp>
      <p:sp>
        <p:nvSpPr>
          <p:cNvPr id="10" name="object 10"/>
          <p:cNvSpPr/>
          <p:nvPr/>
        </p:nvSpPr>
        <p:spPr>
          <a:xfrm>
            <a:off x="5799840" y="4086614"/>
            <a:ext cx="1675581" cy="965471"/>
          </a:xfrm>
          <a:prstGeom prst="rect">
            <a:avLst/>
          </a:prstGeom>
          <a:blipFill>
            <a:blip r:embed="rId9" cstate="print"/>
            <a:stretch>
              <a:fillRect/>
            </a:stretch>
          </a:blipFill>
        </p:spPr>
        <p:txBody>
          <a:bodyPr wrap="square" lIns="0" tIns="0" rIns="0" bIns="0" rtlCol="0"/>
          <a:lstStyle/>
          <a:p>
            <a:endParaRPr sz="1266"/>
          </a:p>
        </p:txBody>
      </p:sp>
      <p:sp>
        <p:nvSpPr>
          <p:cNvPr id="11" name="object 11"/>
          <p:cNvSpPr/>
          <p:nvPr/>
        </p:nvSpPr>
        <p:spPr>
          <a:xfrm>
            <a:off x="3713013" y="5937354"/>
            <a:ext cx="2234109" cy="804559"/>
          </a:xfrm>
          <a:prstGeom prst="rect">
            <a:avLst/>
          </a:prstGeom>
          <a:blipFill>
            <a:blip r:embed="rId10" cstate="print"/>
            <a:stretch>
              <a:fillRect/>
            </a:stretch>
          </a:blipFill>
        </p:spPr>
        <p:txBody>
          <a:bodyPr wrap="square" lIns="0" tIns="0" rIns="0" bIns="0" rtlCol="0"/>
          <a:lstStyle/>
          <a:p>
            <a:endParaRPr sz="1266"/>
          </a:p>
        </p:txBody>
      </p:sp>
      <p:sp>
        <p:nvSpPr>
          <p:cNvPr id="12" name="object 12"/>
          <p:cNvSpPr/>
          <p:nvPr/>
        </p:nvSpPr>
        <p:spPr>
          <a:xfrm>
            <a:off x="3713013" y="5344521"/>
            <a:ext cx="2234109" cy="965471"/>
          </a:xfrm>
          <a:prstGeom prst="rect">
            <a:avLst/>
          </a:prstGeom>
          <a:blipFill>
            <a:blip r:embed="rId11" cstate="print"/>
            <a:stretch>
              <a:fillRect/>
            </a:stretch>
          </a:blipFill>
        </p:spPr>
        <p:txBody>
          <a:bodyPr wrap="square" lIns="0" tIns="0" rIns="0" bIns="0" rtlCol="0"/>
          <a:lstStyle/>
          <a:p>
            <a:endParaRPr sz="1266"/>
          </a:p>
        </p:txBody>
      </p:sp>
      <p:sp>
        <p:nvSpPr>
          <p:cNvPr id="13" name="object 13"/>
          <p:cNvSpPr/>
          <p:nvPr/>
        </p:nvSpPr>
        <p:spPr>
          <a:xfrm>
            <a:off x="8382012" y="2874404"/>
            <a:ext cx="897434" cy="440680"/>
          </a:xfrm>
          <a:custGeom>
            <a:avLst/>
            <a:gdLst/>
            <a:ahLst/>
            <a:cxnLst/>
            <a:rect l="l" t="t" r="r" b="b"/>
            <a:pathLst>
              <a:path w="1276350" h="626745">
                <a:moveTo>
                  <a:pt x="0" y="626333"/>
                </a:moveTo>
                <a:lnTo>
                  <a:pt x="1275773" y="626333"/>
                </a:lnTo>
                <a:lnTo>
                  <a:pt x="1275773" y="0"/>
                </a:lnTo>
                <a:lnTo>
                  <a:pt x="0" y="0"/>
                </a:lnTo>
                <a:lnTo>
                  <a:pt x="0" y="626333"/>
                </a:lnTo>
                <a:close/>
              </a:path>
            </a:pathLst>
          </a:custGeom>
          <a:solidFill>
            <a:srgbClr val="FFFFFF"/>
          </a:solidFill>
        </p:spPr>
        <p:txBody>
          <a:bodyPr wrap="square" lIns="0" tIns="0" rIns="0" bIns="0" rtlCol="0"/>
          <a:lstStyle/>
          <a:p>
            <a:endParaRPr sz="1266"/>
          </a:p>
        </p:txBody>
      </p:sp>
      <p:sp>
        <p:nvSpPr>
          <p:cNvPr id="14" name="object 14"/>
          <p:cNvSpPr/>
          <p:nvPr/>
        </p:nvSpPr>
        <p:spPr>
          <a:xfrm>
            <a:off x="8382010" y="2874404"/>
            <a:ext cx="897434" cy="440680"/>
          </a:xfrm>
          <a:custGeom>
            <a:avLst/>
            <a:gdLst/>
            <a:ahLst/>
            <a:cxnLst/>
            <a:rect l="l" t="t" r="r" b="b"/>
            <a:pathLst>
              <a:path w="1276350" h="626745">
                <a:moveTo>
                  <a:pt x="0" y="0"/>
                </a:moveTo>
                <a:lnTo>
                  <a:pt x="1275773" y="0"/>
                </a:lnTo>
                <a:lnTo>
                  <a:pt x="1275773" y="626333"/>
                </a:lnTo>
                <a:lnTo>
                  <a:pt x="0" y="626333"/>
                </a:lnTo>
                <a:lnTo>
                  <a:pt x="0" y="0"/>
                </a:lnTo>
                <a:close/>
              </a:path>
            </a:pathLst>
          </a:custGeom>
          <a:ln w="24086">
            <a:solidFill>
              <a:srgbClr val="000000"/>
            </a:solidFill>
          </a:ln>
        </p:spPr>
        <p:txBody>
          <a:bodyPr wrap="square" lIns="0" tIns="0" rIns="0" bIns="0" rtlCol="0"/>
          <a:lstStyle/>
          <a:p>
            <a:endParaRPr sz="1266"/>
          </a:p>
        </p:txBody>
      </p:sp>
      <p:sp>
        <p:nvSpPr>
          <p:cNvPr id="15" name="object 15"/>
          <p:cNvSpPr txBox="1"/>
          <p:nvPr/>
        </p:nvSpPr>
        <p:spPr>
          <a:xfrm>
            <a:off x="8382010" y="2874404"/>
            <a:ext cx="897434" cy="325043"/>
          </a:xfrm>
          <a:prstGeom prst="rect">
            <a:avLst/>
          </a:prstGeom>
          <a:ln w="24086">
            <a:solidFill>
              <a:srgbClr val="000000"/>
            </a:solidFill>
          </a:ln>
        </p:spPr>
        <p:txBody>
          <a:bodyPr vert="horz" wrap="square" lIns="0" tIns="118318" rIns="0" bIns="0" rtlCol="0">
            <a:spAutoFit/>
          </a:bodyPr>
          <a:lstStyle/>
          <a:p>
            <a:pPr marL="81704">
              <a:spcBef>
                <a:spcPts val="932"/>
              </a:spcBef>
            </a:pPr>
            <a:r>
              <a:rPr sz="1336" spc="-74" dirty="0">
                <a:latin typeface="Tahoma"/>
                <a:cs typeface="Tahoma"/>
              </a:rPr>
              <a:t>name</a:t>
            </a:r>
            <a:endParaRPr sz="1336">
              <a:latin typeface="Tahoma"/>
              <a:cs typeface="Tahoma"/>
            </a:endParaRPr>
          </a:p>
        </p:txBody>
      </p:sp>
      <p:sp>
        <p:nvSpPr>
          <p:cNvPr id="16" name="object 16"/>
          <p:cNvSpPr/>
          <p:nvPr/>
        </p:nvSpPr>
        <p:spPr>
          <a:xfrm>
            <a:off x="8382012" y="2281571"/>
            <a:ext cx="897434" cy="592931"/>
          </a:xfrm>
          <a:custGeom>
            <a:avLst/>
            <a:gdLst/>
            <a:ahLst/>
            <a:cxnLst/>
            <a:rect l="l" t="t" r="r" b="b"/>
            <a:pathLst>
              <a:path w="1276350" h="843279">
                <a:moveTo>
                  <a:pt x="0" y="843140"/>
                </a:moveTo>
                <a:lnTo>
                  <a:pt x="1275773" y="843140"/>
                </a:lnTo>
                <a:lnTo>
                  <a:pt x="1275773" y="0"/>
                </a:lnTo>
                <a:lnTo>
                  <a:pt x="0" y="0"/>
                </a:lnTo>
                <a:lnTo>
                  <a:pt x="0" y="843140"/>
                </a:lnTo>
                <a:close/>
              </a:path>
            </a:pathLst>
          </a:custGeom>
          <a:solidFill>
            <a:srgbClr val="FFFFFF"/>
          </a:solidFill>
        </p:spPr>
        <p:txBody>
          <a:bodyPr wrap="square" lIns="0" tIns="0" rIns="0" bIns="0" rtlCol="0"/>
          <a:lstStyle/>
          <a:p>
            <a:endParaRPr sz="1266"/>
          </a:p>
        </p:txBody>
      </p:sp>
      <p:sp>
        <p:nvSpPr>
          <p:cNvPr id="17" name="object 17"/>
          <p:cNvSpPr/>
          <p:nvPr/>
        </p:nvSpPr>
        <p:spPr>
          <a:xfrm>
            <a:off x="8382010" y="2281570"/>
            <a:ext cx="897434" cy="592931"/>
          </a:xfrm>
          <a:custGeom>
            <a:avLst/>
            <a:gdLst/>
            <a:ahLst/>
            <a:cxnLst/>
            <a:rect l="l" t="t" r="r" b="b"/>
            <a:pathLst>
              <a:path w="1276350" h="843279">
                <a:moveTo>
                  <a:pt x="0" y="0"/>
                </a:moveTo>
                <a:lnTo>
                  <a:pt x="1275773" y="0"/>
                </a:lnTo>
                <a:lnTo>
                  <a:pt x="1275773" y="843140"/>
                </a:lnTo>
                <a:lnTo>
                  <a:pt x="0" y="843140"/>
                </a:lnTo>
                <a:lnTo>
                  <a:pt x="0" y="0"/>
                </a:lnTo>
                <a:close/>
              </a:path>
            </a:pathLst>
          </a:custGeom>
          <a:ln w="24084">
            <a:solidFill>
              <a:srgbClr val="000000"/>
            </a:solidFill>
          </a:ln>
        </p:spPr>
        <p:txBody>
          <a:bodyPr wrap="square" lIns="0" tIns="0" rIns="0" bIns="0" rtlCol="0"/>
          <a:lstStyle/>
          <a:p>
            <a:endParaRPr sz="1266"/>
          </a:p>
        </p:txBody>
      </p:sp>
      <p:sp>
        <p:nvSpPr>
          <p:cNvPr id="18" name="object 18"/>
          <p:cNvSpPr txBox="1"/>
          <p:nvPr/>
        </p:nvSpPr>
        <p:spPr>
          <a:xfrm>
            <a:off x="8382010" y="2281571"/>
            <a:ext cx="897434" cy="393121"/>
          </a:xfrm>
          <a:prstGeom prst="rect">
            <a:avLst/>
          </a:prstGeom>
          <a:ln w="24084">
            <a:solidFill>
              <a:srgbClr val="000000"/>
            </a:solidFill>
          </a:ln>
        </p:spPr>
        <p:txBody>
          <a:bodyPr vert="horz" wrap="square" lIns="0" tIns="185738" rIns="0" bIns="0" rtlCol="0">
            <a:spAutoFit/>
          </a:bodyPr>
          <a:lstStyle/>
          <a:p>
            <a:pPr marL="167872">
              <a:spcBef>
                <a:spcPts val="1462"/>
              </a:spcBef>
            </a:pPr>
            <a:r>
              <a:rPr sz="1336" spc="-60" dirty="0">
                <a:latin typeface="Tahoma"/>
                <a:cs typeface="Tahoma"/>
              </a:rPr>
              <a:t>Lecturer</a:t>
            </a:r>
            <a:endParaRPr sz="1336">
              <a:latin typeface="Tahoma"/>
              <a:cs typeface="Tahoma"/>
            </a:endParaRPr>
          </a:p>
        </p:txBody>
      </p:sp>
      <p:sp>
        <p:nvSpPr>
          <p:cNvPr id="19" name="object 19"/>
          <p:cNvSpPr/>
          <p:nvPr/>
        </p:nvSpPr>
        <p:spPr>
          <a:xfrm>
            <a:off x="6164829" y="2874404"/>
            <a:ext cx="947886" cy="440680"/>
          </a:xfrm>
          <a:custGeom>
            <a:avLst/>
            <a:gdLst/>
            <a:ahLst/>
            <a:cxnLst/>
            <a:rect l="l" t="t" r="r" b="b"/>
            <a:pathLst>
              <a:path w="1348104" h="626745">
                <a:moveTo>
                  <a:pt x="0" y="626333"/>
                </a:moveTo>
                <a:lnTo>
                  <a:pt x="1347986" y="626333"/>
                </a:lnTo>
                <a:lnTo>
                  <a:pt x="1347986" y="0"/>
                </a:lnTo>
                <a:lnTo>
                  <a:pt x="0" y="0"/>
                </a:lnTo>
                <a:lnTo>
                  <a:pt x="0" y="626333"/>
                </a:lnTo>
                <a:close/>
              </a:path>
            </a:pathLst>
          </a:custGeom>
          <a:solidFill>
            <a:srgbClr val="FFFFFF"/>
          </a:solidFill>
        </p:spPr>
        <p:txBody>
          <a:bodyPr wrap="square" lIns="0" tIns="0" rIns="0" bIns="0" rtlCol="0"/>
          <a:lstStyle/>
          <a:p>
            <a:endParaRPr sz="1266"/>
          </a:p>
        </p:txBody>
      </p:sp>
      <p:sp>
        <p:nvSpPr>
          <p:cNvPr id="20" name="object 20"/>
          <p:cNvSpPr/>
          <p:nvPr/>
        </p:nvSpPr>
        <p:spPr>
          <a:xfrm>
            <a:off x="6164827" y="2874404"/>
            <a:ext cx="947886" cy="440680"/>
          </a:xfrm>
          <a:custGeom>
            <a:avLst/>
            <a:gdLst/>
            <a:ahLst/>
            <a:cxnLst/>
            <a:rect l="l" t="t" r="r" b="b"/>
            <a:pathLst>
              <a:path w="1348104" h="626745">
                <a:moveTo>
                  <a:pt x="0" y="0"/>
                </a:moveTo>
                <a:lnTo>
                  <a:pt x="1347987" y="0"/>
                </a:lnTo>
                <a:lnTo>
                  <a:pt x="1347987" y="626333"/>
                </a:lnTo>
                <a:lnTo>
                  <a:pt x="0" y="626333"/>
                </a:lnTo>
                <a:lnTo>
                  <a:pt x="0" y="0"/>
                </a:lnTo>
                <a:close/>
              </a:path>
            </a:pathLst>
          </a:custGeom>
          <a:ln w="24086">
            <a:solidFill>
              <a:srgbClr val="000000"/>
            </a:solidFill>
          </a:ln>
        </p:spPr>
        <p:txBody>
          <a:bodyPr wrap="square" lIns="0" tIns="0" rIns="0" bIns="0" rtlCol="0"/>
          <a:lstStyle/>
          <a:p>
            <a:endParaRPr sz="1266"/>
          </a:p>
        </p:txBody>
      </p:sp>
      <p:sp>
        <p:nvSpPr>
          <p:cNvPr id="21" name="object 21"/>
          <p:cNvSpPr txBox="1"/>
          <p:nvPr/>
        </p:nvSpPr>
        <p:spPr>
          <a:xfrm>
            <a:off x="6164827" y="2874404"/>
            <a:ext cx="947886" cy="325043"/>
          </a:xfrm>
          <a:prstGeom prst="rect">
            <a:avLst/>
          </a:prstGeom>
          <a:ln w="24086">
            <a:solidFill>
              <a:srgbClr val="000000"/>
            </a:solidFill>
          </a:ln>
        </p:spPr>
        <p:txBody>
          <a:bodyPr vert="horz" wrap="square" lIns="0" tIns="118318" rIns="0" bIns="0" rtlCol="0">
            <a:spAutoFit/>
          </a:bodyPr>
          <a:lstStyle/>
          <a:p>
            <a:pPr marL="81704">
              <a:spcBef>
                <a:spcPts val="932"/>
              </a:spcBef>
            </a:pPr>
            <a:r>
              <a:rPr sz="1336" spc="-39" dirty="0">
                <a:latin typeface="Tahoma"/>
                <a:cs typeface="Tahoma"/>
              </a:rPr>
              <a:t>description</a:t>
            </a:r>
            <a:endParaRPr sz="1336">
              <a:latin typeface="Tahoma"/>
              <a:cs typeface="Tahoma"/>
            </a:endParaRPr>
          </a:p>
        </p:txBody>
      </p:sp>
      <p:sp>
        <p:nvSpPr>
          <p:cNvPr id="22" name="object 22"/>
          <p:cNvSpPr/>
          <p:nvPr/>
        </p:nvSpPr>
        <p:spPr>
          <a:xfrm>
            <a:off x="6164829" y="2281571"/>
            <a:ext cx="947886" cy="592931"/>
          </a:xfrm>
          <a:custGeom>
            <a:avLst/>
            <a:gdLst/>
            <a:ahLst/>
            <a:cxnLst/>
            <a:rect l="l" t="t" r="r" b="b"/>
            <a:pathLst>
              <a:path w="1348104" h="843279">
                <a:moveTo>
                  <a:pt x="0" y="843140"/>
                </a:moveTo>
                <a:lnTo>
                  <a:pt x="1347986" y="843140"/>
                </a:lnTo>
                <a:lnTo>
                  <a:pt x="1347986" y="0"/>
                </a:lnTo>
                <a:lnTo>
                  <a:pt x="0" y="0"/>
                </a:lnTo>
                <a:lnTo>
                  <a:pt x="0" y="843140"/>
                </a:lnTo>
                <a:close/>
              </a:path>
            </a:pathLst>
          </a:custGeom>
          <a:solidFill>
            <a:srgbClr val="FFFFFF"/>
          </a:solidFill>
        </p:spPr>
        <p:txBody>
          <a:bodyPr wrap="square" lIns="0" tIns="0" rIns="0" bIns="0" rtlCol="0"/>
          <a:lstStyle/>
          <a:p>
            <a:endParaRPr sz="1266"/>
          </a:p>
        </p:txBody>
      </p:sp>
      <p:sp>
        <p:nvSpPr>
          <p:cNvPr id="23" name="object 23"/>
          <p:cNvSpPr/>
          <p:nvPr/>
        </p:nvSpPr>
        <p:spPr>
          <a:xfrm>
            <a:off x="6164827" y="2281570"/>
            <a:ext cx="947886" cy="592931"/>
          </a:xfrm>
          <a:custGeom>
            <a:avLst/>
            <a:gdLst/>
            <a:ahLst/>
            <a:cxnLst/>
            <a:rect l="l" t="t" r="r" b="b"/>
            <a:pathLst>
              <a:path w="1348104" h="843279">
                <a:moveTo>
                  <a:pt x="0" y="0"/>
                </a:moveTo>
                <a:lnTo>
                  <a:pt x="1347987" y="0"/>
                </a:lnTo>
                <a:lnTo>
                  <a:pt x="1347987" y="843140"/>
                </a:lnTo>
                <a:lnTo>
                  <a:pt x="0" y="843140"/>
                </a:lnTo>
                <a:lnTo>
                  <a:pt x="0" y="0"/>
                </a:lnTo>
                <a:close/>
              </a:path>
            </a:pathLst>
          </a:custGeom>
          <a:ln w="24084">
            <a:solidFill>
              <a:srgbClr val="000000"/>
            </a:solidFill>
          </a:ln>
        </p:spPr>
        <p:txBody>
          <a:bodyPr wrap="square" lIns="0" tIns="0" rIns="0" bIns="0" rtlCol="0"/>
          <a:lstStyle/>
          <a:p>
            <a:endParaRPr sz="1266"/>
          </a:p>
        </p:txBody>
      </p:sp>
      <p:sp>
        <p:nvSpPr>
          <p:cNvPr id="24" name="object 24"/>
          <p:cNvSpPr txBox="1"/>
          <p:nvPr/>
        </p:nvSpPr>
        <p:spPr>
          <a:xfrm>
            <a:off x="6164827" y="2281571"/>
            <a:ext cx="947886" cy="393121"/>
          </a:xfrm>
          <a:prstGeom prst="rect">
            <a:avLst/>
          </a:prstGeom>
          <a:ln w="24084">
            <a:solidFill>
              <a:srgbClr val="000000"/>
            </a:solidFill>
          </a:ln>
        </p:spPr>
        <p:txBody>
          <a:bodyPr vert="horz" wrap="square" lIns="0" tIns="185738" rIns="0" bIns="0" rtlCol="0">
            <a:spAutoFit/>
          </a:bodyPr>
          <a:lstStyle/>
          <a:p>
            <a:pPr marL="220109">
              <a:spcBef>
                <a:spcPts val="1462"/>
              </a:spcBef>
            </a:pPr>
            <a:r>
              <a:rPr sz="1336" spc="-60" dirty="0">
                <a:latin typeface="Tahoma"/>
                <a:cs typeface="Tahoma"/>
              </a:rPr>
              <a:t>Lecture</a:t>
            </a:r>
            <a:endParaRPr sz="1336">
              <a:latin typeface="Tahoma"/>
              <a:cs typeface="Tahoma"/>
            </a:endParaRPr>
          </a:p>
        </p:txBody>
      </p:sp>
      <p:sp>
        <p:nvSpPr>
          <p:cNvPr id="25" name="object 25"/>
          <p:cNvSpPr/>
          <p:nvPr/>
        </p:nvSpPr>
        <p:spPr>
          <a:xfrm>
            <a:off x="7112630" y="2798183"/>
            <a:ext cx="1269801" cy="0"/>
          </a:xfrm>
          <a:custGeom>
            <a:avLst/>
            <a:gdLst/>
            <a:ahLst/>
            <a:cxnLst/>
            <a:rect l="l" t="t" r="r" b="b"/>
            <a:pathLst>
              <a:path w="1805940">
                <a:moveTo>
                  <a:pt x="1805339" y="0"/>
                </a:moveTo>
                <a:lnTo>
                  <a:pt x="0" y="0"/>
                </a:lnTo>
              </a:path>
            </a:pathLst>
          </a:custGeom>
          <a:ln w="24089">
            <a:solidFill>
              <a:srgbClr val="000000"/>
            </a:solidFill>
          </a:ln>
        </p:spPr>
        <p:txBody>
          <a:bodyPr wrap="square" lIns="0" tIns="0" rIns="0" bIns="0" rtlCol="0"/>
          <a:lstStyle/>
          <a:p>
            <a:endParaRPr sz="1266"/>
          </a:p>
        </p:txBody>
      </p:sp>
      <p:sp>
        <p:nvSpPr>
          <p:cNvPr id="26" name="object 26"/>
          <p:cNvSpPr txBox="1"/>
          <p:nvPr/>
        </p:nvSpPr>
        <p:spPr>
          <a:xfrm>
            <a:off x="7386626" y="2456577"/>
            <a:ext cx="613916" cy="254736"/>
          </a:xfrm>
          <a:prstGeom prst="rect">
            <a:avLst/>
          </a:prstGeom>
        </p:spPr>
        <p:txBody>
          <a:bodyPr vert="horz" wrap="square" lIns="0" tIns="11162" rIns="0" bIns="0" rtlCol="0">
            <a:spAutoFit/>
          </a:bodyPr>
          <a:lstStyle/>
          <a:p>
            <a:pPr marL="8929">
              <a:spcBef>
                <a:spcPts val="88"/>
              </a:spcBef>
            </a:pPr>
            <a:r>
              <a:rPr sz="1582" spc="11" dirty="0">
                <a:latin typeface="Lucida Sans Unicode"/>
                <a:cs typeface="Lucida Sans Unicode"/>
              </a:rPr>
              <a:t>◀</a:t>
            </a:r>
            <a:r>
              <a:rPr sz="1582" spc="-28" dirty="0">
                <a:latin typeface="Lucida Sans Unicode"/>
                <a:cs typeface="Lucida Sans Unicode"/>
              </a:rPr>
              <a:t> </a:t>
            </a:r>
            <a:r>
              <a:rPr sz="1336" spc="-67" dirty="0">
                <a:latin typeface="Tahoma"/>
                <a:cs typeface="Tahoma"/>
              </a:rPr>
              <a:t>reads</a:t>
            </a:r>
            <a:endParaRPr sz="1336">
              <a:latin typeface="Tahoma"/>
              <a:cs typeface="Tahoma"/>
            </a:endParaRPr>
          </a:p>
        </p:txBody>
      </p:sp>
      <p:sp>
        <p:nvSpPr>
          <p:cNvPr id="27" name="object 27"/>
          <p:cNvSpPr txBox="1"/>
          <p:nvPr/>
        </p:nvSpPr>
        <p:spPr>
          <a:xfrm>
            <a:off x="8190941" y="2859390"/>
            <a:ext cx="102691" cy="214135"/>
          </a:xfrm>
          <a:prstGeom prst="rect">
            <a:avLst/>
          </a:prstGeom>
        </p:spPr>
        <p:txBody>
          <a:bodyPr vert="horz" wrap="square" lIns="0" tIns="8483" rIns="0" bIns="0" rtlCol="0">
            <a:spAutoFit/>
          </a:bodyPr>
          <a:lstStyle/>
          <a:p>
            <a:pPr marL="8929">
              <a:spcBef>
                <a:spcPts val="67"/>
              </a:spcBef>
            </a:pPr>
            <a:r>
              <a:rPr sz="1336" spc="-63" dirty="0">
                <a:latin typeface="Tahoma"/>
                <a:cs typeface="Tahoma"/>
              </a:rPr>
              <a:t>*</a:t>
            </a:r>
            <a:endParaRPr sz="1336">
              <a:latin typeface="Tahoma"/>
              <a:cs typeface="Tahoma"/>
            </a:endParaRPr>
          </a:p>
        </p:txBody>
      </p:sp>
      <p:sp>
        <p:nvSpPr>
          <p:cNvPr id="28" name="object 28"/>
          <p:cNvSpPr txBox="1"/>
          <p:nvPr/>
        </p:nvSpPr>
        <p:spPr>
          <a:xfrm>
            <a:off x="7195769" y="2592200"/>
            <a:ext cx="383375" cy="214135"/>
          </a:xfrm>
          <a:prstGeom prst="rect">
            <a:avLst/>
          </a:prstGeom>
        </p:spPr>
        <p:txBody>
          <a:bodyPr vert="horz" wrap="square" lIns="0" tIns="8483" rIns="0" bIns="0" rtlCol="0">
            <a:spAutoFit/>
          </a:bodyPr>
          <a:lstStyle/>
          <a:p>
            <a:pPr marL="8929">
              <a:spcBef>
                <a:spcPts val="67"/>
              </a:spcBef>
            </a:pPr>
            <a:r>
              <a:rPr lang="en-US" sz="1336" spc="-63" dirty="0">
                <a:latin typeface="Tahoma"/>
                <a:cs typeface="Tahoma"/>
              </a:rPr>
              <a:t>1..*</a:t>
            </a:r>
            <a:endParaRPr sz="1336" dirty="0">
              <a:latin typeface="Tahoma"/>
              <a:cs typeface="Tahoma"/>
            </a:endParaRPr>
          </a:p>
        </p:txBody>
      </p:sp>
      <p:sp>
        <p:nvSpPr>
          <p:cNvPr id="29" name="object 29"/>
          <p:cNvSpPr/>
          <p:nvPr/>
        </p:nvSpPr>
        <p:spPr>
          <a:xfrm>
            <a:off x="2909479" y="2755838"/>
            <a:ext cx="1622971" cy="677763"/>
          </a:xfrm>
          <a:custGeom>
            <a:avLst/>
            <a:gdLst/>
            <a:ahLst/>
            <a:cxnLst/>
            <a:rect l="l" t="t" r="r" b="b"/>
            <a:pathLst>
              <a:path w="2308225" h="963929">
                <a:moveTo>
                  <a:pt x="0" y="963589"/>
                </a:moveTo>
                <a:lnTo>
                  <a:pt x="2307955" y="963589"/>
                </a:lnTo>
                <a:lnTo>
                  <a:pt x="2307955" y="0"/>
                </a:lnTo>
                <a:lnTo>
                  <a:pt x="0" y="0"/>
                </a:lnTo>
                <a:lnTo>
                  <a:pt x="0" y="963589"/>
                </a:lnTo>
                <a:close/>
              </a:path>
            </a:pathLst>
          </a:custGeom>
          <a:solidFill>
            <a:srgbClr val="FFFFFF"/>
          </a:solidFill>
        </p:spPr>
        <p:txBody>
          <a:bodyPr wrap="square" lIns="0" tIns="0" rIns="0" bIns="0" rtlCol="0"/>
          <a:lstStyle/>
          <a:p>
            <a:endParaRPr sz="1266"/>
          </a:p>
        </p:txBody>
      </p:sp>
      <p:sp>
        <p:nvSpPr>
          <p:cNvPr id="30" name="object 30"/>
          <p:cNvSpPr/>
          <p:nvPr/>
        </p:nvSpPr>
        <p:spPr>
          <a:xfrm>
            <a:off x="2909478" y="2755837"/>
            <a:ext cx="1622971" cy="677763"/>
          </a:xfrm>
          <a:custGeom>
            <a:avLst/>
            <a:gdLst/>
            <a:ahLst/>
            <a:cxnLst/>
            <a:rect l="l" t="t" r="r" b="b"/>
            <a:pathLst>
              <a:path w="2308225" h="963929">
                <a:moveTo>
                  <a:pt x="0" y="0"/>
                </a:moveTo>
                <a:lnTo>
                  <a:pt x="2307955" y="0"/>
                </a:lnTo>
                <a:lnTo>
                  <a:pt x="2307955" y="963589"/>
                </a:lnTo>
                <a:lnTo>
                  <a:pt x="0" y="963589"/>
                </a:lnTo>
                <a:lnTo>
                  <a:pt x="0" y="0"/>
                </a:lnTo>
                <a:close/>
              </a:path>
            </a:pathLst>
          </a:custGeom>
          <a:ln w="24086">
            <a:solidFill>
              <a:srgbClr val="000000"/>
            </a:solidFill>
          </a:ln>
        </p:spPr>
        <p:txBody>
          <a:bodyPr wrap="square" lIns="0" tIns="0" rIns="0" bIns="0" rtlCol="0"/>
          <a:lstStyle/>
          <a:p>
            <a:endParaRPr sz="1266"/>
          </a:p>
        </p:txBody>
      </p:sp>
      <p:sp>
        <p:nvSpPr>
          <p:cNvPr id="31" name="object 31"/>
          <p:cNvSpPr txBox="1"/>
          <p:nvPr/>
        </p:nvSpPr>
        <p:spPr>
          <a:xfrm>
            <a:off x="2909478" y="2787597"/>
            <a:ext cx="1622971" cy="541332"/>
          </a:xfrm>
          <a:prstGeom prst="rect">
            <a:avLst/>
          </a:prstGeom>
          <a:ln w="24086">
            <a:solidFill>
              <a:srgbClr val="000000"/>
            </a:solidFill>
          </a:ln>
        </p:spPr>
        <p:txBody>
          <a:bodyPr vert="horz" wrap="square" lIns="0" tIns="78135" rIns="0" bIns="0" rtlCol="0">
            <a:spAutoFit/>
          </a:bodyPr>
          <a:lstStyle/>
          <a:p>
            <a:pPr marL="81704">
              <a:spcBef>
                <a:spcPts val="615"/>
              </a:spcBef>
            </a:pPr>
            <a:r>
              <a:rPr sz="1336" spc="-74" dirty="0">
                <a:latin typeface="Tahoma"/>
                <a:cs typeface="Tahoma"/>
              </a:rPr>
              <a:t>name</a:t>
            </a:r>
            <a:endParaRPr sz="1336">
              <a:latin typeface="Tahoma"/>
              <a:cs typeface="Tahoma"/>
            </a:endParaRPr>
          </a:p>
          <a:p>
            <a:pPr marL="81704">
              <a:spcBef>
                <a:spcPts val="397"/>
              </a:spcBef>
            </a:pPr>
            <a:r>
              <a:rPr sz="1336" spc="-21" dirty="0">
                <a:latin typeface="Tahoma"/>
                <a:cs typeface="Tahoma"/>
              </a:rPr>
              <a:t>/bonus </a:t>
            </a:r>
            <a:r>
              <a:rPr sz="1336" spc="-102" dirty="0">
                <a:latin typeface="Tahoma"/>
                <a:cs typeface="Tahoma"/>
              </a:rPr>
              <a:t>:</a:t>
            </a:r>
            <a:r>
              <a:rPr sz="1336" spc="49" dirty="0">
                <a:latin typeface="Tahoma"/>
                <a:cs typeface="Tahoma"/>
              </a:rPr>
              <a:t> </a:t>
            </a:r>
            <a:r>
              <a:rPr sz="1336" spc="-46" dirty="0">
                <a:latin typeface="Tahoma"/>
                <a:cs typeface="Tahoma"/>
              </a:rPr>
              <a:t>Percentage</a:t>
            </a:r>
            <a:endParaRPr sz="1336">
              <a:latin typeface="Tahoma"/>
              <a:cs typeface="Tahoma"/>
            </a:endParaRPr>
          </a:p>
        </p:txBody>
      </p:sp>
      <p:sp>
        <p:nvSpPr>
          <p:cNvPr id="32" name="object 32"/>
          <p:cNvSpPr/>
          <p:nvPr/>
        </p:nvSpPr>
        <p:spPr>
          <a:xfrm>
            <a:off x="2909479" y="2163004"/>
            <a:ext cx="1622971" cy="650651"/>
          </a:xfrm>
          <a:custGeom>
            <a:avLst/>
            <a:gdLst/>
            <a:ahLst/>
            <a:cxnLst/>
            <a:rect l="l" t="t" r="r" b="b"/>
            <a:pathLst>
              <a:path w="2308225" h="843279">
                <a:moveTo>
                  <a:pt x="0" y="843140"/>
                </a:moveTo>
                <a:lnTo>
                  <a:pt x="2307955" y="843140"/>
                </a:lnTo>
                <a:lnTo>
                  <a:pt x="2307955" y="0"/>
                </a:lnTo>
                <a:lnTo>
                  <a:pt x="0" y="0"/>
                </a:lnTo>
                <a:lnTo>
                  <a:pt x="0" y="843140"/>
                </a:lnTo>
                <a:close/>
              </a:path>
            </a:pathLst>
          </a:custGeom>
          <a:solidFill>
            <a:srgbClr val="FFFFFF"/>
          </a:solidFill>
        </p:spPr>
        <p:txBody>
          <a:bodyPr wrap="square" lIns="0" tIns="0" rIns="0" bIns="0" rtlCol="0"/>
          <a:lstStyle/>
          <a:p>
            <a:endParaRPr sz="1266"/>
          </a:p>
        </p:txBody>
      </p:sp>
      <p:sp>
        <p:nvSpPr>
          <p:cNvPr id="33" name="object 33"/>
          <p:cNvSpPr/>
          <p:nvPr/>
        </p:nvSpPr>
        <p:spPr>
          <a:xfrm>
            <a:off x="2909478" y="2163004"/>
            <a:ext cx="1622971" cy="592931"/>
          </a:xfrm>
          <a:custGeom>
            <a:avLst/>
            <a:gdLst/>
            <a:ahLst/>
            <a:cxnLst/>
            <a:rect l="l" t="t" r="r" b="b"/>
            <a:pathLst>
              <a:path w="2308225" h="843279">
                <a:moveTo>
                  <a:pt x="0" y="0"/>
                </a:moveTo>
                <a:lnTo>
                  <a:pt x="2307955" y="0"/>
                </a:lnTo>
                <a:lnTo>
                  <a:pt x="2307955" y="843140"/>
                </a:lnTo>
                <a:lnTo>
                  <a:pt x="0" y="843140"/>
                </a:lnTo>
                <a:lnTo>
                  <a:pt x="0" y="0"/>
                </a:lnTo>
                <a:close/>
              </a:path>
            </a:pathLst>
          </a:custGeom>
          <a:ln w="24087">
            <a:solidFill>
              <a:srgbClr val="000000"/>
            </a:solidFill>
          </a:ln>
        </p:spPr>
        <p:txBody>
          <a:bodyPr wrap="square" lIns="0" tIns="0" rIns="0" bIns="0" rtlCol="0"/>
          <a:lstStyle/>
          <a:p>
            <a:endParaRPr sz="1266"/>
          </a:p>
        </p:txBody>
      </p:sp>
      <p:sp>
        <p:nvSpPr>
          <p:cNvPr id="34" name="object 34"/>
          <p:cNvSpPr txBox="1"/>
          <p:nvPr/>
        </p:nvSpPr>
        <p:spPr>
          <a:xfrm>
            <a:off x="2909478" y="2163004"/>
            <a:ext cx="1622971" cy="393121"/>
          </a:xfrm>
          <a:prstGeom prst="rect">
            <a:avLst/>
          </a:prstGeom>
          <a:ln w="24087">
            <a:solidFill>
              <a:srgbClr val="000000"/>
            </a:solidFill>
          </a:ln>
        </p:spPr>
        <p:txBody>
          <a:bodyPr vert="horz" wrap="square" lIns="0" tIns="185738" rIns="0" bIns="0" rtlCol="0">
            <a:spAutoFit/>
          </a:bodyPr>
          <a:lstStyle/>
          <a:p>
            <a:pPr algn="ctr">
              <a:spcBef>
                <a:spcPts val="1462"/>
              </a:spcBef>
            </a:pPr>
            <a:r>
              <a:rPr sz="1336" spc="-63" dirty="0">
                <a:latin typeface="Tahoma"/>
                <a:cs typeface="Tahoma"/>
              </a:rPr>
              <a:t>Student</a:t>
            </a:r>
            <a:endParaRPr sz="1336">
              <a:latin typeface="Tahoma"/>
              <a:cs typeface="Tahoma"/>
            </a:endParaRPr>
          </a:p>
        </p:txBody>
      </p:sp>
      <p:sp>
        <p:nvSpPr>
          <p:cNvPr id="35" name="object 35"/>
          <p:cNvSpPr txBox="1"/>
          <p:nvPr/>
        </p:nvSpPr>
        <p:spPr>
          <a:xfrm>
            <a:off x="3143703" y="4670688"/>
            <a:ext cx="1134070" cy="393121"/>
          </a:xfrm>
          <a:prstGeom prst="rect">
            <a:avLst/>
          </a:prstGeom>
          <a:solidFill>
            <a:srgbClr val="FFFFFF"/>
          </a:solidFill>
          <a:ln w="24085">
            <a:solidFill>
              <a:srgbClr val="000000"/>
            </a:solidFill>
          </a:ln>
        </p:spPr>
        <p:txBody>
          <a:bodyPr vert="horz" wrap="square" lIns="0" tIns="185738" rIns="0" bIns="0" rtlCol="0">
            <a:spAutoFit/>
          </a:bodyPr>
          <a:lstStyle/>
          <a:p>
            <a:pPr marL="167872">
              <a:spcBef>
                <a:spcPts val="1462"/>
              </a:spcBef>
            </a:pPr>
            <a:r>
              <a:rPr sz="1336" spc="-70" dirty="0">
                <a:latin typeface="Tahoma"/>
                <a:cs typeface="Tahoma"/>
              </a:rPr>
              <a:t>StudyGroup</a:t>
            </a:r>
            <a:endParaRPr sz="1336">
              <a:latin typeface="Tahoma"/>
              <a:cs typeface="Tahoma"/>
            </a:endParaRPr>
          </a:p>
        </p:txBody>
      </p:sp>
      <p:sp>
        <p:nvSpPr>
          <p:cNvPr id="36" name="object 36"/>
          <p:cNvSpPr/>
          <p:nvPr/>
        </p:nvSpPr>
        <p:spPr>
          <a:xfrm>
            <a:off x="4532260" y="2798183"/>
            <a:ext cx="1632793" cy="0"/>
          </a:xfrm>
          <a:custGeom>
            <a:avLst/>
            <a:gdLst/>
            <a:ahLst/>
            <a:cxnLst/>
            <a:rect l="l" t="t" r="r" b="b"/>
            <a:pathLst>
              <a:path w="2322195">
                <a:moveTo>
                  <a:pt x="0" y="0"/>
                </a:moveTo>
                <a:lnTo>
                  <a:pt x="2321874" y="0"/>
                </a:lnTo>
              </a:path>
            </a:pathLst>
          </a:custGeom>
          <a:ln w="24089">
            <a:solidFill>
              <a:srgbClr val="000000"/>
            </a:solidFill>
          </a:ln>
        </p:spPr>
        <p:txBody>
          <a:bodyPr wrap="square" lIns="0" tIns="0" rIns="0" bIns="0" rtlCol="0"/>
          <a:lstStyle/>
          <a:p>
            <a:endParaRPr sz="1266"/>
          </a:p>
        </p:txBody>
      </p:sp>
      <p:sp>
        <p:nvSpPr>
          <p:cNvPr id="37" name="object 37"/>
          <p:cNvSpPr txBox="1"/>
          <p:nvPr/>
        </p:nvSpPr>
        <p:spPr>
          <a:xfrm>
            <a:off x="5026155" y="2481983"/>
            <a:ext cx="688478" cy="254736"/>
          </a:xfrm>
          <a:prstGeom prst="rect">
            <a:avLst/>
          </a:prstGeom>
        </p:spPr>
        <p:txBody>
          <a:bodyPr vert="horz" wrap="square" lIns="0" tIns="11162" rIns="0" bIns="0" rtlCol="0">
            <a:spAutoFit/>
          </a:bodyPr>
          <a:lstStyle/>
          <a:p>
            <a:pPr marL="8929">
              <a:spcBef>
                <a:spcPts val="88"/>
              </a:spcBef>
            </a:pPr>
            <a:r>
              <a:rPr sz="1336" spc="-42" dirty="0">
                <a:latin typeface="Tahoma"/>
                <a:cs typeface="Tahoma"/>
              </a:rPr>
              <a:t>attends</a:t>
            </a:r>
            <a:r>
              <a:rPr sz="1336" spc="-35" dirty="0">
                <a:latin typeface="Tahoma"/>
                <a:cs typeface="Tahoma"/>
              </a:rPr>
              <a:t> </a:t>
            </a:r>
            <a:r>
              <a:rPr sz="1582" spc="197" dirty="0">
                <a:latin typeface="Microsoft Sans Serif"/>
                <a:cs typeface="Microsoft Sans Serif"/>
              </a:rPr>
              <a:t>‣</a:t>
            </a:r>
            <a:endParaRPr sz="1582">
              <a:latin typeface="Microsoft Sans Serif"/>
              <a:cs typeface="Microsoft Sans Serif"/>
            </a:endParaRPr>
          </a:p>
        </p:txBody>
      </p:sp>
      <p:sp>
        <p:nvSpPr>
          <p:cNvPr id="38" name="object 38"/>
          <p:cNvSpPr txBox="1"/>
          <p:nvPr/>
        </p:nvSpPr>
        <p:spPr>
          <a:xfrm>
            <a:off x="4554963" y="2859390"/>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1..*</a:t>
            </a:r>
            <a:endParaRPr sz="1336">
              <a:latin typeface="Tahoma"/>
              <a:cs typeface="Tahoma"/>
            </a:endParaRPr>
          </a:p>
        </p:txBody>
      </p:sp>
      <p:sp>
        <p:nvSpPr>
          <p:cNvPr id="39" name="object 39"/>
          <p:cNvSpPr txBox="1"/>
          <p:nvPr/>
        </p:nvSpPr>
        <p:spPr>
          <a:xfrm>
            <a:off x="5698317" y="2872244"/>
            <a:ext cx="434773" cy="214135"/>
          </a:xfrm>
          <a:prstGeom prst="rect">
            <a:avLst/>
          </a:prstGeom>
        </p:spPr>
        <p:txBody>
          <a:bodyPr vert="horz" wrap="square" lIns="0" tIns="8483" rIns="0" bIns="0" rtlCol="0">
            <a:spAutoFit/>
          </a:bodyPr>
          <a:lstStyle/>
          <a:p>
            <a:pPr marL="8929">
              <a:spcBef>
                <a:spcPts val="67"/>
              </a:spcBef>
            </a:pPr>
            <a:r>
              <a:rPr lang="en-US" sz="1336" spc="-63" dirty="0">
                <a:latin typeface="Tahoma"/>
                <a:cs typeface="Tahoma"/>
              </a:rPr>
              <a:t>1..* </a:t>
            </a:r>
            <a:endParaRPr sz="1336" dirty="0">
              <a:latin typeface="Tahoma"/>
              <a:cs typeface="Tahoma"/>
            </a:endParaRPr>
          </a:p>
        </p:txBody>
      </p:sp>
      <p:sp>
        <p:nvSpPr>
          <p:cNvPr id="40" name="object 40"/>
          <p:cNvSpPr/>
          <p:nvPr/>
        </p:nvSpPr>
        <p:spPr>
          <a:xfrm>
            <a:off x="3710693" y="3433361"/>
            <a:ext cx="10268" cy="1237655"/>
          </a:xfrm>
          <a:custGeom>
            <a:avLst/>
            <a:gdLst/>
            <a:ahLst/>
            <a:cxnLst/>
            <a:rect l="l" t="t" r="r" b="b"/>
            <a:pathLst>
              <a:path w="14605" h="1760220">
                <a:moveTo>
                  <a:pt x="14471" y="0"/>
                </a:moveTo>
                <a:lnTo>
                  <a:pt x="0" y="1759753"/>
                </a:lnTo>
              </a:path>
            </a:pathLst>
          </a:custGeom>
          <a:ln w="24071">
            <a:solidFill>
              <a:srgbClr val="000000"/>
            </a:solidFill>
          </a:ln>
        </p:spPr>
        <p:txBody>
          <a:bodyPr wrap="square" lIns="0" tIns="0" rIns="0" bIns="0" rtlCol="0"/>
          <a:lstStyle/>
          <a:p>
            <a:endParaRPr sz="1266"/>
          </a:p>
        </p:txBody>
      </p:sp>
      <p:sp>
        <p:nvSpPr>
          <p:cNvPr id="41" name="object 41"/>
          <p:cNvSpPr txBox="1"/>
          <p:nvPr/>
        </p:nvSpPr>
        <p:spPr>
          <a:xfrm>
            <a:off x="3738430" y="3462743"/>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2..3</a:t>
            </a:r>
            <a:endParaRPr sz="1336">
              <a:latin typeface="Tahoma"/>
              <a:cs typeface="Tahoma"/>
            </a:endParaRPr>
          </a:p>
        </p:txBody>
      </p:sp>
      <p:sp>
        <p:nvSpPr>
          <p:cNvPr id="42" name="object 42"/>
          <p:cNvSpPr txBox="1"/>
          <p:nvPr/>
        </p:nvSpPr>
        <p:spPr>
          <a:xfrm>
            <a:off x="3757477" y="4342626"/>
            <a:ext cx="102691" cy="214135"/>
          </a:xfrm>
          <a:prstGeom prst="rect">
            <a:avLst/>
          </a:prstGeom>
        </p:spPr>
        <p:txBody>
          <a:bodyPr vert="horz" wrap="square" lIns="0" tIns="8483" rIns="0" bIns="0" rtlCol="0">
            <a:spAutoFit/>
          </a:bodyPr>
          <a:lstStyle/>
          <a:p>
            <a:pPr marL="8929">
              <a:spcBef>
                <a:spcPts val="67"/>
              </a:spcBef>
            </a:pPr>
            <a:r>
              <a:rPr sz="1336" spc="-63" dirty="0">
                <a:latin typeface="Tahoma"/>
                <a:cs typeface="Tahoma"/>
              </a:rPr>
              <a:t>1</a:t>
            </a:r>
            <a:endParaRPr sz="1336">
              <a:latin typeface="Tahoma"/>
              <a:cs typeface="Tahoma"/>
            </a:endParaRPr>
          </a:p>
        </p:txBody>
      </p:sp>
      <p:sp>
        <p:nvSpPr>
          <p:cNvPr id="43" name="object 43"/>
          <p:cNvSpPr/>
          <p:nvPr/>
        </p:nvSpPr>
        <p:spPr>
          <a:xfrm>
            <a:off x="5986015" y="4798014"/>
            <a:ext cx="1301948" cy="931813"/>
          </a:xfrm>
          <a:custGeom>
            <a:avLst/>
            <a:gdLst/>
            <a:ahLst/>
            <a:cxnLst/>
            <a:rect l="l" t="t" r="r" b="b"/>
            <a:pathLst>
              <a:path w="1851659" h="1325245">
                <a:moveTo>
                  <a:pt x="0" y="1324935"/>
                </a:moveTo>
                <a:lnTo>
                  <a:pt x="1851173" y="1324935"/>
                </a:lnTo>
                <a:lnTo>
                  <a:pt x="1851173" y="0"/>
                </a:lnTo>
                <a:lnTo>
                  <a:pt x="0" y="0"/>
                </a:lnTo>
                <a:lnTo>
                  <a:pt x="0" y="1324935"/>
                </a:lnTo>
                <a:close/>
              </a:path>
            </a:pathLst>
          </a:custGeom>
          <a:solidFill>
            <a:srgbClr val="FFFFFF"/>
          </a:solidFill>
        </p:spPr>
        <p:txBody>
          <a:bodyPr wrap="square" lIns="0" tIns="0" rIns="0" bIns="0" rtlCol="0"/>
          <a:lstStyle/>
          <a:p>
            <a:endParaRPr sz="1266"/>
          </a:p>
        </p:txBody>
      </p:sp>
      <p:sp>
        <p:nvSpPr>
          <p:cNvPr id="44" name="object 44"/>
          <p:cNvSpPr/>
          <p:nvPr/>
        </p:nvSpPr>
        <p:spPr>
          <a:xfrm>
            <a:off x="5986014" y="4798012"/>
            <a:ext cx="1301948" cy="931813"/>
          </a:xfrm>
          <a:custGeom>
            <a:avLst/>
            <a:gdLst/>
            <a:ahLst/>
            <a:cxnLst/>
            <a:rect l="l" t="t" r="r" b="b"/>
            <a:pathLst>
              <a:path w="1851659" h="1325245">
                <a:moveTo>
                  <a:pt x="0" y="0"/>
                </a:moveTo>
                <a:lnTo>
                  <a:pt x="1851173" y="0"/>
                </a:lnTo>
                <a:lnTo>
                  <a:pt x="1851173" y="1324935"/>
                </a:lnTo>
                <a:lnTo>
                  <a:pt x="0" y="1324935"/>
                </a:lnTo>
                <a:lnTo>
                  <a:pt x="0" y="0"/>
                </a:lnTo>
                <a:close/>
              </a:path>
            </a:pathLst>
          </a:custGeom>
          <a:ln w="24083">
            <a:solidFill>
              <a:srgbClr val="000000"/>
            </a:solidFill>
          </a:ln>
        </p:spPr>
        <p:txBody>
          <a:bodyPr wrap="square" lIns="0" tIns="0" rIns="0" bIns="0" rtlCol="0"/>
          <a:lstStyle/>
          <a:p>
            <a:endParaRPr sz="1266"/>
          </a:p>
        </p:txBody>
      </p:sp>
      <p:sp>
        <p:nvSpPr>
          <p:cNvPr id="45" name="object 45"/>
          <p:cNvSpPr txBox="1"/>
          <p:nvPr/>
        </p:nvSpPr>
        <p:spPr>
          <a:xfrm>
            <a:off x="5986014" y="4798012"/>
            <a:ext cx="1301948" cy="830464"/>
          </a:xfrm>
          <a:prstGeom prst="rect">
            <a:avLst/>
          </a:prstGeom>
          <a:ln w="24083">
            <a:solidFill>
              <a:srgbClr val="000000"/>
            </a:solidFill>
          </a:ln>
        </p:spPr>
        <p:txBody>
          <a:bodyPr vert="horz" wrap="square" lIns="0" tIns="109835" rIns="0" bIns="0" rtlCol="0">
            <a:spAutoFit/>
          </a:bodyPr>
          <a:lstStyle/>
          <a:p>
            <a:pPr marL="81704">
              <a:spcBef>
                <a:spcPts val="865"/>
              </a:spcBef>
            </a:pPr>
            <a:r>
              <a:rPr sz="1336" spc="-32" dirty="0">
                <a:latin typeface="Tahoma"/>
                <a:cs typeface="Tahoma"/>
              </a:rPr>
              <a:t>task</a:t>
            </a:r>
            <a:endParaRPr sz="1336" dirty="0">
              <a:latin typeface="Tahoma"/>
              <a:cs typeface="Tahoma"/>
            </a:endParaRPr>
          </a:p>
          <a:p>
            <a:pPr marL="81704" marR="95544">
              <a:lnSpc>
                <a:spcPct val="124800"/>
              </a:lnSpc>
            </a:pPr>
            <a:r>
              <a:rPr sz="1336" spc="-53" dirty="0">
                <a:latin typeface="Tahoma"/>
                <a:cs typeface="Tahoma"/>
              </a:rPr>
              <a:t>submission </a:t>
            </a:r>
            <a:r>
              <a:rPr sz="1336" spc="-49" dirty="0">
                <a:latin typeface="Tahoma"/>
                <a:cs typeface="Tahoma"/>
              </a:rPr>
              <a:t>date  </a:t>
            </a:r>
            <a:r>
              <a:rPr sz="1336" spc="-63" dirty="0">
                <a:latin typeface="Tahoma"/>
                <a:cs typeface="Tahoma"/>
              </a:rPr>
              <a:t>exercise</a:t>
            </a:r>
            <a:r>
              <a:rPr sz="1336" spc="-4" dirty="0">
                <a:latin typeface="Tahoma"/>
                <a:cs typeface="Tahoma"/>
              </a:rPr>
              <a:t> </a:t>
            </a:r>
            <a:r>
              <a:rPr sz="1336" spc="-28" dirty="0">
                <a:latin typeface="Tahoma"/>
                <a:cs typeface="Tahoma"/>
              </a:rPr>
              <a:t>points</a:t>
            </a:r>
            <a:endParaRPr sz="1336" dirty="0">
              <a:latin typeface="Tahoma"/>
              <a:cs typeface="Tahoma"/>
            </a:endParaRPr>
          </a:p>
        </p:txBody>
      </p:sp>
      <p:sp>
        <p:nvSpPr>
          <p:cNvPr id="46" name="object 46"/>
          <p:cNvSpPr/>
          <p:nvPr/>
        </p:nvSpPr>
        <p:spPr>
          <a:xfrm>
            <a:off x="5986015" y="4205180"/>
            <a:ext cx="1301948" cy="592931"/>
          </a:xfrm>
          <a:custGeom>
            <a:avLst/>
            <a:gdLst/>
            <a:ahLst/>
            <a:cxnLst/>
            <a:rect l="l" t="t" r="r" b="b"/>
            <a:pathLst>
              <a:path w="1851659" h="843279">
                <a:moveTo>
                  <a:pt x="0" y="843140"/>
                </a:moveTo>
                <a:lnTo>
                  <a:pt x="1851173" y="843140"/>
                </a:lnTo>
                <a:lnTo>
                  <a:pt x="1851173" y="0"/>
                </a:lnTo>
                <a:lnTo>
                  <a:pt x="0" y="0"/>
                </a:lnTo>
                <a:lnTo>
                  <a:pt x="0" y="843140"/>
                </a:lnTo>
                <a:close/>
              </a:path>
            </a:pathLst>
          </a:custGeom>
          <a:solidFill>
            <a:srgbClr val="FFFFFF"/>
          </a:solidFill>
        </p:spPr>
        <p:txBody>
          <a:bodyPr wrap="square" lIns="0" tIns="0" rIns="0" bIns="0" rtlCol="0"/>
          <a:lstStyle/>
          <a:p>
            <a:endParaRPr sz="1266"/>
          </a:p>
        </p:txBody>
      </p:sp>
      <p:sp>
        <p:nvSpPr>
          <p:cNvPr id="47" name="object 47"/>
          <p:cNvSpPr/>
          <p:nvPr/>
        </p:nvSpPr>
        <p:spPr>
          <a:xfrm>
            <a:off x="5986014" y="4205178"/>
            <a:ext cx="1301948" cy="592931"/>
          </a:xfrm>
          <a:custGeom>
            <a:avLst/>
            <a:gdLst/>
            <a:ahLst/>
            <a:cxnLst/>
            <a:rect l="l" t="t" r="r" b="b"/>
            <a:pathLst>
              <a:path w="1851659" h="843279">
                <a:moveTo>
                  <a:pt x="0" y="0"/>
                </a:moveTo>
                <a:lnTo>
                  <a:pt x="1851173" y="0"/>
                </a:lnTo>
                <a:lnTo>
                  <a:pt x="1851173" y="843140"/>
                </a:lnTo>
                <a:lnTo>
                  <a:pt x="0" y="843140"/>
                </a:lnTo>
                <a:lnTo>
                  <a:pt x="0" y="0"/>
                </a:lnTo>
                <a:close/>
              </a:path>
            </a:pathLst>
          </a:custGeom>
          <a:ln w="24086">
            <a:solidFill>
              <a:srgbClr val="000000"/>
            </a:solidFill>
          </a:ln>
        </p:spPr>
        <p:txBody>
          <a:bodyPr wrap="square" lIns="0" tIns="0" rIns="0" bIns="0" rtlCol="0"/>
          <a:lstStyle/>
          <a:p>
            <a:endParaRPr sz="1266"/>
          </a:p>
        </p:txBody>
      </p:sp>
      <p:sp>
        <p:nvSpPr>
          <p:cNvPr id="48" name="object 48"/>
          <p:cNvSpPr txBox="1"/>
          <p:nvPr/>
        </p:nvSpPr>
        <p:spPr>
          <a:xfrm>
            <a:off x="5986014" y="4205179"/>
            <a:ext cx="1301948" cy="393121"/>
          </a:xfrm>
          <a:prstGeom prst="rect">
            <a:avLst/>
          </a:prstGeom>
          <a:ln w="24086">
            <a:solidFill>
              <a:srgbClr val="000000"/>
            </a:solidFill>
          </a:ln>
        </p:spPr>
        <p:txBody>
          <a:bodyPr vert="horz" wrap="square" lIns="0" tIns="185738" rIns="0" bIns="0" rtlCol="0">
            <a:spAutoFit/>
          </a:bodyPr>
          <a:lstStyle/>
          <a:p>
            <a:pPr marL="376819">
              <a:spcBef>
                <a:spcPts val="1462"/>
              </a:spcBef>
            </a:pPr>
            <a:r>
              <a:rPr sz="1336" spc="-70" dirty="0">
                <a:latin typeface="Tahoma"/>
                <a:cs typeface="Tahoma"/>
              </a:rPr>
              <a:t>Exercise</a:t>
            </a:r>
            <a:endParaRPr sz="1336">
              <a:latin typeface="Tahoma"/>
              <a:cs typeface="Tahoma"/>
            </a:endParaRPr>
          </a:p>
        </p:txBody>
      </p:sp>
      <p:sp>
        <p:nvSpPr>
          <p:cNvPr id="49" name="object 49"/>
          <p:cNvSpPr/>
          <p:nvPr/>
        </p:nvSpPr>
        <p:spPr>
          <a:xfrm>
            <a:off x="3899189" y="6055921"/>
            <a:ext cx="1859607" cy="440680"/>
          </a:xfrm>
          <a:custGeom>
            <a:avLst/>
            <a:gdLst/>
            <a:ahLst/>
            <a:cxnLst/>
            <a:rect l="l" t="t" r="r" b="b"/>
            <a:pathLst>
              <a:path w="2644775" h="626745">
                <a:moveTo>
                  <a:pt x="0" y="626333"/>
                </a:moveTo>
                <a:lnTo>
                  <a:pt x="2644534" y="626333"/>
                </a:lnTo>
                <a:lnTo>
                  <a:pt x="2644534" y="0"/>
                </a:lnTo>
                <a:lnTo>
                  <a:pt x="0" y="0"/>
                </a:lnTo>
                <a:lnTo>
                  <a:pt x="0" y="626333"/>
                </a:lnTo>
                <a:close/>
              </a:path>
            </a:pathLst>
          </a:custGeom>
          <a:solidFill>
            <a:srgbClr val="FFFFFF"/>
          </a:solidFill>
        </p:spPr>
        <p:txBody>
          <a:bodyPr wrap="square" lIns="0" tIns="0" rIns="0" bIns="0" rtlCol="0"/>
          <a:lstStyle/>
          <a:p>
            <a:endParaRPr sz="1266"/>
          </a:p>
        </p:txBody>
      </p:sp>
      <p:sp>
        <p:nvSpPr>
          <p:cNvPr id="50" name="object 50"/>
          <p:cNvSpPr/>
          <p:nvPr/>
        </p:nvSpPr>
        <p:spPr>
          <a:xfrm>
            <a:off x="3899188" y="6055920"/>
            <a:ext cx="1859607" cy="440680"/>
          </a:xfrm>
          <a:custGeom>
            <a:avLst/>
            <a:gdLst/>
            <a:ahLst/>
            <a:cxnLst/>
            <a:rect l="l" t="t" r="r" b="b"/>
            <a:pathLst>
              <a:path w="2644775" h="626745">
                <a:moveTo>
                  <a:pt x="0" y="0"/>
                </a:moveTo>
                <a:lnTo>
                  <a:pt x="2644534" y="0"/>
                </a:lnTo>
                <a:lnTo>
                  <a:pt x="2644534" y="626333"/>
                </a:lnTo>
                <a:lnTo>
                  <a:pt x="0" y="626333"/>
                </a:lnTo>
                <a:lnTo>
                  <a:pt x="0" y="0"/>
                </a:lnTo>
                <a:close/>
              </a:path>
            </a:pathLst>
          </a:custGeom>
          <a:ln w="24088">
            <a:solidFill>
              <a:srgbClr val="000000"/>
            </a:solidFill>
          </a:ln>
        </p:spPr>
        <p:txBody>
          <a:bodyPr wrap="square" lIns="0" tIns="0" rIns="0" bIns="0" rtlCol="0"/>
          <a:lstStyle/>
          <a:p>
            <a:endParaRPr sz="1266"/>
          </a:p>
        </p:txBody>
      </p:sp>
      <p:sp>
        <p:nvSpPr>
          <p:cNvPr id="51" name="object 51"/>
          <p:cNvSpPr txBox="1"/>
          <p:nvPr/>
        </p:nvSpPr>
        <p:spPr>
          <a:xfrm>
            <a:off x="3899188" y="6055920"/>
            <a:ext cx="1859607" cy="325043"/>
          </a:xfrm>
          <a:prstGeom prst="rect">
            <a:avLst/>
          </a:prstGeom>
          <a:ln w="24088">
            <a:solidFill>
              <a:srgbClr val="000000"/>
            </a:solidFill>
          </a:ln>
        </p:spPr>
        <p:txBody>
          <a:bodyPr vert="horz" wrap="square" lIns="0" tIns="118318" rIns="0" bIns="0" rtlCol="0">
            <a:spAutoFit/>
          </a:bodyPr>
          <a:lstStyle/>
          <a:p>
            <a:pPr marL="81704">
              <a:spcBef>
                <a:spcPts val="932"/>
              </a:spcBef>
            </a:pPr>
            <a:r>
              <a:rPr sz="1336" spc="-60" dirty="0">
                <a:latin typeface="Tahoma"/>
                <a:cs typeface="Tahoma"/>
              </a:rPr>
              <a:t>achieved </a:t>
            </a:r>
            <a:r>
              <a:rPr sz="1336" spc="-63" dirty="0">
                <a:latin typeface="Tahoma"/>
                <a:cs typeface="Tahoma"/>
              </a:rPr>
              <a:t>exercise</a:t>
            </a:r>
            <a:r>
              <a:rPr sz="1336" spc="84" dirty="0">
                <a:latin typeface="Tahoma"/>
                <a:cs typeface="Tahoma"/>
              </a:rPr>
              <a:t> </a:t>
            </a:r>
            <a:r>
              <a:rPr sz="1336" spc="-28" dirty="0">
                <a:latin typeface="Tahoma"/>
                <a:cs typeface="Tahoma"/>
              </a:rPr>
              <a:t>points</a:t>
            </a:r>
            <a:endParaRPr sz="1336">
              <a:latin typeface="Tahoma"/>
              <a:cs typeface="Tahoma"/>
            </a:endParaRPr>
          </a:p>
        </p:txBody>
      </p:sp>
      <p:sp>
        <p:nvSpPr>
          <p:cNvPr id="52" name="object 52"/>
          <p:cNvSpPr/>
          <p:nvPr/>
        </p:nvSpPr>
        <p:spPr>
          <a:xfrm>
            <a:off x="3899189" y="5463087"/>
            <a:ext cx="1859607" cy="592931"/>
          </a:xfrm>
          <a:custGeom>
            <a:avLst/>
            <a:gdLst/>
            <a:ahLst/>
            <a:cxnLst/>
            <a:rect l="l" t="t" r="r" b="b"/>
            <a:pathLst>
              <a:path w="2644775" h="843279">
                <a:moveTo>
                  <a:pt x="0" y="843140"/>
                </a:moveTo>
                <a:lnTo>
                  <a:pt x="2644534" y="843140"/>
                </a:lnTo>
                <a:lnTo>
                  <a:pt x="2644534" y="0"/>
                </a:lnTo>
                <a:lnTo>
                  <a:pt x="0" y="0"/>
                </a:lnTo>
                <a:lnTo>
                  <a:pt x="0" y="843140"/>
                </a:lnTo>
                <a:close/>
              </a:path>
            </a:pathLst>
          </a:custGeom>
          <a:solidFill>
            <a:srgbClr val="FFFFFF"/>
          </a:solidFill>
        </p:spPr>
        <p:txBody>
          <a:bodyPr wrap="square" lIns="0" tIns="0" rIns="0" bIns="0" rtlCol="0"/>
          <a:lstStyle/>
          <a:p>
            <a:endParaRPr sz="1266"/>
          </a:p>
        </p:txBody>
      </p:sp>
      <p:sp>
        <p:nvSpPr>
          <p:cNvPr id="53" name="object 53"/>
          <p:cNvSpPr txBox="1"/>
          <p:nvPr/>
        </p:nvSpPr>
        <p:spPr>
          <a:xfrm>
            <a:off x="3899188" y="5463086"/>
            <a:ext cx="1859607" cy="393121"/>
          </a:xfrm>
          <a:prstGeom prst="rect">
            <a:avLst/>
          </a:prstGeom>
          <a:ln w="24088">
            <a:solidFill>
              <a:srgbClr val="000000"/>
            </a:solidFill>
          </a:ln>
        </p:spPr>
        <p:txBody>
          <a:bodyPr vert="horz" wrap="square" lIns="0" tIns="185738" rIns="0" bIns="0" rtlCol="0">
            <a:spAutoFit/>
          </a:bodyPr>
          <a:lstStyle/>
          <a:p>
            <a:pPr algn="ctr">
              <a:spcBef>
                <a:spcPts val="1462"/>
              </a:spcBef>
            </a:pPr>
            <a:r>
              <a:rPr sz="1336" spc="-56" dirty="0">
                <a:latin typeface="Tahoma"/>
                <a:cs typeface="Tahoma"/>
              </a:rPr>
              <a:t>Solution</a:t>
            </a:r>
            <a:endParaRPr sz="1336">
              <a:latin typeface="Tahoma"/>
              <a:cs typeface="Tahoma"/>
            </a:endParaRPr>
          </a:p>
        </p:txBody>
      </p:sp>
      <p:sp>
        <p:nvSpPr>
          <p:cNvPr id="54" name="object 54"/>
          <p:cNvSpPr/>
          <p:nvPr/>
        </p:nvSpPr>
        <p:spPr>
          <a:xfrm>
            <a:off x="6636818" y="3314795"/>
            <a:ext cx="2232" cy="890736"/>
          </a:xfrm>
          <a:custGeom>
            <a:avLst/>
            <a:gdLst/>
            <a:ahLst/>
            <a:cxnLst/>
            <a:rect l="l" t="t" r="r" b="b"/>
            <a:pathLst>
              <a:path w="3175" h="1266825">
                <a:moveTo>
                  <a:pt x="0" y="1266322"/>
                </a:moveTo>
                <a:lnTo>
                  <a:pt x="2717" y="0"/>
                </a:lnTo>
              </a:path>
            </a:pathLst>
          </a:custGeom>
          <a:ln w="24071">
            <a:solidFill>
              <a:srgbClr val="000000"/>
            </a:solidFill>
          </a:ln>
        </p:spPr>
        <p:txBody>
          <a:bodyPr wrap="square" lIns="0" tIns="0" rIns="0" bIns="0" rtlCol="0"/>
          <a:lstStyle/>
          <a:p>
            <a:endParaRPr sz="1266"/>
          </a:p>
        </p:txBody>
      </p:sp>
      <p:sp>
        <p:nvSpPr>
          <p:cNvPr id="55" name="object 55"/>
          <p:cNvSpPr txBox="1"/>
          <p:nvPr/>
        </p:nvSpPr>
        <p:spPr>
          <a:xfrm>
            <a:off x="6328911" y="3489832"/>
            <a:ext cx="243465" cy="518368"/>
          </a:xfrm>
          <a:prstGeom prst="rect">
            <a:avLst/>
          </a:prstGeom>
        </p:spPr>
        <p:txBody>
          <a:bodyPr vert="vert270" wrap="square" lIns="0" tIns="4018" rIns="0" bIns="0" rtlCol="0">
            <a:spAutoFit/>
          </a:bodyPr>
          <a:lstStyle/>
          <a:p>
            <a:pPr marL="8929">
              <a:spcBef>
                <a:spcPts val="32"/>
              </a:spcBef>
            </a:pPr>
            <a:r>
              <a:rPr sz="1336" spc="-80" dirty="0">
                <a:latin typeface="Tahoma"/>
                <a:cs typeface="Tahoma"/>
              </a:rPr>
              <a:t>owns</a:t>
            </a:r>
            <a:r>
              <a:rPr sz="1336" spc="-39" dirty="0">
                <a:latin typeface="Tahoma"/>
                <a:cs typeface="Tahoma"/>
              </a:rPr>
              <a:t> </a:t>
            </a:r>
            <a:r>
              <a:rPr sz="1582" spc="197" dirty="0">
                <a:latin typeface="Microsoft Sans Serif"/>
                <a:cs typeface="Microsoft Sans Serif"/>
              </a:rPr>
              <a:t>‣</a:t>
            </a:r>
            <a:endParaRPr sz="1582">
              <a:latin typeface="Microsoft Sans Serif"/>
              <a:cs typeface="Microsoft Sans Serif"/>
            </a:endParaRPr>
          </a:p>
        </p:txBody>
      </p:sp>
      <p:sp>
        <p:nvSpPr>
          <p:cNvPr id="56" name="object 56"/>
          <p:cNvSpPr txBox="1"/>
          <p:nvPr/>
        </p:nvSpPr>
        <p:spPr>
          <a:xfrm>
            <a:off x="6712984" y="3978606"/>
            <a:ext cx="450503" cy="214135"/>
          </a:xfrm>
          <a:prstGeom prst="rect">
            <a:avLst/>
          </a:prstGeom>
        </p:spPr>
        <p:txBody>
          <a:bodyPr vert="horz" wrap="square" lIns="0" tIns="8483" rIns="0" bIns="0" rtlCol="0">
            <a:spAutoFit/>
          </a:bodyPr>
          <a:lstStyle/>
          <a:p>
            <a:pPr marL="8929">
              <a:spcBef>
                <a:spcPts val="67"/>
              </a:spcBef>
            </a:pPr>
            <a:r>
              <a:rPr sz="1336" spc="-56" dirty="0">
                <a:latin typeface="Tahoma"/>
                <a:cs typeface="Tahoma"/>
              </a:rPr>
              <a:t>12..14</a:t>
            </a:r>
            <a:endParaRPr sz="1336">
              <a:latin typeface="Tahoma"/>
              <a:cs typeface="Tahoma"/>
            </a:endParaRPr>
          </a:p>
        </p:txBody>
      </p:sp>
      <p:sp>
        <p:nvSpPr>
          <p:cNvPr id="57" name="object 57"/>
          <p:cNvSpPr txBox="1"/>
          <p:nvPr/>
        </p:nvSpPr>
        <p:spPr>
          <a:xfrm>
            <a:off x="6683451" y="3332030"/>
            <a:ext cx="102691" cy="214135"/>
          </a:xfrm>
          <a:prstGeom prst="rect">
            <a:avLst/>
          </a:prstGeom>
        </p:spPr>
        <p:txBody>
          <a:bodyPr vert="horz" wrap="square" lIns="0" tIns="8483" rIns="0" bIns="0" rtlCol="0">
            <a:spAutoFit/>
          </a:bodyPr>
          <a:lstStyle/>
          <a:p>
            <a:pPr marL="8929">
              <a:spcBef>
                <a:spcPts val="67"/>
              </a:spcBef>
            </a:pPr>
            <a:r>
              <a:rPr sz="1336" spc="-63" dirty="0">
                <a:latin typeface="Tahoma"/>
                <a:cs typeface="Tahoma"/>
              </a:rPr>
              <a:t>1</a:t>
            </a:r>
            <a:endParaRPr sz="1336">
              <a:latin typeface="Tahoma"/>
              <a:cs typeface="Tahoma"/>
            </a:endParaRPr>
          </a:p>
        </p:txBody>
      </p:sp>
      <p:sp>
        <p:nvSpPr>
          <p:cNvPr id="58" name="object 58"/>
          <p:cNvSpPr/>
          <p:nvPr/>
        </p:nvSpPr>
        <p:spPr>
          <a:xfrm>
            <a:off x="4277682" y="4967105"/>
            <a:ext cx="1708696" cy="446"/>
          </a:xfrm>
          <a:custGeom>
            <a:avLst/>
            <a:gdLst/>
            <a:ahLst/>
            <a:cxnLst/>
            <a:rect l="l" t="t" r="r" b="b"/>
            <a:pathLst>
              <a:path w="2430145" h="634">
                <a:moveTo>
                  <a:pt x="0" y="0"/>
                </a:moveTo>
                <a:lnTo>
                  <a:pt x="2429626" y="409"/>
                </a:lnTo>
              </a:path>
            </a:pathLst>
          </a:custGeom>
          <a:ln w="24089">
            <a:solidFill>
              <a:srgbClr val="000000"/>
            </a:solidFill>
          </a:ln>
        </p:spPr>
        <p:txBody>
          <a:bodyPr wrap="square" lIns="0" tIns="0" rIns="0" bIns="0" rtlCol="0"/>
          <a:lstStyle/>
          <a:p>
            <a:endParaRPr sz="1266"/>
          </a:p>
        </p:txBody>
      </p:sp>
      <p:sp>
        <p:nvSpPr>
          <p:cNvPr id="59" name="object 59"/>
          <p:cNvSpPr txBox="1"/>
          <p:nvPr/>
        </p:nvSpPr>
        <p:spPr>
          <a:xfrm>
            <a:off x="4865968" y="4651054"/>
            <a:ext cx="577751" cy="254736"/>
          </a:xfrm>
          <a:prstGeom prst="rect">
            <a:avLst/>
          </a:prstGeom>
        </p:spPr>
        <p:txBody>
          <a:bodyPr vert="horz" wrap="square" lIns="0" tIns="11162" rIns="0" bIns="0" rtlCol="0">
            <a:spAutoFit/>
          </a:bodyPr>
          <a:lstStyle/>
          <a:p>
            <a:pPr marL="8929">
              <a:spcBef>
                <a:spcPts val="88"/>
              </a:spcBef>
            </a:pPr>
            <a:r>
              <a:rPr sz="1336" spc="-63" dirty="0">
                <a:latin typeface="Tahoma"/>
                <a:cs typeface="Tahoma"/>
              </a:rPr>
              <a:t>solves</a:t>
            </a:r>
            <a:r>
              <a:rPr sz="1336" spc="-39" dirty="0">
                <a:latin typeface="Tahoma"/>
                <a:cs typeface="Tahoma"/>
              </a:rPr>
              <a:t> </a:t>
            </a:r>
            <a:r>
              <a:rPr sz="1582" spc="197" dirty="0">
                <a:latin typeface="Microsoft Sans Serif"/>
                <a:cs typeface="Microsoft Sans Serif"/>
              </a:rPr>
              <a:t>‣</a:t>
            </a:r>
            <a:endParaRPr sz="1582">
              <a:latin typeface="Microsoft Sans Serif"/>
              <a:cs typeface="Microsoft Sans Serif"/>
            </a:endParaRPr>
          </a:p>
        </p:txBody>
      </p:sp>
      <p:sp>
        <p:nvSpPr>
          <p:cNvPr id="60" name="object 60"/>
          <p:cNvSpPr txBox="1"/>
          <p:nvPr/>
        </p:nvSpPr>
        <p:spPr>
          <a:xfrm>
            <a:off x="4310277" y="5028353"/>
            <a:ext cx="102691" cy="214135"/>
          </a:xfrm>
          <a:prstGeom prst="rect">
            <a:avLst/>
          </a:prstGeom>
        </p:spPr>
        <p:txBody>
          <a:bodyPr vert="horz" wrap="square" lIns="0" tIns="8483" rIns="0" bIns="0" rtlCol="0">
            <a:spAutoFit/>
          </a:bodyPr>
          <a:lstStyle/>
          <a:p>
            <a:pPr marL="8929">
              <a:spcBef>
                <a:spcPts val="67"/>
              </a:spcBef>
            </a:pPr>
            <a:r>
              <a:rPr sz="1336" spc="-63" dirty="0">
                <a:latin typeface="Tahoma"/>
                <a:cs typeface="Tahoma"/>
              </a:rPr>
              <a:t>*</a:t>
            </a:r>
            <a:endParaRPr sz="1336">
              <a:latin typeface="Tahoma"/>
              <a:cs typeface="Tahoma"/>
            </a:endParaRPr>
          </a:p>
        </p:txBody>
      </p:sp>
      <p:sp>
        <p:nvSpPr>
          <p:cNvPr id="61" name="object 61"/>
          <p:cNvSpPr txBox="1"/>
          <p:nvPr/>
        </p:nvSpPr>
        <p:spPr>
          <a:xfrm>
            <a:off x="5823778" y="5028562"/>
            <a:ext cx="102691" cy="214135"/>
          </a:xfrm>
          <a:prstGeom prst="rect">
            <a:avLst/>
          </a:prstGeom>
        </p:spPr>
        <p:txBody>
          <a:bodyPr vert="horz" wrap="square" lIns="0" tIns="8483" rIns="0" bIns="0" rtlCol="0">
            <a:spAutoFit/>
          </a:bodyPr>
          <a:lstStyle/>
          <a:p>
            <a:pPr marL="8929">
              <a:spcBef>
                <a:spcPts val="67"/>
              </a:spcBef>
            </a:pPr>
            <a:r>
              <a:rPr sz="1336" spc="-63" dirty="0">
                <a:latin typeface="Tahoma"/>
                <a:cs typeface="Tahoma"/>
              </a:rPr>
              <a:t>*</a:t>
            </a:r>
            <a:endParaRPr sz="1336">
              <a:latin typeface="Tahoma"/>
              <a:cs typeface="Tahoma"/>
            </a:endParaRPr>
          </a:p>
        </p:txBody>
      </p:sp>
      <p:sp>
        <p:nvSpPr>
          <p:cNvPr id="63" name="object 63"/>
          <p:cNvSpPr txBox="1"/>
          <p:nvPr/>
        </p:nvSpPr>
        <p:spPr>
          <a:xfrm>
            <a:off x="3442508" y="3547082"/>
            <a:ext cx="243465" cy="908596"/>
          </a:xfrm>
          <a:prstGeom prst="rect">
            <a:avLst/>
          </a:prstGeom>
        </p:spPr>
        <p:txBody>
          <a:bodyPr vert="vert270" wrap="square" lIns="0" tIns="9823" rIns="0" bIns="0" rtlCol="0">
            <a:spAutoFit/>
          </a:bodyPr>
          <a:lstStyle/>
          <a:p>
            <a:pPr marL="8929">
              <a:spcBef>
                <a:spcPts val="77"/>
              </a:spcBef>
            </a:pPr>
            <a:r>
              <a:rPr sz="2004" spc="-68" baseline="1461" dirty="0">
                <a:latin typeface="Tahoma"/>
                <a:cs typeface="Tahoma"/>
              </a:rPr>
              <a:t>consists </a:t>
            </a:r>
            <a:r>
              <a:rPr sz="1336" spc="-39" dirty="0">
                <a:latin typeface="Tahoma"/>
                <a:cs typeface="Tahoma"/>
              </a:rPr>
              <a:t>of</a:t>
            </a:r>
            <a:r>
              <a:rPr sz="1336" spc="21" dirty="0">
                <a:latin typeface="Tahoma"/>
                <a:cs typeface="Tahoma"/>
              </a:rPr>
              <a:t> </a:t>
            </a:r>
            <a:r>
              <a:rPr sz="1582" spc="197" dirty="0">
                <a:latin typeface="Microsoft Sans Serif"/>
                <a:cs typeface="Microsoft Sans Serif"/>
              </a:rPr>
              <a:t>‣</a:t>
            </a:r>
            <a:endParaRPr sz="1582">
              <a:latin typeface="Microsoft Sans Serif"/>
              <a:cs typeface="Microsoft Sans Serif"/>
            </a:endParaRPr>
          </a:p>
        </p:txBody>
      </p:sp>
      <p:sp>
        <p:nvSpPr>
          <p:cNvPr id="64" name="object 64"/>
          <p:cNvSpPr txBox="1">
            <a:spLocks noGrp="1"/>
          </p:cNvSpPr>
          <p:nvPr>
            <p:ph type="title"/>
          </p:nvPr>
        </p:nvSpPr>
        <p:spPr>
          <a:xfrm>
            <a:off x="1729383" y="839391"/>
            <a:ext cx="8749754" cy="899245"/>
          </a:xfrm>
          <a:prstGeom prst="rect">
            <a:avLst/>
          </a:prstGeom>
        </p:spPr>
        <p:txBody>
          <a:bodyPr vert="horz" wrap="square" lIns="0" tIns="33933" rIns="0" bIns="0" rtlCol="0" anchor="t">
            <a:spAutoFit/>
          </a:bodyPr>
          <a:lstStyle/>
          <a:p>
            <a:pPr marL="8929" marR="342888">
              <a:lnSpc>
                <a:spcPts val="3094"/>
              </a:lnSpc>
              <a:spcBef>
                <a:spcPts val="267"/>
              </a:spcBef>
            </a:pPr>
            <a:r>
              <a:rPr spc="-200" dirty="0">
                <a:latin typeface="Lucida Sans Unicode"/>
                <a:cs typeface="Lucida Sans Unicode"/>
              </a:rPr>
              <a:t>A </a:t>
            </a:r>
            <a:r>
              <a:rPr spc="-95" dirty="0">
                <a:latin typeface="Lucida Sans Unicode"/>
                <a:cs typeface="Lucida Sans Unicode"/>
              </a:rPr>
              <a:t>preliminary </a:t>
            </a:r>
            <a:r>
              <a:rPr spc="-123" dirty="0">
                <a:latin typeface="Lucida Sans Unicode"/>
                <a:cs typeface="Lucida Sans Unicode"/>
              </a:rPr>
              <a:t>domain </a:t>
            </a:r>
            <a:r>
              <a:rPr spc="-120" dirty="0">
                <a:latin typeface="Lucida Sans Unicode"/>
                <a:cs typeface="Lucida Sans Unicode"/>
              </a:rPr>
              <a:t>model </a:t>
            </a:r>
            <a:r>
              <a:rPr spc="-141" dirty="0">
                <a:latin typeface="Lucida Sans Unicode"/>
                <a:cs typeface="Lucida Sans Unicode"/>
              </a:rPr>
              <a:t>for </a:t>
            </a:r>
            <a:r>
              <a:rPr spc="-4" dirty="0">
                <a:latin typeface="Lucida Sans Unicode"/>
                <a:cs typeface="Lucida Sans Unicode"/>
              </a:rPr>
              <a:t>a </a:t>
            </a:r>
            <a:r>
              <a:rPr spc="-98" dirty="0">
                <a:latin typeface="Lucida Sans Unicode"/>
                <a:cs typeface="Lucida Sans Unicode"/>
              </a:rPr>
              <a:t>course </a:t>
            </a:r>
            <a:r>
              <a:rPr spc="-80" dirty="0">
                <a:latin typeface="Lucida Sans Unicode"/>
                <a:cs typeface="Lucida Sans Unicode"/>
              </a:rPr>
              <a:t>management  </a:t>
            </a:r>
            <a:r>
              <a:rPr spc="-74" dirty="0">
                <a:latin typeface="Lucida Sans Unicode"/>
                <a:cs typeface="Lucida Sans Unicode"/>
              </a:rPr>
              <a:t>system.</a:t>
            </a:r>
          </a:p>
        </p:txBody>
      </p:sp>
      <p:sp>
        <p:nvSpPr>
          <p:cNvPr id="65" name="object 65"/>
          <p:cNvSpPr/>
          <p:nvPr/>
        </p:nvSpPr>
        <p:spPr>
          <a:xfrm>
            <a:off x="7694414" y="5715000"/>
            <a:ext cx="2768203" cy="1017984"/>
          </a:xfrm>
          <a:custGeom>
            <a:avLst/>
            <a:gdLst/>
            <a:ahLst/>
            <a:cxnLst/>
            <a:rect l="l" t="t" r="r" b="b"/>
            <a:pathLst>
              <a:path w="3937000" h="1447800">
                <a:moveTo>
                  <a:pt x="3746500" y="0"/>
                </a:moveTo>
                <a:lnTo>
                  <a:pt x="190500" y="0"/>
                </a:lnTo>
                <a:lnTo>
                  <a:pt x="146819" y="5031"/>
                </a:lnTo>
                <a:lnTo>
                  <a:pt x="106722" y="19362"/>
                </a:lnTo>
                <a:lnTo>
                  <a:pt x="71351" y="41850"/>
                </a:lnTo>
                <a:lnTo>
                  <a:pt x="41850" y="71351"/>
                </a:lnTo>
                <a:lnTo>
                  <a:pt x="19362" y="106722"/>
                </a:lnTo>
                <a:lnTo>
                  <a:pt x="5031" y="146819"/>
                </a:lnTo>
                <a:lnTo>
                  <a:pt x="0" y="190500"/>
                </a:lnTo>
                <a:lnTo>
                  <a:pt x="0" y="1257300"/>
                </a:lnTo>
                <a:lnTo>
                  <a:pt x="5031" y="1300980"/>
                </a:lnTo>
                <a:lnTo>
                  <a:pt x="19363" y="1341077"/>
                </a:lnTo>
                <a:lnTo>
                  <a:pt x="41851" y="1376448"/>
                </a:lnTo>
                <a:lnTo>
                  <a:pt x="71352" y="1405949"/>
                </a:lnTo>
                <a:lnTo>
                  <a:pt x="106723" y="1428437"/>
                </a:lnTo>
                <a:lnTo>
                  <a:pt x="146820" y="1442768"/>
                </a:lnTo>
                <a:lnTo>
                  <a:pt x="190500" y="1447800"/>
                </a:lnTo>
                <a:lnTo>
                  <a:pt x="3746500" y="1447800"/>
                </a:lnTo>
                <a:lnTo>
                  <a:pt x="3790180" y="1442768"/>
                </a:lnTo>
                <a:lnTo>
                  <a:pt x="3830277" y="1428437"/>
                </a:lnTo>
                <a:lnTo>
                  <a:pt x="3865648" y="1405949"/>
                </a:lnTo>
                <a:lnTo>
                  <a:pt x="3895149" y="1376447"/>
                </a:lnTo>
                <a:lnTo>
                  <a:pt x="3917637" y="1341076"/>
                </a:lnTo>
                <a:lnTo>
                  <a:pt x="3931968" y="1300979"/>
                </a:lnTo>
                <a:lnTo>
                  <a:pt x="3937000" y="1257300"/>
                </a:lnTo>
                <a:lnTo>
                  <a:pt x="3937000" y="190500"/>
                </a:lnTo>
                <a:lnTo>
                  <a:pt x="3931968" y="146819"/>
                </a:lnTo>
                <a:lnTo>
                  <a:pt x="3917637" y="106722"/>
                </a:lnTo>
                <a:lnTo>
                  <a:pt x="3895149" y="71351"/>
                </a:lnTo>
                <a:lnTo>
                  <a:pt x="3865648" y="41850"/>
                </a:lnTo>
                <a:lnTo>
                  <a:pt x="3830277" y="19362"/>
                </a:lnTo>
                <a:lnTo>
                  <a:pt x="3790180" y="5031"/>
                </a:lnTo>
                <a:lnTo>
                  <a:pt x="3746500" y="0"/>
                </a:lnTo>
                <a:close/>
              </a:path>
            </a:pathLst>
          </a:custGeom>
          <a:solidFill>
            <a:srgbClr val="0069B5"/>
          </a:solidFill>
        </p:spPr>
        <p:txBody>
          <a:bodyPr wrap="square" lIns="0" tIns="0" rIns="0" bIns="0" rtlCol="0"/>
          <a:lstStyle/>
          <a:p>
            <a:endParaRPr sz="1266"/>
          </a:p>
        </p:txBody>
      </p:sp>
      <p:sp>
        <p:nvSpPr>
          <p:cNvPr id="66" name="object 66"/>
          <p:cNvSpPr/>
          <p:nvPr/>
        </p:nvSpPr>
        <p:spPr>
          <a:xfrm>
            <a:off x="7694414" y="5715000"/>
            <a:ext cx="2768203" cy="1017984"/>
          </a:xfrm>
          <a:custGeom>
            <a:avLst/>
            <a:gdLst/>
            <a:ahLst/>
            <a:cxnLst/>
            <a:rect l="l" t="t" r="r" b="b"/>
            <a:pathLst>
              <a:path w="3937000" h="1447800">
                <a:moveTo>
                  <a:pt x="0" y="1257300"/>
                </a:moveTo>
                <a:lnTo>
                  <a:pt x="0" y="190500"/>
                </a:lnTo>
                <a:lnTo>
                  <a:pt x="5031" y="146819"/>
                </a:lnTo>
                <a:lnTo>
                  <a:pt x="19362" y="106722"/>
                </a:lnTo>
                <a:lnTo>
                  <a:pt x="41850" y="71351"/>
                </a:lnTo>
                <a:lnTo>
                  <a:pt x="71351" y="41850"/>
                </a:lnTo>
                <a:lnTo>
                  <a:pt x="106722" y="19362"/>
                </a:lnTo>
                <a:lnTo>
                  <a:pt x="146819" y="5031"/>
                </a:lnTo>
                <a:lnTo>
                  <a:pt x="190500" y="0"/>
                </a:lnTo>
                <a:lnTo>
                  <a:pt x="3746500" y="0"/>
                </a:lnTo>
                <a:lnTo>
                  <a:pt x="3790180" y="5031"/>
                </a:lnTo>
                <a:lnTo>
                  <a:pt x="3830277" y="19362"/>
                </a:lnTo>
                <a:lnTo>
                  <a:pt x="3865648" y="41850"/>
                </a:lnTo>
                <a:lnTo>
                  <a:pt x="3895149" y="71351"/>
                </a:lnTo>
                <a:lnTo>
                  <a:pt x="3917637" y="106722"/>
                </a:lnTo>
                <a:lnTo>
                  <a:pt x="3931968" y="146819"/>
                </a:lnTo>
                <a:lnTo>
                  <a:pt x="3937000" y="190500"/>
                </a:lnTo>
                <a:lnTo>
                  <a:pt x="3937000" y="1257300"/>
                </a:lnTo>
                <a:lnTo>
                  <a:pt x="3931968" y="1300980"/>
                </a:lnTo>
                <a:lnTo>
                  <a:pt x="3917637" y="1341077"/>
                </a:lnTo>
                <a:lnTo>
                  <a:pt x="3895149" y="1376448"/>
                </a:lnTo>
                <a:lnTo>
                  <a:pt x="3865648" y="1405949"/>
                </a:lnTo>
                <a:lnTo>
                  <a:pt x="3830277" y="1428437"/>
                </a:lnTo>
                <a:lnTo>
                  <a:pt x="3790180" y="1442768"/>
                </a:lnTo>
                <a:lnTo>
                  <a:pt x="3746500" y="1447800"/>
                </a:lnTo>
                <a:lnTo>
                  <a:pt x="190500" y="1447800"/>
                </a:lnTo>
                <a:lnTo>
                  <a:pt x="146820" y="1442768"/>
                </a:lnTo>
                <a:lnTo>
                  <a:pt x="106723" y="1428437"/>
                </a:lnTo>
                <a:lnTo>
                  <a:pt x="71352" y="1405949"/>
                </a:lnTo>
                <a:lnTo>
                  <a:pt x="41850" y="1376447"/>
                </a:lnTo>
                <a:lnTo>
                  <a:pt x="19362" y="1341076"/>
                </a:lnTo>
                <a:lnTo>
                  <a:pt x="5031" y="1300979"/>
                </a:lnTo>
                <a:lnTo>
                  <a:pt x="0" y="1257300"/>
                </a:lnTo>
                <a:close/>
              </a:path>
            </a:pathLst>
          </a:custGeom>
          <a:ln w="25400">
            <a:solidFill>
              <a:srgbClr val="000000"/>
            </a:solidFill>
          </a:ln>
        </p:spPr>
        <p:txBody>
          <a:bodyPr wrap="square" lIns="0" tIns="0" rIns="0" bIns="0" rtlCol="0"/>
          <a:lstStyle/>
          <a:p>
            <a:endParaRPr sz="1266"/>
          </a:p>
        </p:txBody>
      </p:sp>
      <p:sp>
        <p:nvSpPr>
          <p:cNvPr id="67" name="object 67"/>
          <p:cNvSpPr/>
          <p:nvPr/>
        </p:nvSpPr>
        <p:spPr>
          <a:xfrm>
            <a:off x="7864078" y="5804297"/>
            <a:ext cx="2411016" cy="258961"/>
          </a:xfrm>
          <a:prstGeom prst="rect">
            <a:avLst/>
          </a:prstGeom>
          <a:blipFill>
            <a:blip r:embed="rId12" cstate="print"/>
            <a:stretch>
              <a:fillRect/>
            </a:stretch>
          </a:blipFill>
        </p:spPr>
        <p:txBody>
          <a:bodyPr wrap="square" lIns="0" tIns="0" rIns="0" bIns="0" rtlCol="0"/>
          <a:lstStyle/>
          <a:p>
            <a:endParaRPr sz="1266"/>
          </a:p>
        </p:txBody>
      </p:sp>
      <p:sp>
        <p:nvSpPr>
          <p:cNvPr id="68" name="object 68"/>
          <p:cNvSpPr/>
          <p:nvPr/>
        </p:nvSpPr>
        <p:spPr>
          <a:xfrm>
            <a:off x="7801570" y="6098977"/>
            <a:ext cx="2536031" cy="258961"/>
          </a:xfrm>
          <a:prstGeom prst="rect">
            <a:avLst/>
          </a:prstGeom>
          <a:blipFill>
            <a:blip r:embed="rId13" cstate="print"/>
            <a:stretch>
              <a:fillRect/>
            </a:stretch>
          </a:blipFill>
        </p:spPr>
        <p:txBody>
          <a:bodyPr wrap="square" lIns="0" tIns="0" rIns="0" bIns="0" rtlCol="0"/>
          <a:lstStyle/>
          <a:p>
            <a:endParaRPr sz="1266"/>
          </a:p>
        </p:txBody>
      </p:sp>
      <p:sp>
        <p:nvSpPr>
          <p:cNvPr id="69" name="object 69"/>
          <p:cNvSpPr/>
          <p:nvPr/>
        </p:nvSpPr>
        <p:spPr>
          <a:xfrm>
            <a:off x="7989094" y="6393656"/>
            <a:ext cx="2160984" cy="303609"/>
          </a:xfrm>
          <a:prstGeom prst="rect">
            <a:avLst/>
          </a:prstGeom>
          <a:blipFill>
            <a:blip r:embed="rId14" cstate="print"/>
            <a:stretch>
              <a:fillRect/>
            </a:stretch>
          </a:blipFill>
        </p:spPr>
        <p:txBody>
          <a:bodyPr wrap="square" lIns="0" tIns="0" rIns="0" bIns="0" rtlCol="0"/>
          <a:lstStyle/>
          <a:p>
            <a:endParaRPr sz="1266"/>
          </a:p>
        </p:txBody>
      </p:sp>
      <p:sp>
        <p:nvSpPr>
          <p:cNvPr id="70" name="object 70"/>
          <p:cNvSpPr txBox="1"/>
          <p:nvPr/>
        </p:nvSpPr>
        <p:spPr>
          <a:xfrm>
            <a:off x="7817781" y="5759649"/>
            <a:ext cx="2521743" cy="908300"/>
          </a:xfrm>
          <a:prstGeom prst="rect">
            <a:avLst/>
          </a:prstGeom>
        </p:spPr>
        <p:txBody>
          <a:bodyPr vert="horz" wrap="square" lIns="0" tIns="23216" rIns="0" bIns="0" rtlCol="0">
            <a:spAutoFit/>
          </a:bodyPr>
          <a:lstStyle/>
          <a:p>
            <a:pPr marL="8929" marR="3572" algn="ctr">
              <a:lnSpc>
                <a:spcPts val="2320"/>
              </a:lnSpc>
              <a:spcBef>
                <a:spcPts val="182"/>
              </a:spcBef>
            </a:pPr>
            <a:r>
              <a:rPr sz="1969" spc="-91" dirty="0">
                <a:solidFill>
                  <a:srgbClr val="FFFFFF"/>
                </a:solidFill>
                <a:latin typeface="Lucida Sans Unicode"/>
                <a:cs typeface="Lucida Sans Unicode"/>
              </a:rPr>
              <a:t>The </a:t>
            </a:r>
            <a:r>
              <a:rPr sz="1969" spc="-88" dirty="0">
                <a:solidFill>
                  <a:srgbClr val="FFFFFF"/>
                </a:solidFill>
                <a:latin typeface="Lucida Sans Unicode"/>
                <a:cs typeface="Lucida Sans Unicode"/>
              </a:rPr>
              <a:t>Domain </a:t>
            </a:r>
            <a:r>
              <a:rPr sz="1969" spc="-98" dirty="0">
                <a:solidFill>
                  <a:srgbClr val="FFFFFF"/>
                </a:solidFill>
                <a:latin typeface="Lucida Sans Unicode"/>
                <a:cs typeface="Lucida Sans Unicode"/>
              </a:rPr>
              <a:t>Model </a:t>
            </a:r>
            <a:r>
              <a:rPr sz="1969" spc="-80" dirty="0">
                <a:solidFill>
                  <a:srgbClr val="FFFFFF"/>
                </a:solidFill>
                <a:latin typeface="Lucida Sans Unicode"/>
                <a:cs typeface="Lucida Sans Unicode"/>
              </a:rPr>
              <a:t>is  </a:t>
            </a:r>
            <a:r>
              <a:rPr sz="1969" spc="-74" dirty="0">
                <a:solidFill>
                  <a:srgbClr val="FFFFFF"/>
                </a:solidFill>
                <a:latin typeface="Lucida Sans Unicode"/>
                <a:cs typeface="Lucida Sans Unicode"/>
              </a:rPr>
              <a:t>sometimes also</a:t>
            </a:r>
            <a:r>
              <a:rPr sz="1969" spc="-84" dirty="0">
                <a:solidFill>
                  <a:srgbClr val="FFFFFF"/>
                </a:solidFill>
                <a:latin typeface="Lucida Sans Unicode"/>
                <a:cs typeface="Lucida Sans Unicode"/>
              </a:rPr>
              <a:t> </a:t>
            </a:r>
            <a:r>
              <a:rPr sz="1969" spc="-56" dirty="0">
                <a:solidFill>
                  <a:srgbClr val="FFFFFF"/>
                </a:solidFill>
                <a:latin typeface="Lucida Sans Unicode"/>
                <a:cs typeface="Lucida Sans Unicode"/>
              </a:rPr>
              <a:t>called  </a:t>
            </a:r>
            <a:r>
              <a:rPr sz="1969" spc="-4" dirty="0">
                <a:solidFill>
                  <a:srgbClr val="FFFFFF"/>
                </a:solidFill>
                <a:latin typeface="Lucida Sans Unicode"/>
                <a:cs typeface="Lucida Sans Unicode"/>
              </a:rPr>
              <a:t>a </a:t>
            </a:r>
            <a:r>
              <a:rPr sz="1969" spc="-77" dirty="0">
                <a:solidFill>
                  <a:srgbClr val="FFFFFF"/>
                </a:solidFill>
                <a:latin typeface="Lucida Sans Unicode"/>
                <a:cs typeface="Lucida Sans Unicode"/>
              </a:rPr>
              <a:t>Visual</a:t>
            </a:r>
            <a:r>
              <a:rPr sz="1969" spc="-141" dirty="0">
                <a:solidFill>
                  <a:srgbClr val="FFFFFF"/>
                </a:solidFill>
                <a:latin typeface="Lucida Sans Unicode"/>
                <a:cs typeface="Lucida Sans Unicode"/>
              </a:rPr>
              <a:t> </a:t>
            </a:r>
            <a:r>
              <a:rPr sz="1969" spc="-91" dirty="0">
                <a:solidFill>
                  <a:srgbClr val="FFFFFF"/>
                </a:solidFill>
                <a:latin typeface="Lucida Sans Unicode"/>
                <a:cs typeface="Lucida Sans Unicode"/>
              </a:rPr>
              <a:t>Dictionary.</a:t>
            </a:r>
            <a:endParaRPr sz="1969">
              <a:latin typeface="Lucida Sans Unicode"/>
              <a:cs typeface="Lucida Sans Unicode"/>
            </a:endParaRPr>
          </a:p>
        </p:txBody>
      </p:sp>
      <p:cxnSp>
        <p:nvCxnSpPr>
          <p:cNvPr id="73" name="Straight Connector 72">
            <a:extLst>
              <a:ext uri="{FF2B5EF4-FFF2-40B4-BE49-F238E27FC236}">
                <a16:creationId xmlns:a16="http://schemas.microsoft.com/office/drawing/2014/main" id="{F8E2DC2F-06F2-4C84-32E3-CE8A5C42E215}"/>
              </a:ext>
            </a:extLst>
          </p:cNvPr>
          <p:cNvCxnSpPr>
            <a:stCxn id="53" idx="0"/>
          </p:cNvCxnSpPr>
          <p:nvPr/>
        </p:nvCxnSpPr>
        <p:spPr>
          <a:xfrm flipV="1">
            <a:off x="4828992" y="4967105"/>
            <a:ext cx="7256" cy="4959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7925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38546"/>
          </a:xfrm>
        </p:spPr>
        <p:txBody>
          <a:bodyPr>
            <a:normAutofit fontScale="90000"/>
          </a:bodyPr>
          <a:lstStyle/>
          <a:p>
            <a:r>
              <a:rPr lang="en-US" dirty="0"/>
              <a:t>Hospital Management System</a:t>
            </a:r>
          </a:p>
        </p:txBody>
      </p:sp>
      <p:sp>
        <p:nvSpPr>
          <p:cNvPr id="3" name="Content Placeholder 2"/>
          <p:cNvSpPr>
            <a:spLocks noGrp="1"/>
          </p:cNvSpPr>
          <p:nvPr>
            <p:ph idx="1"/>
          </p:nvPr>
        </p:nvSpPr>
        <p:spPr>
          <a:xfrm>
            <a:off x="1649015" y="964406"/>
            <a:ext cx="8840391" cy="5357813"/>
          </a:xfrm>
        </p:spPr>
        <p:txBody>
          <a:bodyPr>
            <a:normAutofit fontScale="85000" lnSpcReduction="20000"/>
          </a:bodyPr>
          <a:lstStyle/>
          <a:p>
            <a:pPr algn="just"/>
            <a:r>
              <a:rPr lang="en-US" dirty="0">
                <a:solidFill>
                  <a:schemeClr val="tx1"/>
                </a:solidFill>
              </a:rPr>
              <a:t>Ward is a division of a hospital or a suite of rooms shared by patients who need a similar kind of care. In a hospital, there are a number of wards, each of which may be empty or have on it one or more patients. Each ward has a unique name. Wards are differentiated by gender of its patients, i.e. male wards and female wards. A ward can only have patients of the gender admitted to it. Every ward has a fixed capacity, which is the maximum number of patients that can be on it at one time (i.e. the capacity is the number of beds in the ward).</a:t>
            </a:r>
          </a:p>
          <a:p>
            <a:pPr algn="just"/>
            <a:r>
              <a:rPr lang="en-US" dirty="0">
                <a:solidFill>
                  <a:schemeClr val="tx1"/>
                </a:solidFill>
              </a:rPr>
              <a:t>Different wards may have different capacities. The doctors in the hospital are organized into teams (also called firms). Each team has a unique name or code (e.g. Orthopedics or Pediatrics) and is headed by a consultant doctor (in the UK, Republic of Ireland, and parts of the Commonwealth) or attending physician (also known as staff physician) (in the United States).</a:t>
            </a:r>
          </a:p>
          <a:p>
            <a:pPr algn="just"/>
            <a:r>
              <a:rPr lang="en-US" dirty="0">
                <a:solidFill>
                  <a:schemeClr val="tx1"/>
                </a:solidFill>
              </a:rPr>
              <a:t>Consultant doctor or attending physician is the senior doctor who has completed all of his or her specialist training, residency and practices medicine in a clinic or hospital, in the specialty learned during residency. She or he can supervise fellows, residents, and medical students. </a:t>
            </a:r>
          </a:p>
          <a:p>
            <a:pPr algn="just"/>
            <a:r>
              <a:rPr lang="en-US" dirty="0">
                <a:solidFill>
                  <a:schemeClr val="tx1"/>
                </a:solidFill>
              </a:rPr>
              <a:t>The rest of the team are all junior doctors. Each doctor could be a member of no more than one team. Each patient is on a single ward and is under the care of a single team of doctors. A patient may be treated by any number of doctors but they must all be in the team that cares for the patient.</a:t>
            </a:r>
          </a:p>
          <a:p>
            <a:pPr algn="just"/>
            <a:r>
              <a:rPr lang="en-US" dirty="0">
                <a:solidFill>
                  <a:schemeClr val="tx1"/>
                </a:solidFill>
              </a:rPr>
              <a:t>A doctor can treat any number of patients. The team leader accepts ultimate responsibility, legally and otherwise, for the care of all the patients referred to him/her, even with many of the minute-to-minute decisions being made by subordinates.</a:t>
            </a:r>
          </a:p>
        </p:txBody>
      </p:sp>
    </p:spTree>
    <p:extLst>
      <p:ext uri="{BB962C8B-B14F-4D97-AF65-F5344CB8AC3E}">
        <p14:creationId xmlns:p14="http://schemas.microsoft.com/office/powerpoint/2010/main" val="39434364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38546"/>
          </a:xfrm>
        </p:spPr>
        <p:txBody>
          <a:bodyPr>
            <a:normAutofit fontScale="90000"/>
          </a:bodyPr>
          <a:lstStyle/>
          <a:p>
            <a:r>
              <a:rPr lang="en-US" dirty="0"/>
              <a:t>Hospital Management System</a:t>
            </a:r>
          </a:p>
        </p:txBody>
      </p:sp>
      <p:sp>
        <p:nvSpPr>
          <p:cNvPr id="3" name="Content Placeholder 2"/>
          <p:cNvSpPr>
            <a:spLocks noGrp="1"/>
          </p:cNvSpPr>
          <p:nvPr>
            <p:ph idx="1"/>
          </p:nvPr>
        </p:nvSpPr>
        <p:spPr>
          <a:xfrm>
            <a:off x="1649015" y="964406"/>
            <a:ext cx="8840391" cy="5357813"/>
          </a:xfrm>
        </p:spPr>
        <p:txBody>
          <a:bodyPr>
            <a:normAutofit fontScale="85000" lnSpcReduction="20000"/>
          </a:bodyPr>
          <a:lstStyle/>
          <a:p>
            <a:pPr algn="just"/>
            <a:r>
              <a:rPr lang="en-US" dirty="0">
                <a:solidFill>
                  <a:srgbClr val="FF0000"/>
                </a:solidFill>
              </a:rPr>
              <a:t>Ward</a:t>
            </a:r>
            <a:r>
              <a:rPr lang="en-US" dirty="0"/>
              <a:t> is a division of a </a:t>
            </a:r>
            <a:r>
              <a:rPr lang="en-US" dirty="0">
                <a:solidFill>
                  <a:srgbClr val="FF0000"/>
                </a:solidFill>
              </a:rPr>
              <a:t>hospital</a:t>
            </a:r>
            <a:r>
              <a:rPr lang="en-US" dirty="0"/>
              <a:t> or a suite of </a:t>
            </a:r>
            <a:r>
              <a:rPr lang="en-US" dirty="0">
                <a:solidFill>
                  <a:srgbClr val="FF0000"/>
                </a:solidFill>
              </a:rPr>
              <a:t>rooms</a:t>
            </a:r>
            <a:r>
              <a:rPr lang="en-US" dirty="0"/>
              <a:t> shared by </a:t>
            </a:r>
            <a:r>
              <a:rPr lang="en-US" dirty="0">
                <a:solidFill>
                  <a:srgbClr val="FF0000"/>
                </a:solidFill>
              </a:rPr>
              <a:t>patients</a:t>
            </a:r>
            <a:r>
              <a:rPr lang="en-US" dirty="0"/>
              <a:t> who need a similar kind of care. In a hospital, there are a number of wards, each of which may be empty or have on it one or more patients. Each ward has a </a:t>
            </a:r>
            <a:r>
              <a:rPr lang="en-US" dirty="0">
                <a:solidFill>
                  <a:srgbClr val="FF0000"/>
                </a:solidFill>
              </a:rPr>
              <a:t>unique name</a:t>
            </a:r>
            <a:r>
              <a:rPr lang="en-US" dirty="0"/>
              <a:t>. Wards are differentiated by </a:t>
            </a:r>
            <a:r>
              <a:rPr lang="en-US" dirty="0">
                <a:solidFill>
                  <a:srgbClr val="FF0000"/>
                </a:solidFill>
              </a:rPr>
              <a:t>gender</a:t>
            </a:r>
            <a:r>
              <a:rPr lang="en-US" dirty="0"/>
              <a:t> of its patients, i.e. male wards and female wards. A ward can only have patients of the gender admitted to it. Every ward has a fixed </a:t>
            </a:r>
            <a:r>
              <a:rPr lang="en-US" dirty="0">
                <a:solidFill>
                  <a:srgbClr val="FF0000"/>
                </a:solidFill>
              </a:rPr>
              <a:t>capacity</a:t>
            </a:r>
            <a:r>
              <a:rPr lang="en-US" dirty="0"/>
              <a:t>, which is the maximum number of patients that can be on it at one time (i.e. the capacity is the number of beds in the ward).</a:t>
            </a:r>
          </a:p>
          <a:p>
            <a:pPr algn="just"/>
            <a:r>
              <a:rPr lang="en-US" dirty="0"/>
              <a:t>Different wards may have different capacities. The </a:t>
            </a:r>
            <a:r>
              <a:rPr lang="en-US" dirty="0">
                <a:solidFill>
                  <a:srgbClr val="FF0000"/>
                </a:solidFill>
              </a:rPr>
              <a:t>doctors</a:t>
            </a:r>
            <a:r>
              <a:rPr lang="en-US" dirty="0"/>
              <a:t> in the hospital are organized into </a:t>
            </a:r>
            <a:r>
              <a:rPr lang="en-US" dirty="0">
                <a:solidFill>
                  <a:srgbClr val="FF0000"/>
                </a:solidFill>
              </a:rPr>
              <a:t>teams</a:t>
            </a:r>
            <a:r>
              <a:rPr lang="en-US" dirty="0"/>
              <a:t> (also called firms). Each team has a unique </a:t>
            </a:r>
            <a:r>
              <a:rPr lang="en-US" dirty="0">
                <a:solidFill>
                  <a:srgbClr val="FF0000"/>
                </a:solidFill>
              </a:rPr>
              <a:t>name or code </a:t>
            </a:r>
            <a:r>
              <a:rPr lang="en-US" dirty="0"/>
              <a:t>(e.g. Orthopedics or Pediatrics) and is headed by a consultant doctor (in the UK, Republic of Ireland, and parts of the Commonwealth) or attending physician (also known as staff physician) (in the United States).</a:t>
            </a:r>
          </a:p>
          <a:p>
            <a:pPr algn="just"/>
            <a:r>
              <a:rPr lang="en-US" dirty="0">
                <a:solidFill>
                  <a:srgbClr val="FF0000"/>
                </a:solidFill>
              </a:rPr>
              <a:t>Consultant doctor </a:t>
            </a:r>
            <a:r>
              <a:rPr lang="en-US" dirty="0"/>
              <a:t>or attending physician is the senior doctor who has completed all of his or her specialist training, residency and practices medicine in a clinic or hospital, in the specialty learned during residency. She or he can supervise fellows, residents, and medical students. </a:t>
            </a:r>
          </a:p>
          <a:p>
            <a:pPr algn="just"/>
            <a:r>
              <a:rPr lang="en-US" dirty="0"/>
              <a:t>The rest of the team are all </a:t>
            </a:r>
            <a:r>
              <a:rPr lang="en-US" dirty="0">
                <a:solidFill>
                  <a:srgbClr val="FF0000"/>
                </a:solidFill>
              </a:rPr>
              <a:t>junior doctors</a:t>
            </a:r>
            <a:r>
              <a:rPr lang="en-US" dirty="0"/>
              <a:t>. Each doctor could be a member of no more than one team. Each patient is on a single ward and is under the care of a single team of doctors. A patient may be treated by any number of doctors but they must all be in the team that cares for the patient.</a:t>
            </a:r>
          </a:p>
          <a:p>
            <a:pPr algn="just"/>
            <a:r>
              <a:rPr lang="en-US" dirty="0"/>
              <a:t>A doctor can treat any number of patients. The team leader accepts ultimate responsibility, legally and otherwise, for the care of all the patients referred to him/her, even with many of the minute-to-minute decisions being made by subordinates.</a:t>
            </a:r>
          </a:p>
        </p:txBody>
      </p:sp>
    </p:spTree>
    <p:extLst>
      <p:ext uri="{BB962C8B-B14F-4D97-AF65-F5344CB8AC3E}">
        <p14:creationId xmlns:p14="http://schemas.microsoft.com/office/powerpoint/2010/main" val="1568124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172" y="428625"/>
            <a:ext cx="8473279" cy="6054328"/>
          </a:xfrm>
        </p:spPr>
      </p:pic>
      <p:sp>
        <p:nvSpPr>
          <p:cNvPr id="7" name="Rectangle 6"/>
          <p:cNvSpPr/>
          <p:nvPr/>
        </p:nvSpPr>
        <p:spPr>
          <a:xfrm>
            <a:off x="8399859" y="2732484"/>
            <a:ext cx="1714500" cy="1714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
        <p:nvSpPr>
          <p:cNvPr id="8" name="Rectangle 7"/>
          <p:cNvSpPr/>
          <p:nvPr/>
        </p:nvSpPr>
        <p:spPr>
          <a:xfrm>
            <a:off x="9069586" y="2196703"/>
            <a:ext cx="375047" cy="5357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
        <p:nvSpPr>
          <p:cNvPr id="9" name="Rectangle 8"/>
          <p:cNvSpPr/>
          <p:nvPr/>
        </p:nvSpPr>
        <p:spPr>
          <a:xfrm>
            <a:off x="10668000" y="3964782"/>
            <a:ext cx="50006" cy="32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
        <p:nvSpPr>
          <p:cNvPr id="10" name="Rectangle 9"/>
          <p:cNvSpPr/>
          <p:nvPr/>
        </p:nvSpPr>
        <p:spPr>
          <a:xfrm>
            <a:off x="8721328" y="4339828"/>
            <a:ext cx="1232297" cy="1285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
        <p:nvSpPr>
          <p:cNvPr id="11" name="Rectangle 10"/>
          <p:cNvSpPr/>
          <p:nvPr/>
        </p:nvSpPr>
        <p:spPr>
          <a:xfrm>
            <a:off x="8721328" y="6054328"/>
            <a:ext cx="1393031" cy="321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
        <p:nvSpPr>
          <p:cNvPr id="12" name="Rectangle 11"/>
          <p:cNvSpPr/>
          <p:nvPr/>
        </p:nvSpPr>
        <p:spPr>
          <a:xfrm>
            <a:off x="13513594" y="3324905"/>
            <a:ext cx="32146" cy="50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Tree>
    <p:extLst>
      <p:ext uri="{BB962C8B-B14F-4D97-AF65-F5344CB8AC3E}">
        <p14:creationId xmlns:p14="http://schemas.microsoft.com/office/powerpoint/2010/main" val="41721743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5624-3BBD-C048-850D-F396B010B5B4}"/>
              </a:ext>
            </a:extLst>
          </p:cNvPr>
          <p:cNvSpPr>
            <a:spLocks noGrp="1"/>
          </p:cNvSpPr>
          <p:nvPr>
            <p:ph type="title"/>
          </p:nvPr>
        </p:nvSpPr>
        <p:spPr/>
        <p:txBody>
          <a:bodyPr/>
          <a:lstStyle/>
          <a:p>
            <a:r>
              <a:rPr lang="en-US" dirty="0"/>
              <a:t>Hotel Management System</a:t>
            </a:r>
          </a:p>
        </p:txBody>
      </p:sp>
      <p:sp>
        <p:nvSpPr>
          <p:cNvPr id="3" name="Content Placeholder 2">
            <a:extLst>
              <a:ext uri="{FF2B5EF4-FFF2-40B4-BE49-F238E27FC236}">
                <a16:creationId xmlns:a16="http://schemas.microsoft.com/office/drawing/2014/main" id="{831BB271-8650-5E4D-9D6B-75641FA28949}"/>
              </a:ext>
            </a:extLst>
          </p:cNvPr>
          <p:cNvSpPr>
            <a:spLocks noGrp="1"/>
          </p:cNvSpPr>
          <p:nvPr>
            <p:ph idx="1"/>
          </p:nvPr>
        </p:nvSpPr>
        <p:spPr/>
        <p:txBody>
          <a:bodyPr>
            <a:normAutofit fontScale="92500" lnSpcReduction="10000"/>
          </a:bodyPr>
          <a:lstStyle/>
          <a:p>
            <a:pPr marL="0" indent="0" algn="just">
              <a:buNone/>
            </a:pPr>
            <a:r>
              <a:rPr lang="en-US" dirty="0"/>
              <a:t>Hotels are the place where you stay, eat meals and utilize their other services. As computer has merged with man as single entity so a computerized application can be developed that can handle Hotel Management System (HMS). Various activities take place in hotel like Hotel needs to maintain the record of guests and reserve rooms beforehand. Customers should be able to know the availability of the rooms on a particular date. They should be able to reserve the available rooms according to their need in advance. To make their stay comfortable, they are provided with food and other services. The record of the food taken by each customer and the services availed by the customer should be kept. These records help in generating bill. All the above activity takes place manually, manually carrying out this activity in very tedious time consuming. As we have tried to develop computerized application so as to handle all the activity that takes place in Hotel. As all the activities that happen in the Hotel such as enquiry, check status booking, food order etc. can be handled on this system simultaneously.</a:t>
            </a:r>
          </a:p>
          <a:p>
            <a:pPr algn="just"/>
            <a:endParaRPr lang="en-US" dirty="0"/>
          </a:p>
        </p:txBody>
      </p:sp>
      <p:sp>
        <p:nvSpPr>
          <p:cNvPr id="4" name="Rectangle 3"/>
          <p:cNvSpPr/>
          <p:nvPr/>
        </p:nvSpPr>
        <p:spPr>
          <a:xfrm>
            <a:off x="8305800" y="571500"/>
            <a:ext cx="3124200" cy="646331"/>
          </a:xfrm>
          <a:prstGeom prst="rect">
            <a:avLst/>
          </a:prstGeom>
        </p:spPr>
        <p:txBody>
          <a:bodyPr wrap="square">
            <a:spAutoFit/>
          </a:bodyPr>
          <a:lstStyle/>
          <a:p>
            <a:r>
              <a:rPr lang="en-US" dirty="0">
                <a:solidFill>
                  <a:srgbClr val="00B0F0"/>
                </a:solidFill>
              </a:rPr>
              <a:t>Identify Use Cases</a:t>
            </a:r>
          </a:p>
          <a:p>
            <a:r>
              <a:rPr lang="en-US" dirty="0">
                <a:solidFill>
                  <a:srgbClr val="00B0F0"/>
                </a:solidFill>
              </a:rPr>
              <a:t>Identify Conceptual Classes</a:t>
            </a:r>
          </a:p>
        </p:txBody>
      </p:sp>
    </p:spTree>
    <p:extLst>
      <p:ext uri="{BB962C8B-B14F-4D97-AF65-F5344CB8AC3E}">
        <p14:creationId xmlns:p14="http://schemas.microsoft.com/office/powerpoint/2010/main" val="175006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To visualize domain models the UML class diagram notation is used. It is also known as </a:t>
            </a:r>
            <a:r>
              <a:rPr lang="en-US" sz="2800" b="1" dirty="0"/>
              <a:t>Analysis Class Diagram</a:t>
            </a:r>
          </a:p>
        </p:txBody>
      </p:sp>
      <p:sp>
        <p:nvSpPr>
          <p:cNvPr id="3" name="Content Placeholder 2"/>
          <p:cNvSpPr>
            <a:spLocks noGrp="1"/>
          </p:cNvSpPr>
          <p:nvPr>
            <p:ph idx="1"/>
          </p:nvPr>
        </p:nvSpPr>
        <p:spPr>
          <a:xfrm>
            <a:off x="1981200" y="1752600"/>
            <a:ext cx="7620000" cy="4800600"/>
          </a:xfrm>
        </p:spPr>
        <p:txBody>
          <a:bodyPr/>
          <a:lstStyle/>
          <a:p>
            <a:r>
              <a:rPr lang="en-US" dirty="0"/>
              <a:t>However, no operations are defined in domain models</a:t>
            </a:r>
          </a:p>
          <a:p>
            <a:r>
              <a:rPr lang="en-US" dirty="0"/>
              <a:t> Only ... </a:t>
            </a:r>
          </a:p>
          <a:p>
            <a:pPr lvl="1"/>
            <a:r>
              <a:rPr lang="en-US" dirty="0"/>
              <a:t>domain objects and conceptual classes</a:t>
            </a:r>
          </a:p>
          <a:p>
            <a:pPr lvl="1"/>
            <a:r>
              <a:rPr lang="en-US" dirty="0"/>
              <a:t>associations between them</a:t>
            </a:r>
          </a:p>
          <a:p>
            <a:pPr lvl="1"/>
            <a:r>
              <a:rPr lang="en-US" dirty="0"/>
              <a:t>attributes of conceptual classes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71795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8C33-F9AC-4444-B881-A3B128970F53}"/>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3AD234E9-9708-AD49-A856-B445431CD104}"/>
              </a:ext>
            </a:extLst>
          </p:cNvPr>
          <p:cNvSpPr>
            <a:spLocks noGrp="1"/>
          </p:cNvSpPr>
          <p:nvPr>
            <p:ph idx="1"/>
          </p:nvPr>
        </p:nvSpPr>
        <p:spPr>
          <a:xfrm>
            <a:off x="838199" y="1825625"/>
            <a:ext cx="4409662" cy="4351338"/>
          </a:xfrm>
        </p:spPr>
        <p:txBody>
          <a:bodyPr>
            <a:normAutofit/>
          </a:bodyPr>
          <a:lstStyle/>
          <a:p>
            <a:pPr marL="514350" indent="-514350">
              <a:buFont typeface="+mj-lt"/>
              <a:buAutoNum type="arabicPeriod"/>
            </a:pPr>
            <a:r>
              <a:rPr lang="en-US" dirty="0"/>
              <a:t>Book Room/ Reserve Room</a:t>
            </a:r>
          </a:p>
          <a:p>
            <a:pPr marL="514350" indent="-514350">
              <a:buFont typeface="+mj-lt"/>
              <a:buAutoNum type="arabicPeriod"/>
            </a:pPr>
            <a:r>
              <a:rPr lang="en-US" dirty="0"/>
              <a:t>Place Order</a:t>
            </a:r>
          </a:p>
          <a:p>
            <a:pPr marL="514350" indent="-514350">
              <a:buFont typeface="+mj-lt"/>
              <a:buAutoNum type="arabicPeriod"/>
            </a:pPr>
            <a:r>
              <a:rPr lang="en-US" dirty="0"/>
              <a:t>Make Payment</a:t>
            </a:r>
          </a:p>
          <a:p>
            <a:pPr marL="514350" indent="-514350">
              <a:buFont typeface="+mj-lt"/>
              <a:buAutoNum type="arabicPeriod"/>
            </a:pPr>
            <a:r>
              <a:rPr lang="en-US" dirty="0"/>
              <a:t>Update Inventory</a:t>
            </a:r>
          </a:p>
          <a:p>
            <a:pPr marL="514350" indent="-514350">
              <a:buFont typeface="+mj-lt"/>
              <a:buAutoNum type="arabicPeriod"/>
            </a:pPr>
            <a:r>
              <a:rPr lang="en-US" dirty="0"/>
              <a:t>Generate Bills</a:t>
            </a:r>
          </a:p>
          <a:p>
            <a:pPr marL="514350" indent="-514350">
              <a:buFont typeface="+mj-lt"/>
              <a:buAutoNum type="arabicPeriod"/>
            </a:pPr>
            <a:r>
              <a:rPr lang="en-US" dirty="0"/>
              <a:t>Order Food </a:t>
            </a:r>
          </a:p>
          <a:p>
            <a:pPr marL="514350" indent="-514350">
              <a:buFont typeface="+mj-lt"/>
              <a:buAutoNum type="arabicPeriod"/>
            </a:pPr>
            <a:r>
              <a:rPr lang="en-US" dirty="0"/>
              <a:t>Generate Report</a:t>
            </a:r>
          </a:p>
          <a:p>
            <a:pPr marL="514350" indent="-514350">
              <a:buFont typeface="+mj-lt"/>
              <a:buAutoNum type="arabicPeriod"/>
            </a:pPr>
            <a:r>
              <a:rPr lang="en-US" dirty="0"/>
              <a:t>Manage Guest</a:t>
            </a:r>
          </a:p>
          <a:p>
            <a:pPr marL="514350" indent="-514350">
              <a:buFont typeface="+mj-lt"/>
              <a:buAutoNum type="arabicPeriod"/>
            </a:pPr>
            <a:r>
              <a:rPr lang="en-US" dirty="0"/>
              <a:t>Book Table</a:t>
            </a:r>
          </a:p>
          <a:p>
            <a:pPr marL="0" indent="0">
              <a:buNone/>
            </a:pPr>
            <a:endParaRPr lang="en-US" dirty="0"/>
          </a:p>
          <a:p>
            <a:endParaRPr lang="en-US" dirty="0"/>
          </a:p>
        </p:txBody>
      </p:sp>
      <p:sp>
        <p:nvSpPr>
          <p:cNvPr id="4" name="TextBox 3">
            <a:extLst>
              <a:ext uri="{FF2B5EF4-FFF2-40B4-BE49-F238E27FC236}">
                <a16:creationId xmlns:a16="http://schemas.microsoft.com/office/drawing/2014/main" id="{C2E06CCC-139F-E24F-AAB3-758D6D2B485D}"/>
              </a:ext>
            </a:extLst>
          </p:cNvPr>
          <p:cNvSpPr txBox="1"/>
          <p:nvPr/>
        </p:nvSpPr>
        <p:spPr>
          <a:xfrm>
            <a:off x="5836418" y="1633120"/>
            <a:ext cx="4983982" cy="5139869"/>
          </a:xfrm>
          <a:prstGeom prst="rect">
            <a:avLst/>
          </a:prstGeom>
          <a:noFill/>
        </p:spPr>
        <p:txBody>
          <a:bodyPr wrap="square" rtlCol="0">
            <a:spAutoFit/>
          </a:bodyPr>
          <a:lstStyle/>
          <a:p>
            <a:pPr marL="514350" indent="-514350">
              <a:lnSpc>
                <a:spcPct val="150000"/>
              </a:lnSpc>
              <a:buFont typeface="+mj-lt"/>
              <a:buAutoNum type="arabicPeriod" startAt="10"/>
            </a:pPr>
            <a:r>
              <a:rPr lang="en-US" sz="2000" dirty="0"/>
              <a:t>Cancel Room Booking</a:t>
            </a:r>
          </a:p>
          <a:p>
            <a:pPr marL="514350" indent="-514350">
              <a:lnSpc>
                <a:spcPct val="150000"/>
              </a:lnSpc>
              <a:buFont typeface="+mj-lt"/>
              <a:buAutoNum type="arabicPeriod" startAt="10"/>
            </a:pPr>
            <a:r>
              <a:rPr lang="en-US" sz="2000" dirty="0"/>
              <a:t>Check-in</a:t>
            </a:r>
          </a:p>
          <a:p>
            <a:pPr marL="514350" indent="-514350">
              <a:lnSpc>
                <a:spcPct val="150000"/>
              </a:lnSpc>
              <a:buFont typeface="+mj-lt"/>
              <a:buAutoNum type="arabicPeriod" startAt="10"/>
            </a:pPr>
            <a:r>
              <a:rPr lang="en-US" sz="2000" dirty="0"/>
              <a:t>Check-out</a:t>
            </a:r>
          </a:p>
          <a:p>
            <a:pPr marL="514350" indent="-514350">
              <a:lnSpc>
                <a:spcPct val="150000"/>
              </a:lnSpc>
              <a:buFont typeface="+mj-lt"/>
              <a:buAutoNum type="arabicPeriod" startAt="10"/>
            </a:pPr>
            <a:r>
              <a:rPr lang="en-US" sz="2000" dirty="0"/>
              <a:t>Manage Rooms</a:t>
            </a:r>
          </a:p>
          <a:p>
            <a:pPr marL="514350" indent="-514350">
              <a:lnSpc>
                <a:spcPct val="150000"/>
              </a:lnSpc>
              <a:buFont typeface="+mj-lt"/>
              <a:buAutoNum type="arabicPeriod" startAt="10"/>
            </a:pPr>
            <a:r>
              <a:rPr lang="en-US" sz="2000" dirty="0"/>
              <a:t>Manage Services</a:t>
            </a:r>
          </a:p>
          <a:p>
            <a:pPr marL="514350" indent="-514350">
              <a:lnSpc>
                <a:spcPct val="150000"/>
              </a:lnSpc>
              <a:buFont typeface="+mj-lt"/>
              <a:buAutoNum type="arabicPeriod" startAt="10"/>
            </a:pPr>
            <a:r>
              <a:rPr lang="en-US" sz="2000" dirty="0"/>
              <a:t>Search Customer</a:t>
            </a:r>
          </a:p>
          <a:p>
            <a:pPr marL="514350" indent="-514350">
              <a:lnSpc>
                <a:spcPct val="150000"/>
              </a:lnSpc>
              <a:buFont typeface="+mj-lt"/>
              <a:buAutoNum type="arabicPeriod" startAt="10"/>
            </a:pPr>
            <a:r>
              <a:rPr lang="en-US" sz="2000" dirty="0"/>
              <a:t>Registration</a:t>
            </a:r>
          </a:p>
          <a:p>
            <a:pPr marL="514350" indent="-514350">
              <a:lnSpc>
                <a:spcPct val="150000"/>
              </a:lnSpc>
              <a:buFont typeface="+mj-lt"/>
              <a:buAutoNum type="arabicPeriod" startAt="10"/>
            </a:pPr>
            <a:r>
              <a:rPr lang="en-US" sz="2000" dirty="0"/>
              <a:t>Check Room Availability</a:t>
            </a:r>
          </a:p>
          <a:p>
            <a:pPr marL="514350" indent="-514350">
              <a:lnSpc>
                <a:spcPct val="150000"/>
              </a:lnSpc>
              <a:buFont typeface="+mj-lt"/>
              <a:buAutoNum type="arabicPeriod" startAt="10"/>
            </a:pPr>
            <a:r>
              <a:rPr lang="en-US" sz="2000" dirty="0"/>
              <a:t>Manage Orders</a:t>
            </a:r>
          </a:p>
          <a:p>
            <a:pPr marL="514350" indent="-514350">
              <a:lnSpc>
                <a:spcPct val="150000"/>
              </a:lnSpc>
              <a:buFont typeface="+mj-lt"/>
              <a:buAutoNum type="arabicPeriod" startAt="10"/>
            </a:pPr>
            <a:r>
              <a:rPr lang="en-US" sz="2000" dirty="0"/>
              <a:t>Manage Employees</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100849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5948-EBCD-5B45-8A60-4D6F173A8174}"/>
              </a:ext>
            </a:extLst>
          </p:cNvPr>
          <p:cNvSpPr>
            <a:spLocks noGrp="1"/>
          </p:cNvSpPr>
          <p:nvPr>
            <p:ph type="title"/>
          </p:nvPr>
        </p:nvSpPr>
        <p:spPr/>
        <p:txBody>
          <a:bodyPr/>
          <a:lstStyle/>
          <a:p>
            <a:r>
              <a:rPr lang="en-US" dirty="0"/>
              <a:t>Identification of Conceptual Classes</a:t>
            </a:r>
          </a:p>
        </p:txBody>
      </p:sp>
      <p:sp>
        <p:nvSpPr>
          <p:cNvPr id="3" name="Content Placeholder 2">
            <a:extLst>
              <a:ext uri="{FF2B5EF4-FFF2-40B4-BE49-F238E27FC236}">
                <a16:creationId xmlns:a16="http://schemas.microsoft.com/office/drawing/2014/main" id="{F6AD4506-DB9E-BD4D-9A08-BA3D45B780C3}"/>
              </a:ext>
            </a:extLst>
          </p:cNvPr>
          <p:cNvSpPr>
            <a:spLocks noGrp="1"/>
          </p:cNvSpPr>
          <p:nvPr>
            <p:ph idx="1"/>
          </p:nvPr>
        </p:nvSpPr>
        <p:spPr/>
        <p:txBody>
          <a:bodyPr>
            <a:normAutofit fontScale="92500" lnSpcReduction="10000"/>
          </a:bodyPr>
          <a:lstStyle/>
          <a:p>
            <a:pPr algn="just"/>
            <a:r>
              <a:rPr lang="en-US" u="sng" dirty="0"/>
              <a:t>Hotel</a:t>
            </a:r>
            <a:r>
              <a:rPr lang="en-US" dirty="0"/>
              <a:t> needs to maintain the record of </a:t>
            </a:r>
            <a:r>
              <a:rPr lang="en-US" u="sng" dirty="0"/>
              <a:t>guests</a:t>
            </a:r>
            <a:r>
              <a:rPr lang="en-US" dirty="0"/>
              <a:t> and reserve </a:t>
            </a:r>
            <a:r>
              <a:rPr lang="en-US" u="sng" dirty="0"/>
              <a:t>rooms</a:t>
            </a:r>
            <a:r>
              <a:rPr lang="en-US" dirty="0"/>
              <a:t> beforehand.</a:t>
            </a:r>
          </a:p>
          <a:p>
            <a:pPr algn="just"/>
            <a:r>
              <a:rPr lang="en-US" dirty="0"/>
              <a:t>Customers should be able to know the availability of the rooms on a particular date. </a:t>
            </a:r>
          </a:p>
          <a:p>
            <a:pPr algn="just"/>
            <a:r>
              <a:rPr lang="en-US" dirty="0"/>
              <a:t>Customers should be able to reserve the available rooms according to their need in advance. </a:t>
            </a:r>
          </a:p>
          <a:p>
            <a:pPr algn="just"/>
            <a:r>
              <a:rPr lang="en-US" dirty="0"/>
              <a:t>To make their stay comfortable, they are provided with </a:t>
            </a:r>
            <a:r>
              <a:rPr lang="en-US" u="sng" dirty="0"/>
              <a:t>food</a:t>
            </a:r>
            <a:r>
              <a:rPr lang="en-US" dirty="0"/>
              <a:t> and other </a:t>
            </a:r>
            <a:r>
              <a:rPr lang="en-US" u="sng" dirty="0"/>
              <a:t>services</a:t>
            </a:r>
            <a:r>
              <a:rPr lang="en-US" dirty="0"/>
              <a:t>.</a:t>
            </a:r>
          </a:p>
          <a:p>
            <a:pPr algn="just"/>
            <a:r>
              <a:rPr lang="en-US" dirty="0"/>
              <a:t>The record of the food taken by each customer and the services availed by the customer should be kept. </a:t>
            </a:r>
          </a:p>
          <a:p>
            <a:pPr algn="just"/>
            <a:r>
              <a:rPr lang="en-US" dirty="0"/>
              <a:t>These records help in generating </a:t>
            </a:r>
            <a:r>
              <a:rPr lang="en-US" u="sng" dirty="0"/>
              <a:t>bill</a:t>
            </a:r>
            <a:r>
              <a:rPr lang="en-US" dirty="0"/>
              <a:t>. </a:t>
            </a:r>
          </a:p>
          <a:p>
            <a:pPr algn="just"/>
            <a:r>
              <a:rPr lang="en-US" dirty="0"/>
              <a:t>As all the activities that happen in the Hotel such as enquiry, check status </a:t>
            </a:r>
            <a:r>
              <a:rPr lang="en-US" u="sng" dirty="0"/>
              <a:t>booking</a:t>
            </a:r>
            <a:r>
              <a:rPr lang="en-US" dirty="0"/>
              <a:t>, </a:t>
            </a:r>
            <a:r>
              <a:rPr lang="en-US" u="sng" dirty="0"/>
              <a:t>food order </a:t>
            </a:r>
            <a:r>
              <a:rPr lang="en-US" dirty="0"/>
              <a:t>etc. can be handled on this system simultaneously.</a:t>
            </a:r>
          </a:p>
          <a:p>
            <a:pPr algn="just"/>
            <a:endParaRPr lang="en-US" dirty="0"/>
          </a:p>
        </p:txBody>
      </p:sp>
    </p:spTree>
    <p:extLst>
      <p:ext uri="{BB962C8B-B14F-4D97-AF65-F5344CB8AC3E}">
        <p14:creationId xmlns:p14="http://schemas.microsoft.com/office/powerpoint/2010/main" val="26385736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01A7-00B4-7D40-B206-229D24C35DA3}"/>
              </a:ext>
            </a:extLst>
          </p:cNvPr>
          <p:cNvSpPr>
            <a:spLocks noGrp="1"/>
          </p:cNvSpPr>
          <p:nvPr>
            <p:ph type="title"/>
          </p:nvPr>
        </p:nvSpPr>
        <p:spPr/>
        <p:txBody>
          <a:bodyPr/>
          <a:lstStyle/>
          <a:p>
            <a:r>
              <a:rPr lang="en-US" dirty="0"/>
              <a:t>Domain Model Conceptual Classes</a:t>
            </a:r>
          </a:p>
        </p:txBody>
      </p:sp>
      <p:sp>
        <p:nvSpPr>
          <p:cNvPr id="4" name="Process 3">
            <a:extLst>
              <a:ext uri="{FF2B5EF4-FFF2-40B4-BE49-F238E27FC236}">
                <a16:creationId xmlns:a16="http://schemas.microsoft.com/office/drawing/2014/main" id="{A7396D2A-5EE2-1646-9E4D-AE110CCC6F66}"/>
              </a:ext>
            </a:extLst>
          </p:cNvPr>
          <p:cNvSpPr/>
          <p:nvPr/>
        </p:nvSpPr>
        <p:spPr>
          <a:xfrm>
            <a:off x="1517904" y="1956816"/>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Food</a:t>
            </a:r>
          </a:p>
        </p:txBody>
      </p:sp>
      <p:sp>
        <p:nvSpPr>
          <p:cNvPr id="5" name="Process 4">
            <a:extLst>
              <a:ext uri="{FF2B5EF4-FFF2-40B4-BE49-F238E27FC236}">
                <a16:creationId xmlns:a16="http://schemas.microsoft.com/office/drawing/2014/main" id="{D7CAD24A-E938-5947-9F60-B88F7339D64D}"/>
              </a:ext>
            </a:extLst>
          </p:cNvPr>
          <p:cNvSpPr/>
          <p:nvPr/>
        </p:nvSpPr>
        <p:spPr>
          <a:xfrm>
            <a:off x="3252216" y="1737646"/>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Customer</a:t>
            </a:r>
          </a:p>
        </p:txBody>
      </p:sp>
      <p:sp>
        <p:nvSpPr>
          <p:cNvPr id="6" name="Process 5">
            <a:extLst>
              <a:ext uri="{FF2B5EF4-FFF2-40B4-BE49-F238E27FC236}">
                <a16:creationId xmlns:a16="http://schemas.microsoft.com/office/drawing/2014/main" id="{8DE8712F-00F8-F74F-8DC9-AC0C14749C50}"/>
              </a:ext>
            </a:extLst>
          </p:cNvPr>
          <p:cNvSpPr/>
          <p:nvPr/>
        </p:nvSpPr>
        <p:spPr>
          <a:xfrm>
            <a:off x="3252216" y="3419284"/>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Table</a:t>
            </a:r>
          </a:p>
        </p:txBody>
      </p:sp>
      <p:sp>
        <p:nvSpPr>
          <p:cNvPr id="7" name="Process 6">
            <a:extLst>
              <a:ext uri="{FF2B5EF4-FFF2-40B4-BE49-F238E27FC236}">
                <a16:creationId xmlns:a16="http://schemas.microsoft.com/office/drawing/2014/main" id="{DB89ACD5-F7F3-C748-97F3-E80799A6EF4F}"/>
              </a:ext>
            </a:extLst>
          </p:cNvPr>
          <p:cNvSpPr/>
          <p:nvPr/>
        </p:nvSpPr>
        <p:spPr>
          <a:xfrm>
            <a:off x="3779520" y="2455068"/>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Room</a:t>
            </a:r>
          </a:p>
        </p:txBody>
      </p:sp>
      <p:sp>
        <p:nvSpPr>
          <p:cNvPr id="8" name="Process 7">
            <a:extLst>
              <a:ext uri="{FF2B5EF4-FFF2-40B4-BE49-F238E27FC236}">
                <a16:creationId xmlns:a16="http://schemas.microsoft.com/office/drawing/2014/main" id="{6012F447-0B5C-324A-BBB4-A06756CD3A24}"/>
              </a:ext>
            </a:extLst>
          </p:cNvPr>
          <p:cNvSpPr/>
          <p:nvPr/>
        </p:nvSpPr>
        <p:spPr>
          <a:xfrm>
            <a:off x="1450848" y="3263836"/>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Reservation</a:t>
            </a:r>
          </a:p>
        </p:txBody>
      </p:sp>
      <p:sp>
        <p:nvSpPr>
          <p:cNvPr id="9" name="Process 8">
            <a:extLst>
              <a:ext uri="{FF2B5EF4-FFF2-40B4-BE49-F238E27FC236}">
                <a16:creationId xmlns:a16="http://schemas.microsoft.com/office/drawing/2014/main" id="{8E6C927B-E007-6344-9AFF-DF48DA3AC7E8}"/>
              </a:ext>
            </a:extLst>
          </p:cNvPr>
          <p:cNvSpPr/>
          <p:nvPr/>
        </p:nvSpPr>
        <p:spPr>
          <a:xfrm>
            <a:off x="1517904" y="4395216"/>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Bill</a:t>
            </a:r>
          </a:p>
        </p:txBody>
      </p:sp>
      <p:sp>
        <p:nvSpPr>
          <p:cNvPr id="10" name="Process 9">
            <a:extLst>
              <a:ext uri="{FF2B5EF4-FFF2-40B4-BE49-F238E27FC236}">
                <a16:creationId xmlns:a16="http://schemas.microsoft.com/office/drawing/2014/main" id="{2D379C0F-9D00-D241-8BE6-BBE36F954E48}"/>
              </a:ext>
            </a:extLst>
          </p:cNvPr>
          <p:cNvSpPr/>
          <p:nvPr/>
        </p:nvSpPr>
        <p:spPr>
          <a:xfrm>
            <a:off x="3252216" y="4395216"/>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Order</a:t>
            </a:r>
          </a:p>
        </p:txBody>
      </p:sp>
      <p:sp>
        <p:nvSpPr>
          <p:cNvPr id="11" name="Process 10">
            <a:extLst>
              <a:ext uri="{FF2B5EF4-FFF2-40B4-BE49-F238E27FC236}">
                <a16:creationId xmlns:a16="http://schemas.microsoft.com/office/drawing/2014/main" id="{88380970-E46C-8D48-83C4-AA614134222A}"/>
              </a:ext>
            </a:extLst>
          </p:cNvPr>
          <p:cNvSpPr/>
          <p:nvPr/>
        </p:nvSpPr>
        <p:spPr>
          <a:xfrm>
            <a:off x="5123688" y="4144328"/>
            <a:ext cx="1658112"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Receptionist</a:t>
            </a:r>
          </a:p>
        </p:txBody>
      </p:sp>
      <p:sp>
        <p:nvSpPr>
          <p:cNvPr id="12" name="Process 11">
            <a:extLst>
              <a:ext uri="{FF2B5EF4-FFF2-40B4-BE49-F238E27FC236}">
                <a16:creationId xmlns:a16="http://schemas.microsoft.com/office/drawing/2014/main" id="{EBD32470-C587-C34A-B92A-B7F0E795D71D}"/>
              </a:ext>
            </a:extLst>
          </p:cNvPr>
          <p:cNvSpPr/>
          <p:nvPr/>
        </p:nvSpPr>
        <p:spPr>
          <a:xfrm>
            <a:off x="5594604" y="3140392"/>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Customer</a:t>
            </a:r>
          </a:p>
        </p:txBody>
      </p:sp>
      <p:sp>
        <p:nvSpPr>
          <p:cNvPr id="13" name="Process 12">
            <a:extLst>
              <a:ext uri="{FF2B5EF4-FFF2-40B4-BE49-F238E27FC236}">
                <a16:creationId xmlns:a16="http://schemas.microsoft.com/office/drawing/2014/main" id="{815446A8-902A-C547-B637-7289E5E6CDA3}"/>
              </a:ext>
            </a:extLst>
          </p:cNvPr>
          <p:cNvSpPr/>
          <p:nvPr/>
        </p:nvSpPr>
        <p:spPr>
          <a:xfrm>
            <a:off x="7326376" y="4116324"/>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Guest</a:t>
            </a:r>
          </a:p>
        </p:txBody>
      </p:sp>
      <p:sp>
        <p:nvSpPr>
          <p:cNvPr id="14" name="Process 13">
            <a:extLst>
              <a:ext uri="{FF2B5EF4-FFF2-40B4-BE49-F238E27FC236}">
                <a16:creationId xmlns:a16="http://schemas.microsoft.com/office/drawing/2014/main" id="{2C255E47-0C6A-E643-878E-CF1250547097}"/>
              </a:ext>
            </a:extLst>
          </p:cNvPr>
          <p:cNvSpPr/>
          <p:nvPr/>
        </p:nvSpPr>
        <p:spPr>
          <a:xfrm>
            <a:off x="7395972" y="3012852"/>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Inventory</a:t>
            </a:r>
          </a:p>
        </p:txBody>
      </p:sp>
      <p:sp>
        <p:nvSpPr>
          <p:cNvPr id="15" name="Process 14">
            <a:extLst>
              <a:ext uri="{FF2B5EF4-FFF2-40B4-BE49-F238E27FC236}">
                <a16:creationId xmlns:a16="http://schemas.microsoft.com/office/drawing/2014/main" id="{2232D883-BDB3-5B4A-98A2-11D6AFD9B799}"/>
              </a:ext>
            </a:extLst>
          </p:cNvPr>
          <p:cNvSpPr/>
          <p:nvPr/>
        </p:nvSpPr>
        <p:spPr>
          <a:xfrm>
            <a:off x="6116320" y="2207846"/>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Report</a:t>
            </a:r>
          </a:p>
        </p:txBody>
      </p:sp>
      <p:sp>
        <p:nvSpPr>
          <p:cNvPr id="16" name="Process 15">
            <a:extLst>
              <a:ext uri="{FF2B5EF4-FFF2-40B4-BE49-F238E27FC236}">
                <a16:creationId xmlns:a16="http://schemas.microsoft.com/office/drawing/2014/main" id="{AF869D9D-1B56-FE4A-A1EC-6F44BB8ECBC7}"/>
              </a:ext>
            </a:extLst>
          </p:cNvPr>
          <p:cNvSpPr/>
          <p:nvPr/>
        </p:nvSpPr>
        <p:spPr>
          <a:xfrm>
            <a:off x="8651748" y="1928954"/>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Manager</a:t>
            </a:r>
          </a:p>
        </p:txBody>
      </p:sp>
      <p:sp>
        <p:nvSpPr>
          <p:cNvPr id="17" name="Process 16">
            <a:extLst>
              <a:ext uri="{FF2B5EF4-FFF2-40B4-BE49-F238E27FC236}">
                <a16:creationId xmlns:a16="http://schemas.microsoft.com/office/drawing/2014/main" id="{07A43078-893C-6C49-9F76-77162C1EBAD7}"/>
              </a:ext>
            </a:extLst>
          </p:cNvPr>
          <p:cNvSpPr/>
          <p:nvPr/>
        </p:nvSpPr>
        <p:spPr>
          <a:xfrm>
            <a:off x="9346692" y="3693382"/>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Hotel</a:t>
            </a:r>
          </a:p>
        </p:txBody>
      </p:sp>
      <p:sp>
        <p:nvSpPr>
          <p:cNvPr id="18" name="Process 17">
            <a:extLst>
              <a:ext uri="{FF2B5EF4-FFF2-40B4-BE49-F238E27FC236}">
                <a16:creationId xmlns:a16="http://schemas.microsoft.com/office/drawing/2014/main" id="{9C626653-F4DF-4E42-A498-4E0660EDC67B}"/>
              </a:ext>
            </a:extLst>
          </p:cNvPr>
          <p:cNvSpPr/>
          <p:nvPr/>
        </p:nvSpPr>
        <p:spPr>
          <a:xfrm>
            <a:off x="3779520" y="5275804"/>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Inventory Manager</a:t>
            </a:r>
          </a:p>
        </p:txBody>
      </p:sp>
      <p:sp>
        <p:nvSpPr>
          <p:cNvPr id="19" name="Process 18">
            <a:extLst>
              <a:ext uri="{FF2B5EF4-FFF2-40B4-BE49-F238E27FC236}">
                <a16:creationId xmlns:a16="http://schemas.microsoft.com/office/drawing/2014/main" id="{EC8AA780-9473-C740-9211-62946F756FC3}"/>
              </a:ext>
            </a:extLst>
          </p:cNvPr>
          <p:cNvSpPr/>
          <p:nvPr/>
        </p:nvSpPr>
        <p:spPr>
          <a:xfrm>
            <a:off x="7326376" y="4953000"/>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Services</a:t>
            </a:r>
          </a:p>
        </p:txBody>
      </p:sp>
      <p:sp>
        <p:nvSpPr>
          <p:cNvPr id="20" name="Process 19">
            <a:extLst>
              <a:ext uri="{FF2B5EF4-FFF2-40B4-BE49-F238E27FC236}">
                <a16:creationId xmlns:a16="http://schemas.microsoft.com/office/drawing/2014/main" id="{C3450697-6455-FC40-A545-9F7A85903ABE}"/>
              </a:ext>
            </a:extLst>
          </p:cNvPr>
          <p:cNvSpPr/>
          <p:nvPr/>
        </p:nvSpPr>
        <p:spPr>
          <a:xfrm>
            <a:off x="9529064" y="5178918"/>
            <a:ext cx="1344168" cy="557784"/>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Payment</a:t>
            </a:r>
          </a:p>
        </p:txBody>
      </p:sp>
    </p:spTree>
    <p:extLst>
      <p:ext uri="{BB962C8B-B14F-4D97-AF65-F5344CB8AC3E}">
        <p14:creationId xmlns:p14="http://schemas.microsoft.com/office/powerpoint/2010/main" val="193762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Sale-Real"/>
          <p:cNvPicPr>
            <a:picLocks noChangeAspect="1" noChangeArrowheads="1"/>
          </p:cNvPicPr>
          <p:nvPr/>
        </p:nvPicPr>
        <p:blipFill>
          <a:blip r:embed="rId3"/>
          <a:srcRect/>
          <a:stretch>
            <a:fillRect/>
          </a:stretch>
        </p:blipFill>
        <p:spPr bwMode="auto">
          <a:xfrm>
            <a:off x="3131346" y="2181091"/>
            <a:ext cx="6316581" cy="1238752"/>
          </a:xfrm>
          <a:prstGeom prst="rect">
            <a:avLst/>
          </a:prstGeom>
          <a:noFill/>
          <a:ln w="9525">
            <a:noFill/>
            <a:miter lim="800000"/>
            <a:headEnd/>
            <a:tailEnd/>
          </a:ln>
        </p:spPr>
      </p:pic>
      <p:pic>
        <p:nvPicPr>
          <p:cNvPr id="6149" name="Picture 5" descr="Wrong"/>
          <p:cNvPicPr>
            <a:picLocks noChangeAspect="1" noChangeArrowheads="1"/>
          </p:cNvPicPr>
          <p:nvPr/>
        </p:nvPicPr>
        <p:blipFill>
          <a:blip r:embed="rId4"/>
          <a:srcRect/>
          <a:stretch>
            <a:fillRect/>
          </a:stretch>
        </p:blipFill>
        <p:spPr bwMode="auto">
          <a:xfrm>
            <a:off x="1425700" y="3634245"/>
            <a:ext cx="8845182" cy="3143249"/>
          </a:xfrm>
          <a:prstGeom prst="rect">
            <a:avLst/>
          </a:prstGeom>
          <a:noFill/>
          <a:ln w="9525">
            <a:noFill/>
            <a:miter lim="800000"/>
            <a:headEnd/>
            <a:tailEnd/>
          </a:ln>
        </p:spPr>
      </p:pic>
      <p:sp>
        <p:nvSpPr>
          <p:cNvPr id="18436" name="Title 5"/>
          <p:cNvSpPr>
            <a:spLocks noGrp="1"/>
          </p:cNvSpPr>
          <p:nvPr>
            <p:ph type="title"/>
          </p:nvPr>
        </p:nvSpPr>
        <p:spPr>
          <a:xfrm>
            <a:off x="2362200" y="971783"/>
            <a:ext cx="9601200" cy="1485900"/>
          </a:xfrm>
        </p:spPr>
        <p:txBody>
          <a:bodyPr/>
          <a:lstStyle/>
          <a:p>
            <a:pPr eaLnBrk="1" hangingPunct="1"/>
            <a:r>
              <a:rPr lang="en-US" sz="2800" dirty="0">
                <a:solidFill>
                  <a:srgbClr val="0000FF"/>
                </a:solidFill>
                <a:latin typeface="Franklin Gothic Book" panose="020B0503020102020204" pitchFamily="34" charset="0"/>
                <a:ea typeface="ＭＳ Ｐゴシック" pitchFamily="34" charset="-128"/>
              </a:rPr>
              <a:t>Domain models are not models of software design</a:t>
            </a:r>
            <a:endParaRPr lang="en-US" sz="2800" dirty="0">
              <a:latin typeface="Franklin Gothic Book" panose="020B0503020102020204" pitchFamily="34" charset="0"/>
              <a:ea typeface="ＭＳ Ｐゴシック" pitchFamily="34" charset="-128"/>
            </a:endParaRPr>
          </a:p>
        </p:txBody>
      </p:sp>
      <p:sp>
        <p:nvSpPr>
          <p:cNvPr id="26629" name="Content Placeholder 6"/>
          <p:cNvSpPr>
            <a:spLocks noGrp="1"/>
          </p:cNvSpPr>
          <p:nvPr>
            <p:ph idx="1"/>
          </p:nvPr>
        </p:nvSpPr>
        <p:spPr>
          <a:xfrm>
            <a:off x="2224088" y="1500188"/>
            <a:ext cx="8229600" cy="1643062"/>
          </a:xfrm>
        </p:spPr>
        <p:txBody>
          <a:bodyPr/>
          <a:lstStyle/>
          <a:p>
            <a:pPr eaLnBrk="1" hangingPunct="1">
              <a:buClr>
                <a:srgbClr val="0000FF"/>
              </a:buClr>
              <a:buFont typeface="Wingdings" pitchFamily="2" charset="2"/>
              <a:buChar char="v"/>
            </a:pPr>
            <a:r>
              <a:rPr lang="en-US" sz="2400" dirty="0">
                <a:solidFill>
                  <a:srgbClr val="FF0000"/>
                </a:solidFill>
                <a:latin typeface="Franklin Gothic Book" panose="020B0503020102020204" pitchFamily="34" charset="0"/>
                <a:ea typeface="ＭＳ Ｐゴシック" pitchFamily="34" charset="-128"/>
              </a:rPr>
              <a:t>No responsibilities </a:t>
            </a:r>
            <a:r>
              <a:rPr lang="en-US" sz="2400" dirty="0">
                <a:latin typeface="Franklin Gothic Book" panose="020B0503020102020204" pitchFamily="34" charset="0"/>
                <a:ea typeface="ＭＳ Ｐゴシック" pitchFamily="34" charset="-128"/>
              </a:rPr>
              <a:t>or</a:t>
            </a:r>
            <a:r>
              <a:rPr lang="en-US" sz="2400" dirty="0">
                <a:solidFill>
                  <a:srgbClr val="FF0000"/>
                </a:solidFill>
                <a:latin typeface="Franklin Gothic Book" panose="020B0503020102020204" pitchFamily="34" charset="0"/>
                <a:ea typeface="ＭＳ Ｐゴシック" pitchFamily="34" charset="-128"/>
              </a:rPr>
              <a:t> methods</a:t>
            </a:r>
            <a:r>
              <a:rPr lang="en-US" sz="2400" dirty="0">
                <a:latin typeface="Franklin Gothic Book" panose="020B0503020102020204" pitchFamily="34" charset="0"/>
                <a:ea typeface="ＭＳ Ｐゴシック" pitchFamily="34" charset="-128"/>
              </a:rPr>
              <a:t>.</a:t>
            </a:r>
          </a:p>
        </p:txBody>
      </p:sp>
      <p:sp>
        <p:nvSpPr>
          <p:cNvPr id="18438" name="Slide Number Placeholder 5"/>
          <p:cNvSpPr>
            <a:spLocks noGrp="1"/>
          </p:cNvSpPr>
          <p:nvPr>
            <p:ph type="sldNum" sz="quarter" idx="12"/>
          </p:nvPr>
        </p:nvSpPr>
        <p:spPr bwMode="auto">
          <a:noFill/>
          <a:ln>
            <a:miter lim="800000"/>
            <a:headEnd/>
            <a:tailEnd/>
          </a:ln>
        </p:spPr>
        <p:txBody>
          <a:bodyPr/>
          <a:lstStyle/>
          <a:p>
            <a:fld id="{33DC8A0E-B16A-4C47-A2AD-FDCB23999CB8}" type="slidenum">
              <a:rPr lang="en-US" sz="2000">
                <a:solidFill>
                  <a:srgbClr val="FF0000"/>
                </a:solidFill>
              </a:rPr>
              <a:pPr/>
              <a:t>7</a:t>
            </a:fld>
            <a:endParaRPr 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blinds(horizontal)">
                                      <p:cBhvr>
                                        <p:cTn id="7" dur="500"/>
                                        <p:tgtEl>
                                          <p:spTgt spid="266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additive="base">
                                        <p:cTn id="12" dur="500" fill="hold"/>
                                        <p:tgtEl>
                                          <p:spTgt spid="6148"/>
                                        </p:tgtEl>
                                        <p:attrNameLst>
                                          <p:attrName>ppt_x</p:attrName>
                                        </p:attrNameLst>
                                      </p:cBhvr>
                                      <p:tavLst>
                                        <p:tav tm="0">
                                          <p:val>
                                            <p:strVal val="0-#ppt_w/2"/>
                                          </p:val>
                                        </p:tav>
                                        <p:tav tm="100000">
                                          <p:val>
                                            <p:strVal val="#ppt_x"/>
                                          </p:val>
                                        </p:tav>
                                      </p:tavLst>
                                    </p:anim>
                                    <p:anim calcmode="lin" valueType="num">
                                      <p:cBhvr additive="base">
                                        <p:cTn id="13" dur="500" fill="hold"/>
                                        <p:tgtEl>
                                          <p:spTgt spid="614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additive="base">
                                        <p:cTn id="18" dur="500" fill="hold"/>
                                        <p:tgtEl>
                                          <p:spTgt spid="6149"/>
                                        </p:tgtEl>
                                        <p:attrNameLst>
                                          <p:attrName>ppt_x</p:attrName>
                                        </p:attrNameLst>
                                      </p:cBhvr>
                                      <p:tavLst>
                                        <p:tav tm="0">
                                          <p:val>
                                            <p:strVal val="0-#ppt_w/2"/>
                                          </p:val>
                                        </p:tav>
                                        <p:tav tm="100000">
                                          <p:val>
                                            <p:strVal val="#ppt_x"/>
                                          </p:val>
                                        </p:tav>
                                      </p:tavLst>
                                    </p:anim>
                                    <p:anim calcmode="lin" valueType="num">
                                      <p:cBhvr additive="base">
                                        <p:cTn id="19"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976940" y="1600200"/>
            <a:ext cx="6062660" cy="4853186"/>
          </a:xfrm>
          <a:prstGeom prst="rect">
            <a:avLst/>
          </a:prstGeom>
          <a:noFill/>
          <a:ln w="9525">
            <a:noFill/>
            <a:miter lim="800000"/>
            <a:headEnd/>
            <a:tailEnd/>
          </a:ln>
        </p:spPr>
      </p:pic>
      <p:sp>
        <p:nvSpPr>
          <p:cNvPr id="19459" name="Text Box 5"/>
          <p:cNvSpPr txBox="1">
            <a:spLocks noChangeArrowheads="1"/>
          </p:cNvSpPr>
          <p:nvPr/>
        </p:nvSpPr>
        <p:spPr bwMode="auto">
          <a:xfrm>
            <a:off x="1952626" y="1857375"/>
            <a:ext cx="184731" cy="369332"/>
          </a:xfrm>
          <a:prstGeom prst="rect">
            <a:avLst/>
          </a:prstGeom>
          <a:noFill/>
          <a:ln w="12700">
            <a:noFill/>
            <a:miter lim="800000"/>
            <a:headEnd/>
            <a:tailEnd/>
          </a:ln>
        </p:spPr>
        <p:txBody>
          <a:bodyPr wrap="none">
            <a:spAutoFit/>
          </a:bodyPr>
          <a:lstStyle/>
          <a:p>
            <a:pPr eaLnBrk="0" hangingPunct="0"/>
            <a:endParaRPr lang="en-GB">
              <a:latin typeface="Times New Roman" pitchFamily="18" charset="0"/>
            </a:endParaRPr>
          </a:p>
        </p:txBody>
      </p:sp>
      <p:sp>
        <p:nvSpPr>
          <p:cNvPr id="19460" name="Rectangle 6"/>
          <p:cNvSpPr>
            <a:spLocks noGrp="1" noChangeArrowheads="1"/>
          </p:cNvSpPr>
          <p:nvPr>
            <p:ph type="title"/>
          </p:nvPr>
        </p:nvSpPr>
        <p:spPr/>
        <p:txBody>
          <a:bodyPr/>
          <a:lstStyle/>
          <a:p>
            <a:pPr algn="ctr" eaLnBrk="1" hangingPunct="1"/>
            <a:r>
              <a:rPr lang="en-US" sz="3200" dirty="0">
                <a:latin typeface="Franklin Gothic Book" panose="020B0503020102020204" pitchFamily="34" charset="0"/>
                <a:ea typeface="ＭＳ Ｐゴシック" pitchFamily="34" charset="-128"/>
              </a:rPr>
              <a:t>What are </a:t>
            </a:r>
            <a:r>
              <a:rPr lang="en-US" sz="3200" dirty="0">
                <a:solidFill>
                  <a:srgbClr val="0070C0"/>
                </a:solidFill>
                <a:latin typeface="Franklin Gothic Book" panose="020B0503020102020204" pitchFamily="34" charset="0"/>
                <a:ea typeface="ＭＳ Ｐゴシック" pitchFamily="34" charset="-128"/>
              </a:rPr>
              <a:t>Concepts</a:t>
            </a:r>
            <a:r>
              <a:rPr lang="en-US" sz="3200" dirty="0">
                <a:solidFill>
                  <a:srgbClr val="0000FF"/>
                </a:solidFill>
                <a:latin typeface="Franklin Gothic Book" panose="020B0503020102020204" pitchFamily="34" charset="0"/>
                <a:ea typeface="ＭＳ Ｐゴシック" pitchFamily="34" charset="-128"/>
              </a:rPr>
              <a:t> </a:t>
            </a:r>
            <a:r>
              <a:rPr lang="en-US" sz="3200" dirty="0">
                <a:solidFill>
                  <a:schemeClr val="tx1"/>
                </a:solidFill>
                <a:latin typeface="Franklin Gothic Book" panose="020B0503020102020204" pitchFamily="34" charset="0"/>
                <a:ea typeface="ＭＳ Ｐゴシック" pitchFamily="34" charset="-128"/>
              </a:rPr>
              <a:t>and</a:t>
            </a:r>
            <a:r>
              <a:rPr lang="en-US" sz="3200" dirty="0">
                <a:solidFill>
                  <a:srgbClr val="0000FF"/>
                </a:solidFill>
                <a:latin typeface="Franklin Gothic Book" panose="020B0503020102020204" pitchFamily="34" charset="0"/>
                <a:ea typeface="ＭＳ Ｐゴシック" pitchFamily="34" charset="-128"/>
              </a:rPr>
              <a:t> </a:t>
            </a:r>
            <a:r>
              <a:rPr lang="en-US" sz="3200" dirty="0">
                <a:solidFill>
                  <a:srgbClr val="0070C0"/>
                </a:solidFill>
                <a:latin typeface="Franklin Gothic Book" panose="020B0503020102020204" pitchFamily="34" charset="0"/>
                <a:ea typeface="ＭＳ Ｐゴシック" pitchFamily="34" charset="-128"/>
              </a:rPr>
              <a:t>Conceptual Classes</a:t>
            </a:r>
            <a:r>
              <a:rPr lang="en-US" sz="3200" dirty="0">
                <a:latin typeface="Franklin Gothic Book" panose="020B0503020102020204" pitchFamily="34" charset="0"/>
                <a:ea typeface="ＭＳ Ｐゴシック" pitchFamily="34" charset="-128"/>
              </a:rPr>
              <a:t>?</a:t>
            </a:r>
            <a:endParaRPr lang="en-US" sz="3200" dirty="0">
              <a:solidFill>
                <a:srgbClr val="0000FF"/>
              </a:solidFill>
              <a:latin typeface="Franklin Gothic Book" panose="020B0503020102020204" pitchFamily="34" charset="0"/>
              <a:ea typeface="ＭＳ Ｐゴシック" pitchFamily="34" charset="-128"/>
            </a:endParaRPr>
          </a:p>
        </p:txBody>
      </p:sp>
      <p:sp>
        <p:nvSpPr>
          <p:cNvPr id="27653" name="Content Placeholder 5"/>
          <p:cNvSpPr>
            <a:spLocks noGrp="1"/>
          </p:cNvSpPr>
          <p:nvPr>
            <p:ph idx="1"/>
          </p:nvPr>
        </p:nvSpPr>
        <p:spPr>
          <a:xfrm>
            <a:off x="1452562" y="2136258"/>
            <a:ext cx="4500563" cy="4002087"/>
          </a:xfrm>
        </p:spPr>
        <p:txBody>
          <a:bodyPr>
            <a:noAutofit/>
          </a:bodyPr>
          <a:lstStyle/>
          <a:p>
            <a:pPr eaLnBrk="1" hangingPunct="1">
              <a:buFont typeface="Wingdings" pitchFamily="2" charset="2"/>
              <a:buNone/>
            </a:pPr>
            <a:r>
              <a:rPr lang="en-US" sz="2200" dirty="0">
                <a:latin typeface="Franklin Gothic Book" panose="020B0503020102020204" pitchFamily="34" charset="0"/>
                <a:ea typeface="ＭＳ Ｐゴシック" pitchFamily="34" charset="-128"/>
              </a:rPr>
              <a:t>	Concept: </a:t>
            </a:r>
            <a:r>
              <a:rPr lang="en-US" sz="2200" dirty="0">
                <a:solidFill>
                  <a:schemeClr val="tx1"/>
                </a:solidFill>
                <a:latin typeface="Franklin Gothic Book" panose="020B0503020102020204" pitchFamily="34" charset="0"/>
                <a:ea typeface="ＭＳ Ｐゴシック" pitchFamily="34" charset="-128"/>
              </a:rPr>
              <a:t>is an </a:t>
            </a:r>
            <a:r>
              <a:rPr lang="en-US" sz="2200" dirty="0">
                <a:solidFill>
                  <a:srgbClr val="FF5050"/>
                </a:solidFill>
                <a:latin typeface="Franklin Gothic Book" panose="020B0503020102020204" pitchFamily="34" charset="0"/>
                <a:ea typeface="ＭＳ Ｐゴシック" pitchFamily="34" charset="-128"/>
              </a:rPr>
              <a:t>idea</a:t>
            </a:r>
            <a:r>
              <a:rPr lang="en-US" sz="2200" dirty="0">
                <a:latin typeface="Franklin Gothic Book" panose="020B0503020102020204" pitchFamily="34" charset="0"/>
                <a:ea typeface="ＭＳ Ｐゴシック" pitchFamily="34" charset="-128"/>
              </a:rPr>
              <a:t>, </a:t>
            </a:r>
            <a:r>
              <a:rPr lang="en-US" sz="2200" dirty="0">
                <a:solidFill>
                  <a:srgbClr val="FF5050"/>
                </a:solidFill>
                <a:latin typeface="Franklin Gothic Book" panose="020B0503020102020204" pitchFamily="34" charset="0"/>
                <a:ea typeface="ＭＳ Ｐゴシック" pitchFamily="34" charset="-128"/>
              </a:rPr>
              <a:t>thing,</a:t>
            </a:r>
            <a:r>
              <a:rPr lang="en-US" sz="2200" dirty="0">
                <a:latin typeface="Franklin Gothic Book" panose="020B0503020102020204" pitchFamily="34" charset="0"/>
                <a:ea typeface="ＭＳ Ｐゴシック" pitchFamily="34" charset="-128"/>
              </a:rPr>
              <a:t> or </a:t>
            </a:r>
            <a:r>
              <a:rPr lang="en-US" sz="2200" dirty="0">
                <a:solidFill>
                  <a:srgbClr val="FF5050"/>
                </a:solidFill>
                <a:latin typeface="Franklin Gothic Book" panose="020B0503020102020204" pitchFamily="34" charset="0"/>
                <a:ea typeface="ＭＳ Ｐゴシック" pitchFamily="34" charset="-128"/>
              </a:rPr>
              <a:t>object. </a:t>
            </a:r>
            <a:r>
              <a:rPr lang="en-US" sz="2200" dirty="0">
                <a:solidFill>
                  <a:schemeClr val="tx1"/>
                </a:solidFill>
                <a:latin typeface="Franklin Gothic Book" panose="020B0503020102020204" pitchFamily="34" charset="0"/>
                <a:ea typeface="ＭＳ Ｐゴシック" pitchFamily="34" charset="-128"/>
              </a:rPr>
              <a:t>It has </a:t>
            </a:r>
            <a:r>
              <a:rPr lang="en-US" sz="2200" dirty="0">
                <a:solidFill>
                  <a:srgbClr val="FF5050"/>
                </a:solidFill>
                <a:latin typeface="Franklin Gothic Book" panose="020B0503020102020204" pitchFamily="34" charset="0"/>
                <a:ea typeface="ＭＳ Ｐゴシック" pitchFamily="34" charset="-128"/>
              </a:rPr>
              <a:t>symbol</a:t>
            </a:r>
            <a:r>
              <a:rPr lang="en-US" sz="2200" dirty="0">
                <a:latin typeface="Franklin Gothic Book" panose="020B0503020102020204" pitchFamily="34" charset="0"/>
                <a:ea typeface="ＭＳ Ｐゴシック" pitchFamily="34" charset="-128"/>
              </a:rPr>
              <a:t>, </a:t>
            </a:r>
            <a:r>
              <a:rPr lang="en-US" sz="2200" dirty="0">
                <a:solidFill>
                  <a:srgbClr val="FF5050"/>
                </a:solidFill>
                <a:latin typeface="Franklin Gothic Book" panose="020B0503020102020204" pitchFamily="34" charset="0"/>
                <a:ea typeface="ＭＳ Ｐゴシック" pitchFamily="34" charset="-128"/>
              </a:rPr>
              <a:t>intension</a:t>
            </a:r>
            <a:r>
              <a:rPr lang="en-US" sz="2200" dirty="0">
                <a:latin typeface="Franklin Gothic Book" panose="020B0503020102020204" pitchFamily="34" charset="0"/>
                <a:ea typeface="ＭＳ Ｐゴシック" pitchFamily="34" charset="-128"/>
              </a:rPr>
              <a:t>, and </a:t>
            </a:r>
            <a:r>
              <a:rPr lang="en-US" sz="2200" dirty="0">
                <a:solidFill>
                  <a:srgbClr val="FF5050"/>
                </a:solidFill>
                <a:latin typeface="Franklin Gothic Book" panose="020B0503020102020204" pitchFamily="34" charset="0"/>
                <a:ea typeface="ＭＳ Ｐゴシック" pitchFamily="34" charset="-128"/>
              </a:rPr>
              <a:t>extensions</a:t>
            </a:r>
            <a:r>
              <a:rPr lang="en-US" sz="2200" dirty="0">
                <a:latin typeface="Franklin Gothic Book" panose="020B0503020102020204" pitchFamily="34" charset="0"/>
                <a:ea typeface="ＭＳ Ｐゴシック" pitchFamily="34" charset="-128"/>
              </a:rPr>
              <a:t>.</a:t>
            </a:r>
          </a:p>
          <a:p>
            <a:pPr eaLnBrk="1" hangingPunct="1">
              <a:buClr>
                <a:srgbClr val="FF0000"/>
              </a:buClr>
              <a:buFont typeface="Wingdings" pitchFamily="2" charset="2"/>
              <a:buChar char="Ø"/>
            </a:pPr>
            <a:r>
              <a:rPr lang="en-US" sz="2200" dirty="0">
                <a:latin typeface="Franklin Gothic Book" panose="020B0503020102020204" pitchFamily="34" charset="0"/>
                <a:ea typeface="ＭＳ Ｐゴシック" pitchFamily="34" charset="-128"/>
              </a:rPr>
              <a:t>Symbol --</a:t>
            </a:r>
            <a:r>
              <a:rPr lang="en-US" sz="2200" dirty="0">
                <a:solidFill>
                  <a:srgbClr val="FF5050"/>
                </a:solidFill>
                <a:latin typeface="Franklin Gothic Book" panose="020B0503020102020204" pitchFamily="34" charset="0"/>
                <a:ea typeface="ＭＳ Ｐゴシック" pitchFamily="34" charset="-128"/>
              </a:rPr>
              <a:t>words or images</a:t>
            </a:r>
            <a:r>
              <a:rPr lang="en-US" sz="2200" dirty="0">
                <a:latin typeface="Franklin Gothic Book" panose="020B0503020102020204" pitchFamily="34" charset="0"/>
                <a:ea typeface="ＭＳ Ｐゴシック" pitchFamily="34" charset="-128"/>
              </a:rPr>
              <a:t> representing a conceptual class</a:t>
            </a:r>
          </a:p>
          <a:p>
            <a:pPr eaLnBrk="1" hangingPunct="1">
              <a:buClr>
                <a:srgbClr val="FF0000"/>
              </a:buClr>
              <a:buFont typeface="Wingdings" pitchFamily="2" charset="2"/>
              <a:buChar char="Ø"/>
            </a:pPr>
            <a:r>
              <a:rPr lang="en-US" sz="2200" dirty="0">
                <a:latin typeface="Franklin Gothic Book" panose="020B0503020102020204" pitchFamily="34" charset="0"/>
                <a:ea typeface="ＭＳ Ｐゴシック" pitchFamily="34" charset="-128"/>
              </a:rPr>
              <a:t>Intention --the </a:t>
            </a:r>
            <a:r>
              <a:rPr lang="en-US" sz="2200" dirty="0">
                <a:solidFill>
                  <a:srgbClr val="FF5050"/>
                </a:solidFill>
                <a:latin typeface="Franklin Gothic Book" panose="020B0503020102020204" pitchFamily="34" charset="0"/>
                <a:ea typeface="ＭＳ Ｐゴシック" pitchFamily="34" charset="-128"/>
              </a:rPr>
              <a:t>definition of a conceptual class</a:t>
            </a:r>
          </a:p>
          <a:p>
            <a:pPr eaLnBrk="1" hangingPunct="1">
              <a:buClr>
                <a:srgbClr val="FF0000"/>
              </a:buClr>
              <a:buFont typeface="Wingdings" pitchFamily="2" charset="2"/>
              <a:buChar char="Ø"/>
            </a:pPr>
            <a:r>
              <a:rPr lang="en-US" sz="2200" dirty="0">
                <a:latin typeface="Franklin Gothic Book" panose="020B0503020102020204" pitchFamily="34" charset="0"/>
                <a:ea typeface="ＭＳ Ｐゴシック" pitchFamily="34" charset="-128"/>
              </a:rPr>
              <a:t>Extension --the </a:t>
            </a:r>
            <a:r>
              <a:rPr lang="en-US" sz="2200" dirty="0">
                <a:solidFill>
                  <a:srgbClr val="FF5050"/>
                </a:solidFill>
                <a:latin typeface="Franklin Gothic Book" panose="020B0503020102020204" pitchFamily="34" charset="0"/>
                <a:ea typeface="ＭＳ Ｐゴシック" pitchFamily="34" charset="-128"/>
              </a:rPr>
              <a:t>set of examples</a:t>
            </a:r>
            <a:r>
              <a:rPr lang="en-US" sz="2200" dirty="0">
                <a:latin typeface="Franklin Gothic Book" panose="020B0503020102020204" pitchFamily="34" charset="0"/>
                <a:ea typeface="ＭＳ Ｐゴシック" pitchFamily="34" charset="-128"/>
              </a:rPr>
              <a:t> to which the conceptual class applies.</a:t>
            </a:r>
          </a:p>
        </p:txBody>
      </p:sp>
      <p:sp>
        <p:nvSpPr>
          <p:cNvPr id="19462" name="Slide Number Placeholder 5"/>
          <p:cNvSpPr>
            <a:spLocks noGrp="1"/>
          </p:cNvSpPr>
          <p:nvPr>
            <p:ph type="sldNum" sz="quarter" idx="12"/>
          </p:nvPr>
        </p:nvSpPr>
        <p:spPr bwMode="auto">
          <a:noFill/>
          <a:ln>
            <a:miter lim="800000"/>
            <a:headEnd/>
            <a:tailEnd/>
          </a:ln>
        </p:spPr>
        <p:txBody>
          <a:bodyPr/>
          <a:lstStyle/>
          <a:p>
            <a:fld id="{C8B5C5C1-3A87-4E8F-9F3B-0D50EE4AD1F5}" type="slidenum">
              <a:rPr lang="en-US" sz="2000">
                <a:solidFill>
                  <a:srgbClr val="FF0000"/>
                </a:solidFill>
              </a:rPr>
              <a:pPr/>
              <a:t>8</a:t>
            </a:fld>
            <a:endParaRPr 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blinds(horizontal)">
                                      <p:cBhvr>
                                        <p:cTn id="7" dur="500"/>
                                        <p:tgtEl>
                                          <p:spTgt spid="276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3">
                                            <p:txEl>
                                              <p:pRg st="1" end="1"/>
                                            </p:txEl>
                                          </p:spTgt>
                                        </p:tgtEl>
                                        <p:attrNameLst>
                                          <p:attrName>style.visibility</p:attrName>
                                        </p:attrNameLst>
                                      </p:cBhvr>
                                      <p:to>
                                        <p:strVal val="visible"/>
                                      </p:to>
                                    </p:set>
                                    <p:animEffect transition="in" filter="blinds(horizontal)">
                                      <p:cBhvr>
                                        <p:cTn id="12" dur="500"/>
                                        <p:tgtEl>
                                          <p:spTgt spid="276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3">
                                            <p:txEl>
                                              <p:pRg st="2" end="2"/>
                                            </p:txEl>
                                          </p:spTgt>
                                        </p:tgtEl>
                                        <p:attrNameLst>
                                          <p:attrName>style.visibility</p:attrName>
                                        </p:attrNameLst>
                                      </p:cBhvr>
                                      <p:to>
                                        <p:strVal val="visible"/>
                                      </p:to>
                                    </p:set>
                                    <p:animEffect transition="in" filter="blinds(horizontal)">
                                      <p:cBhvr>
                                        <p:cTn id="17" dur="500"/>
                                        <p:tgtEl>
                                          <p:spTgt spid="276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3">
                                            <p:txEl>
                                              <p:pRg st="3" end="3"/>
                                            </p:txEl>
                                          </p:spTgt>
                                        </p:tgtEl>
                                        <p:attrNameLst>
                                          <p:attrName>style.visibility</p:attrName>
                                        </p:attrNameLst>
                                      </p:cBhvr>
                                      <p:to>
                                        <p:strVal val="visible"/>
                                      </p:to>
                                    </p:set>
                                    <p:animEffect transition="in" filter="blinds(horizontal)">
                                      <p:cBhvr>
                                        <p:cTn id="22" dur="500"/>
                                        <p:tgtEl>
                                          <p:spTgt spid="2765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anim calcmode="lin" valueType="num">
                                      <p:cBhvr additive="base">
                                        <p:cTn id="27" dur="500" fill="hold"/>
                                        <p:tgtEl>
                                          <p:spTgt spid="7172"/>
                                        </p:tgtEl>
                                        <p:attrNameLst>
                                          <p:attrName>ppt_x</p:attrName>
                                        </p:attrNameLst>
                                      </p:cBhvr>
                                      <p:tavLst>
                                        <p:tav tm="0">
                                          <p:val>
                                            <p:strVal val="0-#ppt_w/2"/>
                                          </p:val>
                                        </p:tav>
                                        <p:tav tm="100000">
                                          <p:val>
                                            <p:strVal val="#ppt_x"/>
                                          </p:val>
                                        </p:tav>
                                      </p:tavLst>
                                    </p:anim>
                                    <p:anim calcmode="lin" valueType="num">
                                      <p:cBhvr additive="base">
                                        <p:cTn id="28"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B73E-9BF0-9A40-A7F0-0335F3515C43}"/>
              </a:ext>
            </a:extLst>
          </p:cNvPr>
          <p:cNvSpPr>
            <a:spLocks noGrp="1"/>
          </p:cNvSpPr>
          <p:nvPr>
            <p:ph type="ctrTitle"/>
          </p:nvPr>
        </p:nvSpPr>
        <p:spPr/>
        <p:txBody>
          <a:bodyPr/>
          <a:lstStyle/>
          <a:p>
            <a:r>
              <a:rPr lang="en-US" sz="4400" dirty="0"/>
              <a:t>Why Domain Model?</a:t>
            </a:r>
          </a:p>
        </p:txBody>
      </p:sp>
      <p:sp>
        <p:nvSpPr>
          <p:cNvPr id="4" name="Slide Number Placeholder 3">
            <a:extLst>
              <a:ext uri="{FF2B5EF4-FFF2-40B4-BE49-F238E27FC236}">
                <a16:creationId xmlns:a16="http://schemas.microsoft.com/office/drawing/2014/main" id="{AE0FBD91-3232-E44A-A02D-FF9D2A2538D5}"/>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350900811"/>
      </p:ext>
    </p:extLst>
  </p:cSld>
  <p:clrMapOvr>
    <a:masterClrMapping/>
  </p:clrMapOvr>
</p:sld>
</file>

<file path=ppt/theme/theme1.xml><?xml version="1.0" encoding="utf-8"?>
<a:theme xmlns:a="http://schemas.openxmlformats.org/drawingml/2006/main" name="Theme3">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C4FE3D73-A0E2-4F09-BE8E-E23DC0BCF4A8}" vid="{74D63977-1749-4AFD-AA98-67347D874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6740</TotalTime>
  <Words>3734</Words>
  <Application>Microsoft Office PowerPoint</Application>
  <PresentationFormat>Widescreen</PresentationFormat>
  <Paragraphs>404</Paragraphs>
  <Slides>62</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62</vt:i4>
      </vt:variant>
    </vt:vector>
  </HeadingPairs>
  <TitlesOfParts>
    <vt:vector size="78" baseType="lpstr">
      <vt:lpstr>Arial</vt:lpstr>
      <vt:lpstr>Arial Black</vt:lpstr>
      <vt:lpstr>Calibri</vt:lpstr>
      <vt:lpstr>Franklin Gothic Book</vt:lpstr>
      <vt:lpstr>Gill Sans MT</vt:lpstr>
      <vt:lpstr>Google Sans</vt:lpstr>
      <vt:lpstr>inter-regular</vt:lpstr>
      <vt:lpstr>Lucida Sans Unicode</vt:lpstr>
      <vt:lpstr>Microsoft Sans Serif</vt:lpstr>
      <vt:lpstr>Source Sans Pro</vt:lpstr>
      <vt:lpstr>Tahoma</vt:lpstr>
      <vt:lpstr>Times New Roman</vt:lpstr>
      <vt:lpstr>TimesNewRomanPSMT</vt:lpstr>
      <vt:lpstr>Trebuchet MS</vt:lpstr>
      <vt:lpstr>Wingdings</vt:lpstr>
      <vt:lpstr>Theme3</vt:lpstr>
      <vt:lpstr>UML Modelling</vt:lpstr>
      <vt:lpstr>Outline</vt:lpstr>
      <vt:lpstr>Revision up till now</vt:lpstr>
      <vt:lpstr>Domain Model</vt:lpstr>
      <vt:lpstr>Domain Model</vt:lpstr>
      <vt:lpstr>To visualize domain models the UML class diagram notation is used. It is also known as Analysis Class Diagram</vt:lpstr>
      <vt:lpstr>Domain models are not models of software design</vt:lpstr>
      <vt:lpstr>What are Concepts and Conceptual Classes?</vt:lpstr>
      <vt:lpstr>Why Domain Model?</vt:lpstr>
      <vt:lpstr>Why do we need a domain model?</vt:lpstr>
      <vt:lpstr>Lower representational gap with OO modeling</vt:lpstr>
      <vt:lpstr>Syntax of Domain Model</vt:lpstr>
      <vt:lpstr>Notation – UML Analysis Class Diagram</vt:lpstr>
      <vt:lpstr>Syntax of Domain Model</vt:lpstr>
      <vt:lpstr>Relationships</vt:lpstr>
      <vt:lpstr>Dependency</vt:lpstr>
      <vt:lpstr>Generalization</vt:lpstr>
      <vt:lpstr>UML Association Notation</vt:lpstr>
      <vt:lpstr>UML Association Notation</vt:lpstr>
      <vt:lpstr>Associations Names </vt:lpstr>
      <vt:lpstr>Multiplicity</vt:lpstr>
      <vt:lpstr>Multiplicity</vt:lpstr>
      <vt:lpstr>Aggregation</vt:lpstr>
      <vt:lpstr>Composition</vt:lpstr>
      <vt:lpstr>How to Create Domain Model</vt:lpstr>
      <vt:lpstr>How to Create Domain Model</vt:lpstr>
      <vt:lpstr>Finding Conceptual Classes</vt:lpstr>
      <vt:lpstr>Method 1: Reuse or Modify Existing Models</vt:lpstr>
      <vt:lpstr>Method 2: Use a Category List</vt:lpstr>
      <vt:lpstr>PowerPoint Presentation</vt:lpstr>
      <vt:lpstr>Method 3: Finding Conceptual Classes with Noun Phrase Identification</vt:lpstr>
      <vt:lpstr>Method 3: Finding Conceptual Classes with Noun Phrase Identification</vt:lpstr>
      <vt:lpstr>Example: Find and Draw Conceptual Classes</vt:lpstr>
      <vt:lpstr>POS Domain Model</vt:lpstr>
      <vt:lpstr>PowerPoint Presentation</vt:lpstr>
      <vt:lpstr>Domain Modeling Guidelines</vt:lpstr>
      <vt:lpstr>Domain Modeling Guidelines</vt:lpstr>
      <vt:lpstr>Resolving Similar Concepts - POST versus Register</vt:lpstr>
      <vt:lpstr>Concept vs. Attribute</vt:lpstr>
      <vt:lpstr>UML Attribute Notation</vt:lpstr>
      <vt:lpstr>Conclusion</vt:lpstr>
      <vt:lpstr>Monopoly Game domain model (first identify concepts as classes)</vt:lpstr>
      <vt:lpstr>PowerPoint Presentation</vt:lpstr>
      <vt:lpstr>Visualizing  Domain Models</vt:lpstr>
      <vt:lpstr>Archaeologist Management System</vt:lpstr>
      <vt:lpstr>Archaeologist Management System  Identify Nouns</vt:lpstr>
      <vt:lpstr>Archaeologist Management System  Identify Associations and Multiplicity</vt:lpstr>
      <vt:lpstr>PowerPoint Presentation</vt:lpstr>
      <vt:lpstr>Statements about a Course Management System</vt:lpstr>
      <vt:lpstr>A  class describes a set of objects with the same semantics, properties and behavior.</vt:lpstr>
      <vt:lpstr>Attributes are logical data values of an object.</vt:lpstr>
      <vt:lpstr>The ends of an association are called roles.  Roles optionally have a multiplicity, name and  navigability.</vt:lpstr>
      <vt:lpstr>The multiplicity defines how many instances of a class A  can be associated with one instance of a class B at any  particular moment.</vt:lpstr>
      <vt:lpstr>Two Classes can have multiple associations</vt:lpstr>
      <vt:lpstr>A preliminary domain model for a course management  system.</vt:lpstr>
      <vt:lpstr>Hospital Management System</vt:lpstr>
      <vt:lpstr>Hospital Management System</vt:lpstr>
      <vt:lpstr>PowerPoint Presentation</vt:lpstr>
      <vt:lpstr>Hotel Management System</vt:lpstr>
      <vt:lpstr>Use Cases</vt:lpstr>
      <vt:lpstr>Identification of Conceptual Classes</vt:lpstr>
      <vt:lpstr>Domain Model Conceptual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Muhammad Sarwar</dc:creator>
  <cp:lastModifiedBy>Mehroze Khan</cp:lastModifiedBy>
  <cp:revision>134</cp:revision>
  <dcterms:created xsi:type="dcterms:W3CDTF">2016-09-06T10:15:35Z</dcterms:created>
  <dcterms:modified xsi:type="dcterms:W3CDTF">2023-09-06T08:51:31Z</dcterms:modified>
</cp:coreProperties>
</file>