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691" r:id="rId4"/>
    <p:sldId id="259" r:id="rId5"/>
    <p:sldId id="260" r:id="rId6"/>
    <p:sldId id="261" r:id="rId7"/>
    <p:sldId id="267" r:id="rId8"/>
    <p:sldId id="692" r:id="rId9"/>
    <p:sldId id="326" r:id="rId10"/>
    <p:sldId id="327" r:id="rId11"/>
    <p:sldId id="262" r:id="rId12"/>
    <p:sldId id="271" r:id="rId13"/>
    <p:sldId id="268" r:id="rId14"/>
    <p:sldId id="275" r:id="rId15"/>
    <p:sldId id="693" r:id="rId16"/>
    <p:sldId id="276" r:id="rId17"/>
    <p:sldId id="694" r:id="rId18"/>
    <p:sldId id="265" r:id="rId19"/>
    <p:sldId id="264" r:id="rId20"/>
    <p:sldId id="344" r:id="rId21"/>
    <p:sldId id="270" r:id="rId22"/>
    <p:sldId id="345" r:id="rId23"/>
    <p:sldId id="695" r:id="rId24"/>
    <p:sldId id="696" r:id="rId25"/>
    <p:sldId id="697" r:id="rId26"/>
    <p:sldId id="702" r:id="rId27"/>
    <p:sldId id="703" r:id="rId28"/>
    <p:sldId id="698" r:id="rId29"/>
    <p:sldId id="699" r:id="rId30"/>
    <p:sldId id="700" r:id="rId31"/>
    <p:sldId id="701" r:id="rId32"/>
    <p:sldId id="7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07:09:07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24575,'-5'0'0,"1"0"0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2570-0743-45ED-BC23-2B01E24A1F90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A493B-E6EE-4A29-BE06-D3639140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3E4CD5-B5D5-3D40-B114-C00E88B753C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Chap 10 3</a:t>
            </a:r>
            <a:r>
              <a:rPr lang="en-US" baseline="30000">
                <a:latin typeface="Calibri" charset="0"/>
                <a:ea typeface="ＭＳ Ｐゴシック" charset="0"/>
                <a:cs typeface="ＭＳ Ｐゴシック" charset="0"/>
              </a:rPr>
              <a:t>rd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Ed;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People do Seq Diagrams (without SSD, but would be complex as tacking larger problem and would be a large step, rather moving slowly, stepwise).</a:t>
            </a:r>
          </a:p>
        </p:txBody>
      </p:sp>
    </p:spTree>
    <p:extLst>
      <p:ext uri="{BB962C8B-B14F-4D97-AF65-F5344CB8AC3E}">
        <p14:creationId xmlns:p14="http://schemas.microsoft.com/office/powerpoint/2010/main" val="1671555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26C5BA-0732-AA46-845E-A95A781E02D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Vereb phrase similar to process name (of DFD).</a:t>
            </a:r>
          </a:p>
        </p:txBody>
      </p:sp>
    </p:spTree>
    <p:extLst>
      <p:ext uri="{BB962C8B-B14F-4D97-AF65-F5344CB8AC3E}">
        <p14:creationId xmlns:p14="http://schemas.microsoft.com/office/powerpoint/2010/main" val="1507754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DFA204-9A2C-6B40-844D-E50CB076418C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5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8A3CBE-2D22-C543-8767-1D7261B15556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7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CF3463-E399-CF49-A3FC-3F193F90445A}" type="slidenum">
              <a:rPr lang="en-GB" sz="1200"/>
              <a:pPr eaLnBrk="1" hangingPunct="1"/>
              <a:t>19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43485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>
            <a:extLst>
              <a:ext uri="{FF2B5EF4-FFF2-40B4-BE49-F238E27FC236}">
                <a16:creationId xmlns:a16="http://schemas.microsoft.com/office/drawing/2014/main" id="{E85928A1-9EE0-48F4-B8F4-C25F296D8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4" name="Rectangle 3">
            <a:extLst>
              <a:ext uri="{FF2B5EF4-FFF2-40B4-BE49-F238E27FC236}">
                <a16:creationId xmlns:a16="http://schemas.microsoft.com/office/drawing/2014/main" id="{3BE61F24-63E3-451B-943F-49D4E230E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Arial" panose="020B0604020202020204" pitchFamily="34" charset="0"/>
            </a:endParaRPr>
          </a:p>
        </p:txBody>
      </p:sp>
      <p:sp>
        <p:nvSpPr>
          <p:cNvPr id="177155" name="Date Placeholder 2">
            <a:extLst>
              <a:ext uri="{FF2B5EF4-FFF2-40B4-BE49-F238E27FC236}">
                <a16:creationId xmlns:a16="http://schemas.microsoft.com/office/drawing/2014/main" id="{384B3208-B4B6-4026-8D91-A54E778BA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PK" sz="1200"/>
              <a:t>September 22, 2016</a:t>
            </a:r>
          </a:p>
        </p:txBody>
      </p:sp>
      <p:sp>
        <p:nvSpPr>
          <p:cNvPr id="177156" name="Footer Placeholder 3">
            <a:extLst>
              <a:ext uri="{FF2B5EF4-FFF2-40B4-BE49-F238E27FC236}">
                <a16:creationId xmlns:a16="http://schemas.microsoft.com/office/drawing/2014/main" id="{B439CF36-34B7-4DE8-8814-CD584AF498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PK" sz="1200"/>
              <a:t>Lecture 3</a:t>
            </a:r>
          </a:p>
        </p:txBody>
      </p:sp>
      <p:sp>
        <p:nvSpPr>
          <p:cNvPr id="177157" name="Slide Number Placeholder 4">
            <a:extLst>
              <a:ext uri="{FF2B5EF4-FFF2-40B4-BE49-F238E27FC236}">
                <a16:creationId xmlns:a16="http://schemas.microsoft.com/office/drawing/2014/main" id="{A65B886A-AADA-4A7F-81AE-AA085B272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F9461C-04D4-4F50-90B5-45007D3C4CB3}" type="slidenum">
              <a:rPr lang="en-US" altLang="en-PK" sz="1200"/>
              <a:pPr/>
              <a:t>20</a:t>
            </a:fld>
            <a:r>
              <a:rPr lang="en-US" altLang="en-PK" sz="1200"/>
              <a:t> of  94</a:t>
            </a:r>
          </a:p>
        </p:txBody>
      </p:sp>
      <p:sp>
        <p:nvSpPr>
          <p:cNvPr id="177158" name="Header Placeholder 5">
            <a:extLst>
              <a:ext uri="{FF2B5EF4-FFF2-40B4-BE49-F238E27FC236}">
                <a16:creationId xmlns:a16="http://schemas.microsoft.com/office/drawing/2014/main" id="{8BD782B7-2FA7-4133-9FAA-558CCCA9B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PK" sz="1200"/>
              <a:t>SE 430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>
            <a:extLst>
              <a:ext uri="{FF2B5EF4-FFF2-40B4-BE49-F238E27FC236}">
                <a16:creationId xmlns:a16="http://schemas.microsoft.com/office/drawing/2014/main" id="{7DCB4D7C-A089-42F0-90EC-64AD06758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2" name="Rectangle 3">
            <a:extLst>
              <a:ext uri="{FF2B5EF4-FFF2-40B4-BE49-F238E27FC236}">
                <a16:creationId xmlns:a16="http://schemas.microsoft.com/office/drawing/2014/main" id="{F612C58F-E46D-4AE7-AD8C-3233D1B7E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>
              <a:latin typeface="Arial" panose="020B0604020202020204" pitchFamily="34" charset="0"/>
            </a:endParaRPr>
          </a:p>
        </p:txBody>
      </p:sp>
      <p:sp>
        <p:nvSpPr>
          <p:cNvPr id="179203" name="Date Placeholder 2">
            <a:extLst>
              <a:ext uri="{FF2B5EF4-FFF2-40B4-BE49-F238E27FC236}">
                <a16:creationId xmlns:a16="http://schemas.microsoft.com/office/drawing/2014/main" id="{F1AE7A82-CFE3-4361-AE39-3A74440909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PK" sz="1200"/>
              <a:t>September 22, 2016</a:t>
            </a:r>
          </a:p>
        </p:txBody>
      </p:sp>
      <p:sp>
        <p:nvSpPr>
          <p:cNvPr id="179204" name="Footer Placeholder 3">
            <a:extLst>
              <a:ext uri="{FF2B5EF4-FFF2-40B4-BE49-F238E27FC236}">
                <a16:creationId xmlns:a16="http://schemas.microsoft.com/office/drawing/2014/main" id="{16C88F11-2A04-4AB2-872E-D9D879A5A2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PK" sz="1200"/>
              <a:t>Lecture 3</a:t>
            </a:r>
          </a:p>
        </p:txBody>
      </p:sp>
      <p:sp>
        <p:nvSpPr>
          <p:cNvPr id="179205" name="Slide Number Placeholder 4">
            <a:extLst>
              <a:ext uri="{FF2B5EF4-FFF2-40B4-BE49-F238E27FC236}">
                <a16:creationId xmlns:a16="http://schemas.microsoft.com/office/drawing/2014/main" id="{1B7124E3-45E6-4D2D-8AD8-9C2E83A9B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8DEAC-0031-4D3D-A669-1FC74D1EA932}" type="slidenum">
              <a:rPr lang="en-US" altLang="en-PK" sz="1200"/>
              <a:pPr/>
              <a:t>22</a:t>
            </a:fld>
            <a:r>
              <a:rPr lang="en-US" altLang="en-PK" sz="1200"/>
              <a:t> of  94</a:t>
            </a:r>
          </a:p>
        </p:txBody>
      </p:sp>
      <p:sp>
        <p:nvSpPr>
          <p:cNvPr id="179206" name="Header Placeholder 5">
            <a:extLst>
              <a:ext uri="{FF2B5EF4-FFF2-40B4-BE49-F238E27FC236}">
                <a16:creationId xmlns:a16="http://schemas.microsoft.com/office/drawing/2014/main" id="{AA9ED5F1-FD97-482F-837E-4E36E52DE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PK" sz="1200"/>
              <a:t>SE 430</a:t>
            </a:r>
          </a:p>
        </p:txBody>
      </p:sp>
    </p:spTree>
    <p:extLst>
      <p:ext uri="{BB962C8B-B14F-4D97-AF65-F5344CB8AC3E}">
        <p14:creationId xmlns:p14="http://schemas.microsoft.com/office/powerpoint/2010/main" val="181157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3E4CD5-B5D5-3D40-B114-C00E88B753C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Chap 10 3</a:t>
            </a:r>
            <a:r>
              <a:rPr lang="en-US" baseline="30000">
                <a:latin typeface="Calibri" charset="0"/>
                <a:ea typeface="ＭＳ Ｐゴシック" charset="0"/>
                <a:cs typeface="ＭＳ Ｐゴシック" charset="0"/>
              </a:rPr>
              <a:t>rd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Ed;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People do Seq Diagrams (without SSD, but would be complex as tacking larger problem and would be a large step, rather moving slowly, stepwise).</a:t>
            </a:r>
          </a:p>
        </p:txBody>
      </p:sp>
    </p:spTree>
    <p:extLst>
      <p:ext uri="{BB962C8B-B14F-4D97-AF65-F5344CB8AC3E}">
        <p14:creationId xmlns:p14="http://schemas.microsoft.com/office/powerpoint/2010/main" val="120937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1F8A4A-53E9-A148-BA97-C37A6189A671}" type="slidenum">
              <a:rPr lang="en-GB" sz="1200"/>
              <a:pPr eaLnBrk="1" hangingPunct="1"/>
              <a:t>4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86879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DD7747-43B7-5849-A283-1CA783A3D19B}" type="slidenum">
              <a:rPr lang="en-GB" sz="1200"/>
              <a:pPr eaLnBrk="1" hangingPunct="1"/>
              <a:t>5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85487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02E326-89DE-0D47-B1A2-985E858B1065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1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02E326-89DE-0D47-B1A2-985E858B106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7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63F578-A2B2-FA45-859A-E2E4205645FC}" type="slidenum">
              <a:rPr lang="en-GB" sz="1200"/>
              <a:pPr eaLnBrk="1" hangingPunct="1"/>
              <a:t>11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711375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DFA204-9A2C-6B40-844D-E50CB076418C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eaLnBrk="0" hangingPunct="0"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0CE33-7DA7-644B-B030-82792A968ED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C410-F4BE-92FF-E05D-A1901A2C9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5E9D-53A3-5B0A-00C2-09EE1B432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6FB2-DAB6-A26C-6E56-3C26A0F2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C5B3-D758-4DBB-98EF-33DF66C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CD1E-9AF9-5514-AE84-50AAD466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E101-C54F-6F68-55FC-33A2C430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DD313-85ED-452D-C51B-BA86D03C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19A-1FE2-7607-1341-DE112B1D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5C30-3233-F32B-84BF-3162E34A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5C9A-B40F-5275-D3DA-EE35258B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B1732-CB1B-E2F9-6A3E-528798941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E5206-222C-BD77-F7D3-EC006A58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8B83-02DC-8A67-9C3A-94AC9FF1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C6E7-012F-8E1B-CC4F-1121A568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B930-F841-4556-DEA5-A0D039FA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00C-1CF1-EF0D-FA60-390FFF12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732A-1B74-8861-811C-B96AEF19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5BFF-DB69-0DD1-FC13-260CF452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2E64-E2A1-E8D1-5304-A970E6FC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CDBA-4A3B-69E2-31B9-0DE37955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A73D-2F56-B068-1F60-C88D772F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63E9-3774-5D24-E1CD-1DAA6DBB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FEC3-C340-F060-690E-E73C905D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48AC-A4CC-65AC-D995-A6DF628E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8963-2D9F-AD35-F240-C46FF0DA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6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82E7-EF1C-333A-3786-924507CB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9C51-0396-DD03-29D4-E2D3A3C2B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E2DCD-9166-E7CD-DBF1-E5002DDE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9A598-CA0B-B87D-3C14-F31A8730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E5F34-B164-82FF-6590-7E03EDBF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DA842-D35B-8E9F-C718-EA79A3E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9BA5-2A75-012E-8CF7-D5F8CE8C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6A98D-B350-3408-C668-F09EAF5B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3EF78-A1C3-6821-817B-78ACD8D7F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3F3E5-BF7B-2405-2BA0-7B855696A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4BA36-3B87-FB83-08B5-2B277427D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7C22C-CE4D-7D50-8470-01CECBDF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09412-CBE3-5DAD-26D5-509A4046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CCE9C-6574-66BF-9A27-7309A9C9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1E70-3BBE-FB26-10BF-F98B0B9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B4A90-3706-AF2B-51FF-FDC4AF33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9CCD5-8C9D-6E55-E340-9609A98A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F22D4-064F-F7C9-8FEC-5F49668B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5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88051-5DC8-C256-6A6B-0CB872EC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74DB7-7A71-F674-CF8E-CF66CD4C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25F4B-03EC-DEED-14A8-F4A8FB4C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BF22-DB72-0841-71B4-8FA53B49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65B7-4B36-985D-DD3B-E13B8A4E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9BDC3-E031-FEA8-9FB6-496B118A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6A49F-9652-C93C-2AAA-CFE5302F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92853-3E59-093B-8352-D71DEBBE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CC35B-8B2B-972A-A9BE-5987257B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E26F-FE54-800D-5F71-21C7542C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7E234-32B8-EC78-8E4C-34CFFD0BF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7261A-4396-92F2-236C-012D80CA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82644-61AC-C692-6838-C494796A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F2582-3CF0-F571-D70B-B8E17907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60904-64C6-A2AC-7436-E17C6380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0DED6-17DC-897B-D3AC-9F1C1E72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3A313-6620-4806-AF4B-5FBD24B9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3220-AC2A-EE84-5DC2-B8A0EA147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18AC1-E666-4B1F-B19D-2B7F00932FE3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16A1A-C8AF-3DEB-F835-A214236A2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8030-640C-2E3F-7B64-9AB259B87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D447-6334-4323-8473-2E904975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A52D-DAD6-B845-31C0-82DC6BE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Modeling: System Sequence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ADEBE-A18D-48F3-D72C-221CF9948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23267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36D-7153-05C3-478C-9A105C3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3BBF-4539-4C49-3E2C-E6DE06CE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24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Call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defines a particular communication between the lifelines of an interaction, which represents that the target lifeline has invoked an operation.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Return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defines a particular communication between the lifelines of interaction that represent the flow of information from the receiver of the corresponding caller message.</a:t>
            </a:r>
            <a:endParaRPr lang="en-US" b="0" i="0" dirty="0">
              <a:solidFill>
                <a:srgbClr val="737C85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A2941-CB99-3F1B-E529-D60377F8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4232" y="2091855"/>
            <a:ext cx="3382297" cy="1658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F5493-278F-8785-E3F5-F4C90391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4232" y="3854246"/>
            <a:ext cx="3451123" cy="14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0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Sale</a:t>
            </a:r>
          </a:p>
        </p:txBody>
      </p:sp>
      <p:pic>
        <p:nvPicPr>
          <p:cNvPr id="2" name="Picture 1" descr="Usecase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10756" r="5667" b="-2497"/>
          <a:stretch/>
        </p:blipFill>
        <p:spPr>
          <a:xfrm>
            <a:off x="2676014" y="1504608"/>
            <a:ext cx="7548880" cy="49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7440" y="-1"/>
          <a:ext cx="8534400" cy="679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5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Recall the 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+mn-lt"/>
                        </a:rPr>
                        <a:t>Process</a:t>
                      </a:r>
                      <a:r>
                        <a:rPr lang="en-US" sz="2000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Sale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Use case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5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rgbClr val="3366FF"/>
                          </a:solidFill>
                          <a:latin typeface="+mn-lt"/>
                        </a:rPr>
                        <a:t>Actor Action </a:t>
                      </a:r>
                      <a:endParaRPr lang="en-US" sz="2000" b="1" u="none" dirty="0"/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rgbClr val="3366FF"/>
                          </a:solidFill>
                          <a:latin typeface="+mn-lt"/>
                        </a:rPr>
                        <a:t>System Response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1.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The use case begins when Customer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  arrives at the </a:t>
                      </a:r>
                      <a:r>
                        <a:rPr kumimoji="0"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checkout with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  items to purchase. 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+mn-lt"/>
                        </a:rPr>
                        <a:t>Cashier Starts a new</a:t>
                      </a:r>
                      <a:r>
                        <a:rPr lang="en-US" sz="1600" b="1" i="0" baseline="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r>
                        <a:rPr lang="en-US" sz="1600" b="1" i="0" baseline="0" dirty="0">
                          <a:solidFill>
                            <a:srgbClr val="FF0000"/>
                          </a:solidFill>
                          <a:latin typeface="+mn-lt"/>
                        </a:rPr>
                        <a:t>    Sale.</a:t>
                      </a:r>
                      <a:endParaRPr lang="en-US" sz="16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56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Cashier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records each item identifier</a:t>
                      </a:r>
                      <a:r>
                        <a:rPr lang="en-US" sz="1600" dirty="0">
                          <a:latin typeface="+mn-lt"/>
                        </a:rPr>
                        <a:t>.  If there is more than one item, Cashier can enter the quantity as well.</a:t>
                      </a:r>
                      <a:endParaRPr lang="en-US" sz="1600" dirty="0"/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3. Determines the Line item price and adds the Line item information</a:t>
                      </a:r>
                      <a:r>
                        <a:rPr lang="en-US" sz="1600" baseline="0" dirty="0">
                          <a:latin typeface="+mn-lt"/>
                        </a:rPr>
                        <a:t> </a:t>
                      </a:r>
                      <a:r>
                        <a:rPr lang="en-US" sz="1600" dirty="0">
                          <a:latin typeface="+mn-lt"/>
                        </a:rPr>
                        <a:t>to the running sales transaction.</a:t>
                      </a:r>
                    </a:p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+mn-lt"/>
                        </a:rPr>
                        <a:t>The description and price of the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+mn-lt"/>
                        </a:rPr>
                        <a:t>the current item are presented.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4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4. </a:t>
                      </a:r>
                      <a:r>
                        <a:rPr lang="en-US" sz="1600" dirty="0"/>
                        <a:t>Cashier repeats 3</a:t>
                      </a:r>
                      <a:r>
                        <a:rPr lang="en-US" sz="1600" baseline="0" dirty="0"/>
                        <a:t> </a:t>
                      </a:r>
                      <a:r>
                        <a:rPr lang="mr-IN" sz="1600" baseline="0" dirty="0"/>
                        <a:t>–</a:t>
                      </a:r>
                      <a:r>
                        <a:rPr lang="en-US" sz="1600" baseline="0" dirty="0"/>
                        <a:t> 4 for all items. On</a:t>
                      </a:r>
                      <a:r>
                        <a:rPr lang="en-US" sz="1600" dirty="0">
                          <a:latin typeface="+mn-lt"/>
                        </a:rPr>
                        <a:t> completion of item entry, the Cashier indicates to the POST that item entry is complete and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sale has ended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  <a:endParaRPr lang="en-US" sz="1600" dirty="0"/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 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  <a:p>
                      <a:endParaRPr lang="en-US" sz="1600" dirty="0">
                        <a:latin typeface="+mn-lt"/>
                      </a:endParaRPr>
                    </a:p>
                    <a:p>
                      <a:r>
                        <a:rPr lang="en-US" sz="1600" dirty="0">
                          <a:latin typeface="+mn-lt"/>
                        </a:rPr>
                        <a:t>5. Calculates and 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+mn-lt"/>
                        </a:rPr>
                        <a:t>presents the sale total with taxes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  <a:endParaRPr 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n-lt"/>
                        </a:rPr>
                        <a:t>6. </a:t>
                      </a:r>
                      <a:r>
                        <a:rPr lang="en-US" sz="1600" dirty="0">
                          <a:latin typeface="+mn-lt"/>
                        </a:rPr>
                        <a:t>The Cashier tells the Customer the total and asks for payment.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30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7. Customer makes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payment by cash</a:t>
                      </a:r>
                    </a:p>
                    <a:p>
                      <a:r>
                        <a:rPr lang="en-US" sz="1600" dirty="0">
                          <a:solidFill>
                            <a:srgbClr val="CC3300"/>
                          </a:solidFill>
                          <a:latin typeface="+mn-lt"/>
                        </a:rPr>
                        <a:t>   </a:t>
                      </a:r>
                      <a:endParaRPr lang="en-US" sz="1600" dirty="0"/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System </a:t>
                      </a:r>
                      <a:r>
                        <a:rPr lang="en-US" sz="16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logs completed sale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6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Provides receipt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3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981" y="509817"/>
            <a:ext cx="10340041" cy="6222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How to construct an SSD from a use case?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979" y="2012189"/>
            <a:ext cx="10607040" cy="18701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22284" indent="-609585">
              <a:spcBef>
                <a:spcPts val="720"/>
              </a:spcBef>
              <a:buAutoNum type="arabicPeriod"/>
              <a:tabLst>
                <a:tab pos="621650" algn="l"/>
                <a:tab pos="622284" algn="l"/>
              </a:tabLst>
            </a:pPr>
            <a:r>
              <a:rPr sz="2400" dirty="0"/>
              <a:t>Draw System as black box on right side</a:t>
            </a:r>
          </a:p>
          <a:p>
            <a:pPr marL="622284" marR="5715" indent="-609585">
              <a:lnSpc>
                <a:spcPts val="3000"/>
              </a:lnSpc>
              <a:spcBef>
                <a:spcPts val="1025"/>
              </a:spcBef>
              <a:buAutoNum type="arabicPeriod"/>
              <a:tabLst>
                <a:tab pos="621650" algn="l"/>
                <a:tab pos="622284" algn="l"/>
              </a:tabLst>
            </a:pPr>
            <a:r>
              <a:rPr sz="2400" dirty="0"/>
              <a:t>For each actor that directly operates on the System, draw a stick figure and a lifeline.</a:t>
            </a:r>
          </a:p>
          <a:p>
            <a:pPr marL="622284" marR="5080" indent="-609585">
              <a:lnSpc>
                <a:spcPts val="3000"/>
              </a:lnSpc>
              <a:spcBef>
                <a:spcPts val="1105"/>
              </a:spcBef>
              <a:buAutoNum type="arabicPeriod"/>
              <a:tabLst>
                <a:tab pos="621650" algn="l"/>
                <a:tab pos="622284" algn="l"/>
              </a:tabLst>
            </a:pPr>
            <a:r>
              <a:rPr sz="2400" dirty="0"/>
              <a:t>For each System events that each actor generates in use case, draw a message.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SqD-Ev + 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11" y="2590802"/>
            <a:ext cx="5180144" cy="320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System event </a:t>
            </a:r>
            <a:r>
              <a:rPr lang="en-US" dirty="0"/>
              <a:t>is an external input event generated by an actor (may include parameters).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429" y="590082"/>
            <a:ext cx="6946139" cy="6222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/>
              <a:t>Sy</a:t>
            </a:r>
            <a:r>
              <a:rPr lang="en-US" spc="-100" dirty="0"/>
              <a:t>stem Sequence</a:t>
            </a:r>
            <a:r>
              <a:rPr lang="en-US" spc="135" dirty="0"/>
              <a:t> </a:t>
            </a:r>
            <a:r>
              <a:rPr spc="135" dirty="0"/>
              <a:t>Diagrams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8081" y="2104656"/>
            <a:ext cx="8465185" cy="4008120"/>
            <a:chOff x="2018080" y="2104656"/>
            <a:chExt cx="8465185" cy="4008120"/>
          </a:xfrm>
        </p:grpSpPr>
        <p:sp>
          <p:nvSpPr>
            <p:cNvPr id="4" name="object 4"/>
            <p:cNvSpPr/>
            <p:nvPr/>
          </p:nvSpPr>
          <p:spPr>
            <a:xfrm>
              <a:off x="2018080" y="2104656"/>
              <a:ext cx="8465185" cy="4008120"/>
            </a:xfrm>
            <a:custGeom>
              <a:avLst/>
              <a:gdLst/>
              <a:ahLst/>
              <a:cxnLst/>
              <a:rect l="l" t="t" r="r" b="b"/>
              <a:pathLst>
                <a:path w="8465185" h="4008120">
                  <a:moveTo>
                    <a:pt x="8464728" y="0"/>
                  </a:moveTo>
                  <a:lnTo>
                    <a:pt x="0" y="0"/>
                  </a:lnTo>
                  <a:lnTo>
                    <a:pt x="0" y="53022"/>
                  </a:lnTo>
                  <a:lnTo>
                    <a:pt x="0" y="119875"/>
                  </a:lnTo>
                  <a:lnTo>
                    <a:pt x="0" y="4007612"/>
                  </a:lnTo>
                  <a:lnTo>
                    <a:pt x="3900411" y="4007612"/>
                  </a:lnTo>
                  <a:lnTo>
                    <a:pt x="3900411" y="3439376"/>
                  </a:lnTo>
                  <a:lnTo>
                    <a:pt x="8298764" y="3439376"/>
                  </a:lnTo>
                  <a:lnTo>
                    <a:pt x="8298764" y="4007612"/>
                  </a:lnTo>
                  <a:lnTo>
                    <a:pt x="8464728" y="4007612"/>
                  </a:lnTo>
                  <a:lnTo>
                    <a:pt x="8464728" y="53022"/>
                  </a:lnTo>
                  <a:lnTo>
                    <a:pt x="846472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28348" y="3186429"/>
              <a:ext cx="6985" cy="2890520"/>
            </a:xfrm>
            <a:custGeom>
              <a:avLst/>
              <a:gdLst/>
              <a:ahLst/>
              <a:cxnLst/>
              <a:rect l="l" t="t" r="r" b="b"/>
              <a:pathLst>
                <a:path w="6985" h="2890520">
                  <a:moveTo>
                    <a:pt x="6934" y="2853220"/>
                  </a:moveTo>
                  <a:lnTo>
                    <a:pt x="2324" y="2853220"/>
                  </a:lnTo>
                  <a:lnTo>
                    <a:pt x="12" y="2855531"/>
                  </a:lnTo>
                  <a:lnTo>
                    <a:pt x="12" y="2888958"/>
                  </a:lnTo>
                  <a:lnTo>
                    <a:pt x="2324" y="2890113"/>
                  </a:lnTo>
                  <a:lnTo>
                    <a:pt x="6934" y="2890113"/>
                  </a:lnTo>
                  <a:lnTo>
                    <a:pt x="6934" y="2853220"/>
                  </a:lnTo>
                  <a:close/>
                </a:path>
                <a:path w="6985" h="2890520">
                  <a:moveTo>
                    <a:pt x="6934" y="2684792"/>
                  </a:moveTo>
                  <a:lnTo>
                    <a:pt x="12" y="2684792"/>
                  </a:lnTo>
                  <a:lnTo>
                    <a:pt x="12" y="2794000"/>
                  </a:lnTo>
                  <a:lnTo>
                    <a:pt x="838" y="2794000"/>
                  </a:lnTo>
                  <a:lnTo>
                    <a:pt x="838" y="2796540"/>
                  </a:lnTo>
                  <a:lnTo>
                    <a:pt x="6934" y="2796540"/>
                  </a:lnTo>
                  <a:lnTo>
                    <a:pt x="6934" y="2794000"/>
                  </a:lnTo>
                  <a:lnTo>
                    <a:pt x="6934" y="2684792"/>
                  </a:lnTo>
                  <a:close/>
                </a:path>
                <a:path w="6985" h="2890520">
                  <a:moveTo>
                    <a:pt x="6934" y="2518968"/>
                  </a:moveTo>
                  <a:lnTo>
                    <a:pt x="4622" y="2516670"/>
                  </a:lnTo>
                  <a:lnTo>
                    <a:pt x="2324" y="2516670"/>
                  </a:lnTo>
                  <a:lnTo>
                    <a:pt x="2324" y="2518968"/>
                  </a:lnTo>
                  <a:lnTo>
                    <a:pt x="12" y="2518968"/>
                  </a:lnTo>
                  <a:lnTo>
                    <a:pt x="12" y="2626156"/>
                  </a:lnTo>
                  <a:lnTo>
                    <a:pt x="2324" y="2628468"/>
                  </a:lnTo>
                  <a:lnTo>
                    <a:pt x="6934" y="2628468"/>
                  </a:lnTo>
                  <a:lnTo>
                    <a:pt x="6934" y="2518968"/>
                  </a:lnTo>
                  <a:close/>
                </a:path>
                <a:path w="6985" h="2890520">
                  <a:moveTo>
                    <a:pt x="6934" y="2350681"/>
                  </a:moveTo>
                  <a:lnTo>
                    <a:pt x="4622" y="2348382"/>
                  </a:lnTo>
                  <a:lnTo>
                    <a:pt x="2324" y="2348382"/>
                  </a:lnTo>
                  <a:lnTo>
                    <a:pt x="2324" y="2350681"/>
                  </a:lnTo>
                  <a:lnTo>
                    <a:pt x="12" y="2350681"/>
                  </a:lnTo>
                  <a:lnTo>
                    <a:pt x="12" y="2457881"/>
                  </a:lnTo>
                  <a:lnTo>
                    <a:pt x="2324" y="2460193"/>
                  </a:lnTo>
                  <a:lnTo>
                    <a:pt x="6934" y="2460193"/>
                  </a:lnTo>
                  <a:lnTo>
                    <a:pt x="6934" y="2350681"/>
                  </a:lnTo>
                  <a:close/>
                </a:path>
                <a:path w="6985" h="2890520">
                  <a:moveTo>
                    <a:pt x="6934" y="2182406"/>
                  </a:moveTo>
                  <a:lnTo>
                    <a:pt x="4622" y="2180094"/>
                  </a:lnTo>
                  <a:lnTo>
                    <a:pt x="2324" y="2182406"/>
                  </a:lnTo>
                  <a:lnTo>
                    <a:pt x="12" y="2182406"/>
                  </a:lnTo>
                  <a:lnTo>
                    <a:pt x="12" y="2291905"/>
                  </a:lnTo>
                  <a:lnTo>
                    <a:pt x="2324" y="2291905"/>
                  </a:lnTo>
                  <a:lnTo>
                    <a:pt x="4622" y="2294204"/>
                  </a:lnTo>
                  <a:lnTo>
                    <a:pt x="6934" y="2291905"/>
                  </a:lnTo>
                  <a:lnTo>
                    <a:pt x="6934" y="2182406"/>
                  </a:lnTo>
                  <a:close/>
                </a:path>
                <a:path w="6985" h="2890520">
                  <a:moveTo>
                    <a:pt x="6934" y="2014118"/>
                  </a:moveTo>
                  <a:lnTo>
                    <a:pt x="2324" y="2014118"/>
                  </a:lnTo>
                  <a:lnTo>
                    <a:pt x="12" y="2016429"/>
                  </a:lnTo>
                  <a:lnTo>
                    <a:pt x="12" y="2123617"/>
                  </a:lnTo>
                  <a:lnTo>
                    <a:pt x="2324" y="2123617"/>
                  </a:lnTo>
                  <a:lnTo>
                    <a:pt x="2324" y="2125929"/>
                  </a:lnTo>
                  <a:lnTo>
                    <a:pt x="4622" y="2125929"/>
                  </a:lnTo>
                  <a:lnTo>
                    <a:pt x="6934" y="2123617"/>
                  </a:lnTo>
                  <a:lnTo>
                    <a:pt x="6934" y="2014118"/>
                  </a:lnTo>
                  <a:close/>
                </a:path>
                <a:path w="6985" h="2890520">
                  <a:moveTo>
                    <a:pt x="6934" y="1845310"/>
                  </a:moveTo>
                  <a:lnTo>
                    <a:pt x="0" y="1845310"/>
                  </a:lnTo>
                  <a:lnTo>
                    <a:pt x="0" y="1957070"/>
                  </a:lnTo>
                  <a:lnTo>
                    <a:pt x="6934" y="1957070"/>
                  </a:lnTo>
                  <a:lnTo>
                    <a:pt x="6934" y="1845310"/>
                  </a:lnTo>
                  <a:close/>
                </a:path>
                <a:path w="6985" h="2890520">
                  <a:moveTo>
                    <a:pt x="6934" y="1679867"/>
                  </a:moveTo>
                  <a:lnTo>
                    <a:pt x="4622" y="1678711"/>
                  </a:lnTo>
                  <a:lnTo>
                    <a:pt x="2324" y="1678711"/>
                  </a:lnTo>
                  <a:lnTo>
                    <a:pt x="2324" y="1679867"/>
                  </a:lnTo>
                  <a:lnTo>
                    <a:pt x="12" y="1679867"/>
                  </a:lnTo>
                  <a:lnTo>
                    <a:pt x="12" y="1787055"/>
                  </a:lnTo>
                  <a:lnTo>
                    <a:pt x="2324" y="1789366"/>
                  </a:lnTo>
                  <a:lnTo>
                    <a:pt x="6934" y="1789366"/>
                  </a:lnTo>
                  <a:lnTo>
                    <a:pt x="6934" y="1679867"/>
                  </a:lnTo>
                  <a:close/>
                </a:path>
                <a:path w="6985" h="2890520">
                  <a:moveTo>
                    <a:pt x="6934" y="1512735"/>
                  </a:moveTo>
                  <a:lnTo>
                    <a:pt x="4622" y="1510436"/>
                  </a:lnTo>
                  <a:lnTo>
                    <a:pt x="2324" y="1510436"/>
                  </a:lnTo>
                  <a:lnTo>
                    <a:pt x="2324" y="1512735"/>
                  </a:lnTo>
                  <a:lnTo>
                    <a:pt x="12" y="1512735"/>
                  </a:lnTo>
                  <a:lnTo>
                    <a:pt x="12" y="1618780"/>
                  </a:lnTo>
                  <a:lnTo>
                    <a:pt x="2324" y="1621091"/>
                  </a:lnTo>
                  <a:lnTo>
                    <a:pt x="6934" y="1621091"/>
                  </a:lnTo>
                  <a:lnTo>
                    <a:pt x="6934" y="1512735"/>
                  </a:lnTo>
                  <a:close/>
                </a:path>
                <a:path w="6985" h="2890520">
                  <a:moveTo>
                    <a:pt x="6934" y="1344460"/>
                  </a:moveTo>
                  <a:lnTo>
                    <a:pt x="4622" y="1342161"/>
                  </a:lnTo>
                  <a:lnTo>
                    <a:pt x="2324" y="1344460"/>
                  </a:lnTo>
                  <a:lnTo>
                    <a:pt x="12" y="1344460"/>
                  </a:lnTo>
                  <a:lnTo>
                    <a:pt x="12" y="1452803"/>
                  </a:lnTo>
                  <a:lnTo>
                    <a:pt x="2324" y="1452803"/>
                  </a:lnTo>
                  <a:lnTo>
                    <a:pt x="4622" y="1455115"/>
                  </a:lnTo>
                  <a:lnTo>
                    <a:pt x="6934" y="1452803"/>
                  </a:lnTo>
                  <a:lnTo>
                    <a:pt x="6934" y="1344460"/>
                  </a:lnTo>
                  <a:close/>
                </a:path>
                <a:path w="6985" h="2890520">
                  <a:moveTo>
                    <a:pt x="6934" y="1176020"/>
                  </a:moveTo>
                  <a:lnTo>
                    <a:pt x="12" y="1176020"/>
                  </a:lnTo>
                  <a:lnTo>
                    <a:pt x="12" y="1283970"/>
                  </a:lnTo>
                  <a:lnTo>
                    <a:pt x="2324" y="1283970"/>
                  </a:lnTo>
                  <a:lnTo>
                    <a:pt x="2324" y="1286510"/>
                  </a:lnTo>
                  <a:lnTo>
                    <a:pt x="6210" y="1286510"/>
                  </a:lnTo>
                  <a:lnTo>
                    <a:pt x="6210" y="1283970"/>
                  </a:lnTo>
                  <a:lnTo>
                    <a:pt x="6934" y="1283970"/>
                  </a:lnTo>
                  <a:lnTo>
                    <a:pt x="6934" y="1176020"/>
                  </a:lnTo>
                  <a:close/>
                </a:path>
                <a:path w="6985" h="2890520">
                  <a:moveTo>
                    <a:pt x="6934" y="1008380"/>
                  </a:moveTo>
                  <a:lnTo>
                    <a:pt x="0" y="1008380"/>
                  </a:lnTo>
                  <a:lnTo>
                    <a:pt x="0" y="1118870"/>
                  </a:lnTo>
                  <a:lnTo>
                    <a:pt x="6934" y="1118870"/>
                  </a:lnTo>
                  <a:lnTo>
                    <a:pt x="6934" y="1008380"/>
                  </a:lnTo>
                  <a:close/>
                </a:path>
                <a:path w="6985" h="2890520">
                  <a:moveTo>
                    <a:pt x="6934" y="841921"/>
                  </a:moveTo>
                  <a:lnTo>
                    <a:pt x="4622" y="839622"/>
                  </a:lnTo>
                  <a:lnTo>
                    <a:pt x="2324" y="839622"/>
                  </a:lnTo>
                  <a:lnTo>
                    <a:pt x="2324" y="841921"/>
                  </a:lnTo>
                  <a:lnTo>
                    <a:pt x="12" y="841921"/>
                  </a:lnTo>
                  <a:lnTo>
                    <a:pt x="12" y="947966"/>
                  </a:lnTo>
                  <a:lnTo>
                    <a:pt x="2324" y="950264"/>
                  </a:lnTo>
                  <a:lnTo>
                    <a:pt x="6934" y="950264"/>
                  </a:lnTo>
                  <a:lnTo>
                    <a:pt x="6934" y="841921"/>
                  </a:lnTo>
                  <a:close/>
                </a:path>
                <a:path w="6985" h="2890520">
                  <a:moveTo>
                    <a:pt x="6934" y="673100"/>
                  </a:moveTo>
                  <a:lnTo>
                    <a:pt x="5740" y="673100"/>
                  </a:lnTo>
                  <a:lnTo>
                    <a:pt x="5740" y="671830"/>
                  </a:lnTo>
                  <a:lnTo>
                    <a:pt x="2324" y="671830"/>
                  </a:lnTo>
                  <a:lnTo>
                    <a:pt x="2324" y="673100"/>
                  </a:lnTo>
                  <a:lnTo>
                    <a:pt x="12" y="673100"/>
                  </a:lnTo>
                  <a:lnTo>
                    <a:pt x="12" y="782320"/>
                  </a:lnTo>
                  <a:lnTo>
                    <a:pt x="6934" y="782320"/>
                  </a:lnTo>
                  <a:lnTo>
                    <a:pt x="6934" y="673100"/>
                  </a:lnTo>
                  <a:close/>
                </a:path>
                <a:path w="6985" h="2890520">
                  <a:moveTo>
                    <a:pt x="6934" y="505358"/>
                  </a:moveTo>
                  <a:lnTo>
                    <a:pt x="4622" y="503059"/>
                  </a:lnTo>
                  <a:lnTo>
                    <a:pt x="2324" y="505358"/>
                  </a:lnTo>
                  <a:lnTo>
                    <a:pt x="12" y="505358"/>
                  </a:lnTo>
                  <a:lnTo>
                    <a:pt x="12" y="613714"/>
                  </a:lnTo>
                  <a:lnTo>
                    <a:pt x="2324" y="613714"/>
                  </a:lnTo>
                  <a:lnTo>
                    <a:pt x="4622" y="616013"/>
                  </a:lnTo>
                  <a:lnTo>
                    <a:pt x="6934" y="613714"/>
                  </a:lnTo>
                  <a:lnTo>
                    <a:pt x="6934" y="505358"/>
                  </a:lnTo>
                  <a:close/>
                </a:path>
                <a:path w="6985" h="2890520">
                  <a:moveTo>
                    <a:pt x="6934" y="337083"/>
                  </a:moveTo>
                  <a:lnTo>
                    <a:pt x="2324" y="337083"/>
                  </a:lnTo>
                  <a:lnTo>
                    <a:pt x="12" y="339394"/>
                  </a:lnTo>
                  <a:lnTo>
                    <a:pt x="12" y="445427"/>
                  </a:lnTo>
                  <a:lnTo>
                    <a:pt x="2324" y="445427"/>
                  </a:lnTo>
                  <a:lnTo>
                    <a:pt x="2324" y="447738"/>
                  </a:lnTo>
                  <a:lnTo>
                    <a:pt x="4622" y="447738"/>
                  </a:lnTo>
                  <a:lnTo>
                    <a:pt x="6934" y="445427"/>
                  </a:lnTo>
                  <a:lnTo>
                    <a:pt x="6934" y="337083"/>
                  </a:lnTo>
                  <a:close/>
                </a:path>
                <a:path w="6985" h="2890520">
                  <a:moveTo>
                    <a:pt x="6934" y="168910"/>
                  </a:moveTo>
                  <a:lnTo>
                    <a:pt x="0" y="168910"/>
                  </a:lnTo>
                  <a:lnTo>
                    <a:pt x="0" y="279400"/>
                  </a:lnTo>
                  <a:lnTo>
                    <a:pt x="6934" y="279400"/>
                  </a:lnTo>
                  <a:lnTo>
                    <a:pt x="6934" y="168910"/>
                  </a:lnTo>
                  <a:close/>
                </a:path>
                <a:path w="6985" h="2890520">
                  <a:moveTo>
                    <a:pt x="6934" y="2540"/>
                  </a:moveTo>
                  <a:lnTo>
                    <a:pt x="5372" y="2540"/>
                  </a:lnTo>
                  <a:lnTo>
                    <a:pt x="5372" y="0"/>
                  </a:lnTo>
                  <a:lnTo>
                    <a:pt x="2324" y="0"/>
                  </a:lnTo>
                  <a:lnTo>
                    <a:pt x="2324" y="2540"/>
                  </a:lnTo>
                  <a:lnTo>
                    <a:pt x="12" y="2540"/>
                  </a:lnTo>
                  <a:lnTo>
                    <a:pt x="12" y="111760"/>
                  </a:lnTo>
                  <a:lnTo>
                    <a:pt x="6934" y="111760"/>
                  </a:lnTo>
                  <a:lnTo>
                    <a:pt x="6934" y="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8361" y="3186950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5" h="111125">
                  <a:moveTo>
                    <a:pt x="6916" y="4609"/>
                  </a:moveTo>
                  <a:lnTo>
                    <a:pt x="6916" y="109497"/>
                  </a:lnTo>
                  <a:lnTo>
                    <a:pt x="6916" y="110650"/>
                  </a:lnTo>
                  <a:lnTo>
                    <a:pt x="4610" y="110650"/>
                  </a:lnTo>
                  <a:lnTo>
                    <a:pt x="2305" y="110650"/>
                  </a:lnTo>
                  <a:lnTo>
                    <a:pt x="0" y="109497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2304"/>
                  </a:lnTo>
                  <a:lnTo>
                    <a:pt x="6916" y="46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8361" y="3355238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5" h="111125">
                  <a:moveTo>
                    <a:pt x="6916" y="2304"/>
                  </a:moveTo>
                  <a:lnTo>
                    <a:pt x="6916" y="107191"/>
                  </a:lnTo>
                  <a:lnTo>
                    <a:pt x="6916" y="108344"/>
                  </a:lnTo>
                  <a:lnTo>
                    <a:pt x="6916" y="110649"/>
                  </a:lnTo>
                  <a:lnTo>
                    <a:pt x="4610" y="110649"/>
                  </a:lnTo>
                  <a:lnTo>
                    <a:pt x="2305" y="110649"/>
                  </a:lnTo>
                  <a:lnTo>
                    <a:pt x="0" y="108344"/>
                  </a:lnTo>
                  <a:lnTo>
                    <a:pt x="0" y="107191"/>
                  </a:lnTo>
                  <a:lnTo>
                    <a:pt x="0" y="2304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0"/>
                  </a:lnTo>
                  <a:lnTo>
                    <a:pt x="6916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28361" y="3523513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5" h="111125">
                  <a:moveTo>
                    <a:pt x="6916" y="2304"/>
                  </a:moveTo>
                  <a:lnTo>
                    <a:pt x="6916" y="107192"/>
                  </a:lnTo>
                  <a:lnTo>
                    <a:pt x="6916" y="108345"/>
                  </a:lnTo>
                  <a:lnTo>
                    <a:pt x="4610" y="110650"/>
                  </a:lnTo>
                  <a:lnTo>
                    <a:pt x="2305" y="110650"/>
                  </a:lnTo>
                  <a:lnTo>
                    <a:pt x="2305" y="108345"/>
                  </a:lnTo>
                  <a:lnTo>
                    <a:pt x="0" y="108345"/>
                  </a:lnTo>
                  <a:lnTo>
                    <a:pt x="0" y="107192"/>
                  </a:lnTo>
                  <a:lnTo>
                    <a:pt x="0" y="2304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0"/>
                  </a:lnTo>
                  <a:lnTo>
                    <a:pt x="6916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8361" y="3689489"/>
              <a:ext cx="6985" cy="113030"/>
            </a:xfrm>
            <a:custGeom>
              <a:avLst/>
              <a:gdLst/>
              <a:ahLst/>
              <a:cxnLst/>
              <a:rect l="l" t="t" r="r" b="b"/>
              <a:pathLst>
                <a:path w="6985" h="113029">
                  <a:moveTo>
                    <a:pt x="6916" y="3456"/>
                  </a:moveTo>
                  <a:lnTo>
                    <a:pt x="6916" y="108344"/>
                  </a:lnTo>
                  <a:lnTo>
                    <a:pt x="6916" y="110649"/>
                  </a:lnTo>
                  <a:lnTo>
                    <a:pt x="4610" y="112954"/>
                  </a:lnTo>
                  <a:lnTo>
                    <a:pt x="2305" y="110649"/>
                  </a:lnTo>
                  <a:lnTo>
                    <a:pt x="0" y="110649"/>
                  </a:lnTo>
                  <a:lnTo>
                    <a:pt x="0" y="108344"/>
                  </a:lnTo>
                  <a:lnTo>
                    <a:pt x="0" y="3456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4610" y="0"/>
                  </a:lnTo>
                  <a:lnTo>
                    <a:pt x="6916" y="2304"/>
                  </a:lnTo>
                  <a:lnTo>
                    <a:pt x="6916" y="34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8361" y="3857764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5" h="111125">
                  <a:moveTo>
                    <a:pt x="6916" y="4610"/>
                  </a:moveTo>
                  <a:lnTo>
                    <a:pt x="6916" y="109497"/>
                  </a:lnTo>
                  <a:lnTo>
                    <a:pt x="6916" y="110650"/>
                  </a:lnTo>
                  <a:lnTo>
                    <a:pt x="4610" y="110650"/>
                  </a:lnTo>
                  <a:lnTo>
                    <a:pt x="2305" y="110650"/>
                  </a:lnTo>
                  <a:lnTo>
                    <a:pt x="0" y="109497"/>
                  </a:lnTo>
                  <a:lnTo>
                    <a:pt x="0" y="4610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2304"/>
                  </a:lnTo>
                  <a:lnTo>
                    <a:pt x="6916" y="46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28361" y="4026052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5" h="111125">
                  <a:moveTo>
                    <a:pt x="6916" y="3456"/>
                  </a:moveTo>
                  <a:lnTo>
                    <a:pt x="6916" y="108344"/>
                  </a:lnTo>
                  <a:lnTo>
                    <a:pt x="6916" y="110649"/>
                  </a:lnTo>
                  <a:lnTo>
                    <a:pt x="4610" y="110649"/>
                  </a:lnTo>
                  <a:lnTo>
                    <a:pt x="2305" y="110649"/>
                  </a:lnTo>
                  <a:lnTo>
                    <a:pt x="0" y="108344"/>
                  </a:lnTo>
                  <a:lnTo>
                    <a:pt x="0" y="3456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2304"/>
                  </a:lnTo>
                  <a:lnTo>
                    <a:pt x="6916" y="34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28361" y="4194327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5" h="111125">
                  <a:moveTo>
                    <a:pt x="6916" y="2305"/>
                  </a:moveTo>
                  <a:lnTo>
                    <a:pt x="6916" y="107192"/>
                  </a:lnTo>
                  <a:lnTo>
                    <a:pt x="6916" y="108345"/>
                  </a:lnTo>
                  <a:lnTo>
                    <a:pt x="6916" y="110650"/>
                  </a:lnTo>
                  <a:lnTo>
                    <a:pt x="4610" y="110650"/>
                  </a:lnTo>
                  <a:lnTo>
                    <a:pt x="2305" y="110650"/>
                  </a:lnTo>
                  <a:lnTo>
                    <a:pt x="0" y="108345"/>
                  </a:lnTo>
                  <a:lnTo>
                    <a:pt x="0" y="107192"/>
                  </a:lnTo>
                  <a:lnTo>
                    <a:pt x="0" y="2305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0"/>
                  </a:lnTo>
                  <a:lnTo>
                    <a:pt x="6916" y="2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8361" y="4362615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5" h="111125">
                  <a:moveTo>
                    <a:pt x="6916" y="1151"/>
                  </a:moveTo>
                  <a:lnTo>
                    <a:pt x="6916" y="106039"/>
                  </a:lnTo>
                  <a:lnTo>
                    <a:pt x="6916" y="108345"/>
                  </a:lnTo>
                  <a:lnTo>
                    <a:pt x="4610" y="110649"/>
                  </a:lnTo>
                  <a:lnTo>
                    <a:pt x="2305" y="110649"/>
                  </a:lnTo>
                  <a:lnTo>
                    <a:pt x="2305" y="108345"/>
                  </a:lnTo>
                  <a:lnTo>
                    <a:pt x="0" y="108345"/>
                  </a:lnTo>
                  <a:lnTo>
                    <a:pt x="0" y="106039"/>
                  </a:lnTo>
                  <a:lnTo>
                    <a:pt x="0" y="1151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0"/>
                  </a:lnTo>
                  <a:lnTo>
                    <a:pt x="6916" y="1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8361" y="4528578"/>
              <a:ext cx="6985" cy="113030"/>
            </a:xfrm>
            <a:custGeom>
              <a:avLst/>
              <a:gdLst/>
              <a:ahLst/>
              <a:cxnLst/>
              <a:rect l="l" t="t" r="r" b="b"/>
              <a:pathLst>
                <a:path w="6985" h="113029">
                  <a:moveTo>
                    <a:pt x="6916" y="3457"/>
                  </a:moveTo>
                  <a:lnTo>
                    <a:pt x="6916" y="108345"/>
                  </a:lnTo>
                  <a:lnTo>
                    <a:pt x="6916" y="110650"/>
                  </a:lnTo>
                  <a:lnTo>
                    <a:pt x="4610" y="112955"/>
                  </a:lnTo>
                  <a:lnTo>
                    <a:pt x="2305" y="110650"/>
                  </a:lnTo>
                  <a:lnTo>
                    <a:pt x="0" y="110650"/>
                  </a:lnTo>
                  <a:lnTo>
                    <a:pt x="0" y="108345"/>
                  </a:lnTo>
                  <a:lnTo>
                    <a:pt x="0" y="3457"/>
                  </a:lnTo>
                  <a:lnTo>
                    <a:pt x="0" y="2305"/>
                  </a:lnTo>
                  <a:lnTo>
                    <a:pt x="2305" y="2305"/>
                  </a:lnTo>
                  <a:lnTo>
                    <a:pt x="4610" y="0"/>
                  </a:lnTo>
                  <a:lnTo>
                    <a:pt x="6916" y="2305"/>
                  </a:lnTo>
                  <a:lnTo>
                    <a:pt x="6916" y="34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28361" y="4696866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5" h="111125">
                  <a:moveTo>
                    <a:pt x="6916" y="3457"/>
                  </a:moveTo>
                  <a:lnTo>
                    <a:pt x="6916" y="108345"/>
                  </a:lnTo>
                  <a:lnTo>
                    <a:pt x="6916" y="110649"/>
                  </a:lnTo>
                  <a:lnTo>
                    <a:pt x="4610" y="110649"/>
                  </a:lnTo>
                  <a:lnTo>
                    <a:pt x="2305" y="110649"/>
                  </a:lnTo>
                  <a:lnTo>
                    <a:pt x="0" y="108345"/>
                  </a:lnTo>
                  <a:lnTo>
                    <a:pt x="0" y="3457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2304"/>
                  </a:lnTo>
                  <a:lnTo>
                    <a:pt x="6916" y="34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8361" y="4865141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5" h="111125">
                  <a:moveTo>
                    <a:pt x="6916" y="3456"/>
                  </a:moveTo>
                  <a:lnTo>
                    <a:pt x="6916" y="108344"/>
                  </a:lnTo>
                  <a:lnTo>
                    <a:pt x="6916" y="110649"/>
                  </a:lnTo>
                  <a:lnTo>
                    <a:pt x="4610" y="110649"/>
                  </a:lnTo>
                  <a:lnTo>
                    <a:pt x="2305" y="110649"/>
                  </a:lnTo>
                  <a:lnTo>
                    <a:pt x="0" y="108344"/>
                  </a:lnTo>
                  <a:lnTo>
                    <a:pt x="0" y="3456"/>
                  </a:lnTo>
                  <a:lnTo>
                    <a:pt x="0" y="1151"/>
                  </a:lnTo>
                  <a:lnTo>
                    <a:pt x="2305" y="1151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1151"/>
                  </a:lnTo>
                  <a:lnTo>
                    <a:pt x="6916" y="34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8361" y="5032273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5" h="112395">
                  <a:moveTo>
                    <a:pt x="6916" y="2304"/>
                  </a:moveTo>
                  <a:lnTo>
                    <a:pt x="6916" y="107192"/>
                  </a:lnTo>
                  <a:lnTo>
                    <a:pt x="6916" y="109497"/>
                  </a:lnTo>
                  <a:lnTo>
                    <a:pt x="6916" y="111802"/>
                  </a:lnTo>
                  <a:lnTo>
                    <a:pt x="4610" y="111802"/>
                  </a:lnTo>
                  <a:lnTo>
                    <a:pt x="2305" y="111802"/>
                  </a:lnTo>
                  <a:lnTo>
                    <a:pt x="0" y="109497"/>
                  </a:lnTo>
                  <a:lnTo>
                    <a:pt x="0" y="107192"/>
                  </a:lnTo>
                  <a:lnTo>
                    <a:pt x="0" y="2304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0"/>
                  </a:lnTo>
                  <a:lnTo>
                    <a:pt x="6916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28361" y="5200548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5" h="112395">
                  <a:moveTo>
                    <a:pt x="6916" y="2305"/>
                  </a:moveTo>
                  <a:lnTo>
                    <a:pt x="6916" y="107193"/>
                  </a:lnTo>
                  <a:lnTo>
                    <a:pt x="6916" y="109498"/>
                  </a:lnTo>
                  <a:lnTo>
                    <a:pt x="4610" y="111803"/>
                  </a:lnTo>
                  <a:lnTo>
                    <a:pt x="2305" y="111803"/>
                  </a:lnTo>
                  <a:lnTo>
                    <a:pt x="2305" y="109498"/>
                  </a:lnTo>
                  <a:lnTo>
                    <a:pt x="0" y="109498"/>
                  </a:lnTo>
                  <a:lnTo>
                    <a:pt x="0" y="107193"/>
                  </a:lnTo>
                  <a:lnTo>
                    <a:pt x="0" y="2305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0"/>
                  </a:lnTo>
                  <a:lnTo>
                    <a:pt x="6916" y="2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8361" y="5366524"/>
              <a:ext cx="6985" cy="114300"/>
            </a:xfrm>
            <a:custGeom>
              <a:avLst/>
              <a:gdLst/>
              <a:ahLst/>
              <a:cxnLst/>
              <a:rect l="l" t="t" r="r" b="b"/>
              <a:pathLst>
                <a:path w="6985" h="114300">
                  <a:moveTo>
                    <a:pt x="6916" y="4609"/>
                  </a:moveTo>
                  <a:lnTo>
                    <a:pt x="6916" y="109498"/>
                  </a:lnTo>
                  <a:lnTo>
                    <a:pt x="6916" y="111803"/>
                  </a:lnTo>
                  <a:lnTo>
                    <a:pt x="4610" y="114108"/>
                  </a:lnTo>
                  <a:lnTo>
                    <a:pt x="2305" y="111803"/>
                  </a:lnTo>
                  <a:lnTo>
                    <a:pt x="0" y="111803"/>
                  </a:lnTo>
                  <a:lnTo>
                    <a:pt x="0" y="109498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4610" y="0"/>
                  </a:lnTo>
                  <a:lnTo>
                    <a:pt x="6916" y="2304"/>
                  </a:lnTo>
                  <a:lnTo>
                    <a:pt x="6916" y="46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8361" y="5534812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5" h="112395">
                  <a:moveTo>
                    <a:pt x="6916" y="4610"/>
                  </a:moveTo>
                  <a:lnTo>
                    <a:pt x="6916" y="109498"/>
                  </a:lnTo>
                  <a:lnTo>
                    <a:pt x="6916" y="111803"/>
                  </a:lnTo>
                  <a:lnTo>
                    <a:pt x="4610" y="111803"/>
                  </a:lnTo>
                  <a:lnTo>
                    <a:pt x="2305" y="111803"/>
                  </a:lnTo>
                  <a:lnTo>
                    <a:pt x="0" y="109498"/>
                  </a:lnTo>
                  <a:lnTo>
                    <a:pt x="0" y="4610"/>
                  </a:lnTo>
                  <a:lnTo>
                    <a:pt x="0" y="2305"/>
                  </a:lnTo>
                  <a:lnTo>
                    <a:pt x="2305" y="2305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2305"/>
                  </a:lnTo>
                  <a:lnTo>
                    <a:pt x="6916" y="46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28361" y="5703088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5" h="112395">
                  <a:moveTo>
                    <a:pt x="6916" y="4609"/>
                  </a:moveTo>
                  <a:lnTo>
                    <a:pt x="6916" y="109497"/>
                  </a:lnTo>
                  <a:lnTo>
                    <a:pt x="6916" y="111802"/>
                  </a:lnTo>
                  <a:lnTo>
                    <a:pt x="4610" y="111802"/>
                  </a:lnTo>
                  <a:lnTo>
                    <a:pt x="2305" y="111802"/>
                  </a:lnTo>
                  <a:lnTo>
                    <a:pt x="0" y="109497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2304"/>
                  </a:lnTo>
                  <a:lnTo>
                    <a:pt x="6916" y="46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8361" y="5871370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5" h="112395">
                  <a:moveTo>
                    <a:pt x="6916" y="2305"/>
                  </a:moveTo>
                  <a:lnTo>
                    <a:pt x="6916" y="107192"/>
                  </a:lnTo>
                  <a:lnTo>
                    <a:pt x="6916" y="109497"/>
                  </a:lnTo>
                  <a:lnTo>
                    <a:pt x="6916" y="111802"/>
                  </a:lnTo>
                  <a:lnTo>
                    <a:pt x="4610" y="111802"/>
                  </a:lnTo>
                  <a:lnTo>
                    <a:pt x="2305" y="111802"/>
                  </a:lnTo>
                  <a:lnTo>
                    <a:pt x="0" y="109497"/>
                  </a:lnTo>
                  <a:lnTo>
                    <a:pt x="0" y="107192"/>
                  </a:lnTo>
                  <a:lnTo>
                    <a:pt x="0" y="2305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0"/>
                  </a:lnTo>
                  <a:lnTo>
                    <a:pt x="6916" y="2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8361" y="6039651"/>
              <a:ext cx="6985" cy="37465"/>
            </a:xfrm>
            <a:custGeom>
              <a:avLst/>
              <a:gdLst/>
              <a:ahLst/>
              <a:cxnLst/>
              <a:rect l="l" t="t" r="r" b="b"/>
              <a:pathLst>
                <a:path w="6985" h="37464">
                  <a:moveTo>
                    <a:pt x="6916" y="2305"/>
                  </a:moveTo>
                  <a:lnTo>
                    <a:pt x="6916" y="35729"/>
                  </a:lnTo>
                  <a:lnTo>
                    <a:pt x="6916" y="36883"/>
                  </a:lnTo>
                  <a:lnTo>
                    <a:pt x="4610" y="36883"/>
                  </a:lnTo>
                  <a:lnTo>
                    <a:pt x="2305" y="36883"/>
                  </a:lnTo>
                  <a:lnTo>
                    <a:pt x="0" y="35729"/>
                  </a:lnTo>
                  <a:lnTo>
                    <a:pt x="0" y="2305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6916" y="0"/>
                  </a:lnTo>
                  <a:lnTo>
                    <a:pt x="6916" y="2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92450" y="3186429"/>
              <a:ext cx="6985" cy="2291080"/>
            </a:xfrm>
            <a:custGeom>
              <a:avLst/>
              <a:gdLst/>
              <a:ahLst/>
              <a:cxnLst/>
              <a:rect l="l" t="t" r="r" b="b"/>
              <a:pathLst>
                <a:path w="6984" h="2291079">
                  <a:moveTo>
                    <a:pt x="4610" y="1621091"/>
                  </a:moveTo>
                  <a:lnTo>
                    <a:pt x="2311" y="1621091"/>
                  </a:lnTo>
                  <a:lnTo>
                    <a:pt x="4610" y="1623390"/>
                  </a:lnTo>
                  <a:lnTo>
                    <a:pt x="4610" y="1621091"/>
                  </a:lnTo>
                  <a:close/>
                </a:path>
                <a:path w="6984" h="2291079">
                  <a:moveTo>
                    <a:pt x="6908" y="2181860"/>
                  </a:moveTo>
                  <a:lnTo>
                    <a:pt x="0" y="2181860"/>
                  </a:lnTo>
                  <a:lnTo>
                    <a:pt x="0" y="2290749"/>
                  </a:lnTo>
                  <a:lnTo>
                    <a:pt x="6908" y="2290749"/>
                  </a:lnTo>
                  <a:lnTo>
                    <a:pt x="6908" y="2181860"/>
                  </a:lnTo>
                  <a:close/>
                </a:path>
                <a:path w="6984" h="2291079">
                  <a:moveTo>
                    <a:pt x="6908" y="2014118"/>
                  </a:moveTo>
                  <a:lnTo>
                    <a:pt x="2311" y="2014118"/>
                  </a:lnTo>
                  <a:lnTo>
                    <a:pt x="0" y="2016429"/>
                  </a:lnTo>
                  <a:lnTo>
                    <a:pt x="0" y="2123617"/>
                  </a:lnTo>
                  <a:lnTo>
                    <a:pt x="2311" y="2123617"/>
                  </a:lnTo>
                  <a:lnTo>
                    <a:pt x="2311" y="2125929"/>
                  </a:lnTo>
                  <a:lnTo>
                    <a:pt x="4610" y="2125929"/>
                  </a:lnTo>
                  <a:lnTo>
                    <a:pt x="6908" y="2123617"/>
                  </a:lnTo>
                  <a:lnTo>
                    <a:pt x="6908" y="2014118"/>
                  </a:lnTo>
                  <a:close/>
                </a:path>
                <a:path w="6984" h="2291079">
                  <a:moveTo>
                    <a:pt x="6908" y="1845310"/>
                  </a:moveTo>
                  <a:lnTo>
                    <a:pt x="0" y="1845310"/>
                  </a:lnTo>
                  <a:lnTo>
                    <a:pt x="0" y="1957070"/>
                  </a:lnTo>
                  <a:lnTo>
                    <a:pt x="6908" y="1957070"/>
                  </a:lnTo>
                  <a:lnTo>
                    <a:pt x="6908" y="1845310"/>
                  </a:lnTo>
                  <a:close/>
                </a:path>
                <a:path w="6984" h="2291079">
                  <a:moveTo>
                    <a:pt x="6908" y="1679867"/>
                  </a:moveTo>
                  <a:lnTo>
                    <a:pt x="4610" y="1678711"/>
                  </a:lnTo>
                  <a:lnTo>
                    <a:pt x="2311" y="1678711"/>
                  </a:lnTo>
                  <a:lnTo>
                    <a:pt x="2311" y="1679867"/>
                  </a:lnTo>
                  <a:lnTo>
                    <a:pt x="0" y="1679867"/>
                  </a:lnTo>
                  <a:lnTo>
                    <a:pt x="0" y="1787055"/>
                  </a:lnTo>
                  <a:lnTo>
                    <a:pt x="2311" y="1789366"/>
                  </a:lnTo>
                  <a:lnTo>
                    <a:pt x="6908" y="1789366"/>
                  </a:lnTo>
                  <a:lnTo>
                    <a:pt x="6908" y="1679867"/>
                  </a:lnTo>
                  <a:close/>
                </a:path>
                <a:path w="6984" h="2291079">
                  <a:moveTo>
                    <a:pt x="6908" y="1512570"/>
                  </a:moveTo>
                  <a:lnTo>
                    <a:pt x="5473" y="1512570"/>
                  </a:lnTo>
                  <a:lnTo>
                    <a:pt x="5473" y="1510030"/>
                  </a:lnTo>
                  <a:lnTo>
                    <a:pt x="2311" y="1510030"/>
                  </a:lnTo>
                  <a:lnTo>
                    <a:pt x="2311" y="1512570"/>
                  </a:lnTo>
                  <a:lnTo>
                    <a:pt x="0" y="1512570"/>
                  </a:lnTo>
                  <a:lnTo>
                    <a:pt x="0" y="1620520"/>
                  </a:lnTo>
                  <a:lnTo>
                    <a:pt x="6908" y="1620520"/>
                  </a:lnTo>
                  <a:lnTo>
                    <a:pt x="6908" y="1512570"/>
                  </a:lnTo>
                  <a:close/>
                </a:path>
                <a:path w="6984" h="2291079">
                  <a:moveTo>
                    <a:pt x="6908" y="1344930"/>
                  </a:moveTo>
                  <a:lnTo>
                    <a:pt x="0" y="1344930"/>
                  </a:lnTo>
                  <a:lnTo>
                    <a:pt x="0" y="1452880"/>
                  </a:lnTo>
                  <a:lnTo>
                    <a:pt x="3644" y="1452880"/>
                  </a:lnTo>
                  <a:lnTo>
                    <a:pt x="3644" y="1455420"/>
                  </a:lnTo>
                  <a:lnTo>
                    <a:pt x="5562" y="1455420"/>
                  </a:lnTo>
                  <a:lnTo>
                    <a:pt x="5562" y="1452880"/>
                  </a:lnTo>
                  <a:lnTo>
                    <a:pt x="6908" y="1452880"/>
                  </a:lnTo>
                  <a:lnTo>
                    <a:pt x="6908" y="1344930"/>
                  </a:lnTo>
                  <a:close/>
                </a:path>
                <a:path w="6984" h="2291079">
                  <a:moveTo>
                    <a:pt x="6908" y="1176020"/>
                  </a:moveTo>
                  <a:lnTo>
                    <a:pt x="0" y="1176020"/>
                  </a:lnTo>
                  <a:lnTo>
                    <a:pt x="0" y="1283970"/>
                  </a:lnTo>
                  <a:lnTo>
                    <a:pt x="2311" y="1283970"/>
                  </a:lnTo>
                  <a:lnTo>
                    <a:pt x="2311" y="1286510"/>
                  </a:lnTo>
                  <a:lnTo>
                    <a:pt x="6197" y="1286510"/>
                  </a:lnTo>
                  <a:lnTo>
                    <a:pt x="6197" y="1283970"/>
                  </a:lnTo>
                  <a:lnTo>
                    <a:pt x="6908" y="1283970"/>
                  </a:lnTo>
                  <a:lnTo>
                    <a:pt x="6908" y="1176020"/>
                  </a:lnTo>
                  <a:close/>
                </a:path>
                <a:path w="6984" h="2291079">
                  <a:moveTo>
                    <a:pt x="6908" y="1008380"/>
                  </a:moveTo>
                  <a:lnTo>
                    <a:pt x="0" y="1008380"/>
                  </a:lnTo>
                  <a:lnTo>
                    <a:pt x="0" y="1118870"/>
                  </a:lnTo>
                  <a:lnTo>
                    <a:pt x="6908" y="1118870"/>
                  </a:lnTo>
                  <a:lnTo>
                    <a:pt x="6908" y="1008380"/>
                  </a:lnTo>
                  <a:close/>
                </a:path>
                <a:path w="6984" h="2291079">
                  <a:moveTo>
                    <a:pt x="6908" y="841921"/>
                  </a:moveTo>
                  <a:lnTo>
                    <a:pt x="4610" y="839622"/>
                  </a:lnTo>
                  <a:lnTo>
                    <a:pt x="2311" y="839622"/>
                  </a:lnTo>
                  <a:lnTo>
                    <a:pt x="2311" y="841921"/>
                  </a:lnTo>
                  <a:lnTo>
                    <a:pt x="0" y="841921"/>
                  </a:lnTo>
                  <a:lnTo>
                    <a:pt x="0" y="947966"/>
                  </a:lnTo>
                  <a:lnTo>
                    <a:pt x="2311" y="950264"/>
                  </a:lnTo>
                  <a:lnTo>
                    <a:pt x="6908" y="950264"/>
                  </a:lnTo>
                  <a:lnTo>
                    <a:pt x="6908" y="841921"/>
                  </a:lnTo>
                  <a:close/>
                </a:path>
                <a:path w="6984" h="2291079">
                  <a:moveTo>
                    <a:pt x="6908" y="673100"/>
                  </a:moveTo>
                  <a:lnTo>
                    <a:pt x="5727" y="673100"/>
                  </a:lnTo>
                  <a:lnTo>
                    <a:pt x="5727" y="671830"/>
                  </a:lnTo>
                  <a:lnTo>
                    <a:pt x="2311" y="671830"/>
                  </a:lnTo>
                  <a:lnTo>
                    <a:pt x="2311" y="673100"/>
                  </a:lnTo>
                  <a:lnTo>
                    <a:pt x="0" y="673100"/>
                  </a:lnTo>
                  <a:lnTo>
                    <a:pt x="0" y="782320"/>
                  </a:lnTo>
                  <a:lnTo>
                    <a:pt x="2628" y="782320"/>
                  </a:lnTo>
                  <a:lnTo>
                    <a:pt x="4610" y="784301"/>
                  </a:lnTo>
                  <a:lnTo>
                    <a:pt x="4610" y="782320"/>
                  </a:lnTo>
                  <a:lnTo>
                    <a:pt x="6908" y="782320"/>
                  </a:lnTo>
                  <a:lnTo>
                    <a:pt x="6908" y="673100"/>
                  </a:lnTo>
                  <a:close/>
                </a:path>
                <a:path w="6984" h="2291079">
                  <a:moveTo>
                    <a:pt x="6908" y="505460"/>
                  </a:moveTo>
                  <a:lnTo>
                    <a:pt x="0" y="505460"/>
                  </a:lnTo>
                  <a:lnTo>
                    <a:pt x="0" y="613410"/>
                  </a:lnTo>
                  <a:lnTo>
                    <a:pt x="3276" y="613410"/>
                  </a:lnTo>
                  <a:lnTo>
                    <a:pt x="3276" y="615950"/>
                  </a:lnTo>
                  <a:lnTo>
                    <a:pt x="5943" y="615950"/>
                  </a:lnTo>
                  <a:lnTo>
                    <a:pt x="5943" y="613410"/>
                  </a:lnTo>
                  <a:lnTo>
                    <a:pt x="6908" y="613410"/>
                  </a:lnTo>
                  <a:lnTo>
                    <a:pt x="6908" y="505460"/>
                  </a:lnTo>
                  <a:close/>
                </a:path>
                <a:path w="6984" h="2291079">
                  <a:moveTo>
                    <a:pt x="6908" y="337083"/>
                  </a:moveTo>
                  <a:lnTo>
                    <a:pt x="2311" y="337083"/>
                  </a:lnTo>
                  <a:lnTo>
                    <a:pt x="0" y="339394"/>
                  </a:lnTo>
                  <a:lnTo>
                    <a:pt x="0" y="445427"/>
                  </a:lnTo>
                  <a:lnTo>
                    <a:pt x="2311" y="445427"/>
                  </a:lnTo>
                  <a:lnTo>
                    <a:pt x="2311" y="447738"/>
                  </a:lnTo>
                  <a:lnTo>
                    <a:pt x="4610" y="447738"/>
                  </a:lnTo>
                  <a:lnTo>
                    <a:pt x="6908" y="445427"/>
                  </a:lnTo>
                  <a:lnTo>
                    <a:pt x="6908" y="337083"/>
                  </a:lnTo>
                  <a:close/>
                </a:path>
                <a:path w="6984" h="2291079">
                  <a:moveTo>
                    <a:pt x="6908" y="168910"/>
                  </a:moveTo>
                  <a:lnTo>
                    <a:pt x="0" y="168910"/>
                  </a:lnTo>
                  <a:lnTo>
                    <a:pt x="0" y="279400"/>
                  </a:lnTo>
                  <a:lnTo>
                    <a:pt x="6908" y="279400"/>
                  </a:lnTo>
                  <a:lnTo>
                    <a:pt x="6908" y="168910"/>
                  </a:lnTo>
                  <a:close/>
                </a:path>
                <a:path w="6984" h="2291079">
                  <a:moveTo>
                    <a:pt x="6908" y="2540"/>
                  </a:moveTo>
                  <a:lnTo>
                    <a:pt x="5346" y="2540"/>
                  </a:lnTo>
                  <a:lnTo>
                    <a:pt x="5346" y="0"/>
                  </a:lnTo>
                  <a:lnTo>
                    <a:pt x="2311" y="0"/>
                  </a:lnTo>
                  <a:lnTo>
                    <a:pt x="2311" y="2540"/>
                  </a:lnTo>
                  <a:lnTo>
                    <a:pt x="0" y="2540"/>
                  </a:lnTo>
                  <a:lnTo>
                    <a:pt x="0" y="111760"/>
                  </a:lnTo>
                  <a:lnTo>
                    <a:pt x="6908" y="111760"/>
                  </a:lnTo>
                  <a:lnTo>
                    <a:pt x="6908" y="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92450" y="3186950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4" h="111125">
                  <a:moveTo>
                    <a:pt x="6916" y="4609"/>
                  </a:moveTo>
                  <a:lnTo>
                    <a:pt x="6916" y="109497"/>
                  </a:lnTo>
                  <a:lnTo>
                    <a:pt x="6916" y="110650"/>
                  </a:lnTo>
                  <a:lnTo>
                    <a:pt x="4609" y="110650"/>
                  </a:lnTo>
                  <a:lnTo>
                    <a:pt x="2305" y="110650"/>
                  </a:lnTo>
                  <a:lnTo>
                    <a:pt x="0" y="109497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2304"/>
                  </a:lnTo>
                  <a:lnTo>
                    <a:pt x="6916" y="46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92450" y="3355238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4" h="111125">
                  <a:moveTo>
                    <a:pt x="6916" y="3456"/>
                  </a:moveTo>
                  <a:lnTo>
                    <a:pt x="6916" y="108344"/>
                  </a:lnTo>
                  <a:lnTo>
                    <a:pt x="6916" y="110649"/>
                  </a:lnTo>
                  <a:lnTo>
                    <a:pt x="4609" y="110649"/>
                  </a:lnTo>
                  <a:lnTo>
                    <a:pt x="2305" y="110649"/>
                  </a:lnTo>
                  <a:lnTo>
                    <a:pt x="0" y="108344"/>
                  </a:lnTo>
                  <a:lnTo>
                    <a:pt x="0" y="3456"/>
                  </a:lnTo>
                  <a:lnTo>
                    <a:pt x="0" y="2304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2304"/>
                  </a:lnTo>
                  <a:lnTo>
                    <a:pt x="6916" y="34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92450" y="3523513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4" h="111125">
                  <a:moveTo>
                    <a:pt x="6916" y="2304"/>
                  </a:moveTo>
                  <a:lnTo>
                    <a:pt x="6916" y="107192"/>
                  </a:lnTo>
                  <a:lnTo>
                    <a:pt x="6916" y="108345"/>
                  </a:lnTo>
                  <a:lnTo>
                    <a:pt x="4609" y="110650"/>
                  </a:lnTo>
                  <a:lnTo>
                    <a:pt x="2305" y="110650"/>
                  </a:lnTo>
                  <a:lnTo>
                    <a:pt x="2305" y="108345"/>
                  </a:lnTo>
                  <a:lnTo>
                    <a:pt x="0" y="108345"/>
                  </a:lnTo>
                  <a:lnTo>
                    <a:pt x="0" y="107192"/>
                  </a:lnTo>
                  <a:lnTo>
                    <a:pt x="0" y="2304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92450" y="3691788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4" h="111125">
                  <a:moveTo>
                    <a:pt x="6916" y="1151"/>
                  </a:moveTo>
                  <a:lnTo>
                    <a:pt x="6916" y="106039"/>
                  </a:lnTo>
                  <a:lnTo>
                    <a:pt x="6916" y="108344"/>
                  </a:lnTo>
                  <a:lnTo>
                    <a:pt x="4609" y="110649"/>
                  </a:lnTo>
                  <a:lnTo>
                    <a:pt x="2305" y="108344"/>
                  </a:lnTo>
                  <a:lnTo>
                    <a:pt x="0" y="108344"/>
                  </a:lnTo>
                  <a:lnTo>
                    <a:pt x="0" y="106039"/>
                  </a:lnTo>
                  <a:lnTo>
                    <a:pt x="0" y="1151"/>
                  </a:lnTo>
                  <a:lnTo>
                    <a:pt x="0" y="0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1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92450" y="3857764"/>
              <a:ext cx="6985" cy="113030"/>
            </a:xfrm>
            <a:custGeom>
              <a:avLst/>
              <a:gdLst/>
              <a:ahLst/>
              <a:cxnLst/>
              <a:rect l="l" t="t" r="r" b="b"/>
              <a:pathLst>
                <a:path w="6984" h="113029">
                  <a:moveTo>
                    <a:pt x="6916" y="4610"/>
                  </a:moveTo>
                  <a:lnTo>
                    <a:pt x="6916" y="109497"/>
                  </a:lnTo>
                  <a:lnTo>
                    <a:pt x="6916" y="110650"/>
                  </a:lnTo>
                  <a:lnTo>
                    <a:pt x="4609" y="110650"/>
                  </a:lnTo>
                  <a:lnTo>
                    <a:pt x="4609" y="112955"/>
                  </a:lnTo>
                  <a:lnTo>
                    <a:pt x="2305" y="110650"/>
                  </a:lnTo>
                  <a:lnTo>
                    <a:pt x="0" y="110650"/>
                  </a:lnTo>
                  <a:lnTo>
                    <a:pt x="0" y="109497"/>
                  </a:lnTo>
                  <a:lnTo>
                    <a:pt x="0" y="4610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2304"/>
                  </a:lnTo>
                  <a:lnTo>
                    <a:pt x="6916" y="46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92450" y="4026052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4" h="111125">
                  <a:moveTo>
                    <a:pt x="6916" y="3456"/>
                  </a:moveTo>
                  <a:lnTo>
                    <a:pt x="6916" y="108344"/>
                  </a:lnTo>
                  <a:lnTo>
                    <a:pt x="6916" y="110649"/>
                  </a:lnTo>
                  <a:lnTo>
                    <a:pt x="4609" y="110649"/>
                  </a:lnTo>
                  <a:lnTo>
                    <a:pt x="2305" y="110649"/>
                  </a:lnTo>
                  <a:lnTo>
                    <a:pt x="0" y="108344"/>
                  </a:lnTo>
                  <a:lnTo>
                    <a:pt x="0" y="3456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2304"/>
                  </a:lnTo>
                  <a:lnTo>
                    <a:pt x="6916" y="34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92450" y="4194327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4" h="111125">
                  <a:moveTo>
                    <a:pt x="6916" y="3457"/>
                  </a:moveTo>
                  <a:lnTo>
                    <a:pt x="6916" y="108345"/>
                  </a:lnTo>
                  <a:lnTo>
                    <a:pt x="6916" y="110650"/>
                  </a:lnTo>
                  <a:lnTo>
                    <a:pt x="4609" y="110650"/>
                  </a:lnTo>
                  <a:lnTo>
                    <a:pt x="2305" y="110650"/>
                  </a:lnTo>
                  <a:lnTo>
                    <a:pt x="0" y="108345"/>
                  </a:lnTo>
                  <a:lnTo>
                    <a:pt x="0" y="3457"/>
                  </a:lnTo>
                  <a:lnTo>
                    <a:pt x="0" y="2305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2305"/>
                  </a:lnTo>
                  <a:lnTo>
                    <a:pt x="6916" y="34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92450" y="4362615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4" h="111125">
                  <a:moveTo>
                    <a:pt x="6916" y="1151"/>
                  </a:moveTo>
                  <a:lnTo>
                    <a:pt x="6916" y="106039"/>
                  </a:lnTo>
                  <a:lnTo>
                    <a:pt x="6916" y="108345"/>
                  </a:lnTo>
                  <a:lnTo>
                    <a:pt x="4609" y="110649"/>
                  </a:lnTo>
                  <a:lnTo>
                    <a:pt x="2305" y="110649"/>
                  </a:lnTo>
                  <a:lnTo>
                    <a:pt x="2305" y="108345"/>
                  </a:lnTo>
                  <a:lnTo>
                    <a:pt x="0" y="108345"/>
                  </a:lnTo>
                  <a:lnTo>
                    <a:pt x="0" y="106039"/>
                  </a:lnTo>
                  <a:lnTo>
                    <a:pt x="0" y="1151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1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92450" y="4530890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4" h="111125">
                  <a:moveTo>
                    <a:pt x="6916" y="1151"/>
                  </a:moveTo>
                  <a:lnTo>
                    <a:pt x="6916" y="106039"/>
                  </a:lnTo>
                  <a:lnTo>
                    <a:pt x="6916" y="108344"/>
                  </a:lnTo>
                  <a:lnTo>
                    <a:pt x="4609" y="110649"/>
                  </a:lnTo>
                  <a:lnTo>
                    <a:pt x="2305" y="108344"/>
                  </a:lnTo>
                  <a:lnTo>
                    <a:pt x="0" y="108344"/>
                  </a:lnTo>
                  <a:lnTo>
                    <a:pt x="0" y="106039"/>
                  </a:lnTo>
                  <a:lnTo>
                    <a:pt x="0" y="1151"/>
                  </a:lnTo>
                  <a:lnTo>
                    <a:pt x="0" y="0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1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92450" y="4696866"/>
              <a:ext cx="6985" cy="113030"/>
            </a:xfrm>
            <a:custGeom>
              <a:avLst/>
              <a:gdLst/>
              <a:ahLst/>
              <a:cxnLst/>
              <a:rect l="l" t="t" r="r" b="b"/>
              <a:pathLst>
                <a:path w="6984" h="113029">
                  <a:moveTo>
                    <a:pt x="6916" y="3457"/>
                  </a:moveTo>
                  <a:lnTo>
                    <a:pt x="6916" y="108345"/>
                  </a:lnTo>
                  <a:lnTo>
                    <a:pt x="6916" y="110649"/>
                  </a:lnTo>
                  <a:lnTo>
                    <a:pt x="4609" y="110649"/>
                  </a:lnTo>
                  <a:lnTo>
                    <a:pt x="4609" y="112955"/>
                  </a:lnTo>
                  <a:lnTo>
                    <a:pt x="2305" y="110649"/>
                  </a:lnTo>
                  <a:lnTo>
                    <a:pt x="0" y="110649"/>
                  </a:lnTo>
                  <a:lnTo>
                    <a:pt x="0" y="108345"/>
                  </a:lnTo>
                  <a:lnTo>
                    <a:pt x="0" y="3457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2304"/>
                  </a:lnTo>
                  <a:lnTo>
                    <a:pt x="6916" y="34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92450" y="4865141"/>
              <a:ext cx="6985" cy="111125"/>
            </a:xfrm>
            <a:custGeom>
              <a:avLst/>
              <a:gdLst/>
              <a:ahLst/>
              <a:cxnLst/>
              <a:rect l="l" t="t" r="r" b="b"/>
              <a:pathLst>
                <a:path w="6984" h="111125">
                  <a:moveTo>
                    <a:pt x="6916" y="3456"/>
                  </a:moveTo>
                  <a:lnTo>
                    <a:pt x="6916" y="108344"/>
                  </a:lnTo>
                  <a:lnTo>
                    <a:pt x="6916" y="110649"/>
                  </a:lnTo>
                  <a:lnTo>
                    <a:pt x="4609" y="110649"/>
                  </a:lnTo>
                  <a:lnTo>
                    <a:pt x="2305" y="110649"/>
                  </a:lnTo>
                  <a:lnTo>
                    <a:pt x="0" y="108344"/>
                  </a:lnTo>
                  <a:lnTo>
                    <a:pt x="0" y="3456"/>
                  </a:lnTo>
                  <a:lnTo>
                    <a:pt x="0" y="1151"/>
                  </a:lnTo>
                  <a:lnTo>
                    <a:pt x="2305" y="1151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1151"/>
                  </a:lnTo>
                  <a:lnTo>
                    <a:pt x="6916" y="34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92450" y="5032273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4" h="112395">
                  <a:moveTo>
                    <a:pt x="6916" y="4609"/>
                  </a:moveTo>
                  <a:lnTo>
                    <a:pt x="6916" y="109497"/>
                  </a:lnTo>
                  <a:lnTo>
                    <a:pt x="6916" y="111802"/>
                  </a:lnTo>
                  <a:lnTo>
                    <a:pt x="4609" y="111802"/>
                  </a:lnTo>
                  <a:lnTo>
                    <a:pt x="2305" y="111802"/>
                  </a:lnTo>
                  <a:lnTo>
                    <a:pt x="0" y="109497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2304"/>
                  </a:lnTo>
                  <a:lnTo>
                    <a:pt x="6916" y="46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92450" y="5200548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4" h="112395">
                  <a:moveTo>
                    <a:pt x="6916" y="2305"/>
                  </a:moveTo>
                  <a:lnTo>
                    <a:pt x="6916" y="107193"/>
                  </a:lnTo>
                  <a:lnTo>
                    <a:pt x="6916" y="109498"/>
                  </a:lnTo>
                  <a:lnTo>
                    <a:pt x="4609" y="111803"/>
                  </a:lnTo>
                  <a:lnTo>
                    <a:pt x="2305" y="111803"/>
                  </a:lnTo>
                  <a:lnTo>
                    <a:pt x="2305" y="109498"/>
                  </a:lnTo>
                  <a:lnTo>
                    <a:pt x="0" y="109498"/>
                  </a:lnTo>
                  <a:lnTo>
                    <a:pt x="0" y="107193"/>
                  </a:lnTo>
                  <a:lnTo>
                    <a:pt x="0" y="2305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2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92450" y="5368836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4" h="112395">
                  <a:moveTo>
                    <a:pt x="6916" y="2304"/>
                  </a:moveTo>
                  <a:lnTo>
                    <a:pt x="6916" y="107192"/>
                  </a:lnTo>
                  <a:lnTo>
                    <a:pt x="6916" y="109497"/>
                  </a:lnTo>
                  <a:lnTo>
                    <a:pt x="4609" y="111802"/>
                  </a:lnTo>
                  <a:lnTo>
                    <a:pt x="2305" y="109497"/>
                  </a:lnTo>
                  <a:lnTo>
                    <a:pt x="0" y="109497"/>
                  </a:lnTo>
                  <a:lnTo>
                    <a:pt x="0" y="107192"/>
                  </a:lnTo>
                  <a:lnTo>
                    <a:pt x="0" y="2304"/>
                  </a:lnTo>
                  <a:lnTo>
                    <a:pt x="0" y="0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392450" y="5534812"/>
              <a:ext cx="6985" cy="114300"/>
            </a:xfrm>
            <a:custGeom>
              <a:avLst/>
              <a:gdLst/>
              <a:ahLst/>
              <a:cxnLst/>
              <a:rect l="l" t="t" r="r" b="b"/>
              <a:pathLst>
                <a:path w="6984" h="114300">
                  <a:moveTo>
                    <a:pt x="6916" y="4610"/>
                  </a:moveTo>
                  <a:lnTo>
                    <a:pt x="6916" y="109498"/>
                  </a:lnTo>
                  <a:lnTo>
                    <a:pt x="6916" y="111804"/>
                  </a:lnTo>
                  <a:lnTo>
                    <a:pt x="4609" y="111804"/>
                  </a:lnTo>
                  <a:lnTo>
                    <a:pt x="4609" y="114109"/>
                  </a:lnTo>
                  <a:lnTo>
                    <a:pt x="2305" y="111804"/>
                  </a:lnTo>
                  <a:lnTo>
                    <a:pt x="0" y="111804"/>
                  </a:lnTo>
                  <a:lnTo>
                    <a:pt x="0" y="109498"/>
                  </a:lnTo>
                  <a:lnTo>
                    <a:pt x="0" y="4610"/>
                  </a:lnTo>
                  <a:lnTo>
                    <a:pt x="0" y="2305"/>
                  </a:lnTo>
                  <a:lnTo>
                    <a:pt x="2305" y="2305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2305"/>
                  </a:lnTo>
                  <a:lnTo>
                    <a:pt x="6916" y="46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92450" y="5703088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4" h="112395">
                  <a:moveTo>
                    <a:pt x="6916" y="4609"/>
                  </a:moveTo>
                  <a:lnTo>
                    <a:pt x="6916" y="109497"/>
                  </a:lnTo>
                  <a:lnTo>
                    <a:pt x="6916" y="111802"/>
                  </a:lnTo>
                  <a:lnTo>
                    <a:pt x="4609" y="111802"/>
                  </a:lnTo>
                  <a:lnTo>
                    <a:pt x="2305" y="111802"/>
                  </a:lnTo>
                  <a:lnTo>
                    <a:pt x="0" y="109497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5" y="2304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2304"/>
                  </a:lnTo>
                  <a:lnTo>
                    <a:pt x="6916" y="46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92450" y="5871370"/>
              <a:ext cx="6985" cy="112395"/>
            </a:xfrm>
            <a:custGeom>
              <a:avLst/>
              <a:gdLst/>
              <a:ahLst/>
              <a:cxnLst/>
              <a:rect l="l" t="t" r="r" b="b"/>
              <a:pathLst>
                <a:path w="6984" h="112395">
                  <a:moveTo>
                    <a:pt x="6916" y="4610"/>
                  </a:moveTo>
                  <a:lnTo>
                    <a:pt x="6916" y="109497"/>
                  </a:lnTo>
                  <a:lnTo>
                    <a:pt x="6916" y="111802"/>
                  </a:lnTo>
                  <a:lnTo>
                    <a:pt x="4609" y="111802"/>
                  </a:lnTo>
                  <a:lnTo>
                    <a:pt x="2305" y="111802"/>
                  </a:lnTo>
                  <a:lnTo>
                    <a:pt x="0" y="109497"/>
                  </a:lnTo>
                  <a:lnTo>
                    <a:pt x="0" y="4610"/>
                  </a:lnTo>
                  <a:lnTo>
                    <a:pt x="0" y="2305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2305"/>
                  </a:lnTo>
                  <a:lnTo>
                    <a:pt x="6916" y="46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92450" y="6039651"/>
              <a:ext cx="6985" cy="37465"/>
            </a:xfrm>
            <a:custGeom>
              <a:avLst/>
              <a:gdLst/>
              <a:ahLst/>
              <a:cxnLst/>
              <a:rect l="l" t="t" r="r" b="b"/>
              <a:pathLst>
                <a:path w="6984" h="37464">
                  <a:moveTo>
                    <a:pt x="6916" y="2305"/>
                  </a:moveTo>
                  <a:lnTo>
                    <a:pt x="6916" y="35729"/>
                  </a:lnTo>
                  <a:lnTo>
                    <a:pt x="6916" y="36883"/>
                  </a:lnTo>
                  <a:lnTo>
                    <a:pt x="4609" y="36883"/>
                  </a:lnTo>
                  <a:lnTo>
                    <a:pt x="2305" y="36883"/>
                  </a:lnTo>
                  <a:lnTo>
                    <a:pt x="0" y="35729"/>
                  </a:lnTo>
                  <a:lnTo>
                    <a:pt x="0" y="2305"/>
                  </a:lnTo>
                  <a:lnTo>
                    <a:pt x="2305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2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87149" y="3977639"/>
              <a:ext cx="3793490" cy="0"/>
            </a:xfrm>
            <a:custGeom>
              <a:avLst/>
              <a:gdLst/>
              <a:ahLst/>
              <a:cxnLst/>
              <a:rect l="l" t="t" r="r" b="b"/>
              <a:pathLst>
                <a:path w="3793490">
                  <a:moveTo>
                    <a:pt x="0" y="0"/>
                  </a:moveTo>
                  <a:lnTo>
                    <a:pt x="37932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60776" y="3896956"/>
              <a:ext cx="159385" cy="161925"/>
            </a:xfrm>
            <a:custGeom>
              <a:avLst/>
              <a:gdLst/>
              <a:ahLst/>
              <a:cxnLst/>
              <a:rect l="l" t="t" r="r" b="b"/>
              <a:pathLst>
                <a:path w="159384" h="161925">
                  <a:moveTo>
                    <a:pt x="0" y="0"/>
                  </a:moveTo>
                  <a:lnTo>
                    <a:pt x="0" y="161366"/>
                  </a:lnTo>
                  <a:lnTo>
                    <a:pt x="159054" y="80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62182" y="3547364"/>
            <a:ext cx="2766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latin typeface="Arial"/>
                <a:cs typeface="Arial"/>
              </a:rPr>
              <a:t>enterItem(itemID,</a:t>
            </a:r>
            <a:r>
              <a:rPr spc="-51" dirty="0">
                <a:latin typeface="Arial"/>
                <a:cs typeface="Arial"/>
              </a:rPr>
              <a:t> </a:t>
            </a:r>
            <a:r>
              <a:rPr spc="11" dirty="0">
                <a:latin typeface="Arial"/>
                <a:cs typeface="Arial"/>
              </a:rPr>
              <a:t>quantity)</a:t>
            </a:r>
            <a:endParaRPr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054961" y="2136344"/>
            <a:ext cx="7265035" cy="3479165"/>
            <a:chOff x="2054961" y="2136343"/>
            <a:chExt cx="7265034" cy="3479165"/>
          </a:xfrm>
        </p:grpSpPr>
        <p:sp>
          <p:nvSpPr>
            <p:cNvPr id="47" name="object 47"/>
            <p:cNvSpPr/>
            <p:nvPr/>
          </p:nvSpPr>
          <p:spPr>
            <a:xfrm>
              <a:off x="5387149" y="5026507"/>
              <a:ext cx="3793490" cy="0"/>
            </a:xfrm>
            <a:custGeom>
              <a:avLst/>
              <a:gdLst/>
              <a:ahLst/>
              <a:cxnLst/>
              <a:rect l="l" t="t" r="r" b="b"/>
              <a:pathLst>
                <a:path w="3793490">
                  <a:moveTo>
                    <a:pt x="0" y="0"/>
                  </a:moveTo>
                  <a:lnTo>
                    <a:pt x="37932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60776" y="4945824"/>
              <a:ext cx="159385" cy="161925"/>
            </a:xfrm>
            <a:custGeom>
              <a:avLst/>
              <a:gdLst/>
              <a:ahLst/>
              <a:cxnLst/>
              <a:rect l="l" t="t" r="r" b="b"/>
              <a:pathLst>
                <a:path w="159384" h="161925">
                  <a:moveTo>
                    <a:pt x="0" y="0"/>
                  </a:moveTo>
                  <a:lnTo>
                    <a:pt x="0" y="161366"/>
                  </a:lnTo>
                  <a:lnTo>
                    <a:pt x="159054" y="80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69306" y="2142693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61366" y="0"/>
                  </a:moveTo>
                  <a:lnTo>
                    <a:pt x="130238" y="0"/>
                  </a:lnTo>
                  <a:lnTo>
                    <a:pt x="117563" y="1155"/>
                  </a:lnTo>
                  <a:lnTo>
                    <a:pt x="102577" y="5765"/>
                  </a:lnTo>
                  <a:lnTo>
                    <a:pt x="88747" y="10375"/>
                  </a:lnTo>
                  <a:lnTo>
                    <a:pt x="76073" y="17284"/>
                  </a:lnTo>
                  <a:lnTo>
                    <a:pt x="63385" y="23050"/>
                  </a:lnTo>
                  <a:lnTo>
                    <a:pt x="32270" y="51866"/>
                  </a:lnTo>
                  <a:lnTo>
                    <a:pt x="10375" y="88747"/>
                  </a:lnTo>
                  <a:lnTo>
                    <a:pt x="0" y="130238"/>
                  </a:lnTo>
                  <a:lnTo>
                    <a:pt x="0" y="161366"/>
                  </a:lnTo>
                  <a:lnTo>
                    <a:pt x="2298" y="176352"/>
                  </a:lnTo>
                  <a:lnTo>
                    <a:pt x="5765" y="190182"/>
                  </a:lnTo>
                  <a:lnTo>
                    <a:pt x="10375" y="202857"/>
                  </a:lnTo>
                  <a:lnTo>
                    <a:pt x="17284" y="215531"/>
                  </a:lnTo>
                  <a:lnTo>
                    <a:pt x="23050" y="229374"/>
                  </a:lnTo>
                  <a:lnTo>
                    <a:pt x="32270" y="239737"/>
                  </a:lnTo>
                  <a:lnTo>
                    <a:pt x="41490" y="251269"/>
                  </a:lnTo>
                  <a:lnTo>
                    <a:pt x="63385" y="268554"/>
                  </a:lnTo>
                  <a:lnTo>
                    <a:pt x="76073" y="276631"/>
                  </a:lnTo>
                  <a:lnTo>
                    <a:pt x="88747" y="281241"/>
                  </a:lnTo>
                  <a:lnTo>
                    <a:pt x="102577" y="288150"/>
                  </a:lnTo>
                  <a:lnTo>
                    <a:pt x="117563" y="290461"/>
                  </a:lnTo>
                  <a:lnTo>
                    <a:pt x="130238" y="292760"/>
                  </a:lnTo>
                  <a:lnTo>
                    <a:pt x="146380" y="295071"/>
                  </a:lnTo>
                  <a:lnTo>
                    <a:pt x="190182" y="288150"/>
                  </a:lnTo>
                  <a:lnTo>
                    <a:pt x="202857" y="281241"/>
                  </a:lnTo>
                  <a:lnTo>
                    <a:pt x="215531" y="276631"/>
                  </a:lnTo>
                  <a:lnTo>
                    <a:pt x="229362" y="268554"/>
                  </a:lnTo>
                  <a:lnTo>
                    <a:pt x="239737" y="259334"/>
                  </a:lnTo>
                  <a:lnTo>
                    <a:pt x="251269" y="251269"/>
                  </a:lnTo>
                  <a:lnTo>
                    <a:pt x="259334" y="239737"/>
                  </a:lnTo>
                  <a:lnTo>
                    <a:pt x="268554" y="229374"/>
                  </a:lnTo>
                  <a:lnTo>
                    <a:pt x="276618" y="215531"/>
                  </a:lnTo>
                  <a:lnTo>
                    <a:pt x="281228" y="202857"/>
                  </a:lnTo>
                  <a:lnTo>
                    <a:pt x="288150" y="190182"/>
                  </a:lnTo>
                  <a:lnTo>
                    <a:pt x="295059" y="146380"/>
                  </a:lnTo>
                  <a:lnTo>
                    <a:pt x="292760" y="130238"/>
                  </a:lnTo>
                  <a:lnTo>
                    <a:pt x="290449" y="117563"/>
                  </a:lnTo>
                  <a:lnTo>
                    <a:pt x="288150" y="102577"/>
                  </a:lnTo>
                  <a:lnTo>
                    <a:pt x="281228" y="88747"/>
                  </a:lnTo>
                  <a:lnTo>
                    <a:pt x="276618" y="76073"/>
                  </a:lnTo>
                  <a:lnTo>
                    <a:pt x="268554" y="63398"/>
                  </a:lnTo>
                  <a:lnTo>
                    <a:pt x="251269" y="41490"/>
                  </a:lnTo>
                  <a:lnTo>
                    <a:pt x="239737" y="32270"/>
                  </a:lnTo>
                  <a:lnTo>
                    <a:pt x="229362" y="23050"/>
                  </a:lnTo>
                  <a:lnTo>
                    <a:pt x="215531" y="17284"/>
                  </a:lnTo>
                  <a:lnTo>
                    <a:pt x="202857" y="10375"/>
                  </a:lnTo>
                  <a:lnTo>
                    <a:pt x="190182" y="5765"/>
                  </a:lnTo>
                  <a:lnTo>
                    <a:pt x="176339" y="1155"/>
                  </a:lnTo>
                  <a:lnTo>
                    <a:pt x="161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69306" y="2142693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146381"/>
                  </a:moveTo>
                  <a:lnTo>
                    <a:pt x="0" y="130245"/>
                  </a:lnTo>
                  <a:lnTo>
                    <a:pt x="2304" y="117566"/>
                  </a:lnTo>
                  <a:lnTo>
                    <a:pt x="5763" y="102582"/>
                  </a:lnTo>
                  <a:lnTo>
                    <a:pt x="10372" y="88750"/>
                  </a:lnTo>
                  <a:lnTo>
                    <a:pt x="17289" y="76072"/>
                  </a:lnTo>
                  <a:lnTo>
                    <a:pt x="23052" y="63393"/>
                  </a:lnTo>
                  <a:lnTo>
                    <a:pt x="51867" y="32273"/>
                  </a:lnTo>
                  <a:lnTo>
                    <a:pt x="88749" y="10373"/>
                  </a:lnTo>
                  <a:lnTo>
                    <a:pt x="130244" y="0"/>
                  </a:lnTo>
                  <a:lnTo>
                    <a:pt x="146380" y="0"/>
                  </a:lnTo>
                  <a:lnTo>
                    <a:pt x="161365" y="0"/>
                  </a:lnTo>
                  <a:lnTo>
                    <a:pt x="176348" y="1152"/>
                  </a:lnTo>
                  <a:lnTo>
                    <a:pt x="190180" y="5763"/>
                  </a:lnTo>
                  <a:lnTo>
                    <a:pt x="202858" y="10373"/>
                  </a:lnTo>
                  <a:lnTo>
                    <a:pt x="215536" y="17289"/>
                  </a:lnTo>
                  <a:lnTo>
                    <a:pt x="229368" y="23052"/>
                  </a:lnTo>
                  <a:lnTo>
                    <a:pt x="239741" y="32273"/>
                  </a:lnTo>
                  <a:lnTo>
                    <a:pt x="251267" y="41493"/>
                  </a:lnTo>
                  <a:lnTo>
                    <a:pt x="259336" y="51867"/>
                  </a:lnTo>
                  <a:lnTo>
                    <a:pt x="268556" y="63393"/>
                  </a:lnTo>
                  <a:lnTo>
                    <a:pt x="276625" y="76072"/>
                  </a:lnTo>
                  <a:lnTo>
                    <a:pt x="281235" y="88750"/>
                  </a:lnTo>
                  <a:lnTo>
                    <a:pt x="288151" y="102582"/>
                  </a:lnTo>
                  <a:lnTo>
                    <a:pt x="290456" y="117566"/>
                  </a:lnTo>
                  <a:lnTo>
                    <a:pt x="292761" y="130245"/>
                  </a:lnTo>
                  <a:lnTo>
                    <a:pt x="295066" y="146381"/>
                  </a:lnTo>
                  <a:lnTo>
                    <a:pt x="292761" y="161365"/>
                  </a:lnTo>
                  <a:lnTo>
                    <a:pt x="290456" y="176349"/>
                  </a:lnTo>
                  <a:lnTo>
                    <a:pt x="288151" y="190181"/>
                  </a:lnTo>
                  <a:lnTo>
                    <a:pt x="281235" y="202859"/>
                  </a:lnTo>
                  <a:lnTo>
                    <a:pt x="276625" y="215538"/>
                  </a:lnTo>
                  <a:lnTo>
                    <a:pt x="268556" y="229369"/>
                  </a:lnTo>
                  <a:lnTo>
                    <a:pt x="259336" y="239743"/>
                  </a:lnTo>
                  <a:lnTo>
                    <a:pt x="251267" y="251269"/>
                  </a:lnTo>
                  <a:lnTo>
                    <a:pt x="239741" y="259337"/>
                  </a:lnTo>
                  <a:lnTo>
                    <a:pt x="229368" y="268558"/>
                  </a:lnTo>
                  <a:lnTo>
                    <a:pt x="215536" y="276626"/>
                  </a:lnTo>
                  <a:lnTo>
                    <a:pt x="202858" y="281237"/>
                  </a:lnTo>
                  <a:lnTo>
                    <a:pt x="190180" y="288152"/>
                  </a:lnTo>
                  <a:lnTo>
                    <a:pt x="176348" y="290457"/>
                  </a:lnTo>
                  <a:lnTo>
                    <a:pt x="161365" y="292763"/>
                  </a:lnTo>
                  <a:lnTo>
                    <a:pt x="146380" y="295068"/>
                  </a:lnTo>
                  <a:lnTo>
                    <a:pt x="130244" y="292763"/>
                  </a:lnTo>
                  <a:lnTo>
                    <a:pt x="117565" y="290457"/>
                  </a:lnTo>
                  <a:lnTo>
                    <a:pt x="102581" y="288152"/>
                  </a:lnTo>
                  <a:lnTo>
                    <a:pt x="88749" y="281237"/>
                  </a:lnTo>
                  <a:lnTo>
                    <a:pt x="76071" y="276626"/>
                  </a:lnTo>
                  <a:lnTo>
                    <a:pt x="63393" y="268558"/>
                  </a:lnTo>
                  <a:lnTo>
                    <a:pt x="51867" y="259337"/>
                  </a:lnTo>
                  <a:lnTo>
                    <a:pt x="41492" y="251269"/>
                  </a:lnTo>
                  <a:lnTo>
                    <a:pt x="32272" y="239743"/>
                  </a:lnTo>
                  <a:lnTo>
                    <a:pt x="23052" y="229369"/>
                  </a:lnTo>
                  <a:lnTo>
                    <a:pt x="17289" y="215538"/>
                  </a:lnTo>
                  <a:lnTo>
                    <a:pt x="10372" y="202859"/>
                  </a:lnTo>
                  <a:lnTo>
                    <a:pt x="5763" y="190181"/>
                  </a:lnTo>
                  <a:lnTo>
                    <a:pt x="2304" y="176349"/>
                  </a:lnTo>
                  <a:lnTo>
                    <a:pt x="0" y="161365"/>
                  </a:lnTo>
                  <a:lnTo>
                    <a:pt x="0" y="1463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18595" y="2485021"/>
              <a:ext cx="393065" cy="0"/>
            </a:xfrm>
            <a:custGeom>
              <a:avLst/>
              <a:gdLst/>
              <a:ahLst/>
              <a:cxnLst/>
              <a:rect l="l" t="t" r="r" b="b"/>
              <a:pathLst>
                <a:path w="393064">
                  <a:moveTo>
                    <a:pt x="0" y="0"/>
                  </a:moveTo>
                  <a:lnTo>
                    <a:pt x="39303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15686" y="2437765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94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18595" y="2633700"/>
              <a:ext cx="197485" cy="197485"/>
            </a:xfrm>
            <a:custGeom>
              <a:avLst/>
              <a:gdLst/>
              <a:ahLst/>
              <a:cxnLst/>
              <a:rect l="l" t="t" r="r" b="b"/>
              <a:pathLst>
                <a:path w="197485" h="197485">
                  <a:moveTo>
                    <a:pt x="197095" y="0"/>
                  </a:moveTo>
                  <a:lnTo>
                    <a:pt x="0" y="1970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15686" y="2633700"/>
              <a:ext cx="196215" cy="197485"/>
            </a:xfrm>
            <a:custGeom>
              <a:avLst/>
              <a:gdLst/>
              <a:ahLst/>
              <a:cxnLst/>
              <a:rect l="l" t="t" r="r" b="b"/>
              <a:pathLst>
                <a:path w="196214" h="197485">
                  <a:moveTo>
                    <a:pt x="0" y="0"/>
                  </a:moveTo>
                  <a:lnTo>
                    <a:pt x="195943" y="1970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54961" y="5026507"/>
              <a:ext cx="2359660" cy="589280"/>
            </a:xfrm>
            <a:custGeom>
              <a:avLst/>
              <a:gdLst/>
              <a:ahLst/>
              <a:cxnLst/>
              <a:rect l="l" t="t" r="r" b="b"/>
              <a:pathLst>
                <a:path w="2359660" h="589279">
                  <a:moveTo>
                    <a:pt x="2359380" y="0"/>
                  </a:moveTo>
                  <a:lnTo>
                    <a:pt x="0" y="0"/>
                  </a:lnTo>
                  <a:lnTo>
                    <a:pt x="0" y="588982"/>
                  </a:lnTo>
                  <a:lnTo>
                    <a:pt x="2359380" y="588982"/>
                  </a:lnTo>
                  <a:lnTo>
                    <a:pt x="2359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208840" y="4595876"/>
            <a:ext cx="22764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latin typeface="Arial"/>
                <a:cs typeface="Arial"/>
              </a:rPr>
              <a:t>scan(itemID,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11" dirty="0">
                <a:latin typeface="Arial"/>
                <a:cs typeface="Arial"/>
              </a:rPr>
              <a:t>quantity)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37239" y="2953005"/>
            <a:ext cx="9436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:</a:t>
            </a:r>
            <a:r>
              <a:rPr spc="-140" dirty="0">
                <a:latin typeface="Arial"/>
                <a:cs typeface="Arial"/>
              </a:rPr>
              <a:t> </a:t>
            </a:r>
            <a:r>
              <a:rPr spc="11" dirty="0">
                <a:latin typeface="Arial"/>
                <a:cs typeface="Arial"/>
              </a:rPr>
              <a:t>Cashier</a:t>
            </a:r>
            <a:endParaRPr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54962" y="5026509"/>
            <a:ext cx="2359660" cy="4116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1" rIns="0" bIns="0" rtlCol="0">
            <a:spAutoFit/>
          </a:bodyPr>
          <a:lstStyle/>
          <a:p>
            <a:pPr marL="116202">
              <a:spcBef>
                <a:spcPts val="1051"/>
              </a:spcBef>
            </a:pPr>
            <a:r>
              <a:rPr spc="11" dirty="0">
                <a:latin typeface="Arial"/>
                <a:cs typeface="Arial"/>
              </a:rPr>
              <a:t>worse</a:t>
            </a:r>
            <a:r>
              <a:rPr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name</a:t>
            </a:r>
            <a:endParaRPr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054961" y="3191561"/>
            <a:ext cx="2366011" cy="2134235"/>
            <a:chOff x="2054961" y="3191560"/>
            <a:chExt cx="2366010" cy="2134235"/>
          </a:xfrm>
        </p:grpSpPr>
        <p:sp>
          <p:nvSpPr>
            <p:cNvPr id="60" name="object 60"/>
            <p:cNvSpPr/>
            <p:nvPr/>
          </p:nvSpPr>
          <p:spPr>
            <a:xfrm>
              <a:off x="4120438" y="5026507"/>
              <a:ext cx="294005" cy="293370"/>
            </a:xfrm>
            <a:custGeom>
              <a:avLst/>
              <a:gdLst/>
              <a:ahLst/>
              <a:cxnLst/>
              <a:rect l="l" t="t" r="r" b="b"/>
              <a:pathLst>
                <a:path w="294004" h="293370">
                  <a:moveTo>
                    <a:pt x="293903" y="0"/>
                  </a:moveTo>
                  <a:lnTo>
                    <a:pt x="0" y="0"/>
                  </a:lnTo>
                  <a:lnTo>
                    <a:pt x="293903" y="292760"/>
                  </a:lnTo>
                  <a:lnTo>
                    <a:pt x="293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20438" y="5026507"/>
              <a:ext cx="294005" cy="293370"/>
            </a:xfrm>
            <a:custGeom>
              <a:avLst/>
              <a:gdLst/>
              <a:ahLst/>
              <a:cxnLst/>
              <a:rect l="l" t="t" r="r" b="b"/>
              <a:pathLst>
                <a:path w="294004" h="293370">
                  <a:moveTo>
                    <a:pt x="0" y="0"/>
                  </a:moveTo>
                  <a:lnTo>
                    <a:pt x="293914" y="292762"/>
                  </a:lnTo>
                  <a:lnTo>
                    <a:pt x="293914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20438" y="5026507"/>
              <a:ext cx="294005" cy="293370"/>
            </a:xfrm>
            <a:custGeom>
              <a:avLst/>
              <a:gdLst/>
              <a:ahLst/>
              <a:cxnLst/>
              <a:rect l="l" t="t" r="r" b="b"/>
              <a:pathLst>
                <a:path w="294004" h="293370">
                  <a:moveTo>
                    <a:pt x="0" y="0"/>
                  </a:moveTo>
                  <a:lnTo>
                    <a:pt x="0" y="292760"/>
                  </a:lnTo>
                  <a:lnTo>
                    <a:pt x="293903" y="29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20438" y="5026507"/>
              <a:ext cx="294005" cy="293370"/>
            </a:xfrm>
            <a:custGeom>
              <a:avLst/>
              <a:gdLst/>
              <a:ahLst/>
              <a:cxnLst/>
              <a:rect l="l" t="t" r="r" b="b"/>
              <a:pathLst>
                <a:path w="294004" h="293370">
                  <a:moveTo>
                    <a:pt x="293914" y="292762"/>
                  </a:moveTo>
                  <a:lnTo>
                    <a:pt x="0" y="0"/>
                  </a:lnTo>
                  <a:lnTo>
                    <a:pt x="0" y="292762"/>
                  </a:lnTo>
                  <a:lnTo>
                    <a:pt x="293914" y="2927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54961" y="3191560"/>
              <a:ext cx="2359660" cy="523875"/>
            </a:xfrm>
            <a:custGeom>
              <a:avLst/>
              <a:gdLst/>
              <a:ahLst/>
              <a:cxnLst/>
              <a:rect l="l" t="t" r="r" b="b"/>
              <a:pathLst>
                <a:path w="2359660" h="523875">
                  <a:moveTo>
                    <a:pt x="2359380" y="0"/>
                  </a:moveTo>
                  <a:lnTo>
                    <a:pt x="0" y="0"/>
                  </a:lnTo>
                  <a:lnTo>
                    <a:pt x="0" y="523278"/>
                  </a:lnTo>
                  <a:lnTo>
                    <a:pt x="2359380" y="523278"/>
                  </a:lnTo>
                  <a:lnTo>
                    <a:pt x="2359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054962" y="3191561"/>
            <a:ext cx="2359660" cy="3783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0331" rIns="0" bIns="0" rtlCol="0">
            <a:spAutoFit/>
          </a:bodyPr>
          <a:lstStyle/>
          <a:p>
            <a:pPr marL="116202">
              <a:spcBef>
                <a:spcPts val="791"/>
              </a:spcBef>
            </a:pPr>
            <a:r>
              <a:rPr spc="5" dirty="0">
                <a:latin typeface="Arial"/>
                <a:cs typeface="Arial"/>
              </a:rPr>
              <a:t>better</a:t>
            </a:r>
            <a:r>
              <a:rPr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name</a:t>
            </a:r>
            <a:endParaRPr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686128" y="1410793"/>
            <a:ext cx="8697861" cy="5295291"/>
            <a:chOff x="1686128" y="1410792"/>
            <a:chExt cx="8697862" cy="5295290"/>
          </a:xfrm>
        </p:grpSpPr>
        <p:sp>
          <p:nvSpPr>
            <p:cNvPr id="67" name="object 67"/>
            <p:cNvSpPr/>
            <p:nvPr/>
          </p:nvSpPr>
          <p:spPr>
            <a:xfrm>
              <a:off x="4120438" y="3191560"/>
              <a:ext cx="294005" cy="293370"/>
            </a:xfrm>
            <a:custGeom>
              <a:avLst/>
              <a:gdLst/>
              <a:ahLst/>
              <a:cxnLst/>
              <a:rect l="l" t="t" r="r" b="b"/>
              <a:pathLst>
                <a:path w="294004" h="293370">
                  <a:moveTo>
                    <a:pt x="293903" y="0"/>
                  </a:moveTo>
                  <a:lnTo>
                    <a:pt x="0" y="0"/>
                  </a:lnTo>
                  <a:lnTo>
                    <a:pt x="293903" y="292760"/>
                  </a:lnTo>
                  <a:lnTo>
                    <a:pt x="293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20438" y="3191560"/>
              <a:ext cx="294005" cy="293370"/>
            </a:xfrm>
            <a:custGeom>
              <a:avLst/>
              <a:gdLst/>
              <a:ahLst/>
              <a:cxnLst/>
              <a:rect l="l" t="t" r="r" b="b"/>
              <a:pathLst>
                <a:path w="294004" h="293370">
                  <a:moveTo>
                    <a:pt x="0" y="0"/>
                  </a:moveTo>
                  <a:lnTo>
                    <a:pt x="293914" y="292763"/>
                  </a:lnTo>
                  <a:lnTo>
                    <a:pt x="293914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20438" y="3191560"/>
              <a:ext cx="294005" cy="293370"/>
            </a:xfrm>
            <a:custGeom>
              <a:avLst/>
              <a:gdLst/>
              <a:ahLst/>
              <a:cxnLst/>
              <a:rect l="l" t="t" r="r" b="b"/>
              <a:pathLst>
                <a:path w="294004" h="293370">
                  <a:moveTo>
                    <a:pt x="0" y="0"/>
                  </a:moveTo>
                  <a:lnTo>
                    <a:pt x="0" y="292760"/>
                  </a:lnTo>
                  <a:lnTo>
                    <a:pt x="293903" y="29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20438" y="3191560"/>
              <a:ext cx="294005" cy="293370"/>
            </a:xfrm>
            <a:custGeom>
              <a:avLst/>
              <a:gdLst/>
              <a:ahLst/>
              <a:cxnLst/>
              <a:rect l="l" t="t" r="r" b="b"/>
              <a:pathLst>
                <a:path w="294004" h="293370">
                  <a:moveTo>
                    <a:pt x="293914" y="292763"/>
                  </a:moveTo>
                  <a:lnTo>
                    <a:pt x="0" y="0"/>
                  </a:lnTo>
                  <a:lnTo>
                    <a:pt x="0" y="292763"/>
                  </a:lnTo>
                  <a:lnTo>
                    <a:pt x="293914" y="2927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10888" y="4936604"/>
              <a:ext cx="593725" cy="386715"/>
            </a:xfrm>
            <a:custGeom>
              <a:avLst/>
              <a:gdLst/>
              <a:ahLst/>
              <a:cxnLst/>
              <a:rect l="l" t="t" r="r" b="b"/>
              <a:pathLst>
                <a:path w="593725" h="386714">
                  <a:moveTo>
                    <a:pt x="5765" y="382663"/>
                  </a:moveTo>
                  <a:lnTo>
                    <a:pt x="3454" y="380365"/>
                  </a:lnTo>
                  <a:lnTo>
                    <a:pt x="2311" y="380365"/>
                  </a:lnTo>
                  <a:lnTo>
                    <a:pt x="0" y="382663"/>
                  </a:lnTo>
                  <a:lnTo>
                    <a:pt x="0" y="386130"/>
                  </a:lnTo>
                  <a:lnTo>
                    <a:pt x="5765" y="386130"/>
                  </a:lnTo>
                  <a:lnTo>
                    <a:pt x="5765" y="382663"/>
                  </a:lnTo>
                  <a:close/>
                </a:path>
                <a:path w="593725" h="386714">
                  <a:moveTo>
                    <a:pt x="36880" y="364223"/>
                  </a:moveTo>
                  <a:lnTo>
                    <a:pt x="34582" y="363067"/>
                  </a:lnTo>
                  <a:lnTo>
                    <a:pt x="32270" y="360768"/>
                  </a:lnTo>
                  <a:lnTo>
                    <a:pt x="29972" y="363067"/>
                  </a:lnTo>
                  <a:lnTo>
                    <a:pt x="27660" y="364223"/>
                  </a:lnTo>
                  <a:lnTo>
                    <a:pt x="32270" y="368833"/>
                  </a:lnTo>
                  <a:lnTo>
                    <a:pt x="36880" y="364223"/>
                  </a:lnTo>
                  <a:close/>
                </a:path>
                <a:path w="593725" h="386714">
                  <a:moveTo>
                    <a:pt x="65697" y="343471"/>
                  </a:moveTo>
                  <a:lnTo>
                    <a:pt x="61087" y="343471"/>
                  </a:lnTo>
                  <a:lnTo>
                    <a:pt x="58788" y="344627"/>
                  </a:lnTo>
                  <a:lnTo>
                    <a:pt x="58788" y="346938"/>
                  </a:lnTo>
                  <a:lnTo>
                    <a:pt x="61087" y="349237"/>
                  </a:lnTo>
                  <a:lnTo>
                    <a:pt x="63398" y="349237"/>
                  </a:lnTo>
                  <a:lnTo>
                    <a:pt x="65697" y="344627"/>
                  </a:lnTo>
                  <a:lnTo>
                    <a:pt x="65697" y="343471"/>
                  </a:lnTo>
                  <a:close/>
                </a:path>
                <a:path w="593725" h="386714">
                  <a:moveTo>
                    <a:pt x="95669" y="327342"/>
                  </a:moveTo>
                  <a:lnTo>
                    <a:pt x="91059" y="322732"/>
                  </a:lnTo>
                  <a:lnTo>
                    <a:pt x="88747" y="322732"/>
                  </a:lnTo>
                  <a:lnTo>
                    <a:pt x="86448" y="325031"/>
                  </a:lnTo>
                  <a:lnTo>
                    <a:pt x="91059" y="329641"/>
                  </a:lnTo>
                  <a:lnTo>
                    <a:pt x="93357" y="329641"/>
                  </a:lnTo>
                  <a:lnTo>
                    <a:pt x="95669" y="327342"/>
                  </a:lnTo>
                  <a:close/>
                </a:path>
                <a:path w="593725" h="386714">
                  <a:moveTo>
                    <a:pt x="124485" y="305447"/>
                  </a:moveTo>
                  <a:lnTo>
                    <a:pt x="122174" y="303136"/>
                  </a:lnTo>
                  <a:lnTo>
                    <a:pt x="117563" y="303136"/>
                  </a:lnTo>
                  <a:lnTo>
                    <a:pt x="117563" y="310045"/>
                  </a:lnTo>
                  <a:lnTo>
                    <a:pt x="122174" y="310045"/>
                  </a:lnTo>
                  <a:lnTo>
                    <a:pt x="124485" y="307746"/>
                  </a:lnTo>
                  <a:lnTo>
                    <a:pt x="124485" y="305447"/>
                  </a:lnTo>
                  <a:close/>
                </a:path>
                <a:path w="593725" h="386714">
                  <a:moveTo>
                    <a:pt x="152146" y="285864"/>
                  </a:moveTo>
                  <a:lnTo>
                    <a:pt x="150990" y="283540"/>
                  </a:lnTo>
                  <a:lnTo>
                    <a:pt x="146380" y="288150"/>
                  </a:lnTo>
                  <a:lnTo>
                    <a:pt x="146380" y="290474"/>
                  </a:lnTo>
                  <a:lnTo>
                    <a:pt x="150990" y="292760"/>
                  </a:lnTo>
                  <a:lnTo>
                    <a:pt x="152146" y="290474"/>
                  </a:lnTo>
                  <a:lnTo>
                    <a:pt x="152146" y="285864"/>
                  </a:lnTo>
                  <a:close/>
                </a:path>
                <a:path w="593725" h="386714">
                  <a:moveTo>
                    <a:pt x="183261" y="270865"/>
                  </a:moveTo>
                  <a:lnTo>
                    <a:pt x="180962" y="266255"/>
                  </a:lnTo>
                  <a:lnTo>
                    <a:pt x="176352" y="266255"/>
                  </a:lnTo>
                  <a:lnTo>
                    <a:pt x="176352" y="270865"/>
                  </a:lnTo>
                  <a:lnTo>
                    <a:pt x="178650" y="273164"/>
                  </a:lnTo>
                  <a:lnTo>
                    <a:pt x="180962" y="273164"/>
                  </a:lnTo>
                  <a:lnTo>
                    <a:pt x="183261" y="270865"/>
                  </a:lnTo>
                  <a:close/>
                </a:path>
                <a:path w="593725" h="386714">
                  <a:moveTo>
                    <a:pt x="212077" y="248958"/>
                  </a:moveTo>
                  <a:lnTo>
                    <a:pt x="209778" y="246659"/>
                  </a:lnTo>
                  <a:lnTo>
                    <a:pt x="207467" y="246659"/>
                  </a:lnTo>
                  <a:lnTo>
                    <a:pt x="205168" y="248958"/>
                  </a:lnTo>
                  <a:lnTo>
                    <a:pt x="205168" y="253568"/>
                  </a:lnTo>
                  <a:lnTo>
                    <a:pt x="212077" y="253568"/>
                  </a:lnTo>
                  <a:lnTo>
                    <a:pt x="212077" y="248958"/>
                  </a:lnTo>
                  <a:close/>
                </a:path>
                <a:path w="593725" h="386714">
                  <a:moveTo>
                    <a:pt x="242049" y="231673"/>
                  </a:moveTo>
                  <a:lnTo>
                    <a:pt x="237439" y="227063"/>
                  </a:lnTo>
                  <a:lnTo>
                    <a:pt x="235127" y="229374"/>
                  </a:lnTo>
                  <a:lnTo>
                    <a:pt x="233984" y="231673"/>
                  </a:lnTo>
                  <a:lnTo>
                    <a:pt x="235127" y="233984"/>
                  </a:lnTo>
                  <a:lnTo>
                    <a:pt x="239750" y="233984"/>
                  </a:lnTo>
                  <a:lnTo>
                    <a:pt x="242049" y="231673"/>
                  </a:lnTo>
                  <a:close/>
                </a:path>
                <a:path w="593725" h="386714">
                  <a:moveTo>
                    <a:pt x="270865" y="209778"/>
                  </a:moveTo>
                  <a:lnTo>
                    <a:pt x="263944" y="209778"/>
                  </a:lnTo>
                  <a:lnTo>
                    <a:pt x="263944" y="214388"/>
                  </a:lnTo>
                  <a:lnTo>
                    <a:pt x="266255" y="216687"/>
                  </a:lnTo>
                  <a:lnTo>
                    <a:pt x="270865" y="212077"/>
                  </a:lnTo>
                  <a:lnTo>
                    <a:pt x="270865" y="209778"/>
                  </a:lnTo>
                  <a:close/>
                </a:path>
                <a:path w="593725" h="386714">
                  <a:moveTo>
                    <a:pt x="298526" y="192481"/>
                  </a:moveTo>
                  <a:lnTo>
                    <a:pt x="297370" y="190182"/>
                  </a:lnTo>
                  <a:lnTo>
                    <a:pt x="295071" y="190182"/>
                  </a:lnTo>
                  <a:lnTo>
                    <a:pt x="292760" y="192481"/>
                  </a:lnTo>
                  <a:lnTo>
                    <a:pt x="292760" y="194792"/>
                  </a:lnTo>
                  <a:lnTo>
                    <a:pt x="295071" y="194792"/>
                  </a:lnTo>
                  <a:lnTo>
                    <a:pt x="297370" y="197091"/>
                  </a:lnTo>
                  <a:lnTo>
                    <a:pt x="298526" y="197091"/>
                  </a:lnTo>
                  <a:lnTo>
                    <a:pt x="298526" y="192481"/>
                  </a:lnTo>
                  <a:close/>
                </a:path>
                <a:path w="593725" h="386714">
                  <a:moveTo>
                    <a:pt x="329641" y="172897"/>
                  </a:moveTo>
                  <a:lnTo>
                    <a:pt x="327342" y="170586"/>
                  </a:lnTo>
                  <a:lnTo>
                    <a:pt x="322732" y="170586"/>
                  </a:lnTo>
                  <a:lnTo>
                    <a:pt x="322732" y="177507"/>
                  </a:lnTo>
                  <a:lnTo>
                    <a:pt x="327342" y="177507"/>
                  </a:lnTo>
                  <a:lnTo>
                    <a:pt x="329641" y="175196"/>
                  </a:lnTo>
                  <a:lnTo>
                    <a:pt x="329641" y="172897"/>
                  </a:lnTo>
                  <a:close/>
                </a:path>
                <a:path w="593725" h="386714">
                  <a:moveTo>
                    <a:pt x="358457" y="153301"/>
                  </a:moveTo>
                  <a:lnTo>
                    <a:pt x="356158" y="150990"/>
                  </a:lnTo>
                  <a:lnTo>
                    <a:pt x="353847" y="150990"/>
                  </a:lnTo>
                  <a:lnTo>
                    <a:pt x="353847" y="153301"/>
                  </a:lnTo>
                  <a:lnTo>
                    <a:pt x="351548" y="155600"/>
                  </a:lnTo>
                  <a:lnTo>
                    <a:pt x="351548" y="156756"/>
                  </a:lnTo>
                  <a:lnTo>
                    <a:pt x="353847" y="159054"/>
                  </a:lnTo>
                  <a:lnTo>
                    <a:pt x="356158" y="159054"/>
                  </a:lnTo>
                  <a:lnTo>
                    <a:pt x="358457" y="156756"/>
                  </a:lnTo>
                  <a:lnTo>
                    <a:pt x="358457" y="153301"/>
                  </a:lnTo>
                  <a:close/>
                </a:path>
                <a:path w="593725" h="386714">
                  <a:moveTo>
                    <a:pt x="388429" y="137160"/>
                  </a:moveTo>
                  <a:lnTo>
                    <a:pt x="386130" y="133705"/>
                  </a:lnTo>
                  <a:lnTo>
                    <a:pt x="381520" y="133705"/>
                  </a:lnTo>
                  <a:lnTo>
                    <a:pt x="381520" y="137160"/>
                  </a:lnTo>
                  <a:lnTo>
                    <a:pt x="383819" y="139471"/>
                  </a:lnTo>
                  <a:lnTo>
                    <a:pt x="386130" y="139471"/>
                  </a:lnTo>
                  <a:lnTo>
                    <a:pt x="388429" y="137160"/>
                  </a:lnTo>
                  <a:close/>
                </a:path>
                <a:path w="593725" h="386714">
                  <a:moveTo>
                    <a:pt x="417245" y="115265"/>
                  </a:moveTo>
                  <a:lnTo>
                    <a:pt x="414934" y="114109"/>
                  </a:lnTo>
                  <a:lnTo>
                    <a:pt x="412635" y="114109"/>
                  </a:lnTo>
                  <a:lnTo>
                    <a:pt x="410324" y="115265"/>
                  </a:lnTo>
                  <a:lnTo>
                    <a:pt x="410324" y="117563"/>
                  </a:lnTo>
                  <a:lnTo>
                    <a:pt x="412635" y="119875"/>
                  </a:lnTo>
                  <a:lnTo>
                    <a:pt x="414934" y="119875"/>
                  </a:lnTo>
                  <a:lnTo>
                    <a:pt x="417245" y="117563"/>
                  </a:lnTo>
                  <a:lnTo>
                    <a:pt x="417245" y="115265"/>
                  </a:lnTo>
                  <a:close/>
                </a:path>
                <a:path w="593725" h="386714">
                  <a:moveTo>
                    <a:pt x="447217" y="97967"/>
                  </a:moveTo>
                  <a:lnTo>
                    <a:pt x="443750" y="94513"/>
                  </a:lnTo>
                  <a:lnTo>
                    <a:pt x="441452" y="95669"/>
                  </a:lnTo>
                  <a:lnTo>
                    <a:pt x="439140" y="97967"/>
                  </a:lnTo>
                  <a:lnTo>
                    <a:pt x="441452" y="100279"/>
                  </a:lnTo>
                  <a:lnTo>
                    <a:pt x="444906" y="100279"/>
                  </a:lnTo>
                  <a:lnTo>
                    <a:pt x="447217" y="97967"/>
                  </a:lnTo>
                  <a:close/>
                </a:path>
                <a:path w="593725" h="386714">
                  <a:moveTo>
                    <a:pt x="476034" y="76073"/>
                  </a:moveTo>
                  <a:lnTo>
                    <a:pt x="469112" y="76073"/>
                  </a:lnTo>
                  <a:lnTo>
                    <a:pt x="469112" y="80683"/>
                  </a:lnTo>
                  <a:lnTo>
                    <a:pt x="471411" y="82994"/>
                  </a:lnTo>
                  <a:lnTo>
                    <a:pt x="476034" y="78384"/>
                  </a:lnTo>
                  <a:lnTo>
                    <a:pt x="476034" y="76073"/>
                  </a:lnTo>
                  <a:close/>
                </a:path>
                <a:path w="593725" h="386714">
                  <a:moveTo>
                    <a:pt x="504837" y="56476"/>
                  </a:moveTo>
                  <a:lnTo>
                    <a:pt x="500227" y="56476"/>
                  </a:lnTo>
                  <a:lnTo>
                    <a:pt x="497928" y="58788"/>
                  </a:lnTo>
                  <a:lnTo>
                    <a:pt x="497928" y="61087"/>
                  </a:lnTo>
                  <a:lnTo>
                    <a:pt x="502539" y="63398"/>
                  </a:lnTo>
                  <a:lnTo>
                    <a:pt x="504837" y="63398"/>
                  </a:lnTo>
                  <a:lnTo>
                    <a:pt x="504837" y="56476"/>
                  </a:lnTo>
                  <a:close/>
                </a:path>
                <a:path w="593725" h="386714">
                  <a:moveTo>
                    <a:pt x="534809" y="41490"/>
                  </a:moveTo>
                  <a:lnTo>
                    <a:pt x="530199" y="36880"/>
                  </a:lnTo>
                  <a:lnTo>
                    <a:pt x="529043" y="36880"/>
                  </a:lnTo>
                  <a:lnTo>
                    <a:pt x="529043" y="43802"/>
                  </a:lnTo>
                  <a:lnTo>
                    <a:pt x="532511" y="43802"/>
                  </a:lnTo>
                  <a:lnTo>
                    <a:pt x="534809" y="41490"/>
                  </a:lnTo>
                  <a:close/>
                </a:path>
                <a:path w="593725" h="386714">
                  <a:moveTo>
                    <a:pt x="563626" y="19596"/>
                  </a:moveTo>
                  <a:lnTo>
                    <a:pt x="561314" y="17297"/>
                  </a:lnTo>
                  <a:lnTo>
                    <a:pt x="556717" y="21894"/>
                  </a:lnTo>
                  <a:lnTo>
                    <a:pt x="556717" y="24206"/>
                  </a:lnTo>
                  <a:lnTo>
                    <a:pt x="559015" y="26504"/>
                  </a:lnTo>
                  <a:lnTo>
                    <a:pt x="563626" y="24206"/>
                  </a:lnTo>
                  <a:lnTo>
                    <a:pt x="563626" y="19596"/>
                  </a:lnTo>
                  <a:close/>
                </a:path>
                <a:path w="593725" h="386714">
                  <a:moveTo>
                    <a:pt x="593598" y="2311"/>
                  </a:moveTo>
                  <a:lnTo>
                    <a:pt x="591286" y="0"/>
                  </a:lnTo>
                  <a:lnTo>
                    <a:pt x="587832" y="0"/>
                  </a:lnTo>
                  <a:lnTo>
                    <a:pt x="585520" y="2311"/>
                  </a:lnTo>
                  <a:lnTo>
                    <a:pt x="590130" y="6921"/>
                  </a:lnTo>
                  <a:lnTo>
                    <a:pt x="591286" y="6921"/>
                  </a:lnTo>
                  <a:lnTo>
                    <a:pt x="593598" y="2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10887" y="531696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2304" y="0"/>
                  </a:moveTo>
                  <a:lnTo>
                    <a:pt x="3456" y="0"/>
                  </a:lnTo>
                  <a:lnTo>
                    <a:pt x="5763" y="2304"/>
                  </a:lnTo>
                  <a:lnTo>
                    <a:pt x="5763" y="4609"/>
                  </a:lnTo>
                  <a:lnTo>
                    <a:pt x="5763" y="5763"/>
                  </a:lnTo>
                  <a:lnTo>
                    <a:pt x="3456" y="5763"/>
                  </a:lnTo>
                  <a:lnTo>
                    <a:pt x="2304" y="5763"/>
                  </a:lnTo>
                  <a:lnTo>
                    <a:pt x="0" y="5763"/>
                  </a:lnTo>
                  <a:lnTo>
                    <a:pt x="0" y="2304"/>
                  </a:lnTo>
                  <a:lnTo>
                    <a:pt x="230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38548" y="5297373"/>
              <a:ext cx="9525" cy="8255"/>
            </a:xfrm>
            <a:custGeom>
              <a:avLst/>
              <a:gdLst/>
              <a:ahLst/>
              <a:cxnLst/>
              <a:rect l="l" t="t" r="r" b="b"/>
              <a:pathLst>
                <a:path w="9525" h="8254">
                  <a:moveTo>
                    <a:pt x="2305" y="2304"/>
                  </a:moveTo>
                  <a:lnTo>
                    <a:pt x="4610" y="0"/>
                  </a:lnTo>
                  <a:lnTo>
                    <a:pt x="6915" y="2304"/>
                  </a:lnTo>
                  <a:lnTo>
                    <a:pt x="9221" y="3457"/>
                  </a:lnTo>
                  <a:lnTo>
                    <a:pt x="6915" y="5762"/>
                  </a:lnTo>
                  <a:lnTo>
                    <a:pt x="4610" y="8068"/>
                  </a:lnTo>
                  <a:lnTo>
                    <a:pt x="2305" y="5762"/>
                  </a:lnTo>
                  <a:lnTo>
                    <a:pt x="0" y="3457"/>
                  </a:lnTo>
                  <a:lnTo>
                    <a:pt x="2305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69676" y="5280088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2305" y="0"/>
                  </a:moveTo>
                  <a:lnTo>
                    <a:pt x="4610" y="0"/>
                  </a:lnTo>
                  <a:lnTo>
                    <a:pt x="6915" y="0"/>
                  </a:lnTo>
                  <a:lnTo>
                    <a:pt x="6915" y="1151"/>
                  </a:lnTo>
                  <a:lnTo>
                    <a:pt x="4610" y="5762"/>
                  </a:lnTo>
                  <a:lnTo>
                    <a:pt x="2305" y="5762"/>
                  </a:lnTo>
                  <a:lnTo>
                    <a:pt x="0" y="3456"/>
                  </a:lnTo>
                  <a:lnTo>
                    <a:pt x="0" y="1151"/>
                  </a:lnTo>
                  <a:lnTo>
                    <a:pt x="2305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97336" y="5259336"/>
              <a:ext cx="9525" cy="6985"/>
            </a:xfrm>
            <a:custGeom>
              <a:avLst/>
              <a:gdLst/>
              <a:ahLst/>
              <a:cxnLst/>
              <a:rect l="l" t="t" r="r" b="b"/>
              <a:pathLst>
                <a:path w="9525" h="6985">
                  <a:moveTo>
                    <a:pt x="2304" y="0"/>
                  </a:moveTo>
                  <a:lnTo>
                    <a:pt x="4609" y="0"/>
                  </a:lnTo>
                  <a:lnTo>
                    <a:pt x="6914" y="2304"/>
                  </a:lnTo>
                  <a:lnTo>
                    <a:pt x="9221" y="4609"/>
                  </a:lnTo>
                  <a:lnTo>
                    <a:pt x="6914" y="6915"/>
                  </a:lnTo>
                  <a:lnTo>
                    <a:pt x="4609" y="6915"/>
                  </a:lnTo>
                  <a:lnTo>
                    <a:pt x="2304" y="4609"/>
                  </a:lnTo>
                  <a:lnTo>
                    <a:pt x="0" y="2304"/>
                  </a:lnTo>
                  <a:lnTo>
                    <a:pt x="230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8451" y="523974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0"/>
                  </a:moveTo>
                  <a:lnTo>
                    <a:pt x="4609" y="0"/>
                  </a:lnTo>
                  <a:lnTo>
                    <a:pt x="6916" y="2304"/>
                  </a:lnTo>
                  <a:lnTo>
                    <a:pt x="6916" y="4609"/>
                  </a:lnTo>
                  <a:lnTo>
                    <a:pt x="4609" y="6915"/>
                  </a:lnTo>
                  <a:lnTo>
                    <a:pt x="2304" y="6915"/>
                  </a:lnTo>
                  <a:lnTo>
                    <a:pt x="0" y="6915"/>
                  </a:lnTo>
                  <a:lnTo>
                    <a:pt x="0" y="460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57268" y="5220144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2304" y="2305"/>
                  </a:moveTo>
                  <a:lnTo>
                    <a:pt x="4609" y="0"/>
                  </a:lnTo>
                  <a:lnTo>
                    <a:pt x="5763" y="2305"/>
                  </a:lnTo>
                  <a:lnTo>
                    <a:pt x="5763" y="4610"/>
                  </a:lnTo>
                  <a:lnTo>
                    <a:pt x="5763" y="6915"/>
                  </a:lnTo>
                  <a:lnTo>
                    <a:pt x="4609" y="9221"/>
                  </a:lnTo>
                  <a:lnTo>
                    <a:pt x="0" y="6915"/>
                  </a:lnTo>
                  <a:lnTo>
                    <a:pt x="0" y="4610"/>
                  </a:lnTo>
                  <a:lnTo>
                    <a:pt x="2304" y="2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87240" y="5202859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0"/>
                  </a:moveTo>
                  <a:lnTo>
                    <a:pt x="2304" y="0"/>
                  </a:lnTo>
                  <a:lnTo>
                    <a:pt x="4609" y="0"/>
                  </a:lnTo>
                  <a:lnTo>
                    <a:pt x="6915" y="4610"/>
                  </a:lnTo>
                  <a:lnTo>
                    <a:pt x="4609" y="6916"/>
                  </a:lnTo>
                  <a:lnTo>
                    <a:pt x="2304" y="6916"/>
                  </a:lnTo>
                  <a:lnTo>
                    <a:pt x="0" y="4610"/>
                  </a:lnTo>
                  <a:lnTo>
                    <a:pt x="0" y="23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16056" y="518326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2304" y="0"/>
                  </a:moveTo>
                  <a:lnTo>
                    <a:pt x="4609" y="0"/>
                  </a:lnTo>
                  <a:lnTo>
                    <a:pt x="6915" y="2305"/>
                  </a:lnTo>
                  <a:lnTo>
                    <a:pt x="6915" y="4610"/>
                  </a:lnTo>
                  <a:lnTo>
                    <a:pt x="6915" y="6916"/>
                  </a:lnTo>
                  <a:lnTo>
                    <a:pt x="2304" y="6916"/>
                  </a:lnTo>
                  <a:lnTo>
                    <a:pt x="0" y="6916"/>
                  </a:lnTo>
                  <a:lnTo>
                    <a:pt x="0" y="2305"/>
                  </a:lnTo>
                  <a:lnTo>
                    <a:pt x="230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44872" y="5163667"/>
              <a:ext cx="8255" cy="6985"/>
            </a:xfrm>
            <a:custGeom>
              <a:avLst/>
              <a:gdLst/>
              <a:ahLst/>
              <a:cxnLst/>
              <a:rect l="l" t="t" r="r" b="b"/>
              <a:pathLst>
                <a:path w="8254" h="6985">
                  <a:moveTo>
                    <a:pt x="1151" y="2304"/>
                  </a:moveTo>
                  <a:lnTo>
                    <a:pt x="3457" y="0"/>
                  </a:lnTo>
                  <a:lnTo>
                    <a:pt x="5763" y="2304"/>
                  </a:lnTo>
                  <a:lnTo>
                    <a:pt x="8068" y="4610"/>
                  </a:lnTo>
                  <a:lnTo>
                    <a:pt x="5763" y="6915"/>
                  </a:lnTo>
                  <a:lnTo>
                    <a:pt x="3457" y="6915"/>
                  </a:lnTo>
                  <a:lnTo>
                    <a:pt x="1151" y="6915"/>
                  </a:lnTo>
                  <a:lnTo>
                    <a:pt x="0" y="4610"/>
                  </a:lnTo>
                  <a:lnTo>
                    <a:pt x="1151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74831" y="5146382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0"/>
                  </a:moveTo>
                  <a:lnTo>
                    <a:pt x="4610" y="0"/>
                  </a:lnTo>
                  <a:lnTo>
                    <a:pt x="6916" y="0"/>
                  </a:lnTo>
                  <a:lnTo>
                    <a:pt x="6916" y="2304"/>
                  </a:lnTo>
                  <a:lnTo>
                    <a:pt x="4610" y="4610"/>
                  </a:lnTo>
                  <a:lnTo>
                    <a:pt x="2304" y="6915"/>
                  </a:lnTo>
                  <a:lnTo>
                    <a:pt x="0" y="4610"/>
                  </a:lnTo>
                  <a:lnTo>
                    <a:pt x="0" y="23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03648" y="5126786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2304" y="0"/>
                  </a:moveTo>
                  <a:lnTo>
                    <a:pt x="4610" y="0"/>
                  </a:lnTo>
                  <a:lnTo>
                    <a:pt x="5763" y="2304"/>
                  </a:lnTo>
                  <a:lnTo>
                    <a:pt x="5763" y="4609"/>
                  </a:lnTo>
                  <a:lnTo>
                    <a:pt x="5763" y="6915"/>
                  </a:lnTo>
                  <a:lnTo>
                    <a:pt x="4610" y="6915"/>
                  </a:lnTo>
                  <a:lnTo>
                    <a:pt x="2304" y="4609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33620" y="510719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0"/>
                  </a:moveTo>
                  <a:lnTo>
                    <a:pt x="2304" y="0"/>
                  </a:lnTo>
                  <a:lnTo>
                    <a:pt x="4609" y="0"/>
                  </a:lnTo>
                  <a:lnTo>
                    <a:pt x="6915" y="2304"/>
                  </a:lnTo>
                  <a:lnTo>
                    <a:pt x="6915" y="4609"/>
                  </a:lnTo>
                  <a:lnTo>
                    <a:pt x="4609" y="6915"/>
                  </a:lnTo>
                  <a:lnTo>
                    <a:pt x="2304" y="6915"/>
                  </a:lnTo>
                  <a:lnTo>
                    <a:pt x="0" y="6915"/>
                  </a:lnTo>
                  <a:lnTo>
                    <a:pt x="0" y="23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62436" y="5087594"/>
              <a:ext cx="6985" cy="8255"/>
            </a:xfrm>
            <a:custGeom>
              <a:avLst/>
              <a:gdLst/>
              <a:ahLst/>
              <a:cxnLst/>
              <a:rect l="l" t="t" r="r" b="b"/>
              <a:pathLst>
                <a:path w="6985" h="8254">
                  <a:moveTo>
                    <a:pt x="2304" y="2305"/>
                  </a:moveTo>
                  <a:lnTo>
                    <a:pt x="2304" y="0"/>
                  </a:lnTo>
                  <a:lnTo>
                    <a:pt x="4609" y="0"/>
                  </a:lnTo>
                  <a:lnTo>
                    <a:pt x="6915" y="2305"/>
                  </a:lnTo>
                  <a:lnTo>
                    <a:pt x="6915" y="4610"/>
                  </a:lnTo>
                  <a:lnTo>
                    <a:pt x="6915" y="5763"/>
                  </a:lnTo>
                  <a:lnTo>
                    <a:pt x="4609" y="8068"/>
                  </a:lnTo>
                  <a:lnTo>
                    <a:pt x="2304" y="8068"/>
                  </a:lnTo>
                  <a:lnTo>
                    <a:pt x="0" y="5763"/>
                  </a:lnTo>
                  <a:lnTo>
                    <a:pt x="0" y="4610"/>
                  </a:lnTo>
                  <a:lnTo>
                    <a:pt x="2304" y="2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92408" y="5070309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0" y="0"/>
                  </a:moveTo>
                  <a:lnTo>
                    <a:pt x="2305" y="0"/>
                  </a:lnTo>
                  <a:lnTo>
                    <a:pt x="4610" y="0"/>
                  </a:lnTo>
                  <a:lnTo>
                    <a:pt x="6916" y="3457"/>
                  </a:lnTo>
                  <a:lnTo>
                    <a:pt x="4610" y="5763"/>
                  </a:lnTo>
                  <a:lnTo>
                    <a:pt x="2305" y="5763"/>
                  </a:lnTo>
                  <a:lnTo>
                    <a:pt x="0" y="3457"/>
                  </a:lnTo>
                  <a:lnTo>
                    <a:pt x="0" y="23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21212" y="5050713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2305" y="0"/>
                  </a:moveTo>
                  <a:lnTo>
                    <a:pt x="4610" y="0"/>
                  </a:lnTo>
                  <a:lnTo>
                    <a:pt x="6916" y="1152"/>
                  </a:lnTo>
                  <a:lnTo>
                    <a:pt x="6916" y="3457"/>
                  </a:lnTo>
                  <a:lnTo>
                    <a:pt x="4610" y="5763"/>
                  </a:lnTo>
                  <a:lnTo>
                    <a:pt x="2305" y="5763"/>
                  </a:lnTo>
                  <a:lnTo>
                    <a:pt x="0" y="3457"/>
                  </a:lnTo>
                  <a:lnTo>
                    <a:pt x="0" y="1152"/>
                  </a:lnTo>
                  <a:lnTo>
                    <a:pt x="2305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50028" y="5031117"/>
              <a:ext cx="8255" cy="6350"/>
            </a:xfrm>
            <a:custGeom>
              <a:avLst/>
              <a:gdLst/>
              <a:ahLst/>
              <a:cxnLst/>
              <a:rect l="l" t="t" r="r" b="b"/>
              <a:pathLst>
                <a:path w="8254" h="6350">
                  <a:moveTo>
                    <a:pt x="2305" y="1151"/>
                  </a:moveTo>
                  <a:lnTo>
                    <a:pt x="4610" y="0"/>
                  </a:lnTo>
                  <a:lnTo>
                    <a:pt x="5763" y="1151"/>
                  </a:lnTo>
                  <a:lnTo>
                    <a:pt x="8068" y="3457"/>
                  </a:lnTo>
                  <a:lnTo>
                    <a:pt x="5763" y="5763"/>
                  </a:lnTo>
                  <a:lnTo>
                    <a:pt x="4610" y="5763"/>
                  </a:lnTo>
                  <a:lnTo>
                    <a:pt x="2305" y="5763"/>
                  </a:lnTo>
                  <a:lnTo>
                    <a:pt x="0" y="3457"/>
                  </a:lnTo>
                  <a:lnTo>
                    <a:pt x="2305" y="1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80000" y="501267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0"/>
                  </a:moveTo>
                  <a:lnTo>
                    <a:pt x="2304" y="0"/>
                  </a:lnTo>
                  <a:lnTo>
                    <a:pt x="4609" y="0"/>
                  </a:lnTo>
                  <a:lnTo>
                    <a:pt x="6916" y="0"/>
                  </a:lnTo>
                  <a:lnTo>
                    <a:pt x="6916" y="2305"/>
                  </a:lnTo>
                  <a:lnTo>
                    <a:pt x="4609" y="4610"/>
                  </a:lnTo>
                  <a:lnTo>
                    <a:pt x="2304" y="6916"/>
                  </a:lnTo>
                  <a:lnTo>
                    <a:pt x="0" y="4610"/>
                  </a:lnTo>
                  <a:lnTo>
                    <a:pt x="0" y="23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08816" y="499308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2304" y="0"/>
                  </a:moveTo>
                  <a:lnTo>
                    <a:pt x="4609" y="0"/>
                  </a:lnTo>
                  <a:lnTo>
                    <a:pt x="6916" y="0"/>
                  </a:lnTo>
                  <a:lnTo>
                    <a:pt x="6916" y="2305"/>
                  </a:lnTo>
                  <a:lnTo>
                    <a:pt x="6916" y="4610"/>
                  </a:lnTo>
                  <a:lnTo>
                    <a:pt x="6916" y="6916"/>
                  </a:lnTo>
                  <a:lnTo>
                    <a:pt x="4609" y="6916"/>
                  </a:lnTo>
                  <a:lnTo>
                    <a:pt x="0" y="4610"/>
                  </a:lnTo>
                  <a:lnTo>
                    <a:pt x="0" y="2305"/>
                  </a:lnTo>
                  <a:lnTo>
                    <a:pt x="230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939931" y="4973485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0" y="0"/>
                  </a:moveTo>
                  <a:lnTo>
                    <a:pt x="1152" y="0"/>
                  </a:lnTo>
                  <a:lnTo>
                    <a:pt x="3457" y="2304"/>
                  </a:lnTo>
                  <a:lnTo>
                    <a:pt x="5763" y="4610"/>
                  </a:lnTo>
                  <a:lnTo>
                    <a:pt x="3457" y="6915"/>
                  </a:lnTo>
                  <a:lnTo>
                    <a:pt x="1152" y="6915"/>
                  </a:lnTo>
                  <a:lnTo>
                    <a:pt x="0" y="6915"/>
                  </a:lnTo>
                  <a:lnTo>
                    <a:pt x="0" y="4610"/>
                  </a:lnTo>
                  <a:lnTo>
                    <a:pt x="0" y="23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67605" y="4953901"/>
              <a:ext cx="6985" cy="9525"/>
            </a:xfrm>
            <a:custGeom>
              <a:avLst/>
              <a:gdLst/>
              <a:ahLst/>
              <a:cxnLst/>
              <a:rect l="l" t="t" r="r" b="b"/>
              <a:pathLst>
                <a:path w="6985" h="9525">
                  <a:moveTo>
                    <a:pt x="2304" y="2304"/>
                  </a:moveTo>
                  <a:lnTo>
                    <a:pt x="4609" y="0"/>
                  </a:lnTo>
                  <a:lnTo>
                    <a:pt x="6915" y="2304"/>
                  </a:lnTo>
                  <a:lnTo>
                    <a:pt x="6915" y="4609"/>
                  </a:lnTo>
                  <a:lnTo>
                    <a:pt x="6915" y="6914"/>
                  </a:lnTo>
                  <a:lnTo>
                    <a:pt x="2304" y="9220"/>
                  </a:lnTo>
                  <a:lnTo>
                    <a:pt x="0" y="6914"/>
                  </a:lnTo>
                  <a:lnTo>
                    <a:pt x="0" y="4609"/>
                  </a:lnTo>
                  <a:lnTo>
                    <a:pt x="2304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95672" y="4828032"/>
              <a:ext cx="137160" cy="131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410888" y="3448595"/>
              <a:ext cx="725170" cy="368300"/>
            </a:xfrm>
            <a:custGeom>
              <a:avLst/>
              <a:gdLst/>
              <a:ahLst/>
              <a:cxnLst/>
              <a:rect l="l" t="t" r="r" b="b"/>
              <a:pathLst>
                <a:path w="725170" h="368300">
                  <a:moveTo>
                    <a:pt x="5765" y="2298"/>
                  </a:moveTo>
                  <a:lnTo>
                    <a:pt x="3454" y="0"/>
                  </a:lnTo>
                  <a:lnTo>
                    <a:pt x="2311" y="0"/>
                  </a:lnTo>
                  <a:lnTo>
                    <a:pt x="0" y="2298"/>
                  </a:lnTo>
                  <a:lnTo>
                    <a:pt x="0" y="4610"/>
                  </a:lnTo>
                  <a:lnTo>
                    <a:pt x="2311" y="6908"/>
                  </a:lnTo>
                  <a:lnTo>
                    <a:pt x="3454" y="6908"/>
                  </a:lnTo>
                  <a:lnTo>
                    <a:pt x="5765" y="4610"/>
                  </a:lnTo>
                  <a:lnTo>
                    <a:pt x="5765" y="2298"/>
                  </a:lnTo>
                  <a:close/>
                </a:path>
                <a:path w="725170" h="368300">
                  <a:moveTo>
                    <a:pt x="36880" y="14986"/>
                  </a:moveTo>
                  <a:lnTo>
                    <a:pt x="32270" y="14986"/>
                  </a:lnTo>
                  <a:lnTo>
                    <a:pt x="32270" y="17284"/>
                  </a:lnTo>
                  <a:lnTo>
                    <a:pt x="29972" y="19596"/>
                  </a:lnTo>
                  <a:lnTo>
                    <a:pt x="32270" y="21894"/>
                  </a:lnTo>
                  <a:lnTo>
                    <a:pt x="36880" y="21894"/>
                  </a:lnTo>
                  <a:lnTo>
                    <a:pt x="36880" y="14986"/>
                  </a:lnTo>
                  <a:close/>
                </a:path>
                <a:path w="725170" h="368300">
                  <a:moveTo>
                    <a:pt x="69164" y="33426"/>
                  </a:moveTo>
                  <a:lnTo>
                    <a:pt x="66852" y="33426"/>
                  </a:lnTo>
                  <a:lnTo>
                    <a:pt x="65697" y="31115"/>
                  </a:lnTo>
                  <a:lnTo>
                    <a:pt x="63398" y="33426"/>
                  </a:lnTo>
                  <a:lnTo>
                    <a:pt x="63398" y="35725"/>
                  </a:lnTo>
                  <a:lnTo>
                    <a:pt x="65697" y="36880"/>
                  </a:lnTo>
                  <a:lnTo>
                    <a:pt x="69164" y="36880"/>
                  </a:lnTo>
                  <a:lnTo>
                    <a:pt x="69164" y="33426"/>
                  </a:lnTo>
                  <a:close/>
                </a:path>
                <a:path w="725170" h="368300">
                  <a:moveTo>
                    <a:pt x="100279" y="50711"/>
                  </a:moveTo>
                  <a:lnTo>
                    <a:pt x="97967" y="48399"/>
                  </a:lnTo>
                  <a:lnTo>
                    <a:pt x="93357" y="48399"/>
                  </a:lnTo>
                  <a:lnTo>
                    <a:pt x="93357" y="53022"/>
                  </a:lnTo>
                  <a:lnTo>
                    <a:pt x="95669" y="55321"/>
                  </a:lnTo>
                  <a:lnTo>
                    <a:pt x="97967" y="55321"/>
                  </a:lnTo>
                  <a:lnTo>
                    <a:pt x="100279" y="53022"/>
                  </a:lnTo>
                  <a:lnTo>
                    <a:pt x="100279" y="50711"/>
                  </a:lnTo>
                  <a:close/>
                </a:path>
                <a:path w="725170" h="368300">
                  <a:moveTo>
                    <a:pt x="132549" y="65697"/>
                  </a:moveTo>
                  <a:lnTo>
                    <a:pt x="130251" y="65697"/>
                  </a:lnTo>
                  <a:lnTo>
                    <a:pt x="130251" y="63385"/>
                  </a:lnTo>
                  <a:lnTo>
                    <a:pt x="126784" y="63385"/>
                  </a:lnTo>
                  <a:lnTo>
                    <a:pt x="124485" y="65697"/>
                  </a:lnTo>
                  <a:lnTo>
                    <a:pt x="124485" y="68008"/>
                  </a:lnTo>
                  <a:lnTo>
                    <a:pt x="126784" y="70307"/>
                  </a:lnTo>
                  <a:lnTo>
                    <a:pt x="129095" y="70307"/>
                  </a:lnTo>
                  <a:lnTo>
                    <a:pt x="130251" y="68008"/>
                  </a:lnTo>
                  <a:lnTo>
                    <a:pt x="132549" y="65697"/>
                  </a:lnTo>
                  <a:close/>
                </a:path>
                <a:path w="725170" h="368300">
                  <a:moveTo>
                    <a:pt x="163677" y="80695"/>
                  </a:moveTo>
                  <a:lnTo>
                    <a:pt x="161366" y="78371"/>
                  </a:lnTo>
                  <a:lnTo>
                    <a:pt x="159067" y="78371"/>
                  </a:lnTo>
                  <a:lnTo>
                    <a:pt x="156756" y="80695"/>
                  </a:lnTo>
                  <a:lnTo>
                    <a:pt x="156756" y="82981"/>
                  </a:lnTo>
                  <a:lnTo>
                    <a:pt x="159067" y="85293"/>
                  </a:lnTo>
                  <a:lnTo>
                    <a:pt x="161366" y="85293"/>
                  </a:lnTo>
                  <a:lnTo>
                    <a:pt x="163677" y="82981"/>
                  </a:lnTo>
                  <a:lnTo>
                    <a:pt x="163677" y="80695"/>
                  </a:lnTo>
                  <a:close/>
                </a:path>
                <a:path w="725170" h="368300">
                  <a:moveTo>
                    <a:pt x="193636" y="96812"/>
                  </a:moveTo>
                  <a:lnTo>
                    <a:pt x="191338" y="94513"/>
                  </a:lnTo>
                  <a:lnTo>
                    <a:pt x="190182" y="94513"/>
                  </a:lnTo>
                  <a:lnTo>
                    <a:pt x="187883" y="96812"/>
                  </a:lnTo>
                  <a:lnTo>
                    <a:pt x="187883" y="99123"/>
                  </a:lnTo>
                  <a:lnTo>
                    <a:pt x="190182" y="100291"/>
                  </a:lnTo>
                  <a:lnTo>
                    <a:pt x="191338" y="100291"/>
                  </a:lnTo>
                  <a:lnTo>
                    <a:pt x="193636" y="99123"/>
                  </a:lnTo>
                  <a:lnTo>
                    <a:pt x="193636" y="96812"/>
                  </a:lnTo>
                  <a:close/>
                </a:path>
                <a:path w="725170" h="368300">
                  <a:moveTo>
                    <a:pt x="224764" y="109512"/>
                  </a:moveTo>
                  <a:lnTo>
                    <a:pt x="220154" y="109512"/>
                  </a:lnTo>
                  <a:lnTo>
                    <a:pt x="217843" y="111798"/>
                  </a:lnTo>
                  <a:lnTo>
                    <a:pt x="217843" y="114122"/>
                  </a:lnTo>
                  <a:lnTo>
                    <a:pt x="220154" y="116408"/>
                  </a:lnTo>
                  <a:lnTo>
                    <a:pt x="222453" y="116408"/>
                  </a:lnTo>
                  <a:lnTo>
                    <a:pt x="224764" y="114122"/>
                  </a:lnTo>
                  <a:lnTo>
                    <a:pt x="224764" y="109512"/>
                  </a:lnTo>
                  <a:close/>
                </a:path>
                <a:path w="725170" h="368300">
                  <a:moveTo>
                    <a:pt x="257035" y="126784"/>
                  </a:moveTo>
                  <a:lnTo>
                    <a:pt x="255879" y="124498"/>
                  </a:lnTo>
                  <a:lnTo>
                    <a:pt x="253580" y="124498"/>
                  </a:lnTo>
                  <a:lnTo>
                    <a:pt x="251269" y="126784"/>
                  </a:lnTo>
                  <a:lnTo>
                    <a:pt x="251269" y="131394"/>
                  </a:lnTo>
                  <a:lnTo>
                    <a:pt x="253580" y="133718"/>
                  </a:lnTo>
                  <a:lnTo>
                    <a:pt x="255879" y="131394"/>
                  </a:lnTo>
                  <a:lnTo>
                    <a:pt x="257035" y="131394"/>
                  </a:lnTo>
                  <a:lnTo>
                    <a:pt x="257035" y="126784"/>
                  </a:lnTo>
                  <a:close/>
                </a:path>
                <a:path w="725170" h="368300">
                  <a:moveTo>
                    <a:pt x="288150" y="144068"/>
                  </a:moveTo>
                  <a:lnTo>
                    <a:pt x="285851" y="141782"/>
                  </a:lnTo>
                  <a:lnTo>
                    <a:pt x="285851" y="139458"/>
                  </a:lnTo>
                  <a:lnTo>
                    <a:pt x="283540" y="141782"/>
                  </a:lnTo>
                  <a:lnTo>
                    <a:pt x="281241" y="141782"/>
                  </a:lnTo>
                  <a:lnTo>
                    <a:pt x="281241" y="146392"/>
                  </a:lnTo>
                  <a:lnTo>
                    <a:pt x="283540" y="148678"/>
                  </a:lnTo>
                  <a:lnTo>
                    <a:pt x="285851" y="148678"/>
                  </a:lnTo>
                  <a:lnTo>
                    <a:pt x="288150" y="146392"/>
                  </a:lnTo>
                  <a:lnTo>
                    <a:pt x="288150" y="144068"/>
                  </a:lnTo>
                  <a:close/>
                </a:path>
                <a:path w="725170" h="368300">
                  <a:moveTo>
                    <a:pt x="318122" y="157899"/>
                  </a:moveTo>
                  <a:lnTo>
                    <a:pt x="314667" y="157899"/>
                  </a:lnTo>
                  <a:lnTo>
                    <a:pt x="312356" y="160210"/>
                  </a:lnTo>
                  <a:lnTo>
                    <a:pt x="312356" y="161366"/>
                  </a:lnTo>
                  <a:lnTo>
                    <a:pt x="314667" y="163664"/>
                  </a:lnTo>
                  <a:lnTo>
                    <a:pt x="316966" y="163664"/>
                  </a:lnTo>
                  <a:lnTo>
                    <a:pt x="318122" y="161366"/>
                  </a:lnTo>
                  <a:lnTo>
                    <a:pt x="318122" y="157899"/>
                  </a:lnTo>
                  <a:close/>
                </a:path>
                <a:path w="725170" h="368300">
                  <a:moveTo>
                    <a:pt x="351548" y="175196"/>
                  </a:moveTo>
                  <a:lnTo>
                    <a:pt x="349237" y="172885"/>
                  </a:lnTo>
                  <a:lnTo>
                    <a:pt x="346938" y="172885"/>
                  </a:lnTo>
                  <a:lnTo>
                    <a:pt x="344627" y="175196"/>
                  </a:lnTo>
                  <a:lnTo>
                    <a:pt x="342328" y="175196"/>
                  </a:lnTo>
                  <a:lnTo>
                    <a:pt x="344627" y="177495"/>
                  </a:lnTo>
                  <a:lnTo>
                    <a:pt x="344627" y="179806"/>
                  </a:lnTo>
                  <a:lnTo>
                    <a:pt x="349237" y="179806"/>
                  </a:lnTo>
                  <a:lnTo>
                    <a:pt x="351548" y="177495"/>
                  </a:lnTo>
                  <a:lnTo>
                    <a:pt x="351548" y="175196"/>
                  </a:lnTo>
                  <a:close/>
                </a:path>
                <a:path w="725170" h="368300">
                  <a:moveTo>
                    <a:pt x="381520" y="190182"/>
                  </a:moveTo>
                  <a:lnTo>
                    <a:pt x="380365" y="187871"/>
                  </a:lnTo>
                  <a:lnTo>
                    <a:pt x="378053" y="187871"/>
                  </a:lnTo>
                  <a:lnTo>
                    <a:pt x="375754" y="190182"/>
                  </a:lnTo>
                  <a:lnTo>
                    <a:pt x="375754" y="192481"/>
                  </a:lnTo>
                  <a:lnTo>
                    <a:pt x="378053" y="194792"/>
                  </a:lnTo>
                  <a:lnTo>
                    <a:pt x="380365" y="194792"/>
                  </a:lnTo>
                  <a:lnTo>
                    <a:pt x="381520" y="192481"/>
                  </a:lnTo>
                  <a:lnTo>
                    <a:pt x="381520" y="190182"/>
                  </a:lnTo>
                  <a:close/>
                </a:path>
                <a:path w="725170" h="368300">
                  <a:moveTo>
                    <a:pt x="412635" y="205168"/>
                  </a:moveTo>
                  <a:lnTo>
                    <a:pt x="410324" y="204012"/>
                  </a:lnTo>
                  <a:lnTo>
                    <a:pt x="408025" y="204012"/>
                  </a:lnTo>
                  <a:lnTo>
                    <a:pt x="405714" y="205168"/>
                  </a:lnTo>
                  <a:lnTo>
                    <a:pt x="405714" y="207467"/>
                  </a:lnTo>
                  <a:lnTo>
                    <a:pt x="408025" y="209765"/>
                  </a:lnTo>
                  <a:lnTo>
                    <a:pt x="410324" y="209765"/>
                  </a:lnTo>
                  <a:lnTo>
                    <a:pt x="412635" y="207467"/>
                  </a:lnTo>
                  <a:lnTo>
                    <a:pt x="412635" y="205168"/>
                  </a:lnTo>
                  <a:close/>
                </a:path>
                <a:path w="725170" h="368300">
                  <a:moveTo>
                    <a:pt x="444906" y="221297"/>
                  </a:moveTo>
                  <a:lnTo>
                    <a:pt x="443750" y="218998"/>
                  </a:lnTo>
                  <a:lnTo>
                    <a:pt x="441452" y="218998"/>
                  </a:lnTo>
                  <a:lnTo>
                    <a:pt x="439140" y="221297"/>
                  </a:lnTo>
                  <a:lnTo>
                    <a:pt x="439140" y="224751"/>
                  </a:lnTo>
                  <a:lnTo>
                    <a:pt x="443750" y="224751"/>
                  </a:lnTo>
                  <a:lnTo>
                    <a:pt x="444906" y="223608"/>
                  </a:lnTo>
                  <a:lnTo>
                    <a:pt x="444906" y="221297"/>
                  </a:lnTo>
                  <a:close/>
                </a:path>
                <a:path w="725170" h="368300">
                  <a:moveTo>
                    <a:pt x="476034" y="238582"/>
                  </a:moveTo>
                  <a:lnTo>
                    <a:pt x="471424" y="233972"/>
                  </a:lnTo>
                  <a:lnTo>
                    <a:pt x="469112" y="236283"/>
                  </a:lnTo>
                  <a:lnTo>
                    <a:pt x="469112" y="240893"/>
                  </a:lnTo>
                  <a:lnTo>
                    <a:pt x="471424" y="240893"/>
                  </a:lnTo>
                  <a:lnTo>
                    <a:pt x="471424" y="243205"/>
                  </a:lnTo>
                  <a:lnTo>
                    <a:pt x="473722" y="243205"/>
                  </a:lnTo>
                  <a:lnTo>
                    <a:pt x="476034" y="240893"/>
                  </a:lnTo>
                  <a:lnTo>
                    <a:pt x="476034" y="238582"/>
                  </a:lnTo>
                  <a:close/>
                </a:path>
                <a:path w="725170" h="368300">
                  <a:moveTo>
                    <a:pt x="507149" y="253568"/>
                  </a:moveTo>
                  <a:lnTo>
                    <a:pt x="504850" y="251269"/>
                  </a:lnTo>
                  <a:lnTo>
                    <a:pt x="500227" y="251269"/>
                  </a:lnTo>
                  <a:lnTo>
                    <a:pt x="500227" y="255879"/>
                  </a:lnTo>
                  <a:lnTo>
                    <a:pt x="502539" y="258178"/>
                  </a:lnTo>
                  <a:lnTo>
                    <a:pt x="504850" y="258178"/>
                  </a:lnTo>
                  <a:lnTo>
                    <a:pt x="507149" y="255879"/>
                  </a:lnTo>
                  <a:lnTo>
                    <a:pt x="507149" y="253568"/>
                  </a:lnTo>
                  <a:close/>
                </a:path>
                <a:path w="725170" h="368300">
                  <a:moveTo>
                    <a:pt x="539419" y="268554"/>
                  </a:moveTo>
                  <a:lnTo>
                    <a:pt x="537121" y="266255"/>
                  </a:lnTo>
                  <a:lnTo>
                    <a:pt x="532511" y="266255"/>
                  </a:lnTo>
                  <a:lnTo>
                    <a:pt x="532511" y="268554"/>
                  </a:lnTo>
                  <a:lnTo>
                    <a:pt x="530199" y="268554"/>
                  </a:lnTo>
                  <a:lnTo>
                    <a:pt x="530199" y="270865"/>
                  </a:lnTo>
                  <a:lnTo>
                    <a:pt x="532511" y="273164"/>
                  </a:lnTo>
                  <a:lnTo>
                    <a:pt x="537121" y="273164"/>
                  </a:lnTo>
                  <a:lnTo>
                    <a:pt x="537121" y="270865"/>
                  </a:lnTo>
                  <a:lnTo>
                    <a:pt x="539419" y="268554"/>
                  </a:lnTo>
                  <a:close/>
                </a:path>
                <a:path w="725170" h="368300">
                  <a:moveTo>
                    <a:pt x="570547" y="284695"/>
                  </a:moveTo>
                  <a:lnTo>
                    <a:pt x="568236" y="282384"/>
                  </a:lnTo>
                  <a:lnTo>
                    <a:pt x="565937" y="282384"/>
                  </a:lnTo>
                  <a:lnTo>
                    <a:pt x="563626" y="284695"/>
                  </a:lnTo>
                  <a:lnTo>
                    <a:pt x="563626" y="286994"/>
                  </a:lnTo>
                  <a:lnTo>
                    <a:pt x="565937" y="288150"/>
                  </a:lnTo>
                  <a:lnTo>
                    <a:pt x="568236" y="288150"/>
                  </a:lnTo>
                  <a:lnTo>
                    <a:pt x="570547" y="286994"/>
                  </a:lnTo>
                  <a:lnTo>
                    <a:pt x="570547" y="284695"/>
                  </a:lnTo>
                  <a:close/>
                </a:path>
                <a:path w="725170" h="368300">
                  <a:moveTo>
                    <a:pt x="600506" y="299681"/>
                  </a:moveTo>
                  <a:lnTo>
                    <a:pt x="598208" y="297370"/>
                  </a:lnTo>
                  <a:lnTo>
                    <a:pt x="595896" y="297370"/>
                  </a:lnTo>
                  <a:lnTo>
                    <a:pt x="593598" y="299681"/>
                  </a:lnTo>
                  <a:lnTo>
                    <a:pt x="593598" y="301980"/>
                  </a:lnTo>
                  <a:lnTo>
                    <a:pt x="595896" y="304292"/>
                  </a:lnTo>
                  <a:lnTo>
                    <a:pt x="598208" y="304292"/>
                  </a:lnTo>
                  <a:lnTo>
                    <a:pt x="600506" y="301980"/>
                  </a:lnTo>
                  <a:lnTo>
                    <a:pt x="600506" y="299681"/>
                  </a:lnTo>
                  <a:close/>
                </a:path>
                <a:path w="725170" h="368300">
                  <a:moveTo>
                    <a:pt x="633933" y="316966"/>
                  </a:moveTo>
                  <a:lnTo>
                    <a:pt x="631634" y="314655"/>
                  </a:lnTo>
                  <a:lnTo>
                    <a:pt x="631634" y="312356"/>
                  </a:lnTo>
                  <a:lnTo>
                    <a:pt x="627024" y="312356"/>
                  </a:lnTo>
                  <a:lnTo>
                    <a:pt x="627024" y="314655"/>
                  </a:lnTo>
                  <a:lnTo>
                    <a:pt x="624713" y="316966"/>
                  </a:lnTo>
                  <a:lnTo>
                    <a:pt x="627024" y="319265"/>
                  </a:lnTo>
                  <a:lnTo>
                    <a:pt x="631634" y="319265"/>
                  </a:lnTo>
                  <a:lnTo>
                    <a:pt x="633933" y="316966"/>
                  </a:lnTo>
                  <a:close/>
                </a:path>
                <a:path w="725170" h="368300">
                  <a:moveTo>
                    <a:pt x="663905" y="329641"/>
                  </a:moveTo>
                  <a:lnTo>
                    <a:pt x="661593" y="329641"/>
                  </a:lnTo>
                  <a:lnTo>
                    <a:pt x="659295" y="328485"/>
                  </a:lnTo>
                  <a:lnTo>
                    <a:pt x="656983" y="329641"/>
                  </a:lnTo>
                  <a:lnTo>
                    <a:pt x="656983" y="331952"/>
                  </a:lnTo>
                  <a:lnTo>
                    <a:pt x="659295" y="334251"/>
                  </a:lnTo>
                  <a:lnTo>
                    <a:pt x="663905" y="334251"/>
                  </a:lnTo>
                  <a:lnTo>
                    <a:pt x="663905" y="329641"/>
                  </a:lnTo>
                  <a:close/>
                </a:path>
                <a:path w="725170" h="368300">
                  <a:moveTo>
                    <a:pt x="695020" y="348081"/>
                  </a:moveTo>
                  <a:lnTo>
                    <a:pt x="692721" y="345782"/>
                  </a:lnTo>
                  <a:lnTo>
                    <a:pt x="692721" y="343471"/>
                  </a:lnTo>
                  <a:lnTo>
                    <a:pt x="690410" y="345782"/>
                  </a:lnTo>
                  <a:lnTo>
                    <a:pt x="688111" y="345782"/>
                  </a:lnTo>
                  <a:lnTo>
                    <a:pt x="688111" y="349237"/>
                  </a:lnTo>
                  <a:lnTo>
                    <a:pt x="690410" y="351548"/>
                  </a:lnTo>
                  <a:lnTo>
                    <a:pt x="692721" y="351548"/>
                  </a:lnTo>
                  <a:lnTo>
                    <a:pt x="695020" y="349237"/>
                  </a:lnTo>
                  <a:lnTo>
                    <a:pt x="695020" y="348081"/>
                  </a:lnTo>
                  <a:close/>
                </a:path>
                <a:path w="725170" h="368300">
                  <a:moveTo>
                    <a:pt x="724992" y="360768"/>
                  </a:moveTo>
                  <a:lnTo>
                    <a:pt x="720382" y="360768"/>
                  </a:lnTo>
                  <a:lnTo>
                    <a:pt x="718070" y="363067"/>
                  </a:lnTo>
                  <a:lnTo>
                    <a:pt x="718070" y="365379"/>
                  </a:lnTo>
                  <a:lnTo>
                    <a:pt x="720382" y="367677"/>
                  </a:lnTo>
                  <a:lnTo>
                    <a:pt x="722680" y="367677"/>
                  </a:lnTo>
                  <a:lnTo>
                    <a:pt x="724992" y="365379"/>
                  </a:lnTo>
                  <a:lnTo>
                    <a:pt x="724992" y="360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10887" y="3448596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3456" y="0"/>
                  </a:moveTo>
                  <a:lnTo>
                    <a:pt x="5763" y="2304"/>
                  </a:lnTo>
                  <a:lnTo>
                    <a:pt x="5763" y="4610"/>
                  </a:lnTo>
                  <a:lnTo>
                    <a:pt x="3456" y="6916"/>
                  </a:lnTo>
                  <a:lnTo>
                    <a:pt x="2304" y="6916"/>
                  </a:lnTo>
                  <a:lnTo>
                    <a:pt x="0" y="4610"/>
                  </a:lnTo>
                  <a:lnTo>
                    <a:pt x="0" y="2304"/>
                  </a:lnTo>
                  <a:lnTo>
                    <a:pt x="2304" y="0"/>
                  </a:lnTo>
                  <a:lnTo>
                    <a:pt x="3456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40859" y="3463581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916" y="0"/>
                  </a:moveTo>
                  <a:lnTo>
                    <a:pt x="6916" y="2304"/>
                  </a:lnTo>
                  <a:lnTo>
                    <a:pt x="6916" y="6916"/>
                  </a:lnTo>
                  <a:lnTo>
                    <a:pt x="4611" y="6916"/>
                  </a:lnTo>
                  <a:lnTo>
                    <a:pt x="2304" y="6916"/>
                  </a:lnTo>
                  <a:lnTo>
                    <a:pt x="0" y="4609"/>
                  </a:lnTo>
                  <a:lnTo>
                    <a:pt x="2304" y="2304"/>
                  </a:lnTo>
                  <a:lnTo>
                    <a:pt x="2304" y="0"/>
                  </a:lnTo>
                  <a:lnTo>
                    <a:pt x="4611" y="0"/>
                  </a:lnTo>
                  <a:lnTo>
                    <a:pt x="6916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474286" y="347971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3457" y="2305"/>
                  </a:moveTo>
                  <a:lnTo>
                    <a:pt x="5763" y="2305"/>
                  </a:lnTo>
                  <a:lnTo>
                    <a:pt x="5763" y="4610"/>
                  </a:lnTo>
                  <a:lnTo>
                    <a:pt x="5763" y="5763"/>
                  </a:lnTo>
                  <a:lnTo>
                    <a:pt x="3457" y="5763"/>
                  </a:lnTo>
                  <a:lnTo>
                    <a:pt x="2304" y="5763"/>
                  </a:lnTo>
                  <a:lnTo>
                    <a:pt x="0" y="4610"/>
                  </a:lnTo>
                  <a:lnTo>
                    <a:pt x="0" y="2305"/>
                  </a:lnTo>
                  <a:lnTo>
                    <a:pt x="2304" y="0"/>
                  </a:lnTo>
                  <a:lnTo>
                    <a:pt x="3457" y="2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04245" y="3497008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4610" y="0"/>
                  </a:moveTo>
                  <a:lnTo>
                    <a:pt x="6916" y="2305"/>
                  </a:lnTo>
                  <a:lnTo>
                    <a:pt x="6916" y="4610"/>
                  </a:lnTo>
                  <a:lnTo>
                    <a:pt x="4610" y="6916"/>
                  </a:lnTo>
                  <a:lnTo>
                    <a:pt x="2305" y="6916"/>
                  </a:lnTo>
                  <a:lnTo>
                    <a:pt x="0" y="4610"/>
                  </a:lnTo>
                  <a:lnTo>
                    <a:pt x="0" y="2305"/>
                  </a:lnTo>
                  <a:lnTo>
                    <a:pt x="0" y="0"/>
                  </a:lnTo>
                  <a:lnTo>
                    <a:pt x="2305" y="0"/>
                  </a:lnTo>
                  <a:lnTo>
                    <a:pt x="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35373" y="3511981"/>
              <a:ext cx="8255" cy="6985"/>
            </a:xfrm>
            <a:custGeom>
              <a:avLst/>
              <a:gdLst/>
              <a:ahLst/>
              <a:cxnLst/>
              <a:rect l="l" t="t" r="r" b="b"/>
              <a:pathLst>
                <a:path w="8254" h="6985">
                  <a:moveTo>
                    <a:pt x="5763" y="0"/>
                  </a:moveTo>
                  <a:lnTo>
                    <a:pt x="5763" y="2304"/>
                  </a:lnTo>
                  <a:lnTo>
                    <a:pt x="8068" y="2304"/>
                  </a:lnTo>
                  <a:lnTo>
                    <a:pt x="5763" y="4610"/>
                  </a:lnTo>
                  <a:lnTo>
                    <a:pt x="4609" y="6916"/>
                  </a:lnTo>
                  <a:lnTo>
                    <a:pt x="2304" y="6916"/>
                  </a:lnTo>
                  <a:lnTo>
                    <a:pt x="0" y="4610"/>
                  </a:lnTo>
                  <a:lnTo>
                    <a:pt x="0" y="2304"/>
                  </a:lnTo>
                  <a:lnTo>
                    <a:pt x="2304" y="0"/>
                  </a:lnTo>
                  <a:lnTo>
                    <a:pt x="576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67644" y="3526967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4610" y="0"/>
                  </a:moveTo>
                  <a:lnTo>
                    <a:pt x="6916" y="2304"/>
                  </a:lnTo>
                  <a:lnTo>
                    <a:pt x="6916" y="4609"/>
                  </a:lnTo>
                  <a:lnTo>
                    <a:pt x="4610" y="6916"/>
                  </a:lnTo>
                  <a:lnTo>
                    <a:pt x="2305" y="6916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5" y="0"/>
                  </a:lnTo>
                  <a:lnTo>
                    <a:pt x="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98771" y="354310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3456" y="0"/>
                  </a:moveTo>
                  <a:lnTo>
                    <a:pt x="5763" y="2305"/>
                  </a:lnTo>
                  <a:lnTo>
                    <a:pt x="5763" y="4610"/>
                  </a:lnTo>
                  <a:lnTo>
                    <a:pt x="3456" y="5763"/>
                  </a:lnTo>
                  <a:lnTo>
                    <a:pt x="2304" y="5763"/>
                  </a:lnTo>
                  <a:lnTo>
                    <a:pt x="0" y="4610"/>
                  </a:lnTo>
                  <a:lnTo>
                    <a:pt x="0" y="2305"/>
                  </a:lnTo>
                  <a:lnTo>
                    <a:pt x="2304" y="0"/>
                  </a:lnTo>
                  <a:lnTo>
                    <a:pt x="3456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628731" y="355809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6916" y="0"/>
                  </a:moveTo>
                  <a:lnTo>
                    <a:pt x="6916" y="2304"/>
                  </a:lnTo>
                  <a:lnTo>
                    <a:pt x="6916" y="4610"/>
                  </a:lnTo>
                  <a:lnTo>
                    <a:pt x="4610" y="6916"/>
                  </a:lnTo>
                  <a:lnTo>
                    <a:pt x="2304" y="6916"/>
                  </a:lnTo>
                  <a:lnTo>
                    <a:pt x="0" y="4610"/>
                  </a:lnTo>
                  <a:lnTo>
                    <a:pt x="0" y="2304"/>
                  </a:lnTo>
                  <a:lnTo>
                    <a:pt x="2304" y="0"/>
                  </a:lnTo>
                  <a:lnTo>
                    <a:pt x="4610" y="0"/>
                  </a:lnTo>
                  <a:lnTo>
                    <a:pt x="6916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662157" y="357308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4609" y="0"/>
                  </a:moveTo>
                  <a:lnTo>
                    <a:pt x="5763" y="2304"/>
                  </a:lnTo>
                  <a:lnTo>
                    <a:pt x="5763" y="4609"/>
                  </a:lnTo>
                  <a:lnTo>
                    <a:pt x="5763" y="6915"/>
                  </a:lnTo>
                  <a:lnTo>
                    <a:pt x="4609" y="6915"/>
                  </a:lnTo>
                  <a:lnTo>
                    <a:pt x="2304" y="9221"/>
                  </a:lnTo>
                  <a:lnTo>
                    <a:pt x="0" y="6915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4" y="0"/>
                  </a:lnTo>
                  <a:lnTo>
                    <a:pt x="4609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692129" y="3588054"/>
              <a:ext cx="6985" cy="9525"/>
            </a:xfrm>
            <a:custGeom>
              <a:avLst/>
              <a:gdLst/>
              <a:ahLst/>
              <a:cxnLst/>
              <a:rect l="l" t="t" r="r" b="b"/>
              <a:pathLst>
                <a:path w="6985" h="9525">
                  <a:moveTo>
                    <a:pt x="4610" y="2304"/>
                  </a:moveTo>
                  <a:lnTo>
                    <a:pt x="6916" y="4609"/>
                  </a:lnTo>
                  <a:lnTo>
                    <a:pt x="6916" y="6914"/>
                  </a:lnTo>
                  <a:lnTo>
                    <a:pt x="4610" y="9221"/>
                  </a:lnTo>
                  <a:lnTo>
                    <a:pt x="2304" y="9221"/>
                  </a:lnTo>
                  <a:lnTo>
                    <a:pt x="0" y="6914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4" y="2304"/>
                  </a:lnTo>
                  <a:lnTo>
                    <a:pt x="4610" y="0"/>
                  </a:lnTo>
                  <a:lnTo>
                    <a:pt x="4610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723244" y="360649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5763" y="0"/>
                  </a:moveTo>
                  <a:lnTo>
                    <a:pt x="5763" y="2305"/>
                  </a:lnTo>
                  <a:lnTo>
                    <a:pt x="5763" y="3457"/>
                  </a:lnTo>
                  <a:lnTo>
                    <a:pt x="4610" y="5763"/>
                  </a:lnTo>
                  <a:lnTo>
                    <a:pt x="2305" y="5763"/>
                  </a:lnTo>
                  <a:lnTo>
                    <a:pt x="0" y="3457"/>
                  </a:lnTo>
                  <a:lnTo>
                    <a:pt x="0" y="2305"/>
                  </a:lnTo>
                  <a:lnTo>
                    <a:pt x="2305" y="0"/>
                  </a:lnTo>
                  <a:lnTo>
                    <a:pt x="4610" y="0"/>
                  </a:lnTo>
                  <a:lnTo>
                    <a:pt x="5763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753216" y="3621481"/>
              <a:ext cx="9525" cy="6985"/>
            </a:xfrm>
            <a:custGeom>
              <a:avLst/>
              <a:gdLst/>
              <a:ahLst/>
              <a:cxnLst/>
              <a:rect l="l" t="t" r="r" b="b"/>
              <a:pathLst>
                <a:path w="9525" h="6985">
                  <a:moveTo>
                    <a:pt x="6915" y="0"/>
                  </a:moveTo>
                  <a:lnTo>
                    <a:pt x="9221" y="2304"/>
                  </a:lnTo>
                  <a:lnTo>
                    <a:pt x="9221" y="4610"/>
                  </a:lnTo>
                  <a:lnTo>
                    <a:pt x="6915" y="6916"/>
                  </a:lnTo>
                  <a:lnTo>
                    <a:pt x="4609" y="6916"/>
                  </a:lnTo>
                  <a:lnTo>
                    <a:pt x="2304" y="6916"/>
                  </a:lnTo>
                  <a:lnTo>
                    <a:pt x="2304" y="4610"/>
                  </a:lnTo>
                  <a:lnTo>
                    <a:pt x="0" y="2304"/>
                  </a:lnTo>
                  <a:lnTo>
                    <a:pt x="2304" y="2304"/>
                  </a:lnTo>
                  <a:lnTo>
                    <a:pt x="4609" y="0"/>
                  </a:lnTo>
                  <a:lnTo>
                    <a:pt x="6915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86642" y="3636467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4610" y="0"/>
                  </a:moveTo>
                  <a:lnTo>
                    <a:pt x="5763" y="2304"/>
                  </a:lnTo>
                  <a:lnTo>
                    <a:pt x="5763" y="4609"/>
                  </a:lnTo>
                  <a:lnTo>
                    <a:pt x="4610" y="6916"/>
                  </a:lnTo>
                  <a:lnTo>
                    <a:pt x="2305" y="6916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5" y="0"/>
                  </a:lnTo>
                  <a:lnTo>
                    <a:pt x="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16602" y="3652608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4609" y="0"/>
                  </a:moveTo>
                  <a:lnTo>
                    <a:pt x="6916" y="1152"/>
                  </a:lnTo>
                  <a:lnTo>
                    <a:pt x="6916" y="3457"/>
                  </a:lnTo>
                  <a:lnTo>
                    <a:pt x="4609" y="5763"/>
                  </a:lnTo>
                  <a:lnTo>
                    <a:pt x="2304" y="5763"/>
                  </a:lnTo>
                  <a:lnTo>
                    <a:pt x="0" y="3457"/>
                  </a:lnTo>
                  <a:lnTo>
                    <a:pt x="0" y="1152"/>
                  </a:lnTo>
                  <a:lnTo>
                    <a:pt x="2304" y="0"/>
                  </a:lnTo>
                  <a:lnTo>
                    <a:pt x="4609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50028" y="366759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4610" y="0"/>
                  </a:moveTo>
                  <a:lnTo>
                    <a:pt x="5763" y="2304"/>
                  </a:lnTo>
                  <a:lnTo>
                    <a:pt x="5763" y="4610"/>
                  </a:lnTo>
                  <a:lnTo>
                    <a:pt x="4610" y="5763"/>
                  </a:lnTo>
                  <a:lnTo>
                    <a:pt x="0" y="5763"/>
                  </a:lnTo>
                  <a:lnTo>
                    <a:pt x="0" y="4610"/>
                  </a:lnTo>
                  <a:lnTo>
                    <a:pt x="0" y="2304"/>
                  </a:lnTo>
                  <a:lnTo>
                    <a:pt x="2305" y="0"/>
                  </a:lnTo>
                  <a:lnTo>
                    <a:pt x="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80000" y="3682568"/>
              <a:ext cx="6985" cy="9525"/>
            </a:xfrm>
            <a:custGeom>
              <a:avLst/>
              <a:gdLst/>
              <a:ahLst/>
              <a:cxnLst/>
              <a:rect l="l" t="t" r="r" b="b"/>
              <a:pathLst>
                <a:path w="6985" h="9525">
                  <a:moveTo>
                    <a:pt x="4609" y="2304"/>
                  </a:moveTo>
                  <a:lnTo>
                    <a:pt x="6916" y="4609"/>
                  </a:lnTo>
                  <a:lnTo>
                    <a:pt x="6916" y="6915"/>
                  </a:lnTo>
                  <a:lnTo>
                    <a:pt x="4609" y="9221"/>
                  </a:lnTo>
                  <a:lnTo>
                    <a:pt x="2304" y="9221"/>
                  </a:lnTo>
                  <a:lnTo>
                    <a:pt x="2304" y="6915"/>
                  </a:lnTo>
                  <a:lnTo>
                    <a:pt x="0" y="6915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4" y="0"/>
                  </a:lnTo>
                  <a:lnTo>
                    <a:pt x="4609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911115" y="369986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4610" y="0"/>
                  </a:moveTo>
                  <a:lnTo>
                    <a:pt x="6916" y="2304"/>
                  </a:lnTo>
                  <a:lnTo>
                    <a:pt x="6916" y="4609"/>
                  </a:lnTo>
                  <a:lnTo>
                    <a:pt x="4610" y="6916"/>
                  </a:lnTo>
                  <a:lnTo>
                    <a:pt x="2304" y="6916"/>
                  </a:lnTo>
                  <a:lnTo>
                    <a:pt x="0" y="4609"/>
                  </a:lnTo>
                  <a:lnTo>
                    <a:pt x="0" y="0"/>
                  </a:lnTo>
                  <a:lnTo>
                    <a:pt x="2304" y="0"/>
                  </a:lnTo>
                  <a:lnTo>
                    <a:pt x="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941087" y="3714838"/>
              <a:ext cx="9525" cy="6985"/>
            </a:xfrm>
            <a:custGeom>
              <a:avLst/>
              <a:gdLst/>
              <a:ahLst/>
              <a:cxnLst/>
              <a:rect l="l" t="t" r="r" b="b"/>
              <a:pathLst>
                <a:path w="9525" h="6985">
                  <a:moveTo>
                    <a:pt x="6914" y="0"/>
                  </a:moveTo>
                  <a:lnTo>
                    <a:pt x="9221" y="2304"/>
                  </a:lnTo>
                  <a:lnTo>
                    <a:pt x="6914" y="4609"/>
                  </a:lnTo>
                  <a:lnTo>
                    <a:pt x="6914" y="6915"/>
                  </a:lnTo>
                  <a:lnTo>
                    <a:pt x="2304" y="6915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4" y="2304"/>
                  </a:lnTo>
                  <a:lnTo>
                    <a:pt x="2304" y="0"/>
                  </a:lnTo>
                  <a:lnTo>
                    <a:pt x="4609" y="0"/>
                  </a:lnTo>
                  <a:lnTo>
                    <a:pt x="691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974513" y="3730980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4610" y="0"/>
                  </a:moveTo>
                  <a:lnTo>
                    <a:pt x="6916" y="2304"/>
                  </a:lnTo>
                  <a:lnTo>
                    <a:pt x="6916" y="4610"/>
                  </a:lnTo>
                  <a:lnTo>
                    <a:pt x="4610" y="5763"/>
                  </a:lnTo>
                  <a:lnTo>
                    <a:pt x="2304" y="5763"/>
                  </a:lnTo>
                  <a:lnTo>
                    <a:pt x="0" y="4610"/>
                  </a:lnTo>
                  <a:lnTo>
                    <a:pt x="0" y="2304"/>
                  </a:lnTo>
                  <a:lnTo>
                    <a:pt x="2304" y="0"/>
                  </a:lnTo>
                  <a:lnTo>
                    <a:pt x="461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04485" y="3745966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4609" y="0"/>
                  </a:moveTo>
                  <a:lnTo>
                    <a:pt x="6915" y="2304"/>
                  </a:lnTo>
                  <a:lnTo>
                    <a:pt x="6915" y="4609"/>
                  </a:lnTo>
                  <a:lnTo>
                    <a:pt x="4609" y="6916"/>
                  </a:lnTo>
                  <a:lnTo>
                    <a:pt x="2304" y="6916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4" y="0"/>
                  </a:lnTo>
                  <a:lnTo>
                    <a:pt x="4609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035600" y="3760952"/>
              <a:ext cx="9525" cy="6985"/>
            </a:xfrm>
            <a:custGeom>
              <a:avLst/>
              <a:gdLst/>
              <a:ahLst/>
              <a:cxnLst/>
              <a:rect l="l" t="t" r="r" b="b"/>
              <a:pathLst>
                <a:path w="9525" h="6985">
                  <a:moveTo>
                    <a:pt x="6915" y="0"/>
                  </a:moveTo>
                  <a:lnTo>
                    <a:pt x="6915" y="2304"/>
                  </a:lnTo>
                  <a:lnTo>
                    <a:pt x="9221" y="4609"/>
                  </a:lnTo>
                  <a:lnTo>
                    <a:pt x="6915" y="6915"/>
                  </a:lnTo>
                  <a:lnTo>
                    <a:pt x="4609" y="6915"/>
                  </a:lnTo>
                  <a:lnTo>
                    <a:pt x="2304" y="6915"/>
                  </a:lnTo>
                  <a:lnTo>
                    <a:pt x="0" y="4609"/>
                  </a:lnTo>
                  <a:lnTo>
                    <a:pt x="2304" y="2304"/>
                  </a:lnTo>
                  <a:lnTo>
                    <a:pt x="2304" y="0"/>
                  </a:lnTo>
                  <a:lnTo>
                    <a:pt x="6915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67871" y="3777081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4609" y="1152"/>
                  </a:moveTo>
                  <a:lnTo>
                    <a:pt x="6915" y="1152"/>
                  </a:lnTo>
                  <a:lnTo>
                    <a:pt x="6915" y="3457"/>
                  </a:lnTo>
                  <a:lnTo>
                    <a:pt x="6915" y="5763"/>
                  </a:lnTo>
                  <a:lnTo>
                    <a:pt x="4609" y="5763"/>
                  </a:lnTo>
                  <a:lnTo>
                    <a:pt x="2304" y="5763"/>
                  </a:lnTo>
                  <a:lnTo>
                    <a:pt x="0" y="3457"/>
                  </a:lnTo>
                  <a:lnTo>
                    <a:pt x="0" y="1152"/>
                  </a:lnTo>
                  <a:lnTo>
                    <a:pt x="2304" y="0"/>
                  </a:lnTo>
                  <a:lnTo>
                    <a:pt x="4609" y="1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98999" y="3792067"/>
              <a:ext cx="6985" cy="8255"/>
            </a:xfrm>
            <a:custGeom>
              <a:avLst/>
              <a:gdLst/>
              <a:ahLst/>
              <a:cxnLst/>
              <a:rect l="l" t="t" r="r" b="b"/>
              <a:pathLst>
                <a:path w="6985" h="8254">
                  <a:moveTo>
                    <a:pt x="4609" y="2304"/>
                  </a:moveTo>
                  <a:lnTo>
                    <a:pt x="6916" y="4609"/>
                  </a:lnTo>
                  <a:lnTo>
                    <a:pt x="6916" y="5763"/>
                  </a:lnTo>
                  <a:lnTo>
                    <a:pt x="4609" y="8068"/>
                  </a:lnTo>
                  <a:lnTo>
                    <a:pt x="2304" y="8068"/>
                  </a:lnTo>
                  <a:lnTo>
                    <a:pt x="0" y="5763"/>
                  </a:lnTo>
                  <a:lnTo>
                    <a:pt x="0" y="4609"/>
                  </a:lnTo>
                  <a:lnTo>
                    <a:pt x="0" y="2304"/>
                  </a:lnTo>
                  <a:lnTo>
                    <a:pt x="2304" y="2304"/>
                  </a:lnTo>
                  <a:lnTo>
                    <a:pt x="4609" y="0"/>
                  </a:lnTo>
                  <a:lnTo>
                    <a:pt x="4609" y="2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126736" y="3779520"/>
              <a:ext cx="137160" cy="131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752981" y="1477644"/>
              <a:ext cx="3402965" cy="747395"/>
            </a:xfrm>
            <a:custGeom>
              <a:avLst/>
              <a:gdLst/>
              <a:ahLst/>
              <a:cxnLst/>
              <a:rect l="l" t="t" r="r" b="b"/>
              <a:pathLst>
                <a:path w="3402965" h="747394">
                  <a:moveTo>
                    <a:pt x="3402495" y="0"/>
                  </a:moveTo>
                  <a:lnTo>
                    <a:pt x="0" y="0"/>
                  </a:lnTo>
                  <a:lnTo>
                    <a:pt x="0" y="680034"/>
                  </a:lnTo>
                  <a:lnTo>
                    <a:pt x="0" y="746887"/>
                  </a:lnTo>
                  <a:lnTo>
                    <a:pt x="3402495" y="746887"/>
                  </a:lnTo>
                  <a:lnTo>
                    <a:pt x="3402495" y="680034"/>
                  </a:lnTo>
                  <a:lnTo>
                    <a:pt x="340249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52981" y="1477644"/>
              <a:ext cx="3402965" cy="747395"/>
            </a:xfrm>
            <a:custGeom>
              <a:avLst/>
              <a:gdLst/>
              <a:ahLst/>
              <a:cxnLst/>
              <a:rect l="l" t="t" r="r" b="b"/>
              <a:pathLst>
                <a:path w="3402965" h="747394">
                  <a:moveTo>
                    <a:pt x="1701240" y="746888"/>
                  </a:moveTo>
                  <a:lnTo>
                    <a:pt x="0" y="746888"/>
                  </a:lnTo>
                  <a:lnTo>
                    <a:pt x="0" y="0"/>
                  </a:lnTo>
                  <a:lnTo>
                    <a:pt x="3402491" y="0"/>
                  </a:lnTo>
                  <a:lnTo>
                    <a:pt x="3402491" y="746888"/>
                  </a:lnTo>
                  <a:lnTo>
                    <a:pt x="1701240" y="746888"/>
                  </a:lnTo>
                  <a:close/>
                </a:path>
              </a:pathLst>
            </a:custGeom>
            <a:ln w="127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686128" y="1410792"/>
              <a:ext cx="3402965" cy="747395"/>
            </a:xfrm>
            <a:custGeom>
              <a:avLst/>
              <a:gdLst/>
              <a:ahLst/>
              <a:cxnLst/>
              <a:rect l="l" t="t" r="r" b="b"/>
              <a:pathLst>
                <a:path w="3402965" h="747394">
                  <a:moveTo>
                    <a:pt x="3402495" y="0"/>
                  </a:moveTo>
                  <a:lnTo>
                    <a:pt x="0" y="0"/>
                  </a:lnTo>
                  <a:lnTo>
                    <a:pt x="0" y="746887"/>
                  </a:lnTo>
                  <a:lnTo>
                    <a:pt x="3402495" y="746887"/>
                  </a:lnTo>
                  <a:lnTo>
                    <a:pt x="3402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86128" y="1410792"/>
              <a:ext cx="3402965" cy="747395"/>
            </a:xfrm>
            <a:custGeom>
              <a:avLst/>
              <a:gdLst/>
              <a:ahLst/>
              <a:cxnLst/>
              <a:rect l="l" t="t" r="r" b="b"/>
              <a:pathLst>
                <a:path w="3402965" h="747394">
                  <a:moveTo>
                    <a:pt x="1701240" y="746888"/>
                  </a:moveTo>
                  <a:lnTo>
                    <a:pt x="0" y="746888"/>
                  </a:lnTo>
                  <a:lnTo>
                    <a:pt x="0" y="0"/>
                  </a:lnTo>
                  <a:lnTo>
                    <a:pt x="3402491" y="0"/>
                  </a:lnTo>
                  <a:lnTo>
                    <a:pt x="3402491" y="746888"/>
                  </a:lnTo>
                  <a:lnTo>
                    <a:pt x="1701240" y="746888"/>
                  </a:lnTo>
                  <a:close/>
                </a:path>
              </a:pathLst>
            </a:custGeom>
            <a:ln w="127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985345" y="5544032"/>
              <a:ext cx="4398645" cy="1162050"/>
            </a:xfrm>
            <a:custGeom>
              <a:avLst/>
              <a:gdLst/>
              <a:ahLst/>
              <a:cxnLst/>
              <a:rect l="l" t="t" r="r" b="b"/>
              <a:pathLst>
                <a:path w="4398645" h="1162050">
                  <a:moveTo>
                    <a:pt x="4398340" y="0"/>
                  </a:moveTo>
                  <a:lnTo>
                    <a:pt x="0" y="0"/>
                  </a:lnTo>
                  <a:lnTo>
                    <a:pt x="0" y="1094981"/>
                  </a:lnTo>
                  <a:lnTo>
                    <a:pt x="0" y="1161834"/>
                  </a:lnTo>
                  <a:lnTo>
                    <a:pt x="4398340" y="1161834"/>
                  </a:lnTo>
                  <a:lnTo>
                    <a:pt x="4398340" y="1094981"/>
                  </a:lnTo>
                  <a:lnTo>
                    <a:pt x="439834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985344" y="5544032"/>
              <a:ext cx="4398645" cy="1162050"/>
            </a:xfrm>
            <a:custGeom>
              <a:avLst/>
              <a:gdLst/>
              <a:ahLst/>
              <a:cxnLst/>
              <a:rect l="l" t="t" r="r" b="b"/>
              <a:pathLst>
                <a:path w="4398645" h="1162050">
                  <a:moveTo>
                    <a:pt x="2199171" y="1161830"/>
                  </a:moveTo>
                  <a:lnTo>
                    <a:pt x="0" y="1161830"/>
                  </a:lnTo>
                  <a:lnTo>
                    <a:pt x="0" y="0"/>
                  </a:lnTo>
                  <a:lnTo>
                    <a:pt x="4398342" y="0"/>
                  </a:lnTo>
                  <a:lnTo>
                    <a:pt x="4398342" y="1161830"/>
                  </a:lnTo>
                  <a:lnTo>
                    <a:pt x="2199171" y="1161830"/>
                  </a:lnTo>
                  <a:close/>
                </a:path>
              </a:pathLst>
            </a:custGeom>
            <a:ln w="127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18492" y="5477179"/>
              <a:ext cx="4398645" cy="1162050"/>
            </a:xfrm>
            <a:custGeom>
              <a:avLst/>
              <a:gdLst/>
              <a:ahLst/>
              <a:cxnLst/>
              <a:rect l="l" t="t" r="r" b="b"/>
              <a:pathLst>
                <a:path w="4398645" h="1162050">
                  <a:moveTo>
                    <a:pt x="4398352" y="0"/>
                  </a:moveTo>
                  <a:lnTo>
                    <a:pt x="0" y="0"/>
                  </a:lnTo>
                  <a:lnTo>
                    <a:pt x="0" y="1161826"/>
                  </a:lnTo>
                  <a:lnTo>
                    <a:pt x="4398352" y="1161826"/>
                  </a:lnTo>
                  <a:lnTo>
                    <a:pt x="4398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918492" y="5477179"/>
              <a:ext cx="4398645" cy="1162050"/>
            </a:xfrm>
            <a:custGeom>
              <a:avLst/>
              <a:gdLst/>
              <a:ahLst/>
              <a:cxnLst/>
              <a:rect l="l" t="t" r="r" b="b"/>
              <a:pathLst>
                <a:path w="4398645" h="1162050">
                  <a:moveTo>
                    <a:pt x="2199171" y="1161830"/>
                  </a:moveTo>
                  <a:lnTo>
                    <a:pt x="0" y="1161830"/>
                  </a:lnTo>
                  <a:lnTo>
                    <a:pt x="0" y="0"/>
                  </a:lnTo>
                  <a:lnTo>
                    <a:pt x="4398342" y="0"/>
                  </a:lnTo>
                  <a:lnTo>
                    <a:pt x="4398342" y="1161830"/>
                  </a:lnTo>
                  <a:lnTo>
                    <a:pt x="2199171" y="1161830"/>
                  </a:lnTo>
                  <a:close/>
                </a:path>
              </a:pathLst>
            </a:custGeom>
            <a:ln w="127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8348192" y="2601430"/>
            <a:ext cx="2098040" cy="4443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626730">
              <a:spcBef>
                <a:spcPts val="1305"/>
              </a:spcBef>
            </a:pPr>
            <a:r>
              <a:rPr spc="11" dirty="0">
                <a:latin typeface="Arial"/>
                <a:cs typeface="Arial"/>
              </a:rPr>
              <a:t>:System</a:t>
            </a:r>
            <a:endParaRPr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686128" y="1410792"/>
            <a:ext cx="3402965" cy="6085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2891" marR="447029">
              <a:lnSpc>
                <a:spcPts val="2111"/>
              </a:lnSpc>
              <a:spcBef>
                <a:spcPts val="545"/>
              </a:spcBef>
            </a:pPr>
            <a:r>
              <a:rPr b="1" spc="-91" dirty="0">
                <a:solidFill>
                  <a:srgbClr val="385723"/>
                </a:solidFill>
                <a:latin typeface="Trebuchet MS"/>
                <a:cs typeface="Trebuchet MS"/>
              </a:rPr>
              <a:t>Naming: </a:t>
            </a:r>
            <a:r>
              <a:rPr b="1" spc="-95" dirty="0">
                <a:solidFill>
                  <a:srgbClr val="385723"/>
                </a:solidFill>
                <a:latin typeface="Trebuchet MS"/>
                <a:cs typeface="Trebuchet MS"/>
              </a:rPr>
              <a:t>wording </a:t>
            </a:r>
            <a:r>
              <a:rPr b="1" spc="-91" dirty="0">
                <a:solidFill>
                  <a:srgbClr val="385723"/>
                </a:solidFill>
                <a:latin typeface="Trebuchet MS"/>
                <a:cs typeface="Trebuchet MS"/>
              </a:rPr>
              <a:t>should</a:t>
            </a:r>
            <a:r>
              <a:rPr b="1" spc="-240" dirty="0">
                <a:solidFill>
                  <a:srgbClr val="385723"/>
                </a:solidFill>
                <a:latin typeface="Trebuchet MS"/>
                <a:cs typeface="Trebuchet MS"/>
              </a:rPr>
              <a:t> </a:t>
            </a:r>
            <a:r>
              <a:rPr b="1" spc="-111" dirty="0">
                <a:solidFill>
                  <a:srgbClr val="385723"/>
                </a:solidFill>
                <a:latin typeface="Trebuchet MS"/>
                <a:cs typeface="Trebuchet MS"/>
              </a:rPr>
              <a:t>be  consistent </a:t>
            </a:r>
            <a:r>
              <a:rPr b="1" spc="-95" dirty="0">
                <a:solidFill>
                  <a:srgbClr val="385723"/>
                </a:solidFill>
                <a:latin typeface="Trebuchet MS"/>
                <a:cs typeface="Trebuchet MS"/>
              </a:rPr>
              <a:t>with </a:t>
            </a:r>
            <a:r>
              <a:rPr b="1" spc="-111" dirty="0">
                <a:solidFill>
                  <a:srgbClr val="385723"/>
                </a:solidFill>
                <a:latin typeface="Trebuchet MS"/>
                <a:cs typeface="Trebuchet MS"/>
              </a:rPr>
              <a:t>the</a:t>
            </a:r>
            <a:r>
              <a:rPr b="1" spc="-240" dirty="0">
                <a:solidFill>
                  <a:srgbClr val="385723"/>
                </a:solidFill>
                <a:latin typeface="Trebuchet MS"/>
                <a:cs typeface="Trebuchet MS"/>
              </a:rPr>
              <a:t> </a:t>
            </a:r>
            <a:r>
              <a:rPr b="1" spc="-85" dirty="0">
                <a:solidFill>
                  <a:srgbClr val="385723"/>
                </a:solidFill>
                <a:latin typeface="Trebuchet MS"/>
                <a:cs typeface="Trebuchet MS"/>
              </a:rPr>
              <a:t>domain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064086" y="5565140"/>
            <a:ext cx="4153535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b="1" spc="-115" dirty="0">
                <a:solidFill>
                  <a:srgbClr val="385723"/>
                </a:solidFill>
                <a:latin typeface="Trebuchet MS"/>
                <a:cs typeface="Trebuchet MS"/>
              </a:rPr>
              <a:t>enterItem </a:t>
            </a:r>
            <a:r>
              <a:rPr b="1" spc="-80" dirty="0">
                <a:solidFill>
                  <a:srgbClr val="385723"/>
                </a:solidFill>
                <a:latin typeface="Trebuchet MS"/>
                <a:cs typeface="Trebuchet MS"/>
              </a:rPr>
              <a:t>is </a:t>
            </a:r>
            <a:r>
              <a:rPr b="1" spc="-95" dirty="0">
                <a:solidFill>
                  <a:srgbClr val="385723"/>
                </a:solidFill>
                <a:latin typeface="Trebuchet MS"/>
                <a:cs typeface="Trebuchet MS"/>
              </a:rPr>
              <a:t>what </a:t>
            </a:r>
            <a:r>
              <a:rPr b="1" spc="-80" dirty="0">
                <a:solidFill>
                  <a:srgbClr val="385723"/>
                </a:solidFill>
                <a:latin typeface="Trebuchet MS"/>
                <a:cs typeface="Trebuchet MS"/>
              </a:rPr>
              <a:t>is</a:t>
            </a:r>
            <a:r>
              <a:rPr b="1" spc="-251" dirty="0">
                <a:solidFill>
                  <a:srgbClr val="385723"/>
                </a:solidFill>
                <a:latin typeface="Trebuchet MS"/>
                <a:cs typeface="Trebuchet MS"/>
              </a:rPr>
              <a:t> </a:t>
            </a:r>
            <a:r>
              <a:rPr b="1" spc="-115" dirty="0">
                <a:solidFill>
                  <a:srgbClr val="385723"/>
                </a:solidFill>
                <a:latin typeface="Trebuchet MS"/>
                <a:cs typeface="Trebuchet MS"/>
              </a:rPr>
              <a:t>done;</a:t>
            </a:r>
            <a:endParaRPr>
              <a:latin typeface="Trebuchet MS"/>
              <a:cs typeface="Trebuchet MS"/>
            </a:endParaRPr>
          </a:p>
          <a:p>
            <a:pPr marL="12700">
              <a:lnSpc>
                <a:spcPts val="2125"/>
              </a:lnSpc>
            </a:pPr>
            <a:r>
              <a:rPr b="1" spc="-111" dirty="0">
                <a:solidFill>
                  <a:srgbClr val="385723"/>
                </a:solidFill>
                <a:latin typeface="Trebuchet MS"/>
                <a:cs typeface="Trebuchet MS"/>
              </a:rPr>
              <a:t>scan serves the </a:t>
            </a:r>
            <a:r>
              <a:rPr b="1" spc="-95" dirty="0">
                <a:solidFill>
                  <a:srgbClr val="385723"/>
                </a:solidFill>
                <a:latin typeface="Trebuchet MS"/>
                <a:cs typeface="Trebuchet MS"/>
              </a:rPr>
              <a:t>purpose </a:t>
            </a:r>
            <a:r>
              <a:rPr b="1" spc="-80" dirty="0">
                <a:solidFill>
                  <a:srgbClr val="385723"/>
                </a:solidFill>
                <a:latin typeface="Trebuchet MS"/>
                <a:cs typeface="Trebuchet MS"/>
              </a:rPr>
              <a:t>of </a:t>
            </a:r>
            <a:r>
              <a:rPr b="1" spc="-115" dirty="0">
                <a:solidFill>
                  <a:srgbClr val="385723"/>
                </a:solidFill>
                <a:latin typeface="Trebuchet MS"/>
                <a:cs typeface="Trebuchet MS"/>
              </a:rPr>
              <a:t>entering </a:t>
            </a:r>
            <a:r>
              <a:rPr b="1" spc="-91" dirty="0">
                <a:solidFill>
                  <a:srgbClr val="385723"/>
                </a:solidFill>
                <a:latin typeface="Trebuchet MS"/>
                <a:cs typeface="Trebuchet MS"/>
              </a:rPr>
              <a:t>an</a:t>
            </a:r>
            <a:r>
              <a:rPr b="1" spc="-325" dirty="0">
                <a:solidFill>
                  <a:srgbClr val="385723"/>
                </a:solidFill>
                <a:latin typeface="Trebuchet MS"/>
                <a:cs typeface="Trebuchet MS"/>
              </a:rPr>
              <a:t> </a:t>
            </a:r>
            <a:r>
              <a:rPr b="1" spc="-115" dirty="0">
                <a:solidFill>
                  <a:srgbClr val="385723"/>
                </a:solidFill>
                <a:latin typeface="Trebuchet MS"/>
                <a:cs typeface="Trebuchet MS"/>
              </a:rPr>
              <a:t>item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45"/>
              </a:spcBef>
            </a:pPr>
            <a:r>
              <a:rPr b="1" spc="-91" dirty="0">
                <a:solidFill>
                  <a:srgbClr val="385723"/>
                </a:solidFill>
                <a:latin typeface="Trebuchet MS"/>
                <a:cs typeface="Trebuchet MS"/>
              </a:rPr>
              <a:t>and </a:t>
            </a:r>
            <a:r>
              <a:rPr b="1" spc="-80" dirty="0">
                <a:solidFill>
                  <a:srgbClr val="385723"/>
                </a:solidFill>
                <a:latin typeface="Trebuchet MS"/>
                <a:cs typeface="Trebuchet MS"/>
              </a:rPr>
              <a:t>is </a:t>
            </a:r>
            <a:r>
              <a:rPr b="1" spc="-111" dirty="0">
                <a:solidFill>
                  <a:srgbClr val="385723"/>
                </a:solidFill>
                <a:latin typeface="Trebuchet MS"/>
                <a:cs typeface="Trebuchet MS"/>
              </a:rPr>
              <a:t>system </a:t>
            </a:r>
            <a:r>
              <a:rPr b="1" spc="-120" dirty="0">
                <a:solidFill>
                  <a:srgbClr val="385723"/>
                </a:solidFill>
                <a:latin typeface="Trebuchet MS"/>
                <a:cs typeface="Trebuchet MS"/>
              </a:rPr>
              <a:t>related</a:t>
            </a:r>
            <a:r>
              <a:rPr b="1" spc="-265" dirty="0">
                <a:solidFill>
                  <a:srgbClr val="385723"/>
                </a:solidFill>
                <a:latin typeface="Trebuchet MS"/>
                <a:cs typeface="Trebuchet MS"/>
              </a:rPr>
              <a:t> </a:t>
            </a:r>
            <a:r>
              <a:rPr b="1" spc="-91" dirty="0">
                <a:solidFill>
                  <a:srgbClr val="385723"/>
                </a:solidFill>
                <a:latin typeface="Trebuchet MS"/>
                <a:cs typeface="Trebuchet MS"/>
              </a:rPr>
              <a:t>(bad)</a:t>
            </a:r>
            <a:endParaRPr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" descr="SqD-Buying Items-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2" y="2824482"/>
            <a:ext cx="7086601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System events &amp;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88026"/>
            <a:ext cx="10515600" cy="4888937"/>
          </a:xfrm>
        </p:spPr>
        <p:txBody>
          <a:bodyPr/>
          <a:lstStyle/>
          <a:p>
            <a:r>
              <a:rPr lang="en-US" dirty="0"/>
              <a:t>System events and associated system operations should be expressed at the level of intent</a:t>
            </a:r>
          </a:p>
          <a:p>
            <a:pPr lvl="1"/>
            <a:r>
              <a:rPr lang="en-US" dirty="0"/>
              <a:t>Use verbs from use case or make, start, enter, end etc.. rather than physical input medium or UI widget</a:t>
            </a:r>
          </a:p>
        </p:txBody>
      </p:sp>
    </p:spTree>
    <p:extLst>
      <p:ext uri="{BB962C8B-B14F-4D97-AF65-F5344CB8AC3E}">
        <p14:creationId xmlns:p14="http://schemas.microsoft.com/office/powerpoint/2010/main" val="46735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7440" y="-1"/>
          <a:ext cx="8534400" cy="679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5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Recall the 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+mn-lt"/>
                        </a:rPr>
                        <a:t>Process</a:t>
                      </a:r>
                      <a:r>
                        <a:rPr lang="en-US" sz="2000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Sale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Use case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5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rgbClr val="3366FF"/>
                          </a:solidFill>
                          <a:latin typeface="+mn-lt"/>
                        </a:rPr>
                        <a:t>Actor Action </a:t>
                      </a:r>
                      <a:endParaRPr lang="en-US" sz="2000" b="1" u="none" dirty="0"/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rgbClr val="3366FF"/>
                          </a:solidFill>
                          <a:latin typeface="+mn-lt"/>
                        </a:rPr>
                        <a:t>System Response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1.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The use case begins when Customer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  arrives at the </a:t>
                      </a:r>
                      <a:r>
                        <a:rPr kumimoji="0"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checkout with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  items to purchase. 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+mn-lt"/>
                        </a:rPr>
                        <a:t>Cashier Starts a new</a:t>
                      </a:r>
                      <a:r>
                        <a:rPr lang="en-US" sz="1600" b="1" i="0" baseline="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r>
                        <a:rPr lang="en-US" sz="1600" b="1" i="0" baseline="0" dirty="0">
                          <a:solidFill>
                            <a:srgbClr val="FF0000"/>
                          </a:solidFill>
                          <a:latin typeface="+mn-lt"/>
                        </a:rPr>
                        <a:t>    Sale.</a:t>
                      </a:r>
                      <a:endParaRPr lang="en-US" sz="1600" b="1" i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56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Cashier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records each item identifier</a:t>
                      </a:r>
                      <a:r>
                        <a:rPr lang="en-US" sz="1600" dirty="0">
                          <a:latin typeface="+mn-lt"/>
                        </a:rPr>
                        <a:t>.  If there is more than one item, Cashier can enter the quantity as well.</a:t>
                      </a:r>
                      <a:endParaRPr lang="en-US" sz="1600" dirty="0"/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3. Determines the Line item price and adds the Line item information</a:t>
                      </a:r>
                      <a:r>
                        <a:rPr lang="en-US" sz="1600" baseline="0" dirty="0">
                          <a:latin typeface="+mn-lt"/>
                        </a:rPr>
                        <a:t> </a:t>
                      </a:r>
                      <a:r>
                        <a:rPr lang="en-US" sz="1600" dirty="0">
                          <a:latin typeface="+mn-lt"/>
                        </a:rPr>
                        <a:t>to the running sales transaction.</a:t>
                      </a:r>
                    </a:p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+mn-lt"/>
                        </a:rPr>
                        <a:t>The description and price of the</a:t>
                      </a:r>
                      <a:r>
                        <a:rPr lang="en-US" sz="1600" b="1" baseline="0" dirty="0">
                          <a:solidFill>
                            <a:srgbClr val="7030A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+mn-lt"/>
                        </a:rPr>
                        <a:t>the current item are presented.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4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4. </a:t>
                      </a:r>
                      <a:r>
                        <a:rPr lang="en-US" sz="1600" dirty="0"/>
                        <a:t>Cashier repeats 3</a:t>
                      </a:r>
                      <a:r>
                        <a:rPr lang="en-US" sz="1600" baseline="0" dirty="0"/>
                        <a:t> </a:t>
                      </a:r>
                      <a:r>
                        <a:rPr lang="mr-IN" sz="1600" baseline="0" dirty="0"/>
                        <a:t>–</a:t>
                      </a:r>
                      <a:r>
                        <a:rPr lang="en-US" sz="1600" baseline="0" dirty="0"/>
                        <a:t> 4 for all items. On</a:t>
                      </a:r>
                      <a:r>
                        <a:rPr lang="en-US" sz="1600" dirty="0">
                          <a:latin typeface="+mn-lt"/>
                        </a:rPr>
                        <a:t> completion of item entry, the Cashier indicates to the POST that item entry is complete and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sale has ended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  <a:endParaRPr lang="en-US" sz="1600" dirty="0"/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 </a:t>
                      </a:r>
                    </a:p>
                    <a:p>
                      <a:endParaRPr lang="en-US" sz="1600" dirty="0">
                        <a:latin typeface="+mn-lt"/>
                      </a:endParaRPr>
                    </a:p>
                    <a:p>
                      <a:endParaRPr lang="en-US" sz="1600" dirty="0">
                        <a:latin typeface="+mn-lt"/>
                      </a:endParaRPr>
                    </a:p>
                    <a:p>
                      <a:r>
                        <a:rPr lang="en-US" sz="1600" dirty="0">
                          <a:latin typeface="+mn-lt"/>
                        </a:rPr>
                        <a:t>5. Calculates and 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+mn-lt"/>
                        </a:rPr>
                        <a:t>presents the sale total with taxes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  <a:endParaRPr lang="en-US" sz="1600" dirty="0"/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n-lt"/>
                        </a:rPr>
                        <a:t>6. </a:t>
                      </a:r>
                      <a:r>
                        <a:rPr lang="en-US" sz="1600" dirty="0">
                          <a:latin typeface="+mn-lt"/>
                        </a:rPr>
                        <a:t>The Cashier tells the Customer the total and asks for payment.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30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7. Customer makes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payment by cash</a:t>
                      </a:r>
                    </a:p>
                    <a:p>
                      <a:r>
                        <a:rPr lang="en-US" sz="1600" dirty="0">
                          <a:solidFill>
                            <a:srgbClr val="CC3300"/>
                          </a:solidFill>
                          <a:latin typeface="+mn-lt"/>
                        </a:rPr>
                        <a:t>   </a:t>
                      </a:r>
                      <a:endParaRPr lang="en-US" sz="1600" dirty="0"/>
                    </a:p>
                  </a:txBody>
                  <a:tcPr marT="45721" marB="457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System </a:t>
                      </a:r>
                      <a:r>
                        <a:rPr lang="en-US" sz="16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logs completed sale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6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Provides receipt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69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7" y="9994"/>
            <a:ext cx="10683375" cy="633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57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42" y="680961"/>
            <a:ext cx="7371081" cy="520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Up till Now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301FC2-55DC-467E-B464-59F3A0C508B6}"/>
              </a:ext>
            </a:extLst>
          </p:cNvPr>
          <p:cNvSpPr/>
          <p:nvPr/>
        </p:nvSpPr>
        <p:spPr>
          <a:xfrm>
            <a:off x="624303" y="1967077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114302" y="685800"/>
                </a:moveTo>
                <a:lnTo>
                  <a:pt x="69810" y="676817"/>
                </a:lnTo>
                <a:lnTo>
                  <a:pt x="33478" y="652321"/>
                </a:lnTo>
                <a:lnTo>
                  <a:pt x="8982" y="615989"/>
                </a:lnTo>
                <a:lnTo>
                  <a:pt x="0" y="571498"/>
                </a:lnTo>
                <a:lnTo>
                  <a:pt x="0" y="114302"/>
                </a:lnTo>
                <a:lnTo>
                  <a:pt x="8982" y="69810"/>
                </a:lnTo>
                <a:lnTo>
                  <a:pt x="33478" y="33478"/>
                </a:lnTo>
                <a:lnTo>
                  <a:pt x="69810" y="8982"/>
                </a:lnTo>
                <a:lnTo>
                  <a:pt x="114302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AE8D9B0-CF9C-49E4-B106-0A7FE2E117D4}"/>
              </a:ext>
            </a:extLst>
          </p:cNvPr>
          <p:cNvSpPr/>
          <p:nvPr/>
        </p:nvSpPr>
        <p:spPr>
          <a:xfrm>
            <a:off x="1934940" y="1967077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0" y="0"/>
                </a:moveTo>
                <a:lnTo>
                  <a:pt x="44493" y="8982"/>
                </a:lnTo>
                <a:lnTo>
                  <a:pt x="80825" y="33478"/>
                </a:lnTo>
                <a:lnTo>
                  <a:pt x="105320" y="69810"/>
                </a:lnTo>
                <a:lnTo>
                  <a:pt x="114302" y="114302"/>
                </a:lnTo>
                <a:lnTo>
                  <a:pt x="114302" y="571498"/>
                </a:lnTo>
                <a:lnTo>
                  <a:pt x="105320" y="615989"/>
                </a:lnTo>
                <a:lnTo>
                  <a:pt x="80825" y="652321"/>
                </a:lnTo>
                <a:lnTo>
                  <a:pt x="44493" y="676817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2B07C1D-0661-4B8A-9CFD-43947CCC11D7}"/>
              </a:ext>
            </a:extLst>
          </p:cNvPr>
          <p:cNvSpPr txBox="1"/>
          <p:nvPr/>
        </p:nvSpPr>
        <p:spPr>
          <a:xfrm>
            <a:off x="676153" y="2062718"/>
            <a:ext cx="1363980" cy="57451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 marR="6773" indent="390304">
              <a:lnSpc>
                <a:spcPts val="2147"/>
              </a:lnSpc>
              <a:spcBef>
                <a:spcPts val="280"/>
              </a:spcBef>
            </a:pPr>
            <a:r>
              <a:rPr sz="1867" b="1" spc="-133" dirty="0">
                <a:latin typeface="Trebuchet MS"/>
                <a:cs typeface="Trebuchet MS"/>
              </a:rPr>
              <a:t>Set </a:t>
            </a:r>
            <a:r>
              <a:rPr sz="1867" b="1" spc="-100" dirty="0">
                <a:latin typeface="Trebuchet MS"/>
                <a:cs typeface="Trebuchet MS"/>
              </a:rPr>
              <a:t>of  </a:t>
            </a:r>
            <a:r>
              <a:rPr sz="1867" b="1" spc="-187" dirty="0">
                <a:latin typeface="Trebuchet MS"/>
                <a:cs typeface="Trebuchet MS"/>
              </a:rPr>
              <a:t>R</a:t>
            </a:r>
            <a:r>
              <a:rPr sz="1867" b="1" spc="-152" dirty="0">
                <a:latin typeface="Trebuchet MS"/>
                <a:cs typeface="Trebuchet MS"/>
              </a:rPr>
              <a:t>e</a:t>
            </a:r>
            <a:r>
              <a:rPr sz="1867" b="1" spc="-133" dirty="0">
                <a:latin typeface="Trebuchet MS"/>
                <a:cs typeface="Trebuchet MS"/>
              </a:rPr>
              <a:t>q</a:t>
            </a:r>
            <a:r>
              <a:rPr sz="1867" b="1" spc="-147" dirty="0">
                <a:latin typeface="Trebuchet MS"/>
                <a:cs typeface="Trebuchet MS"/>
              </a:rPr>
              <a:t>u</a:t>
            </a:r>
            <a:r>
              <a:rPr sz="1867" b="1" spc="-113" dirty="0">
                <a:latin typeface="Trebuchet MS"/>
                <a:cs typeface="Trebuchet MS"/>
              </a:rPr>
              <a:t>i</a:t>
            </a:r>
            <a:r>
              <a:rPr sz="1867" b="1" spc="-193" dirty="0">
                <a:latin typeface="Trebuchet MS"/>
                <a:cs typeface="Trebuchet MS"/>
              </a:rPr>
              <a:t>r</a:t>
            </a:r>
            <a:r>
              <a:rPr sz="1867" b="1" spc="-173" dirty="0">
                <a:latin typeface="Trebuchet MS"/>
                <a:cs typeface="Trebuchet MS"/>
              </a:rPr>
              <a:t>e</a:t>
            </a:r>
            <a:r>
              <a:rPr sz="1867" b="1" spc="-140" dirty="0">
                <a:latin typeface="Trebuchet MS"/>
                <a:cs typeface="Trebuchet MS"/>
              </a:rPr>
              <a:t>m</a:t>
            </a:r>
            <a:r>
              <a:rPr sz="1867" b="1" spc="-173" dirty="0">
                <a:latin typeface="Trebuchet MS"/>
                <a:cs typeface="Trebuchet MS"/>
              </a:rPr>
              <a:t>e</a:t>
            </a:r>
            <a:r>
              <a:rPr sz="1867" b="1" spc="-160" dirty="0">
                <a:latin typeface="Trebuchet MS"/>
                <a:cs typeface="Trebuchet MS"/>
              </a:rPr>
              <a:t>n</a:t>
            </a:r>
            <a:r>
              <a:rPr sz="1867" b="1" spc="-127" dirty="0">
                <a:latin typeface="Trebuchet MS"/>
                <a:cs typeface="Trebuchet MS"/>
              </a:rPr>
              <a:t>t</a:t>
            </a:r>
            <a:r>
              <a:rPr sz="1867" b="1" spc="-60" dirty="0">
                <a:latin typeface="Trebuchet MS"/>
                <a:cs typeface="Trebuchet MS"/>
              </a:rPr>
              <a:t>s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14F8B93-3EDE-430C-B5CC-4D4925C003BC}"/>
              </a:ext>
            </a:extLst>
          </p:cNvPr>
          <p:cNvSpPr/>
          <p:nvPr/>
        </p:nvSpPr>
        <p:spPr>
          <a:xfrm>
            <a:off x="502389" y="2968548"/>
            <a:ext cx="749300" cy="618912"/>
          </a:xfrm>
          <a:custGeom>
            <a:avLst/>
            <a:gdLst/>
            <a:ahLst/>
            <a:cxnLst/>
            <a:rect l="l" t="t" r="r" b="b"/>
            <a:pathLst>
              <a:path w="561975" h="464185">
                <a:moveTo>
                  <a:pt x="561703" y="0"/>
                </a:moveTo>
                <a:lnTo>
                  <a:pt x="0" y="46373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79B0A3-9878-4EEA-A197-2E27502A37C0}"/>
              </a:ext>
            </a:extLst>
          </p:cNvPr>
          <p:cNvSpPr txBox="1"/>
          <p:nvPr/>
        </p:nvSpPr>
        <p:spPr>
          <a:xfrm>
            <a:off x="-24662" y="3600941"/>
            <a:ext cx="1054100" cy="672514"/>
          </a:xfrm>
          <a:prstGeom prst="rect">
            <a:avLst/>
          </a:prstGeom>
        </p:spPr>
        <p:txBody>
          <a:bodyPr vert="horz" wrap="square" lIns="0" tIns="28787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 marR="6773" indent="-1693" algn="ctr">
              <a:lnSpc>
                <a:spcPct val="94500"/>
              </a:lnSpc>
              <a:spcBef>
                <a:spcPts val="227"/>
              </a:spcBef>
            </a:pPr>
            <a:r>
              <a:rPr sz="1467" spc="-67" dirty="0">
                <a:latin typeface="Trebuchet MS"/>
                <a:cs typeface="Trebuchet MS"/>
              </a:rPr>
              <a:t>Non-  </a:t>
            </a:r>
            <a:r>
              <a:rPr sz="1467" spc="-100" dirty="0">
                <a:latin typeface="Trebuchet MS"/>
                <a:cs typeface="Trebuchet MS"/>
              </a:rPr>
              <a:t>Functional  </a:t>
            </a:r>
            <a:r>
              <a:rPr sz="1467" spc="-93" dirty="0">
                <a:latin typeface="Trebuchet MS"/>
                <a:cs typeface="Trebuchet MS"/>
              </a:rPr>
              <a:t>Re</a:t>
            </a:r>
            <a:r>
              <a:rPr sz="1467" spc="-100" dirty="0">
                <a:latin typeface="Trebuchet MS"/>
                <a:cs typeface="Trebuchet MS"/>
              </a:rPr>
              <a:t>q</a:t>
            </a:r>
            <a:r>
              <a:rPr sz="1467" spc="-73" dirty="0">
                <a:latin typeface="Trebuchet MS"/>
                <a:cs typeface="Trebuchet MS"/>
              </a:rPr>
              <a:t>u</a:t>
            </a:r>
            <a:r>
              <a:rPr sz="1467" spc="-113" dirty="0">
                <a:latin typeface="Trebuchet MS"/>
                <a:cs typeface="Trebuchet MS"/>
              </a:rPr>
              <a:t>i</a:t>
            </a:r>
            <a:r>
              <a:rPr sz="1467" spc="-93" dirty="0">
                <a:latin typeface="Trebuchet MS"/>
                <a:cs typeface="Trebuchet MS"/>
              </a:rPr>
              <a:t>r</a:t>
            </a:r>
            <a:r>
              <a:rPr sz="1467" spc="-80" dirty="0">
                <a:latin typeface="Trebuchet MS"/>
                <a:cs typeface="Trebuchet MS"/>
              </a:rPr>
              <a:t>e</a:t>
            </a:r>
            <a:r>
              <a:rPr sz="1467" spc="-133" dirty="0">
                <a:latin typeface="Trebuchet MS"/>
                <a:cs typeface="Trebuchet MS"/>
              </a:rPr>
              <a:t>m</a:t>
            </a:r>
            <a:r>
              <a:rPr sz="1467" spc="-87" dirty="0">
                <a:latin typeface="Trebuchet MS"/>
                <a:cs typeface="Trebuchet MS"/>
              </a:rPr>
              <a:t>e</a:t>
            </a:r>
            <a:r>
              <a:rPr sz="1467" spc="-93" dirty="0">
                <a:latin typeface="Trebuchet MS"/>
                <a:cs typeface="Trebuchet MS"/>
              </a:rPr>
              <a:t>n</a:t>
            </a:r>
            <a:r>
              <a:rPr sz="1467" spc="-120" dirty="0">
                <a:latin typeface="Trebuchet MS"/>
                <a:cs typeface="Trebuchet MS"/>
              </a:rPr>
              <a:t>t</a:t>
            </a:r>
            <a:r>
              <a:rPr sz="1467" spc="-20" dirty="0">
                <a:latin typeface="Trebuchet MS"/>
                <a:cs typeface="Trebuchet MS"/>
              </a:rPr>
              <a:t>s</a:t>
            </a:r>
            <a:endParaRPr sz="1467" dirty="0">
              <a:latin typeface="Trebuchet MS"/>
              <a:cs typeface="Trebuchet M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B467496-FD1D-4C88-BBED-FF941586718D}"/>
              </a:ext>
            </a:extLst>
          </p:cNvPr>
          <p:cNvSpPr txBox="1"/>
          <p:nvPr/>
        </p:nvSpPr>
        <p:spPr>
          <a:xfrm>
            <a:off x="1568946" y="3613134"/>
            <a:ext cx="1054100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 marR="6773" indent="129537">
              <a:lnSpc>
                <a:spcPts val="1600"/>
              </a:lnSpc>
              <a:spcBef>
                <a:spcPts val="320"/>
              </a:spcBef>
            </a:pPr>
            <a:r>
              <a:rPr sz="1467" spc="-100" dirty="0">
                <a:latin typeface="Trebuchet MS"/>
                <a:cs typeface="Trebuchet MS"/>
              </a:rPr>
              <a:t>Functional  </a:t>
            </a:r>
            <a:r>
              <a:rPr sz="1467" spc="-93" dirty="0">
                <a:latin typeface="Trebuchet MS"/>
                <a:cs typeface="Trebuchet MS"/>
              </a:rPr>
              <a:t>Re</a:t>
            </a:r>
            <a:r>
              <a:rPr sz="1467" spc="-100" dirty="0">
                <a:latin typeface="Trebuchet MS"/>
                <a:cs typeface="Trebuchet MS"/>
              </a:rPr>
              <a:t>q</a:t>
            </a:r>
            <a:r>
              <a:rPr sz="1467" spc="-73" dirty="0">
                <a:latin typeface="Trebuchet MS"/>
                <a:cs typeface="Trebuchet MS"/>
              </a:rPr>
              <a:t>u</a:t>
            </a:r>
            <a:r>
              <a:rPr sz="1467" spc="-113" dirty="0">
                <a:latin typeface="Trebuchet MS"/>
                <a:cs typeface="Trebuchet MS"/>
              </a:rPr>
              <a:t>i</a:t>
            </a:r>
            <a:r>
              <a:rPr sz="1467" spc="-93" dirty="0">
                <a:latin typeface="Trebuchet MS"/>
                <a:cs typeface="Trebuchet MS"/>
              </a:rPr>
              <a:t>r</a:t>
            </a:r>
            <a:r>
              <a:rPr sz="1467" spc="-80" dirty="0">
                <a:latin typeface="Trebuchet MS"/>
                <a:cs typeface="Trebuchet MS"/>
              </a:rPr>
              <a:t>e</a:t>
            </a:r>
            <a:r>
              <a:rPr sz="1467" spc="-133" dirty="0">
                <a:latin typeface="Trebuchet MS"/>
                <a:cs typeface="Trebuchet MS"/>
              </a:rPr>
              <a:t>m</a:t>
            </a:r>
            <a:r>
              <a:rPr sz="1467" spc="-87" dirty="0">
                <a:latin typeface="Trebuchet MS"/>
                <a:cs typeface="Trebuchet MS"/>
              </a:rPr>
              <a:t>e</a:t>
            </a:r>
            <a:r>
              <a:rPr sz="1467" spc="-93" dirty="0">
                <a:latin typeface="Trebuchet MS"/>
                <a:cs typeface="Trebuchet MS"/>
              </a:rPr>
              <a:t>n</a:t>
            </a:r>
            <a:r>
              <a:rPr sz="1467" spc="-120" dirty="0">
                <a:latin typeface="Trebuchet MS"/>
                <a:cs typeface="Trebuchet MS"/>
              </a:rPr>
              <a:t>t</a:t>
            </a:r>
            <a:r>
              <a:rPr sz="1467" spc="-20" dirty="0">
                <a:latin typeface="Trebuchet MS"/>
                <a:cs typeface="Trebuchet MS"/>
              </a:rPr>
              <a:t>s</a:t>
            </a:r>
            <a:endParaRPr sz="1467">
              <a:latin typeface="Trebuchet MS"/>
              <a:cs typeface="Trebuchet MS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08C3EFF-ED45-4391-9D7D-B2EDBBDDD41A}"/>
              </a:ext>
            </a:extLst>
          </p:cNvPr>
          <p:cNvGrpSpPr/>
          <p:nvPr/>
        </p:nvGrpSpPr>
        <p:grpSpPr>
          <a:xfrm>
            <a:off x="2383439" y="2289285"/>
            <a:ext cx="662093" cy="218440"/>
            <a:chOff x="2965272" y="2594610"/>
            <a:chExt cx="496570" cy="163830"/>
          </a:xfrm>
        </p:grpSpPr>
        <p:sp>
          <p:nvSpPr>
            <p:cNvPr id="42" name="object 10">
              <a:extLst>
                <a:ext uri="{FF2B5EF4-FFF2-40B4-BE49-F238E27FC236}">
                  <a16:creationId xmlns:a16="http://schemas.microsoft.com/office/drawing/2014/main" id="{2CC89771-691F-4570-BE80-2413849138E5}"/>
                </a:ext>
              </a:extLst>
            </p:cNvPr>
            <p:cNvSpPr/>
            <p:nvPr/>
          </p:nvSpPr>
          <p:spPr>
            <a:xfrm>
              <a:off x="2965272" y="2594610"/>
              <a:ext cx="496570" cy="163830"/>
            </a:xfrm>
            <a:custGeom>
              <a:avLst/>
              <a:gdLst/>
              <a:ahLst/>
              <a:cxnLst/>
              <a:rect l="l" t="t" r="r" b="b"/>
              <a:pathLst>
                <a:path w="496570" h="163830">
                  <a:moveTo>
                    <a:pt x="414743" y="0"/>
                  </a:moveTo>
                  <a:lnTo>
                    <a:pt x="414743" y="40817"/>
                  </a:lnTo>
                  <a:lnTo>
                    <a:pt x="0" y="40817"/>
                  </a:lnTo>
                  <a:lnTo>
                    <a:pt x="0" y="122466"/>
                  </a:lnTo>
                  <a:lnTo>
                    <a:pt x="414743" y="122466"/>
                  </a:lnTo>
                  <a:lnTo>
                    <a:pt x="414743" y="163283"/>
                  </a:lnTo>
                  <a:lnTo>
                    <a:pt x="496392" y="81648"/>
                  </a:lnTo>
                  <a:lnTo>
                    <a:pt x="4147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43" name="object 11">
              <a:extLst>
                <a:ext uri="{FF2B5EF4-FFF2-40B4-BE49-F238E27FC236}">
                  <a16:creationId xmlns:a16="http://schemas.microsoft.com/office/drawing/2014/main" id="{B3C2A7CC-7EC1-44FB-8A2E-05142256DD11}"/>
                </a:ext>
              </a:extLst>
            </p:cNvPr>
            <p:cNvSpPr/>
            <p:nvPr/>
          </p:nvSpPr>
          <p:spPr>
            <a:xfrm>
              <a:off x="2965272" y="2594610"/>
              <a:ext cx="496570" cy="163830"/>
            </a:xfrm>
            <a:custGeom>
              <a:avLst/>
              <a:gdLst/>
              <a:ahLst/>
              <a:cxnLst/>
              <a:rect l="l" t="t" r="r" b="b"/>
              <a:pathLst>
                <a:path w="496570" h="163830">
                  <a:moveTo>
                    <a:pt x="0" y="40821"/>
                  </a:moveTo>
                  <a:lnTo>
                    <a:pt x="414747" y="40821"/>
                  </a:lnTo>
                  <a:lnTo>
                    <a:pt x="414747" y="0"/>
                  </a:lnTo>
                  <a:lnTo>
                    <a:pt x="496389" y="81643"/>
                  </a:lnTo>
                  <a:lnTo>
                    <a:pt x="414747" y="163286"/>
                  </a:lnTo>
                  <a:lnTo>
                    <a:pt x="414747" y="122465"/>
                  </a:lnTo>
                  <a:lnTo>
                    <a:pt x="0" y="122465"/>
                  </a:lnTo>
                  <a:lnTo>
                    <a:pt x="0" y="4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</p:grp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68B612C5-05F1-4490-8595-917EBC7D75F4}"/>
              </a:ext>
            </a:extLst>
          </p:cNvPr>
          <p:cNvGrpSpPr/>
          <p:nvPr/>
        </p:nvGrpSpPr>
        <p:grpSpPr>
          <a:xfrm>
            <a:off x="1351468" y="2622703"/>
            <a:ext cx="1749419" cy="924965"/>
            <a:chOff x="2191294" y="2844673"/>
            <a:chExt cx="1312064" cy="693724"/>
          </a:xfrm>
        </p:grpSpPr>
        <p:sp>
          <p:nvSpPr>
            <p:cNvPr id="40" name="object 13">
              <a:extLst>
                <a:ext uri="{FF2B5EF4-FFF2-40B4-BE49-F238E27FC236}">
                  <a16:creationId xmlns:a16="http://schemas.microsoft.com/office/drawing/2014/main" id="{680B2BEF-1184-4B6C-ACA6-9E44097D36CC}"/>
                </a:ext>
              </a:extLst>
            </p:cNvPr>
            <p:cNvSpPr/>
            <p:nvPr/>
          </p:nvSpPr>
          <p:spPr>
            <a:xfrm>
              <a:off x="2191294" y="3104057"/>
              <a:ext cx="552450" cy="434340"/>
            </a:xfrm>
            <a:custGeom>
              <a:avLst/>
              <a:gdLst/>
              <a:ahLst/>
              <a:cxnLst/>
              <a:rect l="l" t="t" r="r" b="b"/>
              <a:pathLst>
                <a:path w="552450" h="434339">
                  <a:moveTo>
                    <a:pt x="551905" y="43434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9E39A7A6-6918-4E18-88DC-52745191688F}"/>
                </a:ext>
              </a:extLst>
            </p:cNvPr>
            <p:cNvSpPr/>
            <p:nvPr/>
          </p:nvSpPr>
          <p:spPr>
            <a:xfrm>
              <a:off x="2686748" y="2844673"/>
              <a:ext cx="816610" cy="499109"/>
            </a:xfrm>
            <a:custGeom>
              <a:avLst/>
              <a:gdLst/>
              <a:ahLst/>
              <a:cxnLst/>
              <a:rect l="l" t="t" r="r" b="b"/>
              <a:pathLst>
                <a:path w="816610" h="499110">
                  <a:moveTo>
                    <a:pt x="395516" y="473265"/>
                  </a:moveTo>
                  <a:lnTo>
                    <a:pt x="0" y="473265"/>
                  </a:lnTo>
                  <a:lnTo>
                    <a:pt x="0" y="498665"/>
                  </a:lnTo>
                  <a:lnTo>
                    <a:pt x="420916" y="498665"/>
                  </a:lnTo>
                  <a:lnTo>
                    <a:pt x="420916" y="485965"/>
                  </a:lnTo>
                  <a:lnTo>
                    <a:pt x="395516" y="485965"/>
                  </a:lnTo>
                  <a:lnTo>
                    <a:pt x="395516" y="473265"/>
                  </a:lnTo>
                  <a:close/>
                </a:path>
                <a:path w="816610" h="499110">
                  <a:moveTo>
                    <a:pt x="740232" y="25400"/>
                  </a:moveTo>
                  <a:lnTo>
                    <a:pt x="395516" y="25400"/>
                  </a:lnTo>
                  <a:lnTo>
                    <a:pt x="395516" y="485965"/>
                  </a:lnTo>
                  <a:lnTo>
                    <a:pt x="408216" y="473265"/>
                  </a:lnTo>
                  <a:lnTo>
                    <a:pt x="420916" y="473265"/>
                  </a:lnTo>
                  <a:lnTo>
                    <a:pt x="420916" y="50800"/>
                  </a:lnTo>
                  <a:lnTo>
                    <a:pt x="408216" y="50800"/>
                  </a:lnTo>
                  <a:lnTo>
                    <a:pt x="420916" y="38100"/>
                  </a:lnTo>
                  <a:lnTo>
                    <a:pt x="740232" y="38100"/>
                  </a:lnTo>
                  <a:lnTo>
                    <a:pt x="740232" y="25400"/>
                  </a:lnTo>
                  <a:close/>
                </a:path>
                <a:path w="816610" h="499110">
                  <a:moveTo>
                    <a:pt x="420916" y="473265"/>
                  </a:moveTo>
                  <a:lnTo>
                    <a:pt x="408216" y="473265"/>
                  </a:lnTo>
                  <a:lnTo>
                    <a:pt x="395516" y="485965"/>
                  </a:lnTo>
                  <a:lnTo>
                    <a:pt x="420916" y="485965"/>
                  </a:lnTo>
                  <a:lnTo>
                    <a:pt x="420916" y="473265"/>
                  </a:lnTo>
                  <a:close/>
                </a:path>
                <a:path w="816610" h="499110">
                  <a:moveTo>
                    <a:pt x="740232" y="0"/>
                  </a:moveTo>
                  <a:lnTo>
                    <a:pt x="740232" y="76200"/>
                  </a:lnTo>
                  <a:lnTo>
                    <a:pt x="791032" y="50800"/>
                  </a:lnTo>
                  <a:lnTo>
                    <a:pt x="752932" y="50800"/>
                  </a:lnTo>
                  <a:lnTo>
                    <a:pt x="752932" y="25400"/>
                  </a:lnTo>
                  <a:lnTo>
                    <a:pt x="791032" y="25400"/>
                  </a:lnTo>
                  <a:lnTo>
                    <a:pt x="740232" y="0"/>
                  </a:lnTo>
                  <a:close/>
                </a:path>
                <a:path w="816610" h="499110">
                  <a:moveTo>
                    <a:pt x="420916" y="38100"/>
                  </a:moveTo>
                  <a:lnTo>
                    <a:pt x="408216" y="50800"/>
                  </a:lnTo>
                  <a:lnTo>
                    <a:pt x="420916" y="50800"/>
                  </a:lnTo>
                  <a:lnTo>
                    <a:pt x="420916" y="38100"/>
                  </a:lnTo>
                  <a:close/>
                </a:path>
                <a:path w="816610" h="499110">
                  <a:moveTo>
                    <a:pt x="740232" y="38100"/>
                  </a:moveTo>
                  <a:lnTo>
                    <a:pt x="420916" y="38100"/>
                  </a:lnTo>
                  <a:lnTo>
                    <a:pt x="420916" y="50800"/>
                  </a:lnTo>
                  <a:lnTo>
                    <a:pt x="740232" y="50800"/>
                  </a:lnTo>
                  <a:lnTo>
                    <a:pt x="740232" y="38100"/>
                  </a:lnTo>
                  <a:close/>
                </a:path>
                <a:path w="816610" h="499110">
                  <a:moveTo>
                    <a:pt x="791032" y="25400"/>
                  </a:moveTo>
                  <a:lnTo>
                    <a:pt x="752932" y="25400"/>
                  </a:lnTo>
                  <a:lnTo>
                    <a:pt x="752932" y="50800"/>
                  </a:lnTo>
                  <a:lnTo>
                    <a:pt x="791032" y="50800"/>
                  </a:lnTo>
                  <a:lnTo>
                    <a:pt x="816432" y="38100"/>
                  </a:lnTo>
                  <a:lnTo>
                    <a:pt x="791032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</p:grpSp>
      <p:sp>
        <p:nvSpPr>
          <p:cNvPr id="13" name="object 15">
            <a:extLst>
              <a:ext uri="{FF2B5EF4-FFF2-40B4-BE49-F238E27FC236}">
                <a16:creationId xmlns:a16="http://schemas.microsoft.com/office/drawing/2014/main" id="{F7E4D63C-87C1-45DD-85B1-F033869195FF}"/>
              </a:ext>
            </a:extLst>
          </p:cNvPr>
          <p:cNvSpPr/>
          <p:nvPr/>
        </p:nvSpPr>
        <p:spPr>
          <a:xfrm>
            <a:off x="3219453" y="1967077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114302" y="685800"/>
                </a:moveTo>
                <a:lnTo>
                  <a:pt x="69810" y="676817"/>
                </a:lnTo>
                <a:lnTo>
                  <a:pt x="33478" y="652321"/>
                </a:lnTo>
                <a:lnTo>
                  <a:pt x="8982" y="615989"/>
                </a:lnTo>
                <a:lnTo>
                  <a:pt x="0" y="571498"/>
                </a:lnTo>
                <a:lnTo>
                  <a:pt x="0" y="114302"/>
                </a:lnTo>
                <a:lnTo>
                  <a:pt x="8982" y="69810"/>
                </a:lnTo>
                <a:lnTo>
                  <a:pt x="33478" y="33478"/>
                </a:lnTo>
                <a:lnTo>
                  <a:pt x="69810" y="8982"/>
                </a:lnTo>
                <a:lnTo>
                  <a:pt x="114302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EB1300E3-2FB4-40F0-B75A-1CB012CEFA83}"/>
              </a:ext>
            </a:extLst>
          </p:cNvPr>
          <p:cNvSpPr/>
          <p:nvPr/>
        </p:nvSpPr>
        <p:spPr>
          <a:xfrm>
            <a:off x="4530092" y="1967077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0" y="0"/>
                </a:moveTo>
                <a:lnTo>
                  <a:pt x="44493" y="8982"/>
                </a:lnTo>
                <a:lnTo>
                  <a:pt x="80825" y="33478"/>
                </a:lnTo>
                <a:lnTo>
                  <a:pt x="105320" y="69810"/>
                </a:lnTo>
                <a:lnTo>
                  <a:pt x="114302" y="114302"/>
                </a:lnTo>
                <a:lnTo>
                  <a:pt x="114302" y="571498"/>
                </a:lnTo>
                <a:lnTo>
                  <a:pt x="105320" y="615989"/>
                </a:lnTo>
                <a:lnTo>
                  <a:pt x="80825" y="652321"/>
                </a:lnTo>
                <a:lnTo>
                  <a:pt x="44493" y="676817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743214DA-86AC-4913-8FF4-DFC6B3F24B8F}"/>
              </a:ext>
            </a:extLst>
          </p:cNvPr>
          <p:cNvSpPr txBox="1"/>
          <p:nvPr/>
        </p:nvSpPr>
        <p:spPr>
          <a:xfrm>
            <a:off x="3521848" y="2062717"/>
            <a:ext cx="883920" cy="578791"/>
          </a:xfrm>
          <a:prstGeom prst="rect">
            <a:avLst/>
          </a:prstGeom>
        </p:spPr>
        <p:txBody>
          <a:bodyPr vert="horz" wrap="square" lIns="0" tIns="39793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 marR="6773">
              <a:lnSpc>
                <a:spcPts val="2107"/>
              </a:lnSpc>
              <a:spcBef>
                <a:spcPts val="313"/>
              </a:spcBef>
            </a:pPr>
            <a:r>
              <a:rPr sz="1867" b="1" spc="-107" dirty="0">
                <a:latin typeface="Trebuchet MS"/>
                <a:cs typeface="Trebuchet MS"/>
              </a:rPr>
              <a:t>Use</a:t>
            </a:r>
            <a:r>
              <a:rPr sz="1867" b="1" spc="-320" dirty="0">
                <a:latin typeface="Trebuchet MS"/>
                <a:cs typeface="Trebuchet MS"/>
              </a:rPr>
              <a:t> </a:t>
            </a:r>
            <a:r>
              <a:rPr sz="1867" b="1" spc="-133" dirty="0">
                <a:latin typeface="Trebuchet MS"/>
                <a:cs typeface="Trebuchet MS"/>
              </a:rPr>
              <a:t>Case  </a:t>
            </a:r>
            <a:r>
              <a:rPr sz="1867" b="1" spc="-113" dirty="0">
                <a:latin typeface="Trebuchet MS"/>
                <a:cs typeface="Trebuchet MS"/>
              </a:rPr>
              <a:t>Diagram</a:t>
            </a:r>
            <a:endParaRPr sz="1867" dirty="0">
              <a:latin typeface="Trebuchet MS"/>
              <a:cs typeface="Trebuchet MS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5C803CFA-1BC4-40E7-87E9-DA99574A00F3}"/>
              </a:ext>
            </a:extLst>
          </p:cNvPr>
          <p:cNvSpPr txBox="1"/>
          <p:nvPr/>
        </p:nvSpPr>
        <p:spPr>
          <a:xfrm>
            <a:off x="3324440" y="3153901"/>
            <a:ext cx="167301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spcBef>
                <a:spcPts val="133"/>
              </a:spcBef>
            </a:pPr>
            <a:r>
              <a:rPr sz="1467" spc="-60" dirty="0">
                <a:latin typeface="Trebuchet MS"/>
                <a:cs typeface="Trebuchet MS"/>
              </a:rPr>
              <a:t>Use </a:t>
            </a:r>
            <a:r>
              <a:rPr sz="1467" spc="-93" dirty="0">
                <a:latin typeface="Trebuchet MS"/>
                <a:cs typeface="Trebuchet MS"/>
              </a:rPr>
              <a:t>case</a:t>
            </a:r>
            <a:r>
              <a:rPr sz="1467" spc="-287" dirty="0">
                <a:latin typeface="Trebuchet MS"/>
                <a:cs typeface="Trebuchet MS"/>
              </a:rPr>
              <a:t> </a:t>
            </a:r>
            <a:r>
              <a:rPr sz="1467" spc="-100" dirty="0">
                <a:latin typeface="Trebuchet MS"/>
                <a:cs typeface="Trebuchet MS"/>
              </a:rPr>
              <a:t>Identification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08228CFD-7675-449E-A98D-A15A1394A750}"/>
              </a:ext>
            </a:extLst>
          </p:cNvPr>
          <p:cNvSpPr txBox="1"/>
          <p:nvPr/>
        </p:nvSpPr>
        <p:spPr>
          <a:xfrm>
            <a:off x="3324441" y="3576557"/>
            <a:ext cx="2401993" cy="6711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3098" indent="-286165">
              <a:lnSpc>
                <a:spcPts val="1747"/>
              </a:lnSpc>
              <a:spcBef>
                <a:spcPts val="133"/>
              </a:spcBef>
              <a:buFont typeface="Arial"/>
              <a:buChar char="•"/>
              <a:tabLst>
                <a:tab pos="302252" algn="l"/>
                <a:tab pos="303098" algn="l"/>
              </a:tabLst>
            </a:pPr>
            <a:r>
              <a:rPr sz="1467" spc="-47" dirty="0">
                <a:latin typeface="Trebuchet MS"/>
                <a:cs typeface="Trebuchet MS"/>
              </a:rPr>
              <a:t>Boss</a:t>
            </a:r>
            <a:r>
              <a:rPr sz="1467" spc="-160" dirty="0">
                <a:latin typeface="Trebuchet MS"/>
                <a:cs typeface="Trebuchet MS"/>
              </a:rPr>
              <a:t> </a:t>
            </a:r>
            <a:r>
              <a:rPr sz="1467" spc="-93" dirty="0">
                <a:latin typeface="Trebuchet MS"/>
                <a:cs typeface="Trebuchet MS"/>
              </a:rPr>
              <a:t>test</a:t>
            </a:r>
            <a:endParaRPr sz="1467">
              <a:latin typeface="Trebuchet MS"/>
              <a:cs typeface="Trebuchet MS"/>
            </a:endParaRPr>
          </a:p>
          <a:p>
            <a:pPr marL="303098" indent="-286165">
              <a:lnSpc>
                <a:spcPts val="1667"/>
              </a:lnSpc>
              <a:buFont typeface="Arial"/>
              <a:buChar char="•"/>
              <a:tabLst>
                <a:tab pos="302252" algn="l"/>
                <a:tab pos="303098" algn="l"/>
              </a:tabLst>
            </a:pPr>
            <a:r>
              <a:rPr sz="1467" spc="-100" dirty="0">
                <a:latin typeface="Trebuchet MS"/>
                <a:cs typeface="Trebuchet MS"/>
              </a:rPr>
              <a:t>Elementary </a:t>
            </a:r>
            <a:r>
              <a:rPr sz="1467" spc="-67" dirty="0">
                <a:latin typeface="Trebuchet MS"/>
                <a:cs typeface="Trebuchet MS"/>
              </a:rPr>
              <a:t>Business</a:t>
            </a:r>
            <a:r>
              <a:rPr sz="1467" spc="-260" dirty="0">
                <a:latin typeface="Trebuchet MS"/>
                <a:cs typeface="Trebuchet MS"/>
              </a:rPr>
              <a:t> </a:t>
            </a:r>
            <a:r>
              <a:rPr sz="1467" spc="-87" dirty="0">
                <a:latin typeface="Trebuchet MS"/>
                <a:cs typeface="Trebuchet MS"/>
              </a:rPr>
              <a:t>Process</a:t>
            </a:r>
            <a:endParaRPr sz="1467">
              <a:latin typeface="Trebuchet MS"/>
              <a:cs typeface="Trebuchet MS"/>
            </a:endParaRPr>
          </a:p>
          <a:p>
            <a:pPr marL="303098" indent="-286165">
              <a:lnSpc>
                <a:spcPts val="1680"/>
              </a:lnSpc>
              <a:buFont typeface="Arial"/>
              <a:buChar char="•"/>
              <a:tabLst>
                <a:tab pos="302252" algn="l"/>
                <a:tab pos="303098" algn="l"/>
              </a:tabLst>
            </a:pPr>
            <a:r>
              <a:rPr sz="1467" spc="-100" dirty="0">
                <a:latin typeface="Trebuchet MS"/>
                <a:cs typeface="Trebuchet MS"/>
              </a:rPr>
              <a:t>Size</a:t>
            </a:r>
            <a:r>
              <a:rPr sz="1467" spc="-167" dirty="0">
                <a:latin typeface="Trebuchet MS"/>
                <a:cs typeface="Trebuchet MS"/>
              </a:rPr>
              <a:t> </a:t>
            </a:r>
            <a:r>
              <a:rPr sz="1467" spc="-113" dirty="0">
                <a:latin typeface="Trebuchet MS"/>
                <a:cs typeface="Trebuchet MS"/>
              </a:rPr>
              <a:t>Test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5DB861DA-4BB2-428F-8392-93C8FDEA2B8A}"/>
              </a:ext>
            </a:extLst>
          </p:cNvPr>
          <p:cNvSpPr txBox="1"/>
          <p:nvPr/>
        </p:nvSpPr>
        <p:spPr>
          <a:xfrm>
            <a:off x="3324441" y="4421870"/>
            <a:ext cx="3170767" cy="2351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3098" indent="-286165">
              <a:lnSpc>
                <a:spcPts val="1747"/>
              </a:lnSpc>
              <a:spcBef>
                <a:spcPts val="133"/>
              </a:spcBef>
              <a:buFont typeface="Wingdings"/>
              <a:buChar char=""/>
              <a:tabLst>
                <a:tab pos="303098" algn="l"/>
              </a:tabLst>
            </a:pPr>
            <a:r>
              <a:rPr sz="1467" spc="-93" dirty="0">
                <a:latin typeface="Trebuchet MS"/>
                <a:cs typeface="Trebuchet MS"/>
              </a:rPr>
              <a:t>Represent </a:t>
            </a:r>
            <a:r>
              <a:rPr sz="1467" spc="-107" dirty="0">
                <a:latin typeface="Trebuchet MS"/>
                <a:cs typeface="Trebuchet MS"/>
              </a:rPr>
              <a:t>feature/functions/user</a:t>
            </a:r>
            <a:r>
              <a:rPr sz="1467" spc="-193" dirty="0">
                <a:latin typeface="Trebuchet MS"/>
                <a:cs typeface="Trebuchet MS"/>
              </a:rPr>
              <a:t> </a:t>
            </a:r>
            <a:r>
              <a:rPr sz="1467" spc="-80" dirty="0">
                <a:latin typeface="Trebuchet MS"/>
                <a:cs typeface="Trebuchet MS"/>
              </a:rPr>
              <a:t>goals</a:t>
            </a:r>
            <a:endParaRPr sz="1467" dirty="0">
              <a:latin typeface="Trebuchet MS"/>
              <a:cs typeface="Trebuchet MS"/>
            </a:endParaRPr>
          </a:p>
        </p:txBody>
      </p: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D6993CCF-A3B8-47D3-90F3-3B63689A657D}"/>
              </a:ext>
            </a:extLst>
          </p:cNvPr>
          <p:cNvGrpSpPr/>
          <p:nvPr/>
        </p:nvGrpSpPr>
        <p:grpSpPr>
          <a:xfrm>
            <a:off x="7376551" y="1974359"/>
            <a:ext cx="2638080" cy="914400"/>
            <a:chOff x="6710106" y="2358415"/>
            <a:chExt cx="1978560" cy="685800"/>
          </a:xfrm>
        </p:grpSpPr>
        <p:sp>
          <p:nvSpPr>
            <p:cNvPr id="36" name="object 22">
              <a:extLst>
                <a:ext uri="{FF2B5EF4-FFF2-40B4-BE49-F238E27FC236}">
                  <a16:creationId xmlns:a16="http://schemas.microsoft.com/office/drawing/2014/main" id="{5C35E944-E571-43CD-99B3-EC844FABEEE6}"/>
                </a:ext>
              </a:extLst>
            </p:cNvPr>
            <p:cNvSpPr/>
            <p:nvPr/>
          </p:nvSpPr>
          <p:spPr>
            <a:xfrm>
              <a:off x="6710106" y="2358415"/>
              <a:ext cx="114300" cy="685800"/>
            </a:xfrm>
            <a:custGeom>
              <a:avLst/>
              <a:gdLst/>
              <a:ahLst/>
              <a:cxnLst/>
              <a:rect l="l" t="t" r="r" b="b"/>
              <a:pathLst>
                <a:path w="114300" h="685800">
                  <a:moveTo>
                    <a:pt x="0" y="0"/>
                  </a:moveTo>
                  <a:lnTo>
                    <a:pt x="44493" y="8982"/>
                  </a:lnTo>
                  <a:lnTo>
                    <a:pt x="80825" y="33478"/>
                  </a:lnTo>
                  <a:lnTo>
                    <a:pt x="105320" y="69810"/>
                  </a:lnTo>
                  <a:lnTo>
                    <a:pt x="114302" y="114302"/>
                  </a:lnTo>
                  <a:lnTo>
                    <a:pt x="114302" y="571498"/>
                  </a:lnTo>
                  <a:lnTo>
                    <a:pt x="105320" y="615989"/>
                  </a:lnTo>
                  <a:lnTo>
                    <a:pt x="80825" y="652321"/>
                  </a:lnTo>
                  <a:lnTo>
                    <a:pt x="44493" y="676817"/>
                  </a:lnTo>
                  <a:lnTo>
                    <a:pt x="0" y="68580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37" name="object 23">
              <a:extLst>
                <a:ext uri="{FF2B5EF4-FFF2-40B4-BE49-F238E27FC236}">
                  <a16:creationId xmlns:a16="http://schemas.microsoft.com/office/drawing/2014/main" id="{D40F872D-B8C2-4130-9A03-FE7E4E6742C5}"/>
                </a:ext>
              </a:extLst>
            </p:cNvPr>
            <p:cNvSpPr/>
            <p:nvPr/>
          </p:nvSpPr>
          <p:spPr>
            <a:xfrm>
              <a:off x="6959701" y="2614206"/>
              <a:ext cx="496570" cy="163830"/>
            </a:xfrm>
            <a:custGeom>
              <a:avLst/>
              <a:gdLst/>
              <a:ahLst/>
              <a:cxnLst/>
              <a:rect l="l" t="t" r="r" b="b"/>
              <a:pathLst>
                <a:path w="496570" h="163830">
                  <a:moveTo>
                    <a:pt x="414743" y="0"/>
                  </a:moveTo>
                  <a:lnTo>
                    <a:pt x="414743" y="40817"/>
                  </a:lnTo>
                  <a:lnTo>
                    <a:pt x="0" y="40817"/>
                  </a:lnTo>
                  <a:lnTo>
                    <a:pt x="0" y="122466"/>
                  </a:lnTo>
                  <a:lnTo>
                    <a:pt x="414743" y="122466"/>
                  </a:lnTo>
                  <a:lnTo>
                    <a:pt x="414743" y="163283"/>
                  </a:lnTo>
                  <a:lnTo>
                    <a:pt x="496392" y="81648"/>
                  </a:lnTo>
                  <a:lnTo>
                    <a:pt x="4147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38" name="object 24">
              <a:extLst>
                <a:ext uri="{FF2B5EF4-FFF2-40B4-BE49-F238E27FC236}">
                  <a16:creationId xmlns:a16="http://schemas.microsoft.com/office/drawing/2014/main" id="{64900C7D-1B1F-40FF-AC8C-5659F6E8966F}"/>
                </a:ext>
              </a:extLst>
            </p:cNvPr>
            <p:cNvSpPr/>
            <p:nvPr/>
          </p:nvSpPr>
          <p:spPr>
            <a:xfrm>
              <a:off x="6959701" y="2614206"/>
              <a:ext cx="496570" cy="163830"/>
            </a:xfrm>
            <a:custGeom>
              <a:avLst/>
              <a:gdLst/>
              <a:ahLst/>
              <a:cxnLst/>
              <a:rect l="l" t="t" r="r" b="b"/>
              <a:pathLst>
                <a:path w="496570" h="163830">
                  <a:moveTo>
                    <a:pt x="0" y="40821"/>
                  </a:moveTo>
                  <a:lnTo>
                    <a:pt x="414747" y="40821"/>
                  </a:lnTo>
                  <a:lnTo>
                    <a:pt x="414747" y="0"/>
                  </a:lnTo>
                  <a:lnTo>
                    <a:pt x="496389" y="81643"/>
                  </a:lnTo>
                  <a:lnTo>
                    <a:pt x="414747" y="163286"/>
                  </a:lnTo>
                  <a:lnTo>
                    <a:pt x="414747" y="122465"/>
                  </a:lnTo>
                  <a:lnTo>
                    <a:pt x="0" y="122465"/>
                  </a:lnTo>
                  <a:lnTo>
                    <a:pt x="0" y="4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39" name="object 25">
              <a:extLst>
                <a:ext uri="{FF2B5EF4-FFF2-40B4-BE49-F238E27FC236}">
                  <a16:creationId xmlns:a16="http://schemas.microsoft.com/office/drawing/2014/main" id="{EFE3A65F-F638-4B14-B97C-BFDA02FECADB}"/>
                </a:ext>
              </a:extLst>
            </p:cNvPr>
            <p:cNvSpPr/>
            <p:nvPr/>
          </p:nvSpPr>
          <p:spPr>
            <a:xfrm>
              <a:off x="7591386" y="2358415"/>
              <a:ext cx="1097280" cy="685800"/>
            </a:xfrm>
            <a:custGeom>
              <a:avLst/>
              <a:gdLst/>
              <a:ahLst/>
              <a:cxnLst/>
              <a:rect l="l" t="t" r="r" b="b"/>
              <a:pathLst>
                <a:path w="1097279" h="685800">
                  <a:moveTo>
                    <a:pt x="114302" y="685800"/>
                  </a:move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8"/>
                  </a:lnTo>
                  <a:lnTo>
                    <a:pt x="0" y="114302"/>
                  </a:ln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</a:path>
                <a:path w="1097279" h="685800">
                  <a:moveTo>
                    <a:pt x="982978" y="0"/>
                  </a:moveTo>
                  <a:lnTo>
                    <a:pt x="1027472" y="8982"/>
                  </a:lnTo>
                  <a:lnTo>
                    <a:pt x="1063804" y="33478"/>
                  </a:lnTo>
                  <a:lnTo>
                    <a:pt x="1088298" y="69810"/>
                  </a:lnTo>
                  <a:lnTo>
                    <a:pt x="1097280" y="114302"/>
                  </a:lnTo>
                  <a:lnTo>
                    <a:pt x="1097280" y="571498"/>
                  </a:lnTo>
                  <a:lnTo>
                    <a:pt x="1088298" y="615989"/>
                  </a:lnTo>
                  <a:lnTo>
                    <a:pt x="1063804" y="652321"/>
                  </a:lnTo>
                  <a:lnTo>
                    <a:pt x="1027472" y="676817"/>
                  </a:lnTo>
                  <a:lnTo>
                    <a:pt x="982978" y="68580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</p:grpSp>
      <p:grpSp>
        <p:nvGrpSpPr>
          <p:cNvPr id="20" name="object 26">
            <a:extLst>
              <a:ext uri="{FF2B5EF4-FFF2-40B4-BE49-F238E27FC236}">
                <a16:creationId xmlns:a16="http://schemas.microsoft.com/office/drawing/2014/main" id="{06C8D776-72BD-486B-8DC3-4B99BEAB631C}"/>
              </a:ext>
            </a:extLst>
          </p:cNvPr>
          <p:cNvGrpSpPr/>
          <p:nvPr/>
        </p:nvGrpSpPr>
        <p:grpSpPr>
          <a:xfrm>
            <a:off x="5065679" y="2315413"/>
            <a:ext cx="662093" cy="218440"/>
            <a:chOff x="4976952" y="2614206"/>
            <a:chExt cx="496570" cy="163830"/>
          </a:xfrm>
        </p:grpSpPr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800C8F9A-A28C-4E15-B294-F1E7B2583E8A}"/>
                </a:ext>
              </a:extLst>
            </p:cNvPr>
            <p:cNvSpPr/>
            <p:nvPr/>
          </p:nvSpPr>
          <p:spPr>
            <a:xfrm>
              <a:off x="4976952" y="2614206"/>
              <a:ext cx="496570" cy="163830"/>
            </a:xfrm>
            <a:custGeom>
              <a:avLst/>
              <a:gdLst/>
              <a:ahLst/>
              <a:cxnLst/>
              <a:rect l="l" t="t" r="r" b="b"/>
              <a:pathLst>
                <a:path w="496570" h="163830">
                  <a:moveTo>
                    <a:pt x="414743" y="0"/>
                  </a:moveTo>
                  <a:lnTo>
                    <a:pt x="414743" y="40817"/>
                  </a:lnTo>
                  <a:lnTo>
                    <a:pt x="0" y="40817"/>
                  </a:lnTo>
                  <a:lnTo>
                    <a:pt x="0" y="122466"/>
                  </a:lnTo>
                  <a:lnTo>
                    <a:pt x="414743" y="122466"/>
                  </a:lnTo>
                  <a:lnTo>
                    <a:pt x="414743" y="163283"/>
                  </a:lnTo>
                  <a:lnTo>
                    <a:pt x="496392" y="81648"/>
                  </a:lnTo>
                  <a:lnTo>
                    <a:pt x="4147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E9F4EFFF-C409-4C90-9ED6-145E626A355B}"/>
                </a:ext>
              </a:extLst>
            </p:cNvPr>
            <p:cNvSpPr/>
            <p:nvPr/>
          </p:nvSpPr>
          <p:spPr>
            <a:xfrm>
              <a:off x="4976952" y="2614206"/>
              <a:ext cx="496570" cy="163830"/>
            </a:xfrm>
            <a:custGeom>
              <a:avLst/>
              <a:gdLst/>
              <a:ahLst/>
              <a:cxnLst/>
              <a:rect l="l" t="t" r="r" b="b"/>
              <a:pathLst>
                <a:path w="496570" h="163830">
                  <a:moveTo>
                    <a:pt x="0" y="40821"/>
                  </a:moveTo>
                  <a:lnTo>
                    <a:pt x="414747" y="40821"/>
                  </a:lnTo>
                  <a:lnTo>
                    <a:pt x="414747" y="0"/>
                  </a:lnTo>
                  <a:lnTo>
                    <a:pt x="496389" y="81643"/>
                  </a:lnTo>
                  <a:lnTo>
                    <a:pt x="414747" y="163286"/>
                  </a:lnTo>
                  <a:lnTo>
                    <a:pt x="414747" y="122465"/>
                  </a:lnTo>
                  <a:lnTo>
                    <a:pt x="0" y="122465"/>
                  </a:lnTo>
                  <a:lnTo>
                    <a:pt x="0" y="4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</p:grpSp>
      <p:grpSp>
        <p:nvGrpSpPr>
          <p:cNvPr id="21" name="object 29">
            <a:extLst>
              <a:ext uri="{FF2B5EF4-FFF2-40B4-BE49-F238E27FC236}">
                <a16:creationId xmlns:a16="http://schemas.microsoft.com/office/drawing/2014/main" id="{DD6C5E71-FCF7-41F2-ADF2-129032C9A82D}"/>
              </a:ext>
            </a:extLst>
          </p:cNvPr>
          <p:cNvGrpSpPr/>
          <p:nvPr/>
        </p:nvGrpSpPr>
        <p:grpSpPr>
          <a:xfrm>
            <a:off x="4977355" y="1974359"/>
            <a:ext cx="1240959" cy="1320883"/>
            <a:chOff x="4910709" y="2358415"/>
            <a:chExt cx="930719" cy="990662"/>
          </a:xfrm>
        </p:grpSpPr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17B929AF-F3EF-459F-B77C-AD823753B662}"/>
                </a:ext>
              </a:extLst>
            </p:cNvPr>
            <p:cNvSpPr/>
            <p:nvPr/>
          </p:nvSpPr>
          <p:spPr>
            <a:xfrm>
              <a:off x="5727128" y="2358415"/>
              <a:ext cx="114300" cy="685800"/>
            </a:xfrm>
            <a:custGeom>
              <a:avLst/>
              <a:gdLst/>
              <a:ahLst/>
              <a:cxnLst/>
              <a:rect l="l" t="t" r="r" b="b"/>
              <a:pathLst>
                <a:path w="114300" h="685800">
                  <a:moveTo>
                    <a:pt x="114302" y="685800"/>
                  </a:move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8"/>
                  </a:lnTo>
                  <a:lnTo>
                    <a:pt x="0" y="114302"/>
                  </a:ln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4031A07A-1BB2-4FDC-9352-13C325876F0D}"/>
                </a:ext>
              </a:extLst>
            </p:cNvPr>
            <p:cNvSpPr/>
            <p:nvPr/>
          </p:nvSpPr>
          <p:spPr>
            <a:xfrm>
              <a:off x="4910709" y="2849968"/>
              <a:ext cx="816610" cy="499109"/>
            </a:xfrm>
            <a:custGeom>
              <a:avLst/>
              <a:gdLst/>
              <a:ahLst/>
              <a:cxnLst/>
              <a:rect l="l" t="t" r="r" b="b"/>
              <a:pathLst>
                <a:path w="816610" h="499110">
                  <a:moveTo>
                    <a:pt x="395503" y="473265"/>
                  </a:moveTo>
                  <a:lnTo>
                    <a:pt x="0" y="473265"/>
                  </a:lnTo>
                  <a:lnTo>
                    <a:pt x="0" y="498665"/>
                  </a:lnTo>
                  <a:lnTo>
                    <a:pt x="420903" y="498665"/>
                  </a:lnTo>
                  <a:lnTo>
                    <a:pt x="420903" y="485965"/>
                  </a:lnTo>
                  <a:lnTo>
                    <a:pt x="395503" y="485965"/>
                  </a:lnTo>
                  <a:lnTo>
                    <a:pt x="395503" y="473265"/>
                  </a:lnTo>
                  <a:close/>
                </a:path>
                <a:path w="816610" h="499110">
                  <a:moveTo>
                    <a:pt x="740219" y="25400"/>
                  </a:moveTo>
                  <a:lnTo>
                    <a:pt x="395503" y="25400"/>
                  </a:lnTo>
                  <a:lnTo>
                    <a:pt x="395503" y="485965"/>
                  </a:lnTo>
                  <a:lnTo>
                    <a:pt x="408216" y="473265"/>
                  </a:lnTo>
                  <a:lnTo>
                    <a:pt x="420903" y="473265"/>
                  </a:lnTo>
                  <a:lnTo>
                    <a:pt x="420903" y="50800"/>
                  </a:lnTo>
                  <a:lnTo>
                    <a:pt x="408216" y="50800"/>
                  </a:lnTo>
                  <a:lnTo>
                    <a:pt x="420903" y="38100"/>
                  </a:lnTo>
                  <a:lnTo>
                    <a:pt x="740219" y="38100"/>
                  </a:lnTo>
                  <a:lnTo>
                    <a:pt x="740219" y="25400"/>
                  </a:lnTo>
                  <a:close/>
                </a:path>
                <a:path w="816610" h="499110">
                  <a:moveTo>
                    <a:pt x="420903" y="473265"/>
                  </a:moveTo>
                  <a:lnTo>
                    <a:pt x="408216" y="473265"/>
                  </a:lnTo>
                  <a:lnTo>
                    <a:pt x="395503" y="485965"/>
                  </a:lnTo>
                  <a:lnTo>
                    <a:pt x="420903" y="485965"/>
                  </a:lnTo>
                  <a:lnTo>
                    <a:pt x="420903" y="473265"/>
                  </a:lnTo>
                  <a:close/>
                </a:path>
                <a:path w="816610" h="499110">
                  <a:moveTo>
                    <a:pt x="740219" y="0"/>
                  </a:moveTo>
                  <a:lnTo>
                    <a:pt x="740219" y="76200"/>
                  </a:lnTo>
                  <a:lnTo>
                    <a:pt x="791019" y="50800"/>
                  </a:lnTo>
                  <a:lnTo>
                    <a:pt x="752919" y="50800"/>
                  </a:lnTo>
                  <a:lnTo>
                    <a:pt x="752919" y="25400"/>
                  </a:lnTo>
                  <a:lnTo>
                    <a:pt x="791019" y="25400"/>
                  </a:lnTo>
                  <a:lnTo>
                    <a:pt x="740219" y="0"/>
                  </a:lnTo>
                  <a:close/>
                </a:path>
                <a:path w="816610" h="499110">
                  <a:moveTo>
                    <a:pt x="420903" y="38100"/>
                  </a:moveTo>
                  <a:lnTo>
                    <a:pt x="408216" y="50800"/>
                  </a:lnTo>
                  <a:lnTo>
                    <a:pt x="420903" y="50800"/>
                  </a:lnTo>
                  <a:lnTo>
                    <a:pt x="420903" y="38100"/>
                  </a:lnTo>
                  <a:close/>
                </a:path>
                <a:path w="816610" h="499110">
                  <a:moveTo>
                    <a:pt x="740219" y="38100"/>
                  </a:moveTo>
                  <a:lnTo>
                    <a:pt x="420903" y="38100"/>
                  </a:lnTo>
                  <a:lnTo>
                    <a:pt x="420903" y="50800"/>
                  </a:lnTo>
                  <a:lnTo>
                    <a:pt x="740219" y="50800"/>
                  </a:lnTo>
                  <a:lnTo>
                    <a:pt x="740219" y="38100"/>
                  </a:lnTo>
                  <a:close/>
                </a:path>
                <a:path w="816610" h="499110">
                  <a:moveTo>
                    <a:pt x="791019" y="25400"/>
                  </a:moveTo>
                  <a:lnTo>
                    <a:pt x="752919" y="25400"/>
                  </a:lnTo>
                  <a:lnTo>
                    <a:pt x="752919" y="50800"/>
                  </a:lnTo>
                  <a:lnTo>
                    <a:pt x="791019" y="50800"/>
                  </a:lnTo>
                  <a:lnTo>
                    <a:pt x="816419" y="38100"/>
                  </a:lnTo>
                  <a:lnTo>
                    <a:pt x="791019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</p:grpSp>
      <p:sp>
        <p:nvSpPr>
          <p:cNvPr id="22" name="object 32">
            <a:extLst>
              <a:ext uri="{FF2B5EF4-FFF2-40B4-BE49-F238E27FC236}">
                <a16:creationId xmlns:a16="http://schemas.microsoft.com/office/drawing/2014/main" id="{FE430623-A389-4998-9102-53288AF202A9}"/>
              </a:ext>
            </a:extLst>
          </p:cNvPr>
          <p:cNvSpPr txBox="1"/>
          <p:nvPr/>
        </p:nvSpPr>
        <p:spPr>
          <a:xfrm>
            <a:off x="6296850" y="2047817"/>
            <a:ext cx="1004993" cy="14932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278" marR="30479" algn="ctr">
              <a:lnSpc>
                <a:spcPct val="99400"/>
              </a:lnSpc>
              <a:spcBef>
                <a:spcPts val="140"/>
              </a:spcBef>
            </a:pPr>
            <a:r>
              <a:rPr sz="1600" b="1" spc="-67" dirty="0">
                <a:latin typeface="Trebuchet MS"/>
                <a:cs typeface="Trebuchet MS"/>
              </a:rPr>
              <a:t>Hig</a:t>
            </a:r>
            <a:r>
              <a:rPr sz="1600" b="1" spc="-87" dirty="0">
                <a:latin typeface="Trebuchet MS"/>
                <a:cs typeface="Trebuchet MS"/>
              </a:rPr>
              <a:t>h</a:t>
            </a:r>
            <a:r>
              <a:rPr sz="1600" b="1" spc="-107" dirty="0">
                <a:latin typeface="Trebuchet MS"/>
                <a:cs typeface="Trebuchet MS"/>
              </a:rPr>
              <a:t>-</a:t>
            </a:r>
            <a:r>
              <a:rPr sz="1600" b="1" spc="-152" dirty="0">
                <a:latin typeface="Trebuchet MS"/>
                <a:cs typeface="Trebuchet MS"/>
              </a:rPr>
              <a:t>L</a:t>
            </a:r>
            <a:r>
              <a:rPr sz="1600" b="1" spc="-180" dirty="0">
                <a:latin typeface="Trebuchet MS"/>
                <a:cs typeface="Trebuchet MS"/>
              </a:rPr>
              <a:t>e</a:t>
            </a:r>
            <a:r>
              <a:rPr sz="1600" b="1" spc="-113" dirty="0">
                <a:latin typeface="Trebuchet MS"/>
                <a:cs typeface="Trebuchet MS"/>
              </a:rPr>
              <a:t>v</a:t>
            </a:r>
            <a:r>
              <a:rPr sz="1600" b="1" spc="-127" dirty="0">
                <a:latin typeface="Trebuchet MS"/>
                <a:cs typeface="Trebuchet MS"/>
              </a:rPr>
              <a:t>e</a:t>
            </a:r>
            <a:r>
              <a:rPr sz="1600" b="1" spc="-80" dirty="0">
                <a:latin typeface="Trebuchet MS"/>
                <a:cs typeface="Trebuchet MS"/>
              </a:rPr>
              <a:t>l  </a:t>
            </a:r>
            <a:r>
              <a:rPr sz="1600" b="1" spc="-73" dirty="0">
                <a:latin typeface="Trebuchet MS"/>
                <a:cs typeface="Trebuchet MS"/>
              </a:rPr>
              <a:t>and  </a:t>
            </a:r>
            <a:r>
              <a:rPr sz="1600" b="1" spc="-100" dirty="0">
                <a:latin typeface="Trebuchet MS"/>
                <a:cs typeface="Trebuchet MS"/>
              </a:rPr>
              <a:t>Expanded  </a:t>
            </a:r>
            <a:r>
              <a:rPr sz="1600" b="1" spc="-73" dirty="0">
                <a:latin typeface="Trebuchet MS"/>
                <a:cs typeface="Trebuchet MS"/>
              </a:rPr>
              <a:t>Use</a:t>
            </a:r>
            <a:r>
              <a:rPr sz="1600" b="1" spc="-180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cases</a:t>
            </a:r>
            <a:endParaRPr sz="1600">
              <a:latin typeface="Trebuchet MS"/>
              <a:cs typeface="Trebuchet MS"/>
            </a:endParaRPr>
          </a:p>
          <a:p>
            <a:pPr marL="16933" marR="6773" algn="ctr">
              <a:lnSpc>
                <a:spcPts val="1600"/>
              </a:lnSpc>
              <a:spcBef>
                <a:spcPts val="707"/>
              </a:spcBef>
            </a:pPr>
            <a:r>
              <a:rPr sz="1467" spc="-27" dirty="0">
                <a:latin typeface="Trebuchet MS"/>
                <a:cs typeface="Trebuchet MS"/>
              </a:rPr>
              <a:t>Main</a:t>
            </a:r>
            <a:r>
              <a:rPr sz="1467" spc="-267" dirty="0">
                <a:latin typeface="Trebuchet MS"/>
                <a:cs typeface="Trebuchet MS"/>
              </a:rPr>
              <a:t> </a:t>
            </a:r>
            <a:r>
              <a:rPr sz="1467" spc="-80" dirty="0">
                <a:latin typeface="Trebuchet MS"/>
                <a:cs typeface="Trebuchet MS"/>
              </a:rPr>
              <a:t>Success  </a:t>
            </a:r>
            <a:r>
              <a:rPr sz="1467" spc="-87" dirty="0">
                <a:latin typeface="Trebuchet MS"/>
                <a:cs typeface="Trebuchet MS"/>
              </a:rPr>
              <a:t>Scenarios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23" name="object 33">
            <a:extLst>
              <a:ext uri="{FF2B5EF4-FFF2-40B4-BE49-F238E27FC236}">
                <a16:creationId xmlns:a16="http://schemas.microsoft.com/office/drawing/2014/main" id="{8197A7F2-8D22-4736-BFFA-23C3D2F0F880}"/>
              </a:ext>
            </a:extLst>
          </p:cNvPr>
          <p:cNvSpPr txBox="1"/>
          <p:nvPr/>
        </p:nvSpPr>
        <p:spPr>
          <a:xfrm>
            <a:off x="8666976" y="2255080"/>
            <a:ext cx="129455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spcBef>
                <a:spcPts val="133"/>
              </a:spcBef>
            </a:pPr>
            <a:r>
              <a:rPr sz="1600" b="1" spc="-67" dirty="0">
                <a:latin typeface="Trebuchet MS"/>
                <a:cs typeface="Trebuchet MS"/>
              </a:rPr>
              <a:t>Domain</a:t>
            </a:r>
            <a:r>
              <a:rPr sz="1600" b="1" spc="-173" dirty="0">
                <a:latin typeface="Trebuchet MS"/>
                <a:cs typeface="Trebuchet MS"/>
              </a:rPr>
              <a:t> </a:t>
            </a:r>
            <a:r>
              <a:rPr sz="1600" b="1" spc="-27" dirty="0"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4" name="object 34">
            <a:extLst>
              <a:ext uri="{FF2B5EF4-FFF2-40B4-BE49-F238E27FC236}">
                <a16:creationId xmlns:a16="http://schemas.microsoft.com/office/drawing/2014/main" id="{FAF919F3-1013-40AD-AEE3-F1B9D26C0001}"/>
              </a:ext>
            </a:extLst>
          </p:cNvPr>
          <p:cNvGrpSpPr/>
          <p:nvPr/>
        </p:nvGrpSpPr>
        <p:grpSpPr>
          <a:xfrm>
            <a:off x="7348885" y="1967078"/>
            <a:ext cx="3723759" cy="1432916"/>
            <a:chOff x="6689356" y="2352954"/>
            <a:chExt cx="2792819" cy="1074687"/>
          </a:xfrm>
        </p:grpSpPr>
        <p:sp>
          <p:nvSpPr>
            <p:cNvPr id="27" name="object 35">
              <a:extLst>
                <a:ext uri="{FF2B5EF4-FFF2-40B4-BE49-F238E27FC236}">
                  <a16:creationId xmlns:a16="http://schemas.microsoft.com/office/drawing/2014/main" id="{F1F1D504-42C6-4439-B027-C762DD3D0FB3}"/>
                </a:ext>
              </a:extLst>
            </p:cNvPr>
            <p:cNvSpPr/>
            <p:nvPr/>
          </p:nvSpPr>
          <p:spPr>
            <a:xfrm>
              <a:off x="6689356" y="2844673"/>
              <a:ext cx="816610" cy="499109"/>
            </a:xfrm>
            <a:custGeom>
              <a:avLst/>
              <a:gdLst/>
              <a:ahLst/>
              <a:cxnLst/>
              <a:rect l="l" t="t" r="r" b="b"/>
              <a:pathLst>
                <a:path w="816609" h="499110">
                  <a:moveTo>
                    <a:pt x="395503" y="473265"/>
                  </a:moveTo>
                  <a:lnTo>
                    <a:pt x="0" y="473265"/>
                  </a:lnTo>
                  <a:lnTo>
                    <a:pt x="0" y="498665"/>
                  </a:lnTo>
                  <a:lnTo>
                    <a:pt x="420903" y="498665"/>
                  </a:lnTo>
                  <a:lnTo>
                    <a:pt x="420903" y="485965"/>
                  </a:lnTo>
                  <a:lnTo>
                    <a:pt x="395503" y="485965"/>
                  </a:lnTo>
                  <a:lnTo>
                    <a:pt x="395503" y="473265"/>
                  </a:lnTo>
                  <a:close/>
                </a:path>
                <a:path w="816609" h="499110">
                  <a:moveTo>
                    <a:pt x="740219" y="25400"/>
                  </a:moveTo>
                  <a:lnTo>
                    <a:pt x="395503" y="25400"/>
                  </a:lnTo>
                  <a:lnTo>
                    <a:pt x="395503" y="485965"/>
                  </a:lnTo>
                  <a:lnTo>
                    <a:pt x="408203" y="473265"/>
                  </a:lnTo>
                  <a:lnTo>
                    <a:pt x="420903" y="473265"/>
                  </a:lnTo>
                  <a:lnTo>
                    <a:pt x="420903" y="50800"/>
                  </a:lnTo>
                  <a:lnTo>
                    <a:pt x="408203" y="50800"/>
                  </a:lnTo>
                  <a:lnTo>
                    <a:pt x="420903" y="38100"/>
                  </a:lnTo>
                  <a:lnTo>
                    <a:pt x="740219" y="38100"/>
                  </a:lnTo>
                  <a:lnTo>
                    <a:pt x="740219" y="25400"/>
                  </a:lnTo>
                  <a:close/>
                </a:path>
                <a:path w="816609" h="499110">
                  <a:moveTo>
                    <a:pt x="420903" y="473265"/>
                  </a:moveTo>
                  <a:lnTo>
                    <a:pt x="408203" y="473265"/>
                  </a:lnTo>
                  <a:lnTo>
                    <a:pt x="395503" y="485965"/>
                  </a:lnTo>
                  <a:lnTo>
                    <a:pt x="420903" y="485965"/>
                  </a:lnTo>
                  <a:lnTo>
                    <a:pt x="420903" y="473265"/>
                  </a:lnTo>
                  <a:close/>
                </a:path>
                <a:path w="816609" h="499110">
                  <a:moveTo>
                    <a:pt x="740219" y="0"/>
                  </a:moveTo>
                  <a:lnTo>
                    <a:pt x="740219" y="76200"/>
                  </a:lnTo>
                  <a:lnTo>
                    <a:pt x="791019" y="50800"/>
                  </a:lnTo>
                  <a:lnTo>
                    <a:pt x="752919" y="50800"/>
                  </a:lnTo>
                  <a:lnTo>
                    <a:pt x="752919" y="25400"/>
                  </a:lnTo>
                  <a:lnTo>
                    <a:pt x="791019" y="25400"/>
                  </a:lnTo>
                  <a:lnTo>
                    <a:pt x="740219" y="0"/>
                  </a:lnTo>
                  <a:close/>
                </a:path>
                <a:path w="816609" h="499110">
                  <a:moveTo>
                    <a:pt x="420903" y="38100"/>
                  </a:moveTo>
                  <a:lnTo>
                    <a:pt x="408203" y="50800"/>
                  </a:lnTo>
                  <a:lnTo>
                    <a:pt x="420903" y="50800"/>
                  </a:lnTo>
                  <a:lnTo>
                    <a:pt x="420903" y="38100"/>
                  </a:lnTo>
                  <a:close/>
                </a:path>
                <a:path w="816609" h="499110">
                  <a:moveTo>
                    <a:pt x="740219" y="38100"/>
                  </a:moveTo>
                  <a:lnTo>
                    <a:pt x="420903" y="38100"/>
                  </a:lnTo>
                  <a:lnTo>
                    <a:pt x="420903" y="50800"/>
                  </a:lnTo>
                  <a:lnTo>
                    <a:pt x="740219" y="50800"/>
                  </a:lnTo>
                  <a:lnTo>
                    <a:pt x="740219" y="38100"/>
                  </a:lnTo>
                  <a:close/>
                </a:path>
                <a:path w="816609" h="499110">
                  <a:moveTo>
                    <a:pt x="791019" y="25400"/>
                  </a:moveTo>
                  <a:lnTo>
                    <a:pt x="752919" y="25400"/>
                  </a:lnTo>
                  <a:lnTo>
                    <a:pt x="752919" y="50800"/>
                  </a:lnTo>
                  <a:lnTo>
                    <a:pt x="791019" y="50800"/>
                  </a:lnTo>
                  <a:lnTo>
                    <a:pt x="816419" y="38100"/>
                  </a:lnTo>
                  <a:lnTo>
                    <a:pt x="791019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28" name="object 36">
              <a:extLst>
                <a:ext uri="{FF2B5EF4-FFF2-40B4-BE49-F238E27FC236}">
                  <a16:creationId xmlns:a16="http://schemas.microsoft.com/office/drawing/2014/main" id="{0C251262-2868-42E8-B8C7-F6C4B5C9E69C}"/>
                </a:ext>
              </a:extLst>
            </p:cNvPr>
            <p:cNvSpPr/>
            <p:nvPr/>
          </p:nvSpPr>
          <p:spPr>
            <a:xfrm>
              <a:off x="8805354" y="2614206"/>
              <a:ext cx="496570" cy="163830"/>
            </a:xfrm>
            <a:custGeom>
              <a:avLst/>
              <a:gdLst/>
              <a:ahLst/>
              <a:cxnLst/>
              <a:rect l="l" t="t" r="r" b="b"/>
              <a:pathLst>
                <a:path w="496570" h="163830">
                  <a:moveTo>
                    <a:pt x="414756" y="0"/>
                  </a:moveTo>
                  <a:lnTo>
                    <a:pt x="414756" y="40817"/>
                  </a:lnTo>
                  <a:lnTo>
                    <a:pt x="0" y="40817"/>
                  </a:lnTo>
                  <a:lnTo>
                    <a:pt x="0" y="122466"/>
                  </a:lnTo>
                  <a:lnTo>
                    <a:pt x="414756" y="122466"/>
                  </a:lnTo>
                  <a:lnTo>
                    <a:pt x="414756" y="163283"/>
                  </a:lnTo>
                  <a:lnTo>
                    <a:pt x="496392" y="81648"/>
                  </a:lnTo>
                  <a:lnTo>
                    <a:pt x="41475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29" name="object 37">
              <a:extLst>
                <a:ext uri="{FF2B5EF4-FFF2-40B4-BE49-F238E27FC236}">
                  <a16:creationId xmlns:a16="http://schemas.microsoft.com/office/drawing/2014/main" id="{F0E050B4-80D6-432F-99BD-E2B1ECF1B2C2}"/>
                </a:ext>
              </a:extLst>
            </p:cNvPr>
            <p:cNvSpPr/>
            <p:nvPr/>
          </p:nvSpPr>
          <p:spPr>
            <a:xfrm>
              <a:off x="8805354" y="2614206"/>
              <a:ext cx="496570" cy="163830"/>
            </a:xfrm>
            <a:custGeom>
              <a:avLst/>
              <a:gdLst/>
              <a:ahLst/>
              <a:cxnLst/>
              <a:rect l="l" t="t" r="r" b="b"/>
              <a:pathLst>
                <a:path w="496570" h="163830">
                  <a:moveTo>
                    <a:pt x="0" y="40821"/>
                  </a:moveTo>
                  <a:lnTo>
                    <a:pt x="414747" y="40821"/>
                  </a:lnTo>
                  <a:lnTo>
                    <a:pt x="414747" y="0"/>
                  </a:lnTo>
                  <a:lnTo>
                    <a:pt x="496389" y="81643"/>
                  </a:lnTo>
                  <a:lnTo>
                    <a:pt x="414747" y="163286"/>
                  </a:lnTo>
                  <a:lnTo>
                    <a:pt x="414747" y="122465"/>
                  </a:lnTo>
                  <a:lnTo>
                    <a:pt x="0" y="122465"/>
                  </a:lnTo>
                  <a:lnTo>
                    <a:pt x="0" y="408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30" name="object 38">
              <a:extLst>
                <a:ext uri="{FF2B5EF4-FFF2-40B4-BE49-F238E27FC236}">
                  <a16:creationId xmlns:a16="http://schemas.microsoft.com/office/drawing/2014/main" id="{C8F08096-918B-4E0A-97CD-84670A5E559A}"/>
                </a:ext>
              </a:extLst>
            </p:cNvPr>
            <p:cNvSpPr/>
            <p:nvPr/>
          </p:nvSpPr>
          <p:spPr>
            <a:xfrm>
              <a:off x="9367875" y="2352954"/>
              <a:ext cx="114300" cy="685800"/>
            </a:xfrm>
            <a:custGeom>
              <a:avLst/>
              <a:gdLst/>
              <a:ahLst/>
              <a:cxnLst/>
              <a:rect l="l" t="t" r="r" b="b"/>
              <a:pathLst>
                <a:path w="114300" h="685800">
                  <a:moveTo>
                    <a:pt x="114302" y="685800"/>
                  </a:move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8"/>
                  </a:lnTo>
                  <a:lnTo>
                    <a:pt x="0" y="114302"/>
                  </a:ln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sp>
          <p:nvSpPr>
            <p:cNvPr id="31" name="object 39">
              <a:extLst>
                <a:ext uri="{FF2B5EF4-FFF2-40B4-BE49-F238E27FC236}">
                  <a16:creationId xmlns:a16="http://schemas.microsoft.com/office/drawing/2014/main" id="{1D377A86-B004-4D4B-AE47-790B8862D9D0}"/>
                </a:ext>
              </a:extLst>
            </p:cNvPr>
            <p:cNvSpPr/>
            <p:nvPr/>
          </p:nvSpPr>
          <p:spPr>
            <a:xfrm>
              <a:off x="6689356" y="2788196"/>
              <a:ext cx="2679065" cy="639445"/>
            </a:xfrm>
            <a:custGeom>
              <a:avLst/>
              <a:gdLst/>
              <a:ahLst/>
              <a:cxnLst/>
              <a:rect l="l" t="t" r="r" b="b"/>
              <a:pathLst>
                <a:path w="2679065" h="639445">
                  <a:moveTo>
                    <a:pt x="2145271" y="613816"/>
                  </a:moveTo>
                  <a:lnTo>
                    <a:pt x="0" y="613816"/>
                  </a:lnTo>
                  <a:lnTo>
                    <a:pt x="0" y="639216"/>
                  </a:lnTo>
                  <a:lnTo>
                    <a:pt x="2170671" y="639216"/>
                  </a:lnTo>
                  <a:lnTo>
                    <a:pt x="2170671" y="626516"/>
                  </a:lnTo>
                  <a:lnTo>
                    <a:pt x="2145271" y="626516"/>
                  </a:lnTo>
                  <a:lnTo>
                    <a:pt x="2145271" y="613816"/>
                  </a:lnTo>
                  <a:close/>
                </a:path>
                <a:path w="2679065" h="639445">
                  <a:moveTo>
                    <a:pt x="2602306" y="25400"/>
                  </a:moveTo>
                  <a:lnTo>
                    <a:pt x="2145271" y="25400"/>
                  </a:lnTo>
                  <a:lnTo>
                    <a:pt x="2145271" y="626516"/>
                  </a:lnTo>
                  <a:lnTo>
                    <a:pt x="2157971" y="613816"/>
                  </a:lnTo>
                  <a:lnTo>
                    <a:pt x="2170671" y="613816"/>
                  </a:lnTo>
                  <a:lnTo>
                    <a:pt x="2170671" y="50800"/>
                  </a:lnTo>
                  <a:lnTo>
                    <a:pt x="2157971" y="50800"/>
                  </a:lnTo>
                  <a:lnTo>
                    <a:pt x="2170671" y="38100"/>
                  </a:lnTo>
                  <a:lnTo>
                    <a:pt x="2602306" y="38100"/>
                  </a:lnTo>
                  <a:lnTo>
                    <a:pt x="2602306" y="25400"/>
                  </a:lnTo>
                  <a:close/>
                </a:path>
                <a:path w="2679065" h="639445">
                  <a:moveTo>
                    <a:pt x="2170671" y="613816"/>
                  </a:moveTo>
                  <a:lnTo>
                    <a:pt x="2157971" y="613816"/>
                  </a:lnTo>
                  <a:lnTo>
                    <a:pt x="2145271" y="626516"/>
                  </a:lnTo>
                  <a:lnTo>
                    <a:pt x="2170671" y="626516"/>
                  </a:lnTo>
                  <a:lnTo>
                    <a:pt x="2170671" y="613816"/>
                  </a:lnTo>
                  <a:close/>
                </a:path>
                <a:path w="2679065" h="639445">
                  <a:moveTo>
                    <a:pt x="2602306" y="0"/>
                  </a:moveTo>
                  <a:lnTo>
                    <a:pt x="2602306" y="76200"/>
                  </a:lnTo>
                  <a:lnTo>
                    <a:pt x="2653106" y="50800"/>
                  </a:lnTo>
                  <a:lnTo>
                    <a:pt x="2615018" y="50800"/>
                  </a:lnTo>
                  <a:lnTo>
                    <a:pt x="2615018" y="25400"/>
                  </a:lnTo>
                  <a:lnTo>
                    <a:pt x="2653106" y="25400"/>
                  </a:lnTo>
                  <a:lnTo>
                    <a:pt x="2602306" y="0"/>
                  </a:lnTo>
                  <a:close/>
                </a:path>
                <a:path w="2679065" h="639445">
                  <a:moveTo>
                    <a:pt x="2170671" y="38100"/>
                  </a:moveTo>
                  <a:lnTo>
                    <a:pt x="2157971" y="50800"/>
                  </a:lnTo>
                  <a:lnTo>
                    <a:pt x="2170671" y="50800"/>
                  </a:lnTo>
                  <a:lnTo>
                    <a:pt x="2170671" y="38100"/>
                  </a:lnTo>
                  <a:close/>
                </a:path>
                <a:path w="2679065" h="639445">
                  <a:moveTo>
                    <a:pt x="2602306" y="38100"/>
                  </a:moveTo>
                  <a:lnTo>
                    <a:pt x="2170671" y="38100"/>
                  </a:lnTo>
                  <a:lnTo>
                    <a:pt x="2170671" y="50800"/>
                  </a:lnTo>
                  <a:lnTo>
                    <a:pt x="2602306" y="50800"/>
                  </a:lnTo>
                  <a:lnTo>
                    <a:pt x="2602306" y="38100"/>
                  </a:lnTo>
                  <a:close/>
                </a:path>
                <a:path w="2679065" h="639445">
                  <a:moveTo>
                    <a:pt x="2653106" y="25400"/>
                  </a:moveTo>
                  <a:lnTo>
                    <a:pt x="2615018" y="25400"/>
                  </a:lnTo>
                  <a:lnTo>
                    <a:pt x="2615018" y="50800"/>
                  </a:lnTo>
                  <a:lnTo>
                    <a:pt x="2653106" y="50800"/>
                  </a:lnTo>
                  <a:lnTo>
                    <a:pt x="2678506" y="38100"/>
                  </a:lnTo>
                  <a:lnTo>
                    <a:pt x="2653106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</p:grpSp>
      <p:sp>
        <p:nvSpPr>
          <p:cNvPr id="25" name="object 40">
            <a:extLst>
              <a:ext uri="{FF2B5EF4-FFF2-40B4-BE49-F238E27FC236}">
                <a16:creationId xmlns:a16="http://schemas.microsoft.com/office/drawing/2014/main" id="{549373E6-5958-4E1F-82E2-EE1057DF1B6B}"/>
              </a:ext>
            </a:extLst>
          </p:cNvPr>
          <p:cNvSpPr/>
          <p:nvPr/>
        </p:nvSpPr>
        <p:spPr>
          <a:xfrm>
            <a:off x="11965523" y="1967077"/>
            <a:ext cx="109573" cy="9144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0" y="0"/>
                </a:moveTo>
                <a:lnTo>
                  <a:pt x="44493" y="8982"/>
                </a:lnTo>
                <a:lnTo>
                  <a:pt x="80825" y="33478"/>
                </a:lnTo>
                <a:lnTo>
                  <a:pt x="105320" y="69810"/>
                </a:lnTo>
                <a:lnTo>
                  <a:pt x="114302" y="114302"/>
                </a:lnTo>
                <a:lnTo>
                  <a:pt x="114302" y="571498"/>
                </a:lnTo>
                <a:lnTo>
                  <a:pt x="105320" y="615989"/>
                </a:lnTo>
                <a:lnTo>
                  <a:pt x="80825" y="652321"/>
                </a:lnTo>
                <a:lnTo>
                  <a:pt x="44493" y="676817"/>
                </a:lnTo>
                <a:lnTo>
                  <a:pt x="0" y="68580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26" name="object 41">
            <a:extLst>
              <a:ext uri="{FF2B5EF4-FFF2-40B4-BE49-F238E27FC236}">
                <a16:creationId xmlns:a16="http://schemas.microsoft.com/office/drawing/2014/main" id="{D91C09B6-77D7-4299-BCDE-115234079E7E}"/>
              </a:ext>
            </a:extLst>
          </p:cNvPr>
          <p:cNvSpPr txBox="1"/>
          <p:nvPr/>
        </p:nvSpPr>
        <p:spPr>
          <a:xfrm>
            <a:off x="11072643" y="1994985"/>
            <a:ext cx="850053" cy="745503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 marR="6773" indent="-847" algn="ctr">
              <a:lnSpc>
                <a:spcPct val="100800"/>
              </a:lnSpc>
              <a:spcBef>
                <a:spcPts val="113"/>
              </a:spcBef>
            </a:pPr>
            <a:r>
              <a:rPr sz="1600" b="1" spc="-100" dirty="0">
                <a:latin typeface="Trebuchet MS"/>
                <a:cs typeface="Trebuchet MS"/>
              </a:rPr>
              <a:t>System  Se</a:t>
            </a:r>
            <a:r>
              <a:rPr sz="1600" b="1" spc="-73" dirty="0">
                <a:latin typeface="Trebuchet MS"/>
                <a:cs typeface="Trebuchet MS"/>
              </a:rPr>
              <a:t>q</a:t>
            </a:r>
            <a:r>
              <a:rPr sz="1600" b="1" spc="-80" dirty="0">
                <a:latin typeface="Trebuchet MS"/>
                <a:cs typeface="Trebuchet MS"/>
              </a:rPr>
              <a:t>u</a:t>
            </a:r>
            <a:r>
              <a:rPr sz="1600" b="1" spc="-127" dirty="0">
                <a:latin typeface="Trebuchet MS"/>
                <a:cs typeface="Trebuchet MS"/>
              </a:rPr>
              <a:t>e</a:t>
            </a:r>
            <a:r>
              <a:rPr sz="1600" b="1" spc="-80" dirty="0">
                <a:latin typeface="Trebuchet MS"/>
                <a:cs typeface="Trebuchet MS"/>
              </a:rPr>
              <a:t>n</a:t>
            </a:r>
            <a:r>
              <a:rPr sz="1600" b="1" spc="-160" dirty="0">
                <a:latin typeface="Trebuchet MS"/>
                <a:cs typeface="Trebuchet MS"/>
              </a:rPr>
              <a:t>c</a:t>
            </a:r>
            <a:r>
              <a:rPr sz="1600" b="1" spc="-80" dirty="0">
                <a:latin typeface="Trebuchet MS"/>
                <a:cs typeface="Trebuchet MS"/>
              </a:rPr>
              <a:t>e  Diagram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98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>
            <a:extLst>
              <a:ext uri="{FF2B5EF4-FFF2-40B4-BE49-F238E27FC236}">
                <a16:creationId xmlns:a16="http://schemas.microsoft.com/office/drawing/2014/main" id="{F4B437A5-0A93-4BC6-B1F2-2DA7DB4F2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 Notation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76134" name="Object 2">
            <a:extLst>
              <a:ext uri="{FF2B5EF4-FFF2-40B4-BE49-F238E27FC236}">
                <a16:creationId xmlns:a16="http://schemas.microsoft.com/office/drawing/2014/main" id="{08F64E79-B9DE-46AB-A83F-3B3B43DB35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24877" y="1150073"/>
          <a:ext cx="8942247" cy="502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29300" imgH="3276600" progId="Visio.Drawing.6">
                  <p:embed/>
                </p:oleObj>
              </mc:Choice>
              <mc:Fallback>
                <p:oleObj name="Visio" r:id="rId3" imgW="5829300" imgH="3276600" progId="Visio.Drawing.6">
                  <p:embed/>
                  <p:pic>
                    <p:nvPicPr>
                      <p:cNvPr id="176134" name="Object 2">
                        <a:extLst>
                          <a:ext uri="{FF2B5EF4-FFF2-40B4-BE49-F238E27FC236}">
                            <a16:creationId xmlns:a16="http://schemas.microsoft.com/office/drawing/2014/main" id="{08F64E79-B9DE-46AB-A83F-3B3B43DB3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877" y="1150073"/>
                        <a:ext cx="8942247" cy="5026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Rectangle 3">
            <a:extLst>
              <a:ext uri="{FF2B5EF4-FFF2-40B4-BE49-F238E27FC236}">
                <a16:creationId xmlns:a16="http://schemas.microsoft.com/office/drawing/2014/main" id="{9BA91DB9-3998-4195-A043-A1DB7606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5746751"/>
            <a:ext cx="352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PK" sz="1000">
                <a:solidFill>
                  <a:srgbClr val="000000"/>
                </a:solidFill>
              </a:rPr>
              <a:t>.</a:t>
            </a:r>
            <a:endParaRPr lang="en-US" altLang="en-PK">
              <a:latin typeface="Times New Roman" panose="02020603050405020304" pitchFamily="18" charset="0"/>
            </a:endParaRPr>
          </a:p>
        </p:txBody>
      </p:sp>
      <p:sp>
        <p:nvSpPr>
          <p:cNvPr id="176133" name="AutoShape 4">
            <a:extLst>
              <a:ext uri="{FF2B5EF4-FFF2-40B4-BE49-F238E27FC236}">
                <a16:creationId xmlns:a16="http://schemas.microsoft.com/office/drawing/2014/main" id="{1675D688-D491-415C-A0AE-3F90E2A5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1600200" cy="762000"/>
          </a:xfrm>
          <a:prstGeom prst="wedgeRectCallout">
            <a:avLst>
              <a:gd name="adj1" fmla="val 75796"/>
              <a:gd name="adj2" fmla="val -73542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PK" sz="1100"/>
              <a:t>Note that software participants cannot perform operations on human actors!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7F61C-0775-48DB-A658-98C425A8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0958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E0FE9D-8038-A24C-A20E-1E82975F543B}" type="slidenum">
              <a:rPr lang="en-PK" smtClean="0"/>
              <a:pPr/>
              <a:t>20</a:t>
            </a:fld>
            <a:endParaRPr lang="en-PK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52602" y="1219201"/>
            <a:ext cx="8572500" cy="4572000"/>
            <a:chOff x="428625" y="2000250"/>
            <a:chExt cx="8572500" cy="4095750"/>
          </a:xfrm>
          <a:noFill/>
        </p:grpSpPr>
        <p:sp>
          <p:nvSpPr>
            <p:cNvPr id="4" name="Rounded Rectangle 31"/>
            <p:cNvSpPr>
              <a:spLocks noChangeArrowheads="1"/>
            </p:cNvSpPr>
            <p:nvPr/>
          </p:nvSpPr>
          <p:spPr bwMode="auto">
            <a:xfrm>
              <a:off x="428625" y="2082800"/>
              <a:ext cx="8572500" cy="4013200"/>
            </a:xfrm>
            <a:prstGeom prst="roundRect">
              <a:avLst>
                <a:gd name="adj" fmla="val 1208"/>
              </a:avLst>
            </a:prstGeom>
            <a:grpFill/>
            <a:ln w="100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GB" sz="1801">
                <a:solidFill>
                  <a:srgbClr val="000000"/>
                </a:solidFill>
                <a:latin typeface="Tw Cen MT" charset="0"/>
                <a:cs typeface="Arial" charset="0"/>
              </a:endParaRPr>
            </a:p>
          </p:txBody>
        </p:sp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5653088" y="2425700"/>
              <a:ext cx="3200400" cy="52386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w Cen MT" charset="0"/>
                </a:rPr>
                <a:t>These input system events invoke system operations</a:t>
              </a: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5729288" y="3216274"/>
              <a:ext cx="3124199" cy="7444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w Cen MT" charset="0"/>
                </a:rPr>
                <a:t>The </a:t>
              </a:r>
              <a:r>
                <a:rPr lang="en-US" sz="1600" u="sng">
                  <a:solidFill>
                    <a:srgbClr val="0000FF"/>
                  </a:solidFill>
                  <a:latin typeface="Tw Cen MT" charset="0"/>
                </a:rPr>
                <a:t>system event</a:t>
              </a:r>
              <a:r>
                <a:rPr lang="en-US" sz="1600">
                  <a:latin typeface="Tw Cen MT" charset="0"/>
                </a:rPr>
                <a:t> </a:t>
              </a:r>
              <a:r>
                <a:rPr lang="en-US" sz="1600">
                  <a:solidFill>
                    <a:srgbClr val="FF0000"/>
                  </a:solidFill>
                  <a:latin typeface="Tw Cen MT" charset="0"/>
                </a:rPr>
                <a:t>makeNewSale</a:t>
              </a:r>
              <a:r>
                <a:rPr lang="en-US" sz="1600">
                  <a:latin typeface="Tw Cen MT" charset="0"/>
                </a:rPr>
                <a:t> invoke a </a:t>
              </a:r>
              <a:r>
                <a:rPr lang="en-US" sz="1600">
                  <a:solidFill>
                    <a:srgbClr val="0000FF"/>
                  </a:solidFill>
                  <a:latin typeface="Tw Cen MT" charset="0"/>
                </a:rPr>
                <a:t>system operation</a:t>
              </a:r>
              <a:r>
                <a:rPr lang="en-US" sz="1600">
                  <a:latin typeface="Tw Cen MT" charset="0"/>
                </a:rPr>
                <a:t> called </a:t>
              </a:r>
              <a:r>
                <a:rPr lang="en-US" sz="1600">
                  <a:solidFill>
                    <a:srgbClr val="FF0000"/>
                  </a:solidFill>
                  <a:latin typeface="Tw Cen MT" charset="0"/>
                </a:rPr>
                <a:t>makeNewSale</a:t>
              </a:r>
              <a:r>
                <a:rPr lang="en-US" sz="1600">
                  <a:latin typeface="Tw Cen MT" charset="0"/>
                </a:rPr>
                <a:t> and so on</a:t>
              </a: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5653088" y="4589463"/>
              <a:ext cx="3276599" cy="7444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w Cen MT" charset="0"/>
                </a:rPr>
                <a:t>Similar to OOP when we say the </a:t>
              </a:r>
              <a:r>
                <a:rPr lang="en-US" sz="1600" u="sng">
                  <a:latin typeface="Tw Cen MT" charset="0"/>
                </a:rPr>
                <a:t>message</a:t>
              </a:r>
              <a:r>
                <a:rPr lang="en-US" sz="1600">
                  <a:latin typeface="Tw Cen MT" charset="0"/>
                </a:rPr>
                <a:t> to invoke the </a:t>
              </a:r>
              <a:r>
                <a:rPr lang="en-US" sz="1600" u="sng">
                  <a:latin typeface="Tw Cen MT" charset="0"/>
                </a:rPr>
                <a:t>method</a:t>
              </a:r>
              <a:r>
                <a:rPr lang="en-US" sz="1600">
                  <a:latin typeface="Tw Cen MT" charset="0"/>
                </a:rPr>
                <a:t> (handling operation)</a:t>
              </a:r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6888" y="2000250"/>
              <a:ext cx="7061200" cy="3884613"/>
              <a:chOff x="304" y="960"/>
              <a:chExt cx="4448" cy="2447"/>
            </a:xfrm>
            <a:grpFill/>
          </p:grpSpPr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336" y="1008"/>
                <a:ext cx="704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w Cen MT" charset="0"/>
                  </a:rPr>
                  <a:t>Cashier</a:t>
                </a:r>
              </a:p>
            </p:txBody>
          </p:sp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3072" y="960"/>
                <a:ext cx="704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latin typeface="Tw Cen MT" charset="0"/>
                  </a:rPr>
                  <a:t>System</a:t>
                </a:r>
              </a:p>
            </p:txBody>
          </p:sp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1104" y="1113"/>
                <a:ext cx="1536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Tw Cen MT" charset="0"/>
                  </a:rPr>
                  <a:t>makeNewSale()</a:t>
                </a: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912" y="1392"/>
                <a:ext cx="2048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dirty="0" err="1">
                    <a:solidFill>
                      <a:srgbClr val="FF0000"/>
                    </a:solidFill>
                    <a:latin typeface="Tw Cen MT" charset="0"/>
                  </a:rPr>
                  <a:t>enterItem</a:t>
                </a:r>
                <a:r>
                  <a:rPr lang="en-US" sz="1600" dirty="0">
                    <a:solidFill>
                      <a:srgbClr val="FF0000"/>
                    </a:solidFill>
                    <a:latin typeface="Tw Cen MT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Tw Cen MT" charset="0"/>
                  </a:rPr>
                  <a:t>itemID</a:t>
                </a:r>
                <a:r>
                  <a:rPr lang="en-US" sz="1600" dirty="0">
                    <a:solidFill>
                      <a:srgbClr val="FF0000"/>
                    </a:solidFill>
                    <a:latin typeface="Tw Cen MT" charset="0"/>
                  </a:rPr>
                  <a:t>, quantity)</a:t>
                </a: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2048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w Cen MT" charset="0"/>
                  </a:rPr>
                  <a:t>Description, total</a:t>
                </a:r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720" y="1881"/>
                <a:ext cx="2048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latin typeface="Tw Cen MT" charset="0"/>
                  </a:rPr>
                  <a:t>[More items]</a:t>
                </a:r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784" y="2044"/>
                <a:ext cx="2048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Tw Cen MT" charset="0"/>
                  </a:rPr>
                  <a:t>endSale()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784" y="2304"/>
                <a:ext cx="2048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latin typeface="Tw Cen MT" charset="0"/>
                  </a:rPr>
                  <a:t>Total with taxes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784" y="2592"/>
                <a:ext cx="2048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rgbClr val="FF0000"/>
                    </a:solidFill>
                    <a:latin typeface="Tw Cen MT" charset="0"/>
                  </a:rPr>
                  <a:t>makePayment(amount)</a:t>
                </a: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784" y="2832"/>
                <a:ext cx="2048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>
                    <a:latin typeface="Tw Cen MT" charset="0"/>
                  </a:rPr>
                  <a:t>Change due, receipt</a:t>
                </a: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592" y="1344"/>
                <a:ext cx="2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j-lt"/>
                  <a:ea typeface="Arial" pitchFamily="-107" charset="0"/>
                  <a:cs typeface="Arial" pitchFamily="-107" charset="0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2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j-lt"/>
                  <a:ea typeface="Arial" pitchFamily="-107" charset="0"/>
                  <a:cs typeface="Arial" pitchFamily="-107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2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j-lt"/>
                  <a:ea typeface="Arial" pitchFamily="-107" charset="0"/>
                  <a:cs typeface="Arial" pitchFamily="-107" charset="0"/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592" y="2256"/>
                <a:ext cx="2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j-lt"/>
                  <a:ea typeface="Arial" pitchFamily="-107" charset="0"/>
                  <a:cs typeface="Arial" pitchFamily="-107" charset="0"/>
                </a:endParaRPr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592" y="2784"/>
                <a:ext cx="2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j-lt"/>
                  <a:ea typeface="Arial" pitchFamily="-107" charset="0"/>
                  <a:cs typeface="Arial" pitchFamily="-107" charset="0"/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528" y="2544"/>
                <a:ext cx="2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j-lt"/>
                  <a:ea typeface="Arial" pitchFamily="-107" charset="0"/>
                  <a:cs typeface="Arial" pitchFamily="-107" charset="0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528" y="3024"/>
                <a:ext cx="28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j-lt"/>
                  <a:ea typeface="Arial" pitchFamily="-107" charset="0"/>
                  <a:cs typeface="Arial" pitchFamily="-107" charset="0"/>
                </a:endParaRP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304" y="3216"/>
                <a:ext cx="4448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>
                    <a:solidFill>
                      <a:srgbClr val="0000FF"/>
                    </a:solidFill>
                    <a:latin typeface="Tw Cen MT" charset="0"/>
                  </a:rPr>
                  <a:t>System operations </a:t>
                </a:r>
                <a:r>
                  <a:rPr lang="en-US" sz="1600">
                    <a:solidFill>
                      <a:srgbClr val="FF0000"/>
                    </a:solidFill>
                    <a:latin typeface="Tw Cen MT" charset="0"/>
                  </a:rPr>
                  <a:t>handle input</a:t>
                </a:r>
                <a:r>
                  <a:rPr lang="en-US" sz="1600">
                    <a:solidFill>
                      <a:srgbClr val="0000FF"/>
                    </a:solidFill>
                    <a:latin typeface="Tw Cen MT" charset="0"/>
                  </a:rPr>
                  <a:t> system events.</a:t>
                </a: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0" cy="202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j-lt"/>
                  <a:ea typeface="Arial" pitchFamily="-107" charset="0"/>
                  <a:cs typeface="Arial" pitchFamily="-107" charset="0"/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0" cy="202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j-lt"/>
                  <a:ea typeface="Arial" pitchFamily="-107" charset="0"/>
                  <a:cs typeface="Arial" pitchFamily="-107" charset="0"/>
                </a:endParaRP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5C0BAA-83DB-E745-AA08-2EEE32DFF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3" y="1"/>
            <a:ext cx="89640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9722B6-BD92-1A42-957F-FE20DF9F5C4A}"/>
                  </a:ext>
                </a:extLst>
              </p14:cNvPr>
              <p14:cNvContentPartPr/>
              <p14:nvPr/>
            </p14:nvContentPartPr>
            <p14:xfrm>
              <a:off x="-658241" y="-64476"/>
              <a:ext cx="3840" cy="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9722B6-BD92-1A42-957F-FE20DF9F5C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7841" y="-76476"/>
                <a:ext cx="22656" cy="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66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>
            <a:extLst>
              <a:ext uri="{FF2B5EF4-FFF2-40B4-BE49-F238E27FC236}">
                <a16:creationId xmlns:a16="http://schemas.microsoft.com/office/drawing/2014/main" id="{7683C8BB-4066-4490-A84D-2F849713E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Sequence Diagrams</a:t>
            </a:r>
          </a:p>
        </p:txBody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BD802FB8-54E1-4FE3-A2AD-D27F74336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 noProof="1"/>
              <a:t>Messages are indicated by a solid line with an arrow.</a:t>
            </a:r>
          </a:p>
        </p:txBody>
      </p:sp>
      <p:graphicFrame>
        <p:nvGraphicFramePr>
          <p:cNvPr id="867352" name="Group 24">
            <a:extLst>
              <a:ext uri="{FF2B5EF4-FFF2-40B4-BE49-F238E27FC236}">
                <a16:creationId xmlns:a16="http://schemas.microsoft.com/office/drawing/2014/main" id="{59E0AE1E-9C33-474C-B737-E2139690F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527"/>
              </p:ext>
            </p:extLst>
          </p:nvPr>
        </p:nvGraphicFramePr>
        <p:xfrm>
          <a:off x="1219201" y="2971801"/>
          <a:ext cx="9833113" cy="2101337"/>
        </p:xfrm>
        <a:graphic>
          <a:graphicData uri="http://schemas.openxmlformats.org/drawingml/2006/table">
            <a:tbl>
              <a:tblPr/>
              <a:tblGrid>
                <a:gridCol w="214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sz="19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Arrow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sz="19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Arrowhead</a:t>
                      </a:r>
                      <a:r>
                        <a:rPr kumimoji="0" sz="19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 style UML 2.0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sz="19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Synchronous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sz="19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Transfer control and wait for answer.  (sequential operations)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sz="19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Return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sz="19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Returns a value to the caller (optional)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199" name="Line 22">
            <a:extLst>
              <a:ext uri="{FF2B5EF4-FFF2-40B4-BE49-F238E27FC236}">
                <a16:creationId xmlns:a16="http://schemas.microsoft.com/office/drawing/2014/main" id="{C0211573-01CD-4089-AF25-C50362314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038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78200" name="Line 23">
            <a:extLst>
              <a:ext uri="{FF2B5EF4-FFF2-40B4-BE49-F238E27FC236}">
                <a16:creationId xmlns:a16="http://schemas.microsoft.com/office/drawing/2014/main" id="{3800ED6A-5986-43B2-8F99-DC13FE178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4648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AE078-02B4-4499-B1D3-4CEBC8A0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09585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E0FE9D-8038-A24C-A20E-1E82975F543B}" type="slidenum">
              <a:rPr lang="en-PK" smtClean="0"/>
              <a:pPr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323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D8D74-0D0F-39B2-BD4D-99FC59A7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69" y="898066"/>
            <a:ext cx="10079896" cy="5509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F79C5-DB9E-F217-0B23-A10BD06A8D78}"/>
              </a:ext>
            </a:extLst>
          </p:cNvPr>
          <p:cNvSpPr txBox="1"/>
          <p:nvPr/>
        </p:nvSpPr>
        <p:spPr>
          <a:xfrm>
            <a:off x="1240971" y="2472613"/>
            <a:ext cx="14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E1B4B-F11C-D24D-406D-1D1B7241E5AE}"/>
              </a:ext>
            </a:extLst>
          </p:cNvPr>
          <p:cNvSpPr txBox="1"/>
          <p:nvPr/>
        </p:nvSpPr>
        <p:spPr>
          <a:xfrm>
            <a:off x="1138335" y="4440208"/>
            <a:ext cx="14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Non-Blocking</a:t>
            </a:r>
          </a:p>
        </p:txBody>
      </p:sp>
    </p:spTree>
    <p:extLst>
      <p:ext uri="{BB962C8B-B14F-4D97-AF65-F5344CB8AC3E}">
        <p14:creationId xmlns:p14="http://schemas.microsoft.com/office/powerpoint/2010/main" val="364275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D54B7-DE83-DD56-4364-7E342091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298581"/>
            <a:ext cx="11308701" cy="65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9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69D79-3FE1-44F3-2BA6-01AB2D07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16" y="378890"/>
            <a:ext cx="9933968" cy="64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79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F83A-0D43-8608-D4C6-1B484743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Sequence diagram for an emotion-based music player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6B04-37E9-84E8-63E8-535850E2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Firstly, the application is opened by the user.</a:t>
            </a:r>
          </a:p>
          <a:p>
            <a:r>
              <a:rPr lang="en-US" dirty="0"/>
              <a:t>The device then gets access to the web cam.</a:t>
            </a:r>
          </a:p>
          <a:p>
            <a:r>
              <a:rPr lang="en-US" dirty="0"/>
              <a:t>The webcam captures the image of the user.</a:t>
            </a:r>
          </a:p>
          <a:p>
            <a:r>
              <a:rPr lang="en-US" dirty="0"/>
              <a:t>The device uses algorithms to detect the face and predict the mood.</a:t>
            </a:r>
          </a:p>
          <a:p>
            <a:r>
              <a:rPr lang="en-US" dirty="0"/>
              <a:t>It then requests database for dictionary of possible moods.</a:t>
            </a:r>
          </a:p>
          <a:p>
            <a:r>
              <a:rPr lang="en-US" dirty="0"/>
              <a:t>The mood is retrieved from the database.</a:t>
            </a:r>
          </a:p>
          <a:p>
            <a:r>
              <a:rPr lang="en-US" dirty="0"/>
              <a:t>The mood is displayed to the user.</a:t>
            </a:r>
          </a:p>
          <a:p>
            <a:r>
              <a:rPr lang="en-US" dirty="0"/>
              <a:t>The music is requested from the database.</a:t>
            </a:r>
          </a:p>
          <a:p>
            <a:r>
              <a:rPr lang="en-US" dirty="0"/>
              <a:t>The playlist is generated and finally shown to the user.</a:t>
            </a:r>
          </a:p>
        </p:txBody>
      </p:sp>
    </p:spTree>
    <p:extLst>
      <p:ext uri="{BB962C8B-B14F-4D97-AF65-F5344CB8AC3E}">
        <p14:creationId xmlns:p14="http://schemas.microsoft.com/office/powerpoint/2010/main" val="203301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E6D9-356C-0478-70DD-744EB499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Sequence diagram for an emotion-based music player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9C84AA-E3A0-1474-6728-AEF1BB15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82" y="1485414"/>
            <a:ext cx="7855694" cy="518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E157BA-35FB-E5F4-FA21-E76CE927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7" y="1847461"/>
            <a:ext cx="3911082" cy="46094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Firstly, the application is opened by the user.</a:t>
            </a:r>
          </a:p>
          <a:p>
            <a:r>
              <a:rPr lang="en-US" dirty="0"/>
              <a:t>The device then gets access to the web cam.</a:t>
            </a:r>
          </a:p>
          <a:p>
            <a:r>
              <a:rPr lang="en-US" dirty="0"/>
              <a:t>The webcam captures the image of the user.</a:t>
            </a:r>
          </a:p>
          <a:p>
            <a:r>
              <a:rPr lang="en-US" dirty="0"/>
              <a:t>The device uses algorithms to detect the face and predict the mood.</a:t>
            </a:r>
          </a:p>
          <a:p>
            <a:r>
              <a:rPr lang="en-US" dirty="0"/>
              <a:t>It then requests database for dictionary of possible moods.</a:t>
            </a:r>
          </a:p>
          <a:p>
            <a:r>
              <a:rPr lang="en-US" dirty="0"/>
              <a:t>The mood is retrieved from the database.</a:t>
            </a:r>
          </a:p>
          <a:p>
            <a:r>
              <a:rPr lang="en-US" dirty="0"/>
              <a:t>The mood is displayed to the user.</a:t>
            </a:r>
          </a:p>
          <a:p>
            <a:r>
              <a:rPr lang="en-US" dirty="0"/>
              <a:t>The music is requested from the database.</a:t>
            </a:r>
          </a:p>
          <a:p>
            <a:r>
              <a:rPr lang="en-US" dirty="0"/>
              <a:t>The playlist is generated and finally shown to the user.</a:t>
            </a:r>
          </a:p>
        </p:txBody>
      </p:sp>
    </p:spTree>
    <p:extLst>
      <p:ext uri="{BB962C8B-B14F-4D97-AF65-F5344CB8AC3E}">
        <p14:creationId xmlns:p14="http://schemas.microsoft.com/office/powerpoint/2010/main" val="485496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5F2B-936D-6A75-B766-CA675655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363704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BFDEB3-A815-EEB9-F7F9-12FC6507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86" y="554300"/>
            <a:ext cx="7282428" cy="60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7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Behavior</a:t>
            </a:r>
          </a:p>
        </p:txBody>
      </p:sp>
      <p:sp>
        <p:nvSpPr>
          <p:cNvPr id="2969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Behavior describes </a:t>
            </a:r>
            <a:r>
              <a:rPr lang="en-US" b="1" i="1" dirty="0">
                <a:solidFill>
                  <a:srgbClr val="0070C0"/>
                </a:solidFill>
              </a:rPr>
              <a:t>what a system does</a:t>
            </a:r>
            <a:r>
              <a:rPr lang="en-US" dirty="0"/>
              <a:t>, without explaining </a:t>
            </a:r>
            <a:r>
              <a:rPr lang="en-US" b="1" i="1" dirty="0">
                <a:solidFill>
                  <a:srgbClr val="0070C0"/>
                </a:solidFill>
              </a:rPr>
              <a:t>how it does it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Before making a logical design of how the software system should work, we need to investigate and define its behavior as </a:t>
            </a:r>
            <a:r>
              <a:rPr lang="ja-JP" altLang="en-US" dirty="0"/>
              <a:t>“</a:t>
            </a:r>
            <a:r>
              <a:rPr lang="en-US" altLang="ja-JP" b="1" i="1" dirty="0">
                <a:solidFill>
                  <a:srgbClr val="FF0000"/>
                </a:solidFill>
              </a:rPr>
              <a:t>Black box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</a:p>
          <a:p>
            <a:endParaRPr lang="en-US" dirty="0"/>
          </a:p>
          <a:p>
            <a:r>
              <a:rPr lang="en-US" dirty="0"/>
              <a:t>System Sequence Diagrams  (SSD)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24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3ABB-6C00-D734-6292-0D80528E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4" y="318472"/>
            <a:ext cx="10672665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242424"/>
                </a:solidFill>
              </a:rPr>
              <a:t>U</a:t>
            </a:r>
            <a:r>
              <a:rPr lang="en-US" sz="4900" b="0" i="0" dirty="0">
                <a:solidFill>
                  <a:srgbClr val="242424"/>
                </a:solidFill>
                <a:effectLst/>
              </a:rPr>
              <a:t>se case description for the “Transfer Funds”</a:t>
            </a:r>
            <a:br>
              <a:rPr lang="en-US" b="0" i="0" dirty="0">
                <a:solidFill>
                  <a:srgbClr val="242424"/>
                </a:solidFill>
                <a:effectLst/>
                <a:latin typeface="Poppins" panose="020B0502040204020203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1013-F080-D579-8EF4-D3E61754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1073020"/>
            <a:ext cx="10672665" cy="5784979"/>
          </a:xfrm>
        </p:spPr>
        <p:txBody>
          <a:bodyPr>
            <a:normAutofit fontScale="62500" lnSpcReduction="20000"/>
          </a:bodyPr>
          <a:lstStyle/>
          <a:p>
            <a:pPr marL="0" indent="0" algn="l" fontAlgn="base">
              <a:buNone/>
            </a:pPr>
            <a:r>
              <a:rPr lang="en-US" sz="3000" b="1" i="0" dirty="0">
                <a:solidFill>
                  <a:srgbClr val="000000"/>
                </a:solidFill>
                <a:effectLst/>
              </a:rPr>
              <a:t>Use Case Name:</a:t>
            </a:r>
            <a:r>
              <a:rPr lang="en-US" sz="3000" b="0" i="0" dirty="0">
                <a:solidFill>
                  <a:srgbClr val="242424"/>
                </a:solidFill>
                <a:effectLst/>
              </a:rPr>
              <a:t> Transfer Funds</a:t>
            </a:r>
          </a:p>
          <a:p>
            <a:pPr marL="0" indent="0" algn="l" fontAlgn="base">
              <a:buNone/>
            </a:pPr>
            <a:r>
              <a:rPr lang="en-US" sz="3000" b="1" i="0" dirty="0">
                <a:solidFill>
                  <a:srgbClr val="000000"/>
                </a:solidFill>
                <a:effectLst/>
              </a:rPr>
              <a:t>Actors:</a:t>
            </a:r>
            <a:r>
              <a:rPr lang="en-US" sz="3000" b="0" i="0" dirty="0">
                <a:solidFill>
                  <a:srgbClr val="242424"/>
                </a:solidFill>
                <a:effectLst/>
              </a:rPr>
              <a:t> User</a:t>
            </a:r>
          </a:p>
          <a:p>
            <a:pPr marL="0" indent="0" algn="l" fontAlgn="base">
              <a:buNone/>
            </a:pPr>
            <a:r>
              <a:rPr lang="en-US" sz="3000" b="1" i="0" dirty="0">
                <a:solidFill>
                  <a:srgbClr val="000000"/>
                </a:solidFill>
                <a:effectLst/>
              </a:rPr>
              <a:t>Summary:</a:t>
            </a:r>
            <a:r>
              <a:rPr lang="en-US" sz="3000" b="0" i="0" dirty="0">
                <a:solidFill>
                  <a:srgbClr val="242424"/>
                </a:solidFill>
                <a:effectLst/>
              </a:rPr>
              <a:t> This use case allows the user to transfer funds between their own accounts or to other accounts.</a:t>
            </a:r>
          </a:p>
          <a:p>
            <a:pPr marL="0" indent="0" algn="l" fontAlgn="base">
              <a:buNone/>
            </a:pPr>
            <a:r>
              <a:rPr lang="en-US" sz="3000" b="1" i="0" dirty="0">
                <a:solidFill>
                  <a:srgbClr val="000000"/>
                </a:solidFill>
                <a:effectLst/>
              </a:rPr>
              <a:t>Preconditions:</a:t>
            </a:r>
            <a:r>
              <a:rPr lang="en-US" sz="3000" dirty="0">
                <a:solidFill>
                  <a:srgbClr val="242424"/>
                </a:solidFill>
              </a:rPr>
              <a:t> </a:t>
            </a:r>
            <a:r>
              <a:rPr lang="en-US" sz="3000" b="0" i="0" dirty="0">
                <a:solidFill>
                  <a:srgbClr val="242424"/>
                </a:solidFill>
                <a:effectLst/>
              </a:rPr>
              <a:t>The user must be logged in to the mobile banking application.</a:t>
            </a:r>
          </a:p>
          <a:p>
            <a:pPr marL="0" indent="0" algn="l" fontAlgn="base">
              <a:buNone/>
            </a:pPr>
            <a:r>
              <a:rPr lang="en-US" sz="3000" b="0" i="0" dirty="0">
                <a:solidFill>
                  <a:srgbClr val="242424"/>
                </a:solidFill>
                <a:effectLst/>
              </a:rPr>
              <a:t>	          The user must have at least one account set up in the application.</a:t>
            </a:r>
          </a:p>
          <a:p>
            <a:pPr marL="0" indent="0" algn="l" fontAlgn="base">
              <a:buNone/>
            </a:pPr>
            <a:r>
              <a:rPr lang="en-US" sz="3000" b="1" i="0" dirty="0">
                <a:solidFill>
                  <a:srgbClr val="000000"/>
                </a:solidFill>
                <a:effectLst/>
              </a:rPr>
              <a:t>Basic Flow of Events:</a:t>
            </a:r>
            <a:endParaRPr lang="en-US" sz="3000" b="0" i="0" dirty="0">
              <a:solidFill>
                <a:srgbClr val="242424"/>
              </a:solidFill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242424"/>
                </a:solidFill>
                <a:effectLst/>
              </a:rPr>
              <a:t>The user selects the “Transfer Funds” option from the main menu.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242424"/>
                </a:solidFill>
                <a:effectLst/>
              </a:rPr>
              <a:t>The application presents the user with a list of their accounts and prompts them to select the account they want to transfer funds from.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242424"/>
                </a:solidFill>
                <a:effectLst/>
              </a:rPr>
              <a:t>The user selects the account they want to transfer funds from.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242424"/>
                </a:solidFill>
                <a:effectLst/>
              </a:rPr>
              <a:t>The application presents the user with a form to fill out with the recipient’s account information, including the account number and the name of the recipient.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242424"/>
                </a:solidFill>
                <a:effectLst/>
              </a:rPr>
              <a:t>The user fills out the form and enters the amount they want to transfer.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242424"/>
                </a:solidFill>
                <a:effectLst/>
              </a:rPr>
              <a:t>The application validates the recipient’s account information and the available balance in the user’s account.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242424"/>
                </a:solidFill>
                <a:effectLst/>
              </a:rPr>
              <a:t>If the validation is successful, the application deducts the transfer amount from the user’s account and adds it to the recipient’s account.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dirty="0">
                <a:solidFill>
                  <a:srgbClr val="242424"/>
                </a:solidFill>
                <a:effectLst/>
              </a:rPr>
              <a:t>The application displays a confirmation message to the user with the details of the transfer.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90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55275E-5CC0-53E4-36FC-D2423220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93306"/>
            <a:ext cx="11485984" cy="67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58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C8EA-1788-D171-AC6B-2B6D1E9C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16FD-6425-BE80-2DF6-0D3DFDE7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Larman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Craig. Applying UML and patterns: an introduction to object oriented analysis and design and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interative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development. Pearson Education India, 2012.</a:t>
            </a:r>
          </a:p>
          <a:p>
            <a:endParaRPr lang="en-US" sz="2200" dirty="0"/>
          </a:p>
          <a:p>
            <a:r>
              <a:rPr lang="en-US" sz="2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Object-Oriented Analysis and Design with Applications, Grady </a:t>
            </a:r>
            <a:r>
              <a:rPr lang="en-US" sz="2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Booch</a:t>
            </a:r>
            <a:r>
              <a:rPr lang="en-US" sz="2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et al., 3</a:t>
            </a:r>
            <a:r>
              <a:rPr lang="en-US" sz="2200" baseline="30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rd</a:t>
            </a:r>
            <a:r>
              <a:rPr lang="en-US" sz="2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Edition, Pearson, 2007.</a:t>
            </a:r>
          </a:p>
          <a:p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Timothy C. Lethbridge, Robert </a:t>
            </a:r>
            <a:r>
              <a:rPr lang="en-US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Laganaiere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Object-Oriented Software Engineering (2nd Edition), McGraw Hill,  2005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Object-Oriented Modeling and Design with UML, Michael R. Blaha and James R. Rumbaugh, 2</a:t>
            </a:r>
            <a:r>
              <a:rPr lang="en-US" sz="2200" baseline="30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Edition, Pearson, 2005.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8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Sequence Diagrams</a:t>
            </a:r>
            <a:endParaRPr 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sequence diagram (SSD) </a:t>
            </a:r>
            <a:r>
              <a:rPr lang="en-US" altLang="ja-JP" dirty="0"/>
              <a:t>are used to illustrate </a:t>
            </a:r>
            <a:r>
              <a:rPr lang="en-US" dirty="0">
                <a:solidFill>
                  <a:srgbClr val="0070C0"/>
                </a:solidFill>
              </a:rPr>
              <a:t>interaction between actor and system </a:t>
            </a:r>
            <a:r>
              <a:rPr lang="en-US" dirty="0"/>
              <a:t>for a </a:t>
            </a:r>
            <a:r>
              <a:rPr lang="en-US" dirty="0">
                <a:solidFill>
                  <a:srgbClr val="FF0000"/>
                </a:solidFill>
              </a:rPr>
              <a:t>particular scenario</a:t>
            </a:r>
            <a:r>
              <a:rPr lang="en-US" dirty="0"/>
              <a:t> of a </a:t>
            </a:r>
            <a:r>
              <a:rPr lang="en-US" dirty="0">
                <a:solidFill>
                  <a:srgbClr val="0070C0"/>
                </a:solidFill>
              </a:rPr>
              <a:t>use case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A system sequence diagram is a picture that shows, </a:t>
            </a:r>
            <a:r>
              <a:rPr lang="en-US" dirty="0">
                <a:solidFill>
                  <a:srgbClr val="0070C0"/>
                </a:solidFill>
              </a:rPr>
              <a:t>main success scenario</a:t>
            </a:r>
            <a:r>
              <a:rPr lang="en-US" dirty="0"/>
              <a:t>, the </a:t>
            </a:r>
            <a:r>
              <a:rPr lang="en-US" i="1" dirty="0">
                <a:solidFill>
                  <a:srgbClr val="FF0000"/>
                </a:solidFill>
              </a:rPr>
              <a:t>events that actors generate, </a:t>
            </a:r>
            <a:r>
              <a:rPr lang="en-US" dirty="0"/>
              <a:t>their </a:t>
            </a: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inter-system events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purpose is to illustrate the </a:t>
            </a:r>
            <a:r>
              <a:rPr lang="en-US" dirty="0">
                <a:solidFill>
                  <a:srgbClr val="0070C0"/>
                </a:solidFill>
              </a:rPr>
              <a:t>use case </a:t>
            </a:r>
            <a:r>
              <a:rPr lang="en-US" dirty="0"/>
              <a:t>in a </a:t>
            </a:r>
            <a:r>
              <a:rPr lang="en-US" dirty="0">
                <a:solidFill>
                  <a:srgbClr val="0070C0"/>
                </a:solidFill>
              </a:rPr>
              <a:t>visual format </a:t>
            </a:r>
            <a:r>
              <a:rPr lang="en-US" dirty="0"/>
              <a:t>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identify all system events</a:t>
            </a:r>
            <a:endParaRPr lang="en-US" b="1" i="1" dirty="0"/>
          </a:p>
          <a:p>
            <a:pPr lvl="1"/>
            <a:endParaRPr lang="en-US" dirty="0"/>
          </a:p>
          <a:p>
            <a:r>
              <a:rPr lang="en-GB" altLang="ja-JP" b="1" u="sng" dirty="0" err="1"/>
              <a:t>SSD</a:t>
            </a:r>
            <a:r>
              <a:rPr lang="en-GB" altLang="ja-JP" b="1" u="sng" dirty="0"/>
              <a:t> are drawn using </a:t>
            </a:r>
            <a:r>
              <a:rPr lang="en-US" altLang="ja-JP" b="1" u="sng" dirty="0" err="1"/>
              <a:t>UML</a:t>
            </a:r>
            <a:r>
              <a:rPr lang="en-US" altLang="ja-JP" b="1" u="sng" dirty="0"/>
              <a:t> notations</a:t>
            </a:r>
            <a:endParaRPr lang="en-US" b="1" u="sng" dirty="0"/>
          </a:p>
          <a:p>
            <a:pPr lvl="1"/>
            <a:r>
              <a:rPr lang="en-US" altLang="ja-JP" dirty="0"/>
              <a:t>We draw SSD using Sequence Diagram notation (UML)</a:t>
            </a:r>
          </a:p>
        </p:txBody>
      </p:sp>
    </p:spTree>
    <p:extLst>
      <p:ext uri="{BB962C8B-B14F-4D97-AF65-F5344CB8AC3E}">
        <p14:creationId xmlns:p14="http://schemas.microsoft.com/office/powerpoint/2010/main" val="45556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mr-IN" dirty="0"/>
              <a:t>–</a:t>
            </a:r>
            <a:r>
              <a:rPr lang="en-US" dirty="0"/>
              <a:t> Use Cases</a:t>
            </a:r>
          </a:p>
        </p:txBody>
      </p:sp>
      <p:sp>
        <p:nvSpPr>
          <p:cNvPr id="35842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describe how actors interact with the software system and during this interaction </a:t>
            </a:r>
          </a:p>
          <a:p>
            <a:pPr lvl="2"/>
            <a:r>
              <a:rPr lang="en-US" dirty="0"/>
              <a:t>an actor generates </a:t>
            </a:r>
            <a:r>
              <a:rPr lang="en-US" u="sng" dirty="0">
                <a:solidFill>
                  <a:schemeClr val="accent2"/>
                </a:solidFill>
              </a:rPr>
              <a:t>events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to a system </a:t>
            </a:r>
          </a:p>
          <a:p>
            <a:pPr lvl="2"/>
            <a:r>
              <a:rPr lang="en-US" dirty="0"/>
              <a:t>usually requesting some </a:t>
            </a:r>
            <a:r>
              <a:rPr lang="en-US" u="sng" dirty="0">
                <a:solidFill>
                  <a:schemeClr val="accent2"/>
                </a:solidFill>
              </a:rPr>
              <a:t>system operation</a:t>
            </a:r>
            <a:r>
              <a:rPr lang="en-US" dirty="0"/>
              <a:t> to handle the event</a:t>
            </a:r>
          </a:p>
          <a:p>
            <a:pPr lvl="2"/>
            <a:endParaRPr lang="en-US" dirty="0"/>
          </a:p>
          <a:p>
            <a:r>
              <a:rPr lang="en-US" dirty="0"/>
              <a:t>SSD show how certain tasks are done between actors and the system (use case scenarios). </a:t>
            </a:r>
          </a:p>
          <a:p>
            <a:pPr lvl="1"/>
            <a:r>
              <a:rPr lang="en-US" dirty="0"/>
              <a:t>The tasks could be simple, complex or repetitive tasks. </a:t>
            </a:r>
          </a:p>
        </p:txBody>
      </p:sp>
    </p:spTree>
    <p:extLst>
      <p:ext uri="{BB962C8B-B14F-4D97-AF65-F5344CB8AC3E}">
        <p14:creationId xmlns:p14="http://schemas.microsoft.com/office/powerpoint/2010/main" val="109487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>
            <a:spLocks noChangeArrowheads="1"/>
          </p:cNvSpPr>
          <p:nvPr/>
        </p:nvSpPr>
        <p:spPr bwMode="auto">
          <a:xfrm>
            <a:off x="1676403" y="38100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28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System Sequence Diagrams</a:t>
            </a:r>
            <a:endParaRPr lang="en-US" dirty="0"/>
          </a:p>
        </p:txBody>
      </p:sp>
      <p:sp>
        <p:nvSpPr>
          <p:cNvPr id="50179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be done for the typical course of </a:t>
            </a:r>
            <a:r>
              <a:rPr lang="en-US" b="1" dirty="0"/>
              <a:t>events/main success scenario</a:t>
            </a:r>
            <a:r>
              <a:rPr lang="en-US" dirty="0"/>
              <a:t> of the use case (and for the most </a:t>
            </a:r>
            <a:r>
              <a:rPr lang="en-US" b="1" dirty="0"/>
              <a:t>interesting alternative course</a:t>
            </a:r>
            <a:r>
              <a:rPr lang="en-US" dirty="0"/>
              <a:t>).</a:t>
            </a:r>
          </a:p>
          <a:p>
            <a:r>
              <a:rPr lang="en-US" dirty="0"/>
              <a:t>A single system sequence diagram shows the interaction between an actor and the system for </a:t>
            </a:r>
            <a:r>
              <a:rPr lang="en-US" b="1" dirty="0"/>
              <a:t>one use case scenario</a:t>
            </a:r>
            <a:r>
              <a:rPr lang="en-US" dirty="0"/>
              <a:t>.</a:t>
            </a:r>
          </a:p>
          <a:p>
            <a:pPr marL="520687" indent="-503754">
              <a:lnSpc>
                <a:spcPct val="100000"/>
              </a:lnSpc>
              <a:spcBef>
                <a:spcPts val="3847"/>
              </a:spcBef>
              <a:buFont typeface="Arial"/>
              <a:buChar char="•"/>
              <a:tabLst>
                <a:tab pos="519840" algn="l"/>
                <a:tab pos="520687" algn="l"/>
              </a:tabLst>
            </a:pPr>
            <a:r>
              <a:rPr lang="en-US" dirty="0"/>
              <a:t>It shows:</a:t>
            </a:r>
          </a:p>
          <a:p>
            <a:pPr marL="1130272" lvl="1" indent="-504601">
              <a:lnSpc>
                <a:spcPct val="100000"/>
              </a:lnSpc>
              <a:spcBef>
                <a:spcPts val="345"/>
              </a:spcBef>
              <a:buFont typeface="Wingdings"/>
              <a:buChar char=""/>
              <a:tabLst>
                <a:tab pos="1129425" algn="l"/>
                <a:tab pos="1130272" algn="l"/>
              </a:tabLst>
            </a:pPr>
            <a:r>
              <a:rPr lang="en-US" dirty="0"/>
              <a:t>The system (as a black box)</a:t>
            </a:r>
          </a:p>
          <a:p>
            <a:pPr marL="1130272" lvl="1" indent="-504601">
              <a:lnSpc>
                <a:spcPct val="100000"/>
              </a:lnSpc>
              <a:spcBef>
                <a:spcPts val="287"/>
              </a:spcBef>
              <a:buFont typeface="Wingdings"/>
              <a:buChar char=""/>
              <a:tabLst>
                <a:tab pos="1129425" algn="l"/>
                <a:tab pos="1130272" algn="l"/>
              </a:tabLst>
            </a:pPr>
            <a:r>
              <a:rPr lang="en-US" dirty="0"/>
              <a:t>The actor(s), especially the initiating actor</a:t>
            </a:r>
          </a:p>
          <a:p>
            <a:pPr marL="1130272" lvl="1" indent="-504601">
              <a:lnSpc>
                <a:spcPct val="100000"/>
              </a:lnSpc>
              <a:spcBef>
                <a:spcPts val="287"/>
              </a:spcBef>
              <a:buFont typeface="Wingdings"/>
              <a:buChar char=""/>
              <a:tabLst>
                <a:tab pos="1129425" algn="l"/>
                <a:tab pos="1130272" algn="l"/>
              </a:tabLst>
            </a:pPr>
            <a:r>
              <a:rPr lang="en-US" dirty="0"/>
              <a:t>Each external system which sends messages to the system</a:t>
            </a:r>
          </a:p>
          <a:p>
            <a:pPr marL="1130272" lvl="1" indent="-504601">
              <a:lnSpc>
                <a:spcPct val="100000"/>
              </a:lnSpc>
              <a:spcBef>
                <a:spcPts val="287"/>
              </a:spcBef>
              <a:buFont typeface="Wingdings"/>
              <a:buChar char=""/>
              <a:tabLst>
                <a:tab pos="1129425" algn="l"/>
                <a:tab pos="1130272" algn="l"/>
              </a:tabLst>
            </a:pPr>
            <a:r>
              <a:rPr lang="en-US" dirty="0"/>
              <a:t>The messages into and out of the system</a:t>
            </a:r>
          </a:p>
          <a:p>
            <a:pPr marL="1130272" lvl="1" indent="-504601">
              <a:lnSpc>
                <a:spcPct val="100000"/>
              </a:lnSpc>
              <a:spcBef>
                <a:spcPts val="287"/>
              </a:spcBef>
              <a:buFont typeface="Wingdings"/>
              <a:buChar char=""/>
              <a:tabLst>
                <a:tab pos="1129425" algn="l"/>
                <a:tab pos="1130272" algn="l"/>
              </a:tabLst>
            </a:pPr>
            <a:r>
              <a:rPr lang="en-US" dirty="0"/>
              <a:t>The sequence in which the messages occur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5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942" y="345066"/>
            <a:ext cx="11367925" cy="6222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System Events and System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A33CF-AAA2-4C9D-A87B-814AD013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010" marR="6985" indent="-401945">
              <a:lnSpc>
                <a:spcPts val="2691"/>
              </a:lnSpc>
              <a:spcBef>
                <a:spcPts val="345"/>
              </a:spcBef>
              <a:buSzPct val="150000"/>
              <a:buFont typeface="Arial"/>
              <a:buChar char="•"/>
              <a:tabLst>
                <a:tab pos="414644" algn="l"/>
                <a:tab pos="1707472" algn="l"/>
                <a:tab pos="3480984" algn="l"/>
                <a:tab pos="4138826" algn="l"/>
                <a:tab pos="4803020" algn="l"/>
                <a:tab pos="6576530" algn="l"/>
                <a:tab pos="7358196" algn="l"/>
                <a:tab pos="8022390" algn="l"/>
                <a:tab pos="9451104" algn="l"/>
                <a:tab pos="9962902" algn="l"/>
              </a:tabLst>
            </a:pPr>
            <a:r>
              <a:rPr lang="en-US" b="1" i="1" u="sng" dirty="0"/>
              <a:t>System operations </a:t>
            </a:r>
            <a:r>
              <a:rPr lang="en-US" dirty="0"/>
              <a:t>are the operations that the system as a black box component </a:t>
            </a:r>
            <a:r>
              <a:rPr lang="en-US" b="1" dirty="0">
                <a:solidFill>
                  <a:srgbClr val="0070C0"/>
                </a:solidFill>
              </a:rPr>
              <a:t>oﬀers in its public interface</a:t>
            </a:r>
            <a:r>
              <a:rPr lang="en-US" dirty="0"/>
              <a:t>.</a:t>
            </a:r>
          </a:p>
          <a:p>
            <a:pPr>
              <a:spcBef>
                <a:spcPts val="11"/>
              </a:spcBef>
              <a:buFont typeface="Arial"/>
              <a:buChar char="•"/>
            </a:pPr>
            <a:endParaRPr lang="en-US" dirty="0"/>
          </a:p>
          <a:p>
            <a:pPr marL="414010" marR="5080" indent="-401945">
              <a:lnSpc>
                <a:spcPts val="2811"/>
              </a:lnSpc>
              <a:buSzPct val="150000"/>
              <a:buFont typeface="Arial"/>
              <a:buChar char="•"/>
              <a:tabLst>
                <a:tab pos="414644" algn="l"/>
                <a:tab pos="6450169" algn="l"/>
                <a:tab pos="8001435" algn="l"/>
              </a:tabLst>
            </a:pPr>
            <a:r>
              <a:rPr lang="en-US" dirty="0"/>
              <a:t>These are high-level operations </a:t>
            </a:r>
            <a:r>
              <a:rPr lang="en-US" b="1" dirty="0">
                <a:solidFill>
                  <a:srgbClr val="0070C0"/>
                </a:solidFill>
              </a:rPr>
              <a:t>triggered by an event</a:t>
            </a:r>
            <a:r>
              <a:rPr lang="en-US" b="1" dirty="0"/>
              <a:t> </a:t>
            </a:r>
            <a:r>
              <a:rPr lang="en-US" dirty="0"/>
              <a:t>generated by an </a:t>
            </a:r>
            <a:r>
              <a:rPr lang="en-US" b="1" dirty="0">
                <a:solidFill>
                  <a:srgbClr val="0070C0"/>
                </a:solidFill>
              </a:rPr>
              <a:t>external actor</a:t>
            </a:r>
          </a:p>
          <a:p>
            <a:pPr>
              <a:spcBef>
                <a:spcPts val="11"/>
              </a:spcBef>
              <a:buFont typeface="Arial"/>
              <a:buChar char="•"/>
            </a:pPr>
            <a:endParaRPr lang="en-US" dirty="0"/>
          </a:p>
          <a:p>
            <a:pPr marL="414010" marR="379085" indent="-401945">
              <a:lnSpc>
                <a:spcPct val="100800"/>
              </a:lnSpc>
              <a:buSzPct val="150000"/>
              <a:buFont typeface="Arial"/>
              <a:buChar char="•"/>
              <a:tabLst>
                <a:tab pos="414644" algn="l"/>
                <a:tab pos="1622385" algn="l"/>
                <a:tab pos="2919658" algn="l"/>
                <a:tab pos="4447429" algn="l"/>
                <a:tab pos="5972025" algn="l"/>
                <a:tab pos="7269933" algn="l"/>
                <a:tab pos="9281563" algn="l"/>
              </a:tabLst>
            </a:pPr>
            <a:r>
              <a:rPr lang="en-US" dirty="0"/>
              <a:t>During system behavior analysis, system operations are assigned to a conceptual class </a:t>
            </a:r>
            <a:r>
              <a:rPr lang="en-US" b="1" dirty="0"/>
              <a:t>System</a:t>
            </a:r>
          </a:p>
          <a:p>
            <a:endParaRPr lang="en-P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>
            <a:spLocks noChangeArrowheads="1"/>
          </p:cNvSpPr>
          <p:nvPr/>
        </p:nvSpPr>
        <p:spPr bwMode="auto">
          <a:xfrm>
            <a:off x="1676403" y="38100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28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System Sequence Diagrams</a:t>
            </a:r>
            <a:endParaRPr lang="en-US" dirty="0"/>
          </a:p>
        </p:txBody>
      </p:sp>
      <p:sp>
        <p:nvSpPr>
          <p:cNvPr id="50179" name="Content Placeholder 7"/>
          <p:cNvSpPr>
            <a:spLocks noGrp="1"/>
          </p:cNvSpPr>
          <p:nvPr>
            <p:ph sz="quarter" idx="1"/>
          </p:nvPr>
        </p:nvSpPr>
        <p:spPr>
          <a:xfrm>
            <a:off x="1378930" y="1706566"/>
            <a:ext cx="9434139" cy="4588933"/>
          </a:xfrm>
        </p:spPr>
        <p:txBody>
          <a:bodyPr>
            <a:normAutofit/>
          </a:bodyPr>
          <a:lstStyle/>
          <a:p>
            <a:r>
              <a:rPr lang="en-US" dirty="0"/>
              <a:t>Should be done for the typical course of events/</a:t>
            </a:r>
            <a:r>
              <a:rPr lang="en-US" dirty="0">
                <a:solidFill>
                  <a:srgbClr val="0070C0"/>
                </a:solidFill>
              </a:rPr>
              <a:t>main success scenario </a:t>
            </a:r>
            <a:r>
              <a:rPr lang="en-US" dirty="0"/>
              <a:t>of the use case (</a:t>
            </a:r>
            <a:r>
              <a:rPr lang="en-US" i="1" dirty="0"/>
              <a:t>and for the most interesting alternative course)</a:t>
            </a:r>
            <a:r>
              <a:rPr lang="en-US" dirty="0"/>
              <a:t>.</a:t>
            </a:r>
          </a:p>
          <a:p>
            <a:endParaRPr lang="en-US" dirty="0"/>
          </a:p>
          <a:p>
            <a:pPr marL="914354" lvl="1" indent="-457177">
              <a:buFont typeface="+mj-lt"/>
              <a:buAutoNum type="arabicPeriod"/>
            </a:pPr>
            <a:r>
              <a:rPr lang="en-US" dirty="0"/>
              <a:t>Draw a line representing the system as a black box.</a:t>
            </a:r>
          </a:p>
          <a:p>
            <a:pPr marL="914354" lvl="1" indent="-457177">
              <a:buFont typeface="+mj-lt"/>
              <a:buAutoNum type="arabicPeriod"/>
            </a:pPr>
            <a:r>
              <a:rPr lang="en-US" dirty="0"/>
              <a:t>Identify each actor and draw a line for each such actor.</a:t>
            </a:r>
          </a:p>
          <a:p>
            <a:pPr marL="914354" lvl="1" indent="-457177">
              <a:buFont typeface="+mj-lt"/>
              <a:buAutoNum type="arabicPeriod"/>
            </a:pPr>
            <a:r>
              <a:rPr lang="en-US" dirty="0"/>
              <a:t>From the use case </a:t>
            </a:r>
            <a:r>
              <a:rPr lang="en-US" i="1" dirty="0"/>
              <a:t>typical course of events</a:t>
            </a:r>
            <a:r>
              <a:rPr lang="en-US" dirty="0"/>
              <a:t> text, identify the system (external) events that each actor generates. </a:t>
            </a:r>
          </a:p>
          <a:p>
            <a:pPr marL="914354" lvl="1" indent="-457177">
              <a:buFont typeface="+mj-lt"/>
              <a:buAutoNum type="arabicPeriod"/>
            </a:pPr>
            <a:r>
              <a:rPr lang="en-US" dirty="0"/>
              <a:t>Illustrate them on the diagram. </a:t>
            </a:r>
          </a:p>
          <a:p>
            <a:pPr marL="914354" lvl="1" indent="-457177">
              <a:buFont typeface="+mj-lt"/>
              <a:buAutoNum type="arabicPeriod"/>
            </a:pPr>
            <a:r>
              <a:rPr lang="en-US" dirty="0"/>
              <a:t>Optionally, includes the use case text to the left of the diagram.</a:t>
            </a:r>
          </a:p>
        </p:txBody>
      </p:sp>
    </p:spTree>
    <p:extLst>
      <p:ext uri="{BB962C8B-B14F-4D97-AF65-F5344CB8AC3E}">
        <p14:creationId xmlns:p14="http://schemas.microsoft.com/office/powerpoint/2010/main" val="325937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36D-7153-05C3-478C-9A105C3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3BBF-4539-4C49-3E2C-E6DE06CE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24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Actor:</a:t>
            </a:r>
          </a:p>
          <a:p>
            <a:pPr lvl="1"/>
            <a:r>
              <a:rPr lang="en-US" dirty="0"/>
              <a:t>R</a:t>
            </a:r>
            <a:r>
              <a:rPr lang="en-US" b="0" i="0" dirty="0">
                <a:effectLst/>
              </a:rPr>
              <a:t>epresent roles played by human users, external hardware, or other subjects.</a:t>
            </a:r>
          </a:p>
          <a:p>
            <a:pPr lvl="1"/>
            <a:endParaRPr lang="en-US" dirty="0"/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r>
              <a:rPr lang="en-US" sz="2400" b="0" i="0" dirty="0">
                <a:effectLst/>
              </a:rPr>
              <a:t>Lifeline:</a:t>
            </a:r>
          </a:p>
          <a:p>
            <a:pPr lvl="1"/>
            <a:r>
              <a:rPr lang="en-US" b="0" i="0" dirty="0">
                <a:effectLst/>
              </a:rPr>
              <a:t>A lifeline represents an individual participant in the interaction.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E9CA2941-CB99-3F1B-E529-D60377F8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26" y="1602658"/>
            <a:ext cx="963585" cy="2313263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580F5493-278F-8785-E3F5-F4C90391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74" y="4179612"/>
            <a:ext cx="1258687" cy="23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1843</Words>
  <Application>Microsoft Office PowerPoint</Application>
  <PresentationFormat>Widescreen</PresentationFormat>
  <Paragraphs>238</Paragraphs>
  <Slides>32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Calibri Light</vt:lpstr>
      <vt:lpstr>Open Sans</vt:lpstr>
      <vt:lpstr>Poppins</vt:lpstr>
      <vt:lpstr>Times New Roman</vt:lpstr>
      <vt:lpstr>Trebuchet MS</vt:lpstr>
      <vt:lpstr>Tw Cen MT</vt:lpstr>
      <vt:lpstr>Verdana</vt:lpstr>
      <vt:lpstr>Wingdings</vt:lpstr>
      <vt:lpstr>Office Theme</vt:lpstr>
      <vt:lpstr>Visio</vt:lpstr>
      <vt:lpstr>UML Modeling: System Sequence Diagram</vt:lpstr>
      <vt:lpstr>Revision Up till Now</vt:lpstr>
      <vt:lpstr>System Behavior</vt:lpstr>
      <vt:lpstr>System Sequence Diagrams</vt:lpstr>
      <vt:lpstr>Recall – Use Cases</vt:lpstr>
      <vt:lpstr>Creating System Sequence Diagrams</vt:lpstr>
      <vt:lpstr>System Events and System Operations</vt:lpstr>
      <vt:lpstr>Creating System Sequence Diagrams</vt:lpstr>
      <vt:lpstr>Sequence Diagram Notations</vt:lpstr>
      <vt:lpstr>Sequence Diagram Notations</vt:lpstr>
      <vt:lpstr>Process Sale</vt:lpstr>
      <vt:lpstr>PowerPoint Presentation</vt:lpstr>
      <vt:lpstr>How to construct an SSD from a use case?</vt:lpstr>
      <vt:lpstr>System Events</vt:lpstr>
      <vt:lpstr>System Sequence Diagrams</vt:lpstr>
      <vt:lpstr>Naming System events &amp; operations </vt:lpstr>
      <vt:lpstr>PowerPoint Presentation</vt:lpstr>
      <vt:lpstr>PowerPoint Presentation</vt:lpstr>
      <vt:lpstr>PowerPoint Presentation</vt:lpstr>
      <vt:lpstr>System Sequence Diagram Notation </vt:lpstr>
      <vt:lpstr>PowerPoint Presentation</vt:lpstr>
      <vt:lpstr>Sequence Diagrams</vt:lpstr>
      <vt:lpstr>PowerPoint Presentation</vt:lpstr>
      <vt:lpstr>PowerPoint Presentation</vt:lpstr>
      <vt:lpstr>PowerPoint Presentation</vt:lpstr>
      <vt:lpstr>  Sequence diagram for an emotion-based music player  </vt:lpstr>
      <vt:lpstr>Sequence diagram for an emotion-based music player</vt:lpstr>
      <vt:lpstr>Class Activity</vt:lpstr>
      <vt:lpstr>PowerPoint Presentation</vt:lpstr>
      <vt:lpstr>Use case description for the “Transfer Funds” 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Modeling: System Sequence Diagram</dc:title>
  <dc:creator>Mehroze Khan</dc:creator>
  <cp:lastModifiedBy>Mehroze Khan</cp:lastModifiedBy>
  <cp:revision>14</cp:revision>
  <dcterms:created xsi:type="dcterms:W3CDTF">2023-09-24T13:38:30Z</dcterms:created>
  <dcterms:modified xsi:type="dcterms:W3CDTF">2023-10-04T07:48:45Z</dcterms:modified>
</cp:coreProperties>
</file>