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1" r:id="rId6"/>
    <p:sldId id="260" r:id="rId7"/>
    <p:sldId id="324" r:id="rId8"/>
    <p:sldId id="262" r:id="rId9"/>
    <p:sldId id="263" r:id="rId10"/>
    <p:sldId id="264" r:id="rId11"/>
    <p:sldId id="265" r:id="rId12"/>
    <p:sldId id="266" r:id="rId13"/>
    <p:sldId id="325" r:id="rId14"/>
    <p:sldId id="267" r:id="rId15"/>
    <p:sldId id="343" r:id="rId16"/>
    <p:sldId id="344" r:id="rId17"/>
    <p:sldId id="327" r:id="rId18"/>
    <p:sldId id="329" r:id="rId19"/>
    <p:sldId id="330" r:id="rId20"/>
    <p:sldId id="331" r:id="rId21"/>
    <p:sldId id="294" r:id="rId22"/>
    <p:sldId id="326" r:id="rId23"/>
    <p:sldId id="332" r:id="rId24"/>
    <p:sldId id="333" r:id="rId25"/>
    <p:sldId id="334" r:id="rId26"/>
    <p:sldId id="336" r:id="rId27"/>
    <p:sldId id="335" r:id="rId28"/>
    <p:sldId id="279" r:id="rId29"/>
    <p:sldId id="338" r:id="rId30"/>
    <p:sldId id="339" r:id="rId31"/>
    <p:sldId id="341" r:id="rId32"/>
    <p:sldId id="340" r:id="rId33"/>
    <p:sldId id="337" r:id="rId34"/>
    <p:sldId id="269" r:id="rId35"/>
    <p:sldId id="271" r:id="rId36"/>
    <p:sldId id="280" r:id="rId37"/>
    <p:sldId id="284" r:id="rId38"/>
    <p:sldId id="285" r:id="rId39"/>
    <p:sldId id="286" r:id="rId40"/>
    <p:sldId id="287" r:id="rId41"/>
    <p:sldId id="288" r:id="rId42"/>
    <p:sldId id="289" r:id="rId43"/>
    <p:sldId id="290" r:id="rId44"/>
    <p:sldId id="34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51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19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DE8E-BD14-46D8-82B2-4399AC87BB78}" type="datetimeFigureOut">
              <a:rPr lang="en-US" smtClean="0"/>
              <a:t>17-Apr-24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173E9-C7B2-47CB-A41E-AD6C758D0B2E}" type="slidenum">
              <a:rPr lang="en-US" smtClean="0"/>
              <a:t>‹#›</a:t>
            </a:fld>
            <a:endParaRPr lang="en-US"/>
          </a:p>
        </p:txBody>
      </p:sp>
    </p:spTree>
    <p:extLst>
      <p:ext uri="{BB962C8B-B14F-4D97-AF65-F5344CB8AC3E}">
        <p14:creationId xmlns:p14="http://schemas.microsoft.com/office/powerpoint/2010/main" val="358169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a:t>
            </a:fld>
            <a:endParaRPr lang="en-US"/>
          </a:p>
        </p:txBody>
      </p:sp>
    </p:spTree>
    <p:extLst>
      <p:ext uri="{BB962C8B-B14F-4D97-AF65-F5344CB8AC3E}">
        <p14:creationId xmlns:p14="http://schemas.microsoft.com/office/powerpoint/2010/main" val="412505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24</a:t>
            </a:fld>
            <a:endParaRPr lang="en-US"/>
          </a:p>
        </p:txBody>
      </p:sp>
    </p:spTree>
    <p:extLst>
      <p:ext uri="{BB962C8B-B14F-4D97-AF65-F5344CB8AC3E}">
        <p14:creationId xmlns:p14="http://schemas.microsoft.com/office/powerpoint/2010/main" val="347964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25</a:t>
            </a:fld>
            <a:endParaRPr lang="en-US"/>
          </a:p>
        </p:txBody>
      </p:sp>
    </p:spTree>
    <p:extLst>
      <p:ext uri="{BB962C8B-B14F-4D97-AF65-F5344CB8AC3E}">
        <p14:creationId xmlns:p14="http://schemas.microsoft.com/office/powerpoint/2010/main" val="314043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27</a:t>
            </a:fld>
            <a:endParaRPr lang="en-US"/>
          </a:p>
        </p:txBody>
      </p:sp>
    </p:spTree>
    <p:extLst>
      <p:ext uri="{BB962C8B-B14F-4D97-AF65-F5344CB8AC3E}">
        <p14:creationId xmlns:p14="http://schemas.microsoft.com/office/powerpoint/2010/main" val="2547203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inter-regular"/>
            </a:endParaRPr>
          </a:p>
        </p:txBody>
      </p:sp>
      <p:sp>
        <p:nvSpPr>
          <p:cNvPr id="4" name="Slide Number Placeholder 3"/>
          <p:cNvSpPr>
            <a:spLocks noGrp="1"/>
          </p:cNvSpPr>
          <p:nvPr>
            <p:ph type="sldNum" sz="quarter" idx="5"/>
          </p:nvPr>
        </p:nvSpPr>
        <p:spPr/>
        <p:txBody>
          <a:bodyPr/>
          <a:lstStyle/>
          <a:p>
            <a:fld id="{3BD173E9-C7B2-47CB-A41E-AD6C758D0B2E}" type="slidenum">
              <a:rPr lang="en-US" smtClean="0"/>
              <a:t>28</a:t>
            </a:fld>
            <a:endParaRPr lang="en-US"/>
          </a:p>
        </p:txBody>
      </p:sp>
    </p:spTree>
    <p:extLst>
      <p:ext uri="{BB962C8B-B14F-4D97-AF65-F5344CB8AC3E}">
        <p14:creationId xmlns:p14="http://schemas.microsoft.com/office/powerpoint/2010/main" val="38544129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inter-regular"/>
            </a:endParaRPr>
          </a:p>
        </p:txBody>
      </p:sp>
      <p:sp>
        <p:nvSpPr>
          <p:cNvPr id="4" name="Slide Number Placeholder 3"/>
          <p:cNvSpPr>
            <a:spLocks noGrp="1"/>
          </p:cNvSpPr>
          <p:nvPr>
            <p:ph type="sldNum" sz="quarter" idx="5"/>
          </p:nvPr>
        </p:nvSpPr>
        <p:spPr/>
        <p:txBody>
          <a:bodyPr/>
          <a:lstStyle/>
          <a:p>
            <a:fld id="{3BD173E9-C7B2-47CB-A41E-AD6C758D0B2E}" type="slidenum">
              <a:rPr lang="en-US" smtClean="0"/>
              <a:t>29</a:t>
            </a:fld>
            <a:endParaRPr lang="en-US"/>
          </a:p>
        </p:txBody>
      </p:sp>
    </p:spTree>
    <p:extLst>
      <p:ext uri="{BB962C8B-B14F-4D97-AF65-F5344CB8AC3E}">
        <p14:creationId xmlns:p14="http://schemas.microsoft.com/office/powerpoint/2010/main" val="2136823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30</a:t>
            </a:fld>
            <a:endParaRPr lang="en-US"/>
          </a:p>
        </p:txBody>
      </p:sp>
    </p:spTree>
    <p:extLst>
      <p:ext uri="{BB962C8B-B14F-4D97-AF65-F5344CB8AC3E}">
        <p14:creationId xmlns:p14="http://schemas.microsoft.com/office/powerpoint/2010/main" val="4083882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dirty="0"/>
              <a:t>13-12+2 = 3</a:t>
            </a:r>
          </a:p>
        </p:txBody>
      </p:sp>
      <p:sp>
        <p:nvSpPr>
          <p:cNvPr id="4" name="Slide Number Placeholder 3"/>
          <p:cNvSpPr>
            <a:spLocks noGrp="1"/>
          </p:cNvSpPr>
          <p:nvPr>
            <p:ph type="sldNum" sz="quarter" idx="5"/>
          </p:nvPr>
        </p:nvSpPr>
        <p:spPr/>
        <p:txBody>
          <a:bodyPr/>
          <a:lstStyle/>
          <a:p>
            <a:fld id="{3BD173E9-C7B2-47CB-A41E-AD6C758D0B2E}" type="slidenum">
              <a:rPr lang="en-US" smtClean="0"/>
              <a:t>31</a:t>
            </a:fld>
            <a:endParaRPr lang="en-US"/>
          </a:p>
        </p:txBody>
      </p:sp>
    </p:spTree>
    <p:extLst>
      <p:ext uri="{BB962C8B-B14F-4D97-AF65-F5344CB8AC3E}">
        <p14:creationId xmlns:p14="http://schemas.microsoft.com/office/powerpoint/2010/main" val="3755909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r>
              <a:rPr lang="en-US" dirty="0"/>
              <a:t>14-11+2=5</a:t>
            </a:r>
          </a:p>
        </p:txBody>
      </p:sp>
      <p:sp>
        <p:nvSpPr>
          <p:cNvPr id="4" name="Slide Number Placeholder 3"/>
          <p:cNvSpPr>
            <a:spLocks noGrp="1"/>
          </p:cNvSpPr>
          <p:nvPr>
            <p:ph type="sldNum" sz="quarter" idx="5"/>
          </p:nvPr>
        </p:nvSpPr>
        <p:spPr/>
        <p:txBody>
          <a:bodyPr/>
          <a:lstStyle/>
          <a:p>
            <a:fld id="{3BD173E9-C7B2-47CB-A41E-AD6C758D0B2E}" type="slidenum">
              <a:rPr lang="en-US" smtClean="0"/>
              <a:t>32</a:t>
            </a:fld>
            <a:endParaRPr lang="en-US"/>
          </a:p>
        </p:txBody>
      </p:sp>
    </p:spTree>
    <p:extLst>
      <p:ext uri="{BB962C8B-B14F-4D97-AF65-F5344CB8AC3E}">
        <p14:creationId xmlns:p14="http://schemas.microsoft.com/office/powerpoint/2010/main" val="2041817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mj-lt"/>
              <a:buNone/>
            </a:pP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33</a:t>
            </a:fld>
            <a:endParaRPr lang="en-US"/>
          </a:p>
        </p:txBody>
      </p:sp>
    </p:spTree>
    <p:extLst>
      <p:ext uri="{BB962C8B-B14F-4D97-AF65-F5344CB8AC3E}">
        <p14:creationId xmlns:p14="http://schemas.microsoft.com/office/powerpoint/2010/main" val="53277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11</a:t>
            </a:fld>
            <a:endParaRPr lang="en-US"/>
          </a:p>
        </p:txBody>
      </p:sp>
    </p:spTree>
    <p:extLst>
      <p:ext uri="{BB962C8B-B14F-4D97-AF65-F5344CB8AC3E}">
        <p14:creationId xmlns:p14="http://schemas.microsoft.com/office/powerpoint/2010/main" val="15327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15</a:t>
            </a:fld>
            <a:endParaRPr lang="en-US"/>
          </a:p>
        </p:txBody>
      </p:sp>
    </p:spTree>
    <p:extLst>
      <p:ext uri="{BB962C8B-B14F-4D97-AF65-F5344CB8AC3E}">
        <p14:creationId xmlns:p14="http://schemas.microsoft.com/office/powerpoint/2010/main" val="261605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16</a:t>
            </a:fld>
            <a:endParaRPr lang="en-US"/>
          </a:p>
        </p:txBody>
      </p:sp>
    </p:spTree>
    <p:extLst>
      <p:ext uri="{BB962C8B-B14F-4D97-AF65-F5344CB8AC3E}">
        <p14:creationId xmlns:p14="http://schemas.microsoft.com/office/powerpoint/2010/main" val="344908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17</a:t>
            </a:fld>
            <a:endParaRPr lang="en-US"/>
          </a:p>
        </p:txBody>
      </p:sp>
    </p:spTree>
    <p:extLst>
      <p:ext uri="{BB962C8B-B14F-4D97-AF65-F5344CB8AC3E}">
        <p14:creationId xmlns:p14="http://schemas.microsoft.com/office/powerpoint/2010/main" val="7413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18</a:t>
            </a:fld>
            <a:endParaRPr lang="en-US"/>
          </a:p>
        </p:txBody>
      </p:sp>
    </p:spTree>
    <p:extLst>
      <p:ext uri="{BB962C8B-B14F-4D97-AF65-F5344CB8AC3E}">
        <p14:creationId xmlns:p14="http://schemas.microsoft.com/office/powerpoint/2010/main" val="26500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19</a:t>
            </a:fld>
            <a:endParaRPr lang="en-US"/>
          </a:p>
        </p:txBody>
      </p:sp>
    </p:spTree>
    <p:extLst>
      <p:ext uri="{BB962C8B-B14F-4D97-AF65-F5344CB8AC3E}">
        <p14:creationId xmlns:p14="http://schemas.microsoft.com/office/powerpoint/2010/main" val="332005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20</a:t>
            </a:fld>
            <a:endParaRPr lang="en-US"/>
          </a:p>
        </p:txBody>
      </p:sp>
    </p:spTree>
    <p:extLst>
      <p:ext uri="{BB962C8B-B14F-4D97-AF65-F5344CB8AC3E}">
        <p14:creationId xmlns:p14="http://schemas.microsoft.com/office/powerpoint/2010/main" val="410843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23</a:t>
            </a:fld>
            <a:endParaRPr lang="en-US"/>
          </a:p>
        </p:txBody>
      </p:sp>
    </p:spTree>
    <p:extLst>
      <p:ext uri="{BB962C8B-B14F-4D97-AF65-F5344CB8AC3E}">
        <p14:creationId xmlns:p14="http://schemas.microsoft.com/office/powerpoint/2010/main" val="239710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DBE-8722-3FCC-FAFB-A3B9B6551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50BA4-F988-687A-B89F-FF1181F17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4FB33-1614-7E35-0F55-2DFC8862C226}"/>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BE66DAA9-DFB2-F4F4-5819-0397005E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01460-7A2A-75B1-8D60-1321321AEC1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4625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1053-B4D1-9E56-D7C9-E84F2FB4F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8BDC42-5639-4A53-A29F-CDBBF843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F9EA-5A45-13CE-4C68-EB732F10A3B3}"/>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693A62A1-BF57-17C0-85C8-43A7D843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F0B-BC12-2C69-05DB-A1BB293C5BEF}"/>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0142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541C-4D71-5AC1-2C04-4A86E199B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57F66-A1CF-14F5-8A13-AA4AD7FB6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65A37-E6F4-CE8D-8E06-B1815A6E00CE}"/>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BB61C427-EC15-ADDD-844D-8A447B9F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3EE33-97E8-A50A-B2B3-AA63BB3D23C9}"/>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2537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ADBC-9AC8-2375-EFAA-0B17B333A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B2FDE-3422-4051-C735-F616FA26C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3E7A0-9076-7679-EB3C-31D591005C93}"/>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8E3DA9C1-B8DB-F0BC-0768-9E8DEF46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239C6-E8EF-251D-D728-5A7654E42F3C}"/>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9290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94BF-6309-FF79-4653-883320A96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88C99-C1B0-BB14-A689-AAD722AED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C4B5B-CF07-DA2E-0529-C42B79410835}"/>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293E3254-F0C1-79CB-0785-ADE101438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BBA2A-96DF-8EFB-A5AB-DAF3B3EAF2C1}"/>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31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5F79-3F12-84E1-456D-82B45B1D8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24301-F541-5C55-7167-2BEDFC000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FE30-CB06-9C4C-D670-FA0F56C2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504E5-65D0-5814-24A1-49A5CDE018E9}"/>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6" name="Footer Placeholder 5">
            <a:extLst>
              <a:ext uri="{FF2B5EF4-FFF2-40B4-BE49-F238E27FC236}">
                <a16:creationId xmlns:a16="http://schemas.microsoft.com/office/drawing/2014/main" id="{BEE70F63-5406-B2BA-3CB0-AF7CA3EAB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5016-97FB-9FBE-DF8F-E399C90EAB6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63662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74B3-3C2F-15A0-8C54-BE5E89B6B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E3EFE-1848-C65F-EFD4-AF01062DC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46A86-1F57-B24E-0FAB-94C39B192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220AB0-36F4-2780-8C6C-755984232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E93E9-B78E-3D78-E701-19A6A663D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531BB-290A-B018-353E-39074EB88E55}"/>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8" name="Footer Placeholder 7">
            <a:extLst>
              <a:ext uri="{FF2B5EF4-FFF2-40B4-BE49-F238E27FC236}">
                <a16:creationId xmlns:a16="http://schemas.microsoft.com/office/drawing/2014/main" id="{3E881D2B-0541-3238-A421-F2C6E2492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402C1-88EC-D839-284C-A8BBAF695C1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760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0176-B84B-CE48-FC6B-0671C0C46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4CFFC-A421-285D-5DCC-D3935FDB2A0E}"/>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4" name="Footer Placeholder 3">
            <a:extLst>
              <a:ext uri="{FF2B5EF4-FFF2-40B4-BE49-F238E27FC236}">
                <a16:creationId xmlns:a16="http://schemas.microsoft.com/office/drawing/2014/main" id="{F1F9477F-88C4-E607-6352-9F836249C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A98DA-A566-FD1B-5493-C3990212388E}"/>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83867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09E9-1C61-ECE5-66BE-4BEDE3FD0306}"/>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3" name="Footer Placeholder 2">
            <a:extLst>
              <a:ext uri="{FF2B5EF4-FFF2-40B4-BE49-F238E27FC236}">
                <a16:creationId xmlns:a16="http://schemas.microsoft.com/office/drawing/2014/main" id="{FAD836FF-1F46-A025-12D3-534499831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40F6E-F4ED-227F-8C00-FCC6C9C6D7A4}"/>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64095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6DB4-1BFF-5280-BF6B-1F9B9A5B5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9FD12-3561-6296-7A06-FFC94C613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C1280-5B09-619A-901C-25929E715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CE218-3719-4496-EC16-B9EA44739519}"/>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6" name="Footer Placeholder 5">
            <a:extLst>
              <a:ext uri="{FF2B5EF4-FFF2-40B4-BE49-F238E27FC236}">
                <a16:creationId xmlns:a16="http://schemas.microsoft.com/office/drawing/2014/main" id="{9C6E03D7-F6D5-AC40-C25C-3657456FF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2328D-E019-E42E-68D6-30716F83128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8860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7D6A-215C-5DA5-51CF-9F13E1CD9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00D6-B53A-8012-B262-F052B657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65241-F98F-5BA2-3FAF-74F1E0952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5DB51-5920-5985-C2B9-19A9069D5C7B}"/>
              </a:ext>
            </a:extLst>
          </p:cNvPr>
          <p:cNvSpPr>
            <a:spLocks noGrp="1"/>
          </p:cNvSpPr>
          <p:nvPr>
            <p:ph type="dt" sz="half" idx="10"/>
          </p:nvPr>
        </p:nvSpPr>
        <p:spPr/>
        <p:txBody>
          <a:bodyPr/>
          <a:lstStyle/>
          <a:p>
            <a:fld id="{7C6B860D-CE2A-495D-B2C6-04D7F437544A}" type="datetimeFigureOut">
              <a:rPr lang="en-US" smtClean="0"/>
              <a:t>17-Apr-24</a:t>
            </a:fld>
            <a:endParaRPr lang="en-US"/>
          </a:p>
        </p:txBody>
      </p:sp>
      <p:sp>
        <p:nvSpPr>
          <p:cNvPr id="6" name="Footer Placeholder 5">
            <a:extLst>
              <a:ext uri="{FF2B5EF4-FFF2-40B4-BE49-F238E27FC236}">
                <a16:creationId xmlns:a16="http://schemas.microsoft.com/office/drawing/2014/main" id="{E37D6AF0-20A7-2224-9672-756E5B99B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5399-DD32-CD53-0A44-55B15F38E27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294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9D055-6B76-A857-5734-519D06D35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C633F-45A2-ABA7-B8D2-DEF11AF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4A4C4-48D0-9BCC-25E4-DF0BA310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B860D-CE2A-495D-B2C6-04D7F437544A}" type="datetimeFigureOut">
              <a:rPr lang="en-US" smtClean="0"/>
              <a:t>17-Apr-24</a:t>
            </a:fld>
            <a:endParaRPr lang="en-US"/>
          </a:p>
        </p:txBody>
      </p:sp>
      <p:sp>
        <p:nvSpPr>
          <p:cNvPr id="5" name="Footer Placeholder 4">
            <a:extLst>
              <a:ext uri="{FF2B5EF4-FFF2-40B4-BE49-F238E27FC236}">
                <a16:creationId xmlns:a16="http://schemas.microsoft.com/office/drawing/2014/main" id="{C4E601DD-73DF-9408-F6A6-60CF53065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C76948-E2F5-77F7-7CDF-09A23BCAC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F1652-A686-4693-AEF3-000C2F4736AC}" type="slidenum">
              <a:rPr lang="en-US" smtClean="0"/>
              <a:t>‹#›</a:t>
            </a:fld>
            <a:endParaRPr lang="en-US"/>
          </a:p>
        </p:txBody>
      </p:sp>
    </p:spTree>
    <p:extLst>
      <p:ext uri="{BB962C8B-B14F-4D97-AF65-F5344CB8AC3E}">
        <p14:creationId xmlns:p14="http://schemas.microsoft.com/office/powerpoint/2010/main" val="424577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891A-B31F-5605-4FCB-A268680CF130}"/>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B9B6E24F-1198-010A-AFA1-438199BC532F}"/>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60344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155C-9236-A57F-7163-E8E7661E09F6}"/>
              </a:ext>
            </a:extLst>
          </p:cNvPr>
          <p:cNvSpPr>
            <a:spLocks noGrp="1"/>
          </p:cNvSpPr>
          <p:nvPr>
            <p:ph type="title"/>
          </p:nvPr>
        </p:nvSpPr>
        <p:spPr/>
        <p:txBody>
          <a:bodyPr/>
          <a:lstStyle/>
          <a:p>
            <a:r>
              <a:rPr lang="en-US" dirty="0"/>
              <a:t>Testing Issues</a:t>
            </a:r>
            <a:br>
              <a:rPr lang="en-US" dirty="0"/>
            </a:br>
            <a:r>
              <a:rPr lang="en-US" sz="2600" dirty="0"/>
              <a:t>Attitude Toward Testing </a:t>
            </a:r>
          </a:p>
        </p:txBody>
      </p:sp>
      <p:sp>
        <p:nvSpPr>
          <p:cNvPr id="3" name="Content Placeholder 2">
            <a:extLst>
              <a:ext uri="{FF2B5EF4-FFF2-40B4-BE49-F238E27FC236}">
                <a16:creationId xmlns:a16="http://schemas.microsoft.com/office/drawing/2014/main" id="{3B0DA5D9-734B-4F90-7FA9-1B6582564CE6}"/>
              </a:ext>
            </a:extLst>
          </p:cNvPr>
          <p:cNvSpPr>
            <a:spLocks noGrp="1"/>
          </p:cNvSpPr>
          <p:nvPr>
            <p:ph idx="1"/>
          </p:nvPr>
        </p:nvSpPr>
        <p:spPr/>
        <p:txBody>
          <a:bodyPr/>
          <a:lstStyle/>
          <a:p>
            <a:r>
              <a:rPr lang="en-US" dirty="0"/>
              <a:t>Programs are viewed as components of a larger system, not as the property of those who wrote them</a:t>
            </a:r>
          </a:p>
          <a:p>
            <a:endParaRPr lang="en-US" dirty="0"/>
          </a:p>
        </p:txBody>
      </p:sp>
    </p:spTree>
    <p:extLst>
      <p:ext uri="{BB962C8B-B14F-4D97-AF65-F5344CB8AC3E}">
        <p14:creationId xmlns:p14="http://schemas.microsoft.com/office/powerpoint/2010/main" val="319805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6528-5FD2-45FE-3C7A-A73A36AC07AF}"/>
              </a:ext>
            </a:extLst>
          </p:cNvPr>
          <p:cNvSpPr>
            <a:spLocks noGrp="1"/>
          </p:cNvSpPr>
          <p:nvPr>
            <p:ph type="title"/>
          </p:nvPr>
        </p:nvSpPr>
        <p:spPr/>
        <p:txBody>
          <a:bodyPr/>
          <a:lstStyle/>
          <a:p>
            <a:r>
              <a:rPr lang="en-US" dirty="0"/>
              <a:t>Testing Issues</a:t>
            </a:r>
            <a:br>
              <a:rPr lang="en-US" dirty="0"/>
            </a:br>
            <a:r>
              <a:rPr lang="en-US" sz="2600" dirty="0"/>
              <a:t>Who Performs the Test?</a:t>
            </a:r>
          </a:p>
        </p:txBody>
      </p:sp>
      <p:sp>
        <p:nvSpPr>
          <p:cNvPr id="3" name="Content Placeholder 2">
            <a:extLst>
              <a:ext uri="{FF2B5EF4-FFF2-40B4-BE49-F238E27FC236}">
                <a16:creationId xmlns:a16="http://schemas.microsoft.com/office/drawing/2014/main" id="{9FB2D804-C152-C068-7275-05599F2695C0}"/>
              </a:ext>
            </a:extLst>
          </p:cNvPr>
          <p:cNvSpPr>
            <a:spLocks noGrp="1"/>
          </p:cNvSpPr>
          <p:nvPr>
            <p:ph idx="1"/>
          </p:nvPr>
        </p:nvSpPr>
        <p:spPr/>
        <p:txBody>
          <a:bodyPr/>
          <a:lstStyle/>
          <a:p>
            <a:pPr eaLnBrk="1" hangingPunct="1"/>
            <a:r>
              <a:rPr lang="en-US" sz="3000" dirty="0"/>
              <a:t>Independent test team</a:t>
            </a:r>
          </a:p>
          <a:p>
            <a:pPr lvl="1" eaLnBrk="1" hangingPunct="1"/>
            <a:r>
              <a:rPr lang="en-US" sz="2600" dirty="0"/>
              <a:t>avoid conflict </a:t>
            </a:r>
          </a:p>
          <a:p>
            <a:pPr lvl="2"/>
            <a:r>
              <a:rPr lang="en-US" sz="2600" dirty="0"/>
              <a:t>personal responsibility vs need to discover faults</a:t>
            </a:r>
          </a:p>
          <a:p>
            <a:pPr lvl="1" eaLnBrk="1" hangingPunct="1"/>
            <a:r>
              <a:rPr lang="en-US" sz="2600" dirty="0"/>
              <a:t>improve objectivity</a:t>
            </a:r>
          </a:p>
          <a:p>
            <a:pPr lvl="1" eaLnBrk="1" hangingPunct="1"/>
            <a:r>
              <a:rPr lang="en-US" sz="2600" dirty="0"/>
              <a:t>allow testing and coding concurrently</a:t>
            </a:r>
          </a:p>
          <a:p>
            <a:endParaRPr lang="en-US" dirty="0"/>
          </a:p>
        </p:txBody>
      </p:sp>
    </p:spTree>
    <p:extLst>
      <p:ext uri="{BB962C8B-B14F-4D97-AF65-F5344CB8AC3E}">
        <p14:creationId xmlns:p14="http://schemas.microsoft.com/office/powerpoint/2010/main" val="62678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algn="l"/>
                <a:r>
                  <a:rPr lang="en-US" sz="2600" b="0" i="0" u="none" strike="noStrike" baseline="0" dirty="0"/>
                  <a:t>If we view the test object from the outside as a </a:t>
                </a:r>
                <a:r>
                  <a:rPr lang="en-US" sz="2600" b="1" i="0" u="none" strike="noStrike" baseline="0" dirty="0"/>
                  <a:t>closed box </a:t>
                </a:r>
                <a:r>
                  <a:rPr lang="en-US" sz="2600" b="0" i="0" u="none" strike="noStrike" baseline="0" dirty="0"/>
                  <a:t>or </a:t>
                </a:r>
                <a:r>
                  <a:rPr lang="en-US" sz="2600" b="1" i="0" u="none" strike="noStrike" baseline="0" dirty="0"/>
                  <a:t>black box </a:t>
                </a:r>
                <a:r>
                  <a:rPr lang="en-US" sz="2600" b="0" i="0" u="none" strike="noStrike" baseline="0" dirty="0"/>
                  <a:t>whose contents are unknown, our testing feeds input to the closed box and notes what output is produced</a:t>
                </a:r>
              </a:p>
              <a:p>
                <a:pPr lvl="1"/>
                <a:r>
                  <a:rPr lang="en-US" sz="2600" dirty="0"/>
                  <a:t>T</a:t>
                </a:r>
                <a:r>
                  <a:rPr lang="en-US" sz="2600" b="0" i="0" u="none" strike="noStrike" baseline="0" dirty="0"/>
                  <a:t>est’s goal is to be sure that every kind of input is submitted, and that the output observed matches the output expected</a:t>
                </a:r>
              </a:p>
              <a:p>
                <a:pPr marL="457200" lvl="1" indent="0" algn="ctr">
                  <a:buNone/>
                </a:pPr>
                <a14:m>
                  <m:oMath xmlns:m="http://schemas.openxmlformats.org/officeDocument/2006/math">
                    <m:r>
                      <a:rPr lang="en-US" sz="2600" b="0" i="1" u="none" strike="noStrike" baseline="0" smtClean="0">
                        <a:latin typeface="Cambria Math" panose="02040503050406030204" pitchFamily="18" charset="0"/>
                      </a:rPr>
                      <m:t>𝑎</m:t>
                    </m:r>
                    <m:sSup>
                      <m:sSupPr>
                        <m:ctrlPr>
                          <a:rPr lang="en-US" sz="2600" b="0" i="1" u="none" strike="noStrike" baseline="0" smtClean="0">
                            <a:latin typeface="Cambria Math" panose="02040503050406030204" pitchFamily="18" charset="0"/>
                          </a:rPr>
                        </m:ctrlPr>
                      </m:sSupPr>
                      <m:e>
                        <m:r>
                          <a:rPr lang="en-US" sz="2600" b="0" i="1" u="none" strike="noStrike" baseline="0" smtClean="0">
                            <a:latin typeface="Cambria Math" panose="02040503050406030204" pitchFamily="18" charset="0"/>
                          </a:rPr>
                          <m:t>𝑥</m:t>
                        </m:r>
                      </m:e>
                      <m:sup>
                        <m:r>
                          <a:rPr lang="en-US" sz="2600" b="0" i="1" u="none" strike="noStrike" baseline="0" smtClean="0">
                            <a:latin typeface="Cambria Math" panose="02040503050406030204" pitchFamily="18" charset="0"/>
                          </a:rPr>
                          <m:t>2</m:t>
                        </m:r>
                      </m:sup>
                    </m:sSup>
                  </m:oMath>
                </a14:m>
                <a:r>
                  <a:rPr lang="en-US" sz="2600" b="0" i="0" u="none" strike="noStrike" baseline="0" dirty="0">
                    <a:latin typeface="Optr2k"/>
                  </a:rPr>
                  <a:t>+ </a:t>
                </a:r>
                <a:r>
                  <a:rPr lang="en-US" sz="2600" b="0" i="0" u="none" strike="noStrike" baseline="0" dirty="0">
                    <a:latin typeface="CoreTTI2k"/>
                  </a:rPr>
                  <a:t>bx </a:t>
                </a:r>
                <a:r>
                  <a:rPr lang="en-US" sz="2600" b="0" i="0" u="none" strike="noStrike" baseline="0" dirty="0">
                    <a:latin typeface="Optr2k"/>
                  </a:rPr>
                  <a:t>+ </a:t>
                </a:r>
                <a:r>
                  <a:rPr lang="en-US" sz="2600" b="0" i="0" u="none" strike="noStrike" baseline="0" dirty="0">
                    <a:latin typeface="CoreTTI2k"/>
                  </a:rPr>
                  <a:t>c </a:t>
                </a:r>
                <a:r>
                  <a:rPr lang="en-US" sz="2600" b="0" i="0" u="none" strike="noStrike" baseline="0" dirty="0">
                    <a:latin typeface="Optr2k"/>
                  </a:rPr>
                  <a:t>= </a:t>
                </a:r>
                <a:r>
                  <a:rPr lang="en-US" sz="2600" b="0" i="0" u="none" strike="noStrike" baseline="0" dirty="0">
                    <a:latin typeface="TimesTen-Roman"/>
                  </a:rPr>
                  <a:t>0</a:t>
                </a:r>
                <a:endParaRPr lang="en-US" sz="2600" b="0" i="0" u="none" strike="noStrike" baseline="0" dirty="0"/>
              </a:p>
              <a:p>
                <a:pPr algn="l"/>
                <a:r>
                  <a:rPr lang="en-US" sz="2600" b="1" i="0" u="none" strike="noStrike" baseline="0" dirty="0"/>
                  <a:t>Open box </a:t>
                </a:r>
                <a:r>
                  <a:rPr lang="en-US" sz="2600" b="0" i="0" u="none" strike="noStrike" baseline="0" dirty="0"/>
                  <a:t>(sometimes called </a:t>
                </a:r>
                <a:r>
                  <a:rPr lang="en-US" sz="2600" b="1" i="0" u="none" strike="noStrike" baseline="0" dirty="0"/>
                  <a:t>clear box </a:t>
                </a:r>
                <a:r>
                  <a:rPr lang="en-US" sz="2600" b="0" i="0" u="none" strike="noStrike" baseline="0" dirty="0"/>
                  <a:t>or </a:t>
                </a:r>
                <a:r>
                  <a:rPr lang="en-US" sz="2600" b="1" i="0" u="none" strike="noStrike" baseline="0" dirty="0"/>
                  <a:t>white box</a:t>
                </a:r>
                <a:r>
                  <a:rPr lang="en-US" sz="2600" b="0" i="0" u="none" strike="noStrike" baseline="0" dirty="0"/>
                  <a:t>); can use the structure of the test object to test in different ways</a:t>
                </a:r>
              </a:p>
              <a:p>
                <a:pPr lvl="1"/>
                <a:r>
                  <a:rPr lang="en-US" sz="2600" dirty="0"/>
                  <a:t>D</a:t>
                </a:r>
                <a:r>
                  <a:rPr lang="en-US" sz="2600" b="0" i="0" u="none" strike="noStrike" baseline="0" dirty="0"/>
                  <a:t>evise test cases that execute all the statements or all the control paths within the component(s) to be sure the test object is working properly</a:t>
                </a:r>
                <a:endParaRPr lang="en-US" sz="2600" dirty="0"/>
              </a:p>
            </p:txBody>
          </p:sp>
        </mc:Choice>
        <mc:Fallback xmlns="">
          <p:sp>
            <p:nvSpPr>
              <p:cNvPr id="3" name="Content Placeholder 2">
                <a:extLst>
                  <a:ext uri="{FF2B5EF4-FFF2-40B4-BE49-F238E27FC236}">
                    <a16:creationId xmlns:a16="http://schemas.microsoft.com/office/drawing/2014/main" id="{454FE37B-CEDB-A5C7-D5DF-364F6921394C}"/>
                  </a:ext>
                </a:extLst>
              </p:cNvPr>
              <p:cNvSpPr>
                <a:spLocks noGrp="1" noRot="1" noChangeAspect="1" noMove="1" noResize="1" noEditPoints="1" noAdjustHandles="1" noChangeArrowheads="1" noChangeShapeType="1" noTextEdit="1"/>
              </p:cNvSpPr>
              <p:nvPr>
                <p:ph idx="1"/>
              </p:nvPr>
            </p:nvSpPr>
            <p:spPr>
              <a:blipFill>
                <a:blip r:embed="rId2"/>
                <a:stretch>
                  <a:fillRect l="-928" t="-2101" r="-1507"/>
                </a:stretch>
              </a:blipFill>
            </p:spPr>
            <p:txBody>
              <a:bodyPr/>
              <a:lstStyle/>
              <a:p>
                <a:r>
                  <a:rPr lang="en-US">
                    <a:noFill/>
                  </a:rPr>
                  <a:t> </a:t>
                </a:r>
              </a:p>
            </p:txBody>
          </p:sp>
        </mc:Fallback>
      </mc:AlternateContent>
    </p:spTree>
    <p:extLst>
      <p:ext uri="{BB962C8B-B14F-4D97-AF65-F5344CB8AC3E}">
        <p14:creationId xmlns:p14="http://schemas.microsoft.com/office/powerpoint/2010/main" val="123009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a:xfrm>
            <a:off x="612422" y="137460"/>
            <a:ext cx="10515600" cy="1325563"/>
          </a:xfrm>
        </p:spPr>
        <p:txBody>
          <a:bodyPr>
            <a:normAutofit fontScale="90000"/>
          </a:bodyPr>
          <a:lstStyle/>
          <a:p>
            <a:r>
              <a:rPr lang="en-US" dirty="0"/>
              <a:t>Testing Issues</a:t>
            </a:r>
            <a:br>
              <a:rPr lang="en-US" dirty="0"/>
            </a:br>
            <a:r>
              <a:rPr lang="en-US" sz="2600" dirty="0"/>
              <a:t>Views of the Test Objects</a:t>
            </a:r>
            <a:br>
              <a:rPr lang="en-US" sz="2600" dirty="0"/>
            </a:br>
            <a:endParaRPr lang="en-US" sz="2600" dirty="0"/>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a:xfrm>
            <a:off x="320150" y="1791757"/>
            <a:ext cx="4334935" cy="2565753"/>
          </a:xfrm>
        </p:spPr>
        <p:txBody>
          <a:bodyPr>
            <a:normAutofit/>
          </a:bodyPr>
          <a:lstStyle/>
          <a:p>
            <a:pPr marL="0" indent="0" algn="just">
              <a:buNone/>
            </a:pPr>
            <a:r>
              <a:rPr lang="en-US" sz="2600" b="0" i="0" u="none" strike="noStrike" baseline="0" dirty="0"/>
              <a:t>If </a:t>
            </a:r>
            <a:r>
              <a:rPr lang="en-US" sz="2600" b="0" i="1" u="none" strike="noStrike" baseline="0" dirty="0"/>
              <a:t>n </a:t>
            </a:r>
            <a:r>
              <a:rPr lang="en-US" sz="2600" b="0" i="0" u="none" strike="noStrike" baseline="0" dirty="0"/>
              <a:t>and </a:t>
            </a:r>
            <a:r>
              <a:rPr lang="en-US" sz="2600" b="0" i="1" u="none" strike="noStrike" baseline="0" dirty="0"/>
              <a:t>m </a:t>
            </a:r>
            <a:r>
              <a:rPr lang="en-US" sz="2600" b="0" i="0" u="none" strike="noStrike" baseline="0" dirty="0"/>
              <a:t>are each equal to 100,000, a test case would have to loop 10 billion times to exercise all logic paths</a:t>
            </a:r>
            <a:endParaRPr lang="en-US" sz="2600" dirty="0"/>
          </a:p>
        </p:txBody>
      </p:sp>
      <p:pic>
        <p:nvPicPr>
          <p:cNvPr id="7" name="Picture 6">
            <a:extLst>
              <a:ext uri="{FF2B5EF4-FFF2-40B4-BE49-F238E27FC236}">
                <a16:creationId xmlns:a16="http://schemas.microsoft.com/office/drawing/2014/main" id="{AA8306A1-ED06-8E2A-2006-84057593C711}"/>
              </a:ext>
            </a:extLst>
          </p:cNvPr>
          <p:cNvPicPr>
            <a:picLocks noChangeAspect="1"/>
          </p:cNvPicPr>
          <p:nvPr/>
        </p:nvPicPr>
        <p:blipFill>
          <a:blip r:embed="rId2"/>
          <a:stretch>
            <a:fillRect/>
          </a:stretch>
        </p:blipFill>
        <p:spPr>
          <a:xfrm>
            <a:off x="4705791" y="395111"/>
            <a:ext cx="7486210" cy="6325429"/>
          </a:xfrm>
          <a:prstGeom prst="rect">
            <a:avLst/>
          </a:prstGeom>
        </p:spPr>
      </p:pic>
    </p:spTree>
    <p:extLst>
      <p:ext uri="{BB962C8B-B14F-4D97-AF65-F5344CB8AC3E}">
        <p14:creationId xmlns:p14="http://schemas.microsoft.com/office/powerpoint/2010/main" val="186224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eaLnBrk="1" hangingPunct="1"/>
            <a:r>
              <a:rPr lang="en-US" sz="3000" b="1" dirty="0"/>
              <a:t>Closed box or black box</a:t>
            </a:r>
            <a:r>
              <a:rPr lang="en-US" sz="3000" dirty="0"/>
              <a:t>: functionality of the test objects</a:t>
            </a:r>
            <a:r>
              <a:rPr lang="en-US" dirty="0"/>
              <a:t>	</a:t>
            </a:r>
          </a:p>
          <a:p>
            <a:pPr lvl="1" eaLnBrk="1" hangingPunct="1"/>
            <a:r>
              <a:rPr lang="en-US" sz="2800" dirty="0"/>
              <a:t>Equivalence Class, Boundary Value Analysis,  Scenario-based, Decision Table based, State Machine based…</a:t>
            </a:r>
          </a:p>
          <a:p>
            <a:pPr eaLnBrk="1" hangingPunct="1"/>
            <a:r>
              <a:rPr lang="en-US" sz="3000" b="1" dirty="0"/>
              <a:t>Clear box or white box</a:t>
            </a:r>
            <a:r>
              <a:rPr lang="en-US" sz="3000" dirty="0"/>
              <a:t>: structure of the test objects </a:t>
            </a:r>
          </a:p>
          <a:p>
            <a:pPr lvl="1" eaLnBrk="1" hangingPunct="1"/>
            <a:r>
              <a:rPr lang="en-US" sz="2800" dirty="0"/>
              <a:t>Control Flow</a:t>
            </a:r>
          </a:p>
          <a:p>
            <a:pPr lvl="2" eaLnBrk="1" hangingPunct="1"/>
            <a:r>
              <a:rPr lang="en-US" sz="2800" dirty="0"/>
              <a:t>Basis Path, Branch, Statement, Decision…</a:t>
            </a:r>
          </a:p>
          <a:p>
            <a:pPr lvl="1" eaLnBrk="1" hangingPunct="1"/>
            <a:r>
              <a:rPr lang="en-US" sz="2800" dirty="0"/>
              <a:t>Data Flow</a:t>
            </a:r>
          </a:p>
          <a:p>
            <a:pPr lvl="2" eaLnBrk="1" hangingPunct="1"/>
            <a:r>
              <a:rPr lang="en-US" sz="2800" dirty="0"/>
              <a:t>Du Path, All-uses Path</a:t>
            </a:r>
          </a:p>
        </p:txBody>
      </p:sp>
    </p:spTree>
    <p:extLst>
      <p:ext uri="{BB962C8B-B14F-4D97-AF65-F5344CB8AC3E}">
        <p14:creationId xmlns:p14="http://schemas.microsoft.com/office/powerpoint/2010/main" val="285691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In this technique, input data units are divided into equivalent partitions that can be used to derive test cases which reduces time required for testing because of small number of test cases.</a:t>
            </a:r>
          </a:p>
          <a:p>
            <a:r>
              <a:rPr lang="en-US" dirty="0">
                <a:solidFill>
                  <a:srgbClr val="222222"/>
                </a:solidFill>
                <a:latin typeface="Source Sans Pro" panose="020B0503030403020204" pitchFamily="34" charset="0"/>
              </a:rPr>
              <a:t>Example, we have a field of Product Id and we have only 10 products whose product Id are 1, 2 … 10. So, our Product Id field only accepts the digits from range 1 to 10</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nvGraphicFramePr>
        <p:xfrm>
          <a:off x="2032000" y="49650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spTree>
    <p:extLst>
      <p:ext uri="{BB962C8B-B14F-4D97-AF65-F5344CB8AC3E}">
        <p14:creationId xmlns:p14="http://schemas.microsoft.com/office/powerpoint/2010/main" val="4293260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Take at least one representative value from every partition. </a:t>
            </a:r>
          </a:p>
          <a:p>
            <a:r>
              <a:rPr lang="en-US" dirty="0">
                <a:solidFill>
                  <a:srgbClr val="222222"/>
                </a:solidFill>
                <a:latin typeface="Source Sans Pro" panose="020B0503030403020204" pitchFamily="34" charset="0"/>
              </a:rPr>
              <a:t>If the representative value passes the test, the whole partition is considered pass or valid and vice versa</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nvGraphicFramePr>
        <p:xfrm>
          <a:off x="2032000" y="4061301"/>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cxnSp>
        <p:nvCxnSpPr>
          <p:cNvPr id="6" name="Straight Arrow Connector 5">
            <a:extLst>
              <a:ext uri="{FF2B5EF4-FFF2-40B4-BE49-F238E27FC236}">
                <a16:creationId xmlns:a16="http://schemas.microsoft.com/office/drawing/2014/main" id="{BEF2573E-B735-45C2-EB8B-54B41E860C95}"/>
              </a:ext>
            </a:extLst>
          </p:cNvPr>
          <p:cNvCxnSpPr/>
          <p:nvPr/>
        </p:nvCxnSpPr>
        <p:spPr>
          <a:xfrm>
            <a:off x="3402419"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D8E6F9CE-1673-49AC-1674-BFC850C191CC}"/>
              </a:ext>
            </a:extLst>
          </p:cNvPr>
          <p:cNvCxnSpPr/>
          <p:nvPr/>
        </p:nvCxnSpPr>
        <p:spPr>
          <a:xfrm>
            <a:off x="612081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976D37-B473-877A-BE4A-C055F32A5AA7}"/>
              </a:ext>
            </a:extLst>
          </p:cNvPr>
          <p:cNvCxnSpPr/>
          <p:nvPr/>
        </p:nvCxnSpPr>
        <p:spPr>
          <a:xfrm>
            <a:off x="879667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22FBE66-FD24-DDEC-451F-B730BDE2648E}"/>
              </a:ext>
            </a:extLst>
          </p:cNvPr>
          <p:cNvSpPr txBox="1"/>
          <p:nvPr/>
        </p:nvSpPr>
        <p:spPr>
          <a:xfrm>
            <a:off x="2153094" y="5435393"/>
            <a:ext cx="2498649" cy="646331"/>
          </a:xfrm>
          <a:prstGeom prst="rect">
            <a:avLst/>
          </a:prstGeom>
          <a:noFill/>
        </p:spPr>
        <p:txBody>
          <a:bodyPr wrap="square" rtlCol="0">
            <a:spAutoFit/>
          </a:bodyPr>
          <a:lstStyle/>
          <a:p>
            <a:pPr algn="ctr"/>
            <a:r>
              <a:rPr lang="en-US" dirty="0"/>
              <a:t>-5 </a:t>
            </a:r>
          </a:p>
          <a:p>
            <a:pPr algn="ctr"/>
            <a:r>
              <a:rPr lang="en-US" dirty="0"/>
              <a:t>(Representative value)</a:t>
            </a:r>
          </a:p>
        </p:txBody>
      </p:sp>
      <p:sp>
        <p:nvSpPr>
          <p:cNvPr id="10" name="TextBox 9">
            <a:extLst>
              <a:ext uri="{FF2B5EF4-FFF2-40B4-BE49-F238E27FC236}">
                <a16:creationId xmlns:a16="http://schemas.microsoft.com/office/drawing/2014/main" id="{5F17C397-C37A-ED4A-810D-98AE509691B3}"/>
              </a:ext>
            </a:extLst>
          </p:cNvPr>
          <p:cNvSpPr txBox="1"/>
          <p:nvPr/>
        </p:nvSpPr>
        <p:spPr>
          <a:xfrm>
            <a:off x="4907222" y="5417921"/>
            <a:ext cx="2498649" cy="646331"/>
          </a:xfrm>
          <a:prstGeom prst="rect">
            <a:avLst/>
          </a:prstGeom>
          <a:noFill/>
        </p:spPr>
        <p:txBody>
          <a:bodyPr wrap="square" rtlCol="0">
            <a:spAutoFit/>
          </a:bodyPr>
          <a:lstStyle/>
          <a:p>
            <a:pPr algn="ctr"/>
            <a:r>
              <a:rPr lang="en-US" dirty="0"/>
              <a:t>7 </a:t>
            </a:r>
          </a:p>
          <a:p>
            <a:pPr algn="ctr"/>
            <a:r>
              <a:rPr lang="en-US" dirty="0"/>
              <a:t>(Representative value)</a:t>
            </a:r>
          </a:p>
        </p:txBody>
      </p:sp>
      <p:sp>
        <p:nvSpPr>
          <p:cNvPr id="11" name="TextBox 10">
            <a:extLst>
              <a:ext uri="{FF2B5EF4-FFF2-40B4-BE49-F238E27FC236}">
                <a16:creationId xmlns:a16="http://schemas.microsoft.com/office/drawing/2014/main" id="{7C456DD6-C544-E3D6-23E9-B7FEE958D330}"/>
              </a:ext>
            </a:extLst>
          </p:cNvPr>
          <p:cNvSpPr txBox="1"/>
          <p:nvPr/>
        </p:nvSpPr>
        <p:spPr>
          <a:xfrm>
            <a:off x="7661350" y="5435393"/>
            <a:ext cx="2498649" cy="646331"/>
          </a:xfrm>
          <a:prstGeom prst="rect">
            <a:avLst/>
          </a:prstGeom>
          <a:noFill/>
        </p:spPr>
        <p:txBody>
          <a:bodyPr wrap="square" rtlCol="0">
            <a:spAutoFit/>
          </a:bodyPr>
          <a:lstStyle/>
          <a:p>
            <a:pPr algn="ctr"/>
            <a:r>
              <a:rPr lang="en-US" dirty="0"/>
              <a:t>95 </a:t>
            </a:r>
          </a:p>
          <a:p>
            <a:pPr algn="ctr"/>
            <a:r>
              <a:rPr lang="en-US" dirty="0"/>
              <a:t>(Representative value)</a:t>
            </a:r>
          </a:p>
        </p:txBody>
      </p:sp>
    </p:spTree>
    <p:extLst>
      <p:ext uri="{BB962C8B-B14F-4D97-AF65-F5344CB8AC3E}">
        <p14:creationId xmlns:p14="http://schemas.microsoft.com/office/powerpoint/2010/main" val="119639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(Guidelines for defining equivalence classes)</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pPr marL="0" indent="0" eaLnBrk="1" hangingPunct="1">
              <a:lnSpc>
                <a:spcPct val="90000"/>
              </a:lnSpc>
              <a:buNone/>
            </a:pPr>
            <a:r>
              <a:rPr lang="en-US" altLang="en-US" sz="2200" dirty="0"/>
              <a:t>If an input condition specifies </a:t>
            </a:r>
            <a:r>
              <a:rPr lang="en-US" altLang="en-US" sz="2200" u="sng" dirty="0"/>
              <a:t>a range</a:t>
            </a:r>
            <a:r>
              <a:rPr lang="en-US" altLang="en-US" sz="2200" dirty="0"/>
              <a:t>, one valid and two invalid equivalence classes are defined</a:t>
            </a:r>
          </a:p>
          <a:p>
            <a:pPr marL="457200" lvl="1" indent="0" eaLnBrk="1" hangingPunct="1">
              <a:lnSpc>
                <a:spcPct val="90000"/>
              </a:lnSpc>
              <a:buNone/>
            </a:pPr>
            <a:r>
              <a:rPr lang="en-US" altLang="en-US" sz="2200" dirty="0"/>
              <a:t>Input range: 1 – 10		Eq classes: {1..10}, {x &lt; 1}, {x &gt; 10}</a:t>
            </a:r>
          </a:p>
          <a:p>
            <a:pPr marL="0" indent="0" eaLnBrk="1" hangingPunct="1">
              <a:lnSpc>
                <a:spcPct val="90000"/>
              </a:lnSpc>
              <a:buNone/>
            </a:pPr>
            <a:r>
              <a:rPr lang="en-US" altLang="en-US" sz="2200" dirty="0"/>
              <a:t>If an input condition requires </a:t>
            </a:r>
            <a:r>
              <a:rPr lang="en-US" altLang="en-US" sz="2200" u="sng" dirty="0"/>
              <a:t>a specific value</a:t>
            </a:r>
            <a:r>
              <a:rPr lang="en-US" altLang="en-US" sz="2200" dirty="0"/>
              <a:t>, one valid and two invalid equivalence classes are defined</a:t>
            </a:r>
          </a:p>
          <a:p>
            <a:pPr marL="457200" lvl="1" indent="0" eaLnBrk="1" hangingPunct="1">
              <a:lnSpc>
                <a:spcPct val="90000"/>
              </a:lnSpc>
              <a:buNone/>
            </a:pPr>
            <a:r>
              <a:rPr lang="en-US" altLang="en-US" sz="2200" dirty="0"/>
              <a:t>Input value: 250		Eq classes: {250}, {x &lt; 250}, {x &gt; 250}</a:t>
            </a:r>
          </a:p>
          <a:p>
            <a:pPr marL="0" indent="0" eaLnBrk="1" hangingPunct="1">
              <a:lnSpc>
                <a:spcPct val="90000"/>
              </a:lnSpc>
              <a:buNone/>
            </a:pPr>
            <a:r>
              <a:rPr lang="en-US" altLang="en-US" sz="2200" dirty="0"/>
              <a:t>If an input condition specifies </a:t>
            </a:r>
            <a:r>
              <a:rPr lang="en-US" altLang="en-US" sz="2200" u="sng" dirty="0"/>
              <a:t>a member of a set</a:t>
            </a:r>
            <a:r>
              <a:rPr lang="en-US" altLang="en-US" sz="2200" dirty="0"/>
              <a:t>, one valid and one invalid equivalence class are defined</a:t>
            </a:r>
          </a:p>
          <a:p>
            <a:pPr marL="457200" lvl="1" indent="0" eaLnBrk="1" hangingPunct="1">
              <a:lnSpc>
                <a:spcPct val="90000"/>
              </a:lnSpc>
              <a:buNone/>
            </a:pPr>
            <a:r>
              <a:rPr lang="en-US" altLang="en-US" sz="2200" dirty="0"/>
              <a:t>Input set: {-2.5, 7.3, 8.4}	Eq classes: {-2.5, 7.3, 8.4}, {any other x}</a:t>
            </a:r>
          </a:p>
          <a:p>
            <a:pPr marL="0" indent="0" eaLnBrk="1" hangingPunct="1">
              <a:lnSpc>
                <a:spcPct val="90000"/>
              </a:lnSpc>
              <a:buNone/>
            </a:pPr>
            <a:r>
              <a:rPr lang="en-US" altLang="en-US" sz="2200" dirty="0"/>
              <a:t>If an input condition is </a:t>
            </a:r>
            <a:r>
              <a:rPr lang="en-US" altLang="en-US" sz="2200" u="sng" dirty="0"/>
              <a:t>a Boolean value</a:t>
            </a:r>
            <a:r>
              <a:rPr lang="en-US" altLang="en-US" sz="2200" dirty="0"/>
              <a:t>, one valid and one invalid class are defined</a:t>
            </a:r>
          </a:p>
          <a:p>
            <a:pPr marL="457200" lvl="1" indent="0" eaLnBrk="1" hangingPunct="1">
              <a:lnSpc>
                <a:spcPct val="90000"/>
              </a:lnSpc>
              <a:buNone/>
            </a:pPr>
            <a:r>
              <a:rPr lang="en-US" altLang="en-US" sz="2200" dirty="0"/>
              <a:t>Input: {true condition}	Eq classes: {true condition}, {false condition}</a:t>
            </a:r>
          </a:p>
          <a:p>
            <a:pPr marL="0" indent="0" eaLnBrk="1" hangingPunct="1">
              <a:lnSpc>
                <a:spcPct val="90000"/>
              </a:lnSpc>
              <a:buNone/>
            </a:pPr>
            <a:endParaRPr lang="en-US" altLang="en-US" sz="2000" dirty="0"/>
          </a:p>
          <a:p>
            <a:endParaRPr lang="en-US" dirty="0"/>
          </a:p>
        </p:txBody>
      </p:sp>
    </p:spTree>
    <p:extLst>
      <p:ext uri="{BB962C8B-B14F-4D97-AF65-F5344CB8AC3E}">
        <p14:creationId xmlns:p14="http://schemas.microsoft.com/office/powerpoint/2010/main" val="334374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normAutofit/>
          </a:bodyPr>
          <a:lstStyle/>
          <a:p>
            <a:r>
              <a:rPr lang="en-US" dirty="0"/>
              <a:t>Specification</a:t>
            </a:r>
          </a:p>
          <a:p>
            <a:pPr lvl="1"/>
            <a:r>
              <a:rPr lang="en-US" sz="2600" dirty="0"/>
              <a:t>Input is three integers  (sides of a triangle: a, b, c)   </a:t>
            </a:r>
          </a:p>
          <a:p>
            <a:pPr lvl="1"/>
            <a:r>
              <a:rPr lang="en-US" sz="2600" dirty="0"/>
              <a:t>Each side must be a positive number less or equal to 20.</a:t>
            </a:r>
          </a:p>
          <a:p>
            <a:pPr lvl="1"/>
            <a:r>
              <a:rPr lang="en-US" sz="2600" dirty="0"/>
              <a:t>Output type of the triangle:  </a:t>
            </a:r>
          </a:p>
          <a:p>
            <a:pPr lvl="2"/>
            <a:r>
              <a:rPr lang="en-US" sz="2600" b="1" dirty="0"/>
              <a:t>Equilateral</a:t>
            </a:r>
            <a:r>
              <a:rPr lang="en-US" sz="2600" dirty="0"/>
              <a:t>:  if a = b = c </a:t>
            </a:r>
          </a:p>
          <a:p>
            <a:pPr lvl="2"/>
            <a:r>
              <a:rPr lang="en-US" sz="2600" b="1" dirty="0"/>
              <a:t>Isosceles</a:t>
            </a:r>
            <a:r>
              <a:rPr lang="en-US" sz="2600" dirty="0"/>
              <a:t>: if 2 pairs of sides are equals </a:t>
            </a:r>
          </a:p>
          <a:p>
            <a:pPr lvl="2"/>
            <a:r>
              <a:rPr lang="en-US" sz="2600" b="1" dirty="0"/>
              <a:t>Scalene</a:t>
            </a:r>
            <a:r>
              <a:rPr lang="en-US" sz="2600" dirty="0"/>
              <a:t> if no pair of sides is equal </a:t>
            </a:r>
          </a:p>
          <a:p>
            <a:pPr lvl="2"/>
            <a:r>
              <a:rPr lang="en-US" sz="2600" b="1" dirty="0"/>
              <a:t>Not a triangle</a:t>
            </a:r>
            <a:r>
              <a:rPr lang="en-US" sz="2600" dirty="0"/>
              <a:t>: if a ≥ b + c, b ≥ a + c, or  c ≥ a + b</a:t>
            </a:r>
          </a:p>
        </p:txBody>
      </p:sp>
    </p:spTree>
    <p:extLst>
      <p:ext uri="{BB962C8B-B14F-4D97-AF65-F5344CB8AC3E}">
        <p14:creationId xmlns:p14="http://schemas.microsoft.com/office/powerpoint/2010/main" val="138862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invalid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678235000"/>
              </p:ext>
            </p:extLst>
          </p:nvPr>
        </p:nvGraphicFramePr>
        <p:xfrm>
          <a:off x="1369255" y="2561441"/>
          <a:ext cx="9453490" cy="3701138"/>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Value of A not in valid range</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15</a:t>
                      </a:r>
                    </a:p>
                  </a:txBody>
                  <a:tcPr/>
                </a:tc>
                <a:tc>
                  <a:txBody>
                    <a:bodyPr/>
                    <a:lstStyle/>
                    <a:p>
                      <a:pPr algn="ctr"/>
                      <a:r>
                        <a:rPr lang="en-US" dirty="0"/>
                        <a:t>-1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21</a:t>
                      </a:r>
                    </a:p>
                  </a:txBody>
                  <a:tcPr/>
                </a:tc>
                <a:tc>
                  <a:txBody>
                    <a:bodyPr/>
                    <a:lstStyle/>
                    <a:p>
                      <a:pPr algn="ctr"/>
                      <a:r>
                        <a:rPr lang="en-US" dirty="0"/>
                        <a:t>15</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A not in valid range</a:t>
                      </a:r>
                    </a:p>
                  </a:txBody>
                  <a:tcPr/>
                </a:tc>
                <a:extLst>
                  <a:ext uri="{0D108BD9-81ED-4DB2-BD59-A6C34878D82A}">
                    <a16:rowId xmlns:a16="http://schemas.microsoft.com/office/drawing/2014/main" val="3287462707"/>
                  </a:ext>
                </a:extLst>
              </a:tr>
              <a:tr h="479048">
                <a:tc>
                  <a:txBody>
                    <a:bodyPr/>
                    <a:lstStyle/>
                    <a:p>
                      <a:pPr algn="ctr"/>
                      <a:r>
                        <a:rPr lang="en-US" dirty="0"/>
                        <a:t>5</a:t>
                      </a:r>
                    </a:p>
                  </a:txBody>
                  <a:tcPr/>
                </a:tc>
                <a:tc>
                  <a:txBody>
                    <a:bodyPr/>
                    <a:lstStyle/>
                    <a:p>
                      <a:pPr algn="ctr"/>
                      <a:r>
                        <a:rPr lang="en-US" dirty="0"/>
                        <a:t>15</a:t>
                      </a:r>
                    </a:p>
                  </a:txBody>
                  <a:tcPr/>
                </a:tc>
                <a:tc>
                  <a:txBody>
                    <a:bodyPr/>
                    <a:lstStyle/>
                    <a:p>
                      <a:pPr algn="ctr"/>
                      <a:r>
                        <a:rPr lang="en-US" dirty="0"/>
                        <a:t>21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260097396"/>
                  </a:ext>
                </a:extLst>
              </a:tr>
              <a:tr h="479048">
                <a:tc>
                  <a:txBody>
                    <a:bodyPr/>
                    <a:lstStyle/>
                    <a:p>
                      <a:pPr algn="ctr"/>
                      <a:r>
                        <a:rPr lang="en-US" dirty="0"/>
                        <a:t>6</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371627624"/>
                  </a:ext>
                </a:extLst>
              </a:tr>
            </a:tbl>
          </a:graphicData>
        </a:graphic>
      </p:graphicFrame>
    </p:spTree>
    <p:extLst>
      <p:ext uri="{BB962C8B-B14F-4D97-AF65-F5344CB8AC3E}">
        <p14:creationId xmlns:p14="http://schemas.microsoft.com/office/powerpoint/2010/main" val="208056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ADB9-FD10-476B-017A-0DE6B9720BEB}"/>
              </a:ext>
            </a:extLst>
          </p:cNvPr>
          <p:cNvSpPr>
            <a:spLocks noGrp="1"/>
          </p:cNvSpPr>
          <p:nvPr>
            <p:ph type="title"/>
          </p:nvPr>
        </p:nvSpPr>
        <p:spPr/>
        <p:txBody>
          <a:bodyPr/>
          <a:lstStyle/>
          <a:p>
            <a:r>
              <a:rPr lang="en-GB" dirty="0"/>
              <a:t>Software Faults and Failures</a:t>
            </a:r>
            <a:br>
              <a:rPr lang="en-GB" dirty="0"/>
            </a:br>
            <a:r>
              <a:rPr lang="en-US" sz="2600" dirty="0"/>
              <a:t>Why Does Software Fail?</a:t>
            </a:r>
          </a:p>
        </p:txBody>
      </p:sp>
      <p:sp>
        <p:nvSpPr>
          <p:cNvPr id="3" name="Content Placeholder 2">
            <a:extLst>
              <a:ext uri="{FF2B5EF4-FFF2-40B4-BE49-F238E27FC236}">
                <a16:creationId xmlns:a16="http://schemas.microsoft.com/office/drawing/2014/main" id="{C8C39EEE-9229-E716-005A-6494A65ECE1B}"/>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Wrong requirement: not what the customer wants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Missing requirement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Requirement impossible to implement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code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Improperly implemented design</a:t>
            </a:r>
            <a:endParaRPr lang="en-GB" dirty="0"/>
          </a:p>
          <a:p>
            <a:endParaRPr lang="en-US" dirty="0"/>
          </a:p>
        </p:txBody>
      </p:sp>
    </p:spTree>
    <p:extLst>
      <p:ext uri="{BB962C8B-B14F-4D97-AF65-F5344CB8AC3E}">
        <p14:creationId xmlns:p14="http://schemas.microsoft.com/office/powerpoint/2010/main" val="328534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565018418"/>
              </p:ext>
            </p:extLst>
          </p:nvPr>
        </p:nvGraphicFramePr>
        <p:xfrm>
          <a:off x="1369255" y="2561441"/>
          <a:ext cx="9453490" cy="2743042"/>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Equilateral</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12</a:t>
                      </a:r>
                    </a:p>
                  </a:txBody>
                  <a:tcPr/>
                </a:tc>
                <a:tc>
                  <a:txBody>
                    <a:bodyPr/>
                    <a:lstStyle/>
                    <a:p>
                      <a:pPr algn="ctr"/>
                      <a:r>
                        <a:rPr lang="en-US" dirty="0"/>
                        <a:t>20</a:t>
                      </a:r>
                    </a:p>
                  </a:txBody>
                  <a:tcPr/>
                </a:tc>
                <a:tc>
                  <a:txBody>
                    <a:bodyPr/>
                    <a:lstStyle/>
                    <a:p>
                      <a:pPr algn="ctr"/>
                      <a:r>
                        <a:rPr lang="en-US"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Isosceles</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Scalene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a triangle</a:t>
                      </a:r>
                    </a:p>
                  </a:txBody>
                  <a:tcPr/>
                </a:tc>
                <a:extLst>
                  <a:ext uri="{0D108BD9-81ED-4DB2-BD59-A6C34878D82A}">
                    <a16:rowId xmlns:a16="http://schemas.microsoft.com/office/drawing/2014/main" val="3287462707"/>
                  </a:ext>
                </a:extLst>
              </a:tr>
            </a:tbl>
          </a:graphicData>
        </a:graphic>
      </p:graphicFrame>
    </p:spTree>
    <p:extLst>
      <p:ext uri="{BB962C8B-B14F-4D97-AF65-F5344CB8AC3E}">
        <p14:creationId xmlns:p14="http://schemas.microsoft.com/office/powerpoint/2010/main" val="71046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(Generalized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10"/>
            <a:ext cx="7145867" cy="3356142"/>
          </a:xfrm>
        </p:spPr>
        <p:txBody>
          <a:bodyPr anchor="t">
            <a:normAutofit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grpSp>
        <p:nvGrpSpPr>
          <p:cNvPr id="11" name="Group 10">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58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p:txBody>
          <a:bodyPr>
            <a:normAutofit fontScale="90000"/>
          </a:bodyPr>
          <a:lstStyle/>
          <a:p>
            <a:r>
              <a:rPr lang="en-US" dirty="0"/>
              <a:t>Black Box Testing</a:t>
            </a:r>
            <a:br>
              <a:rPr lang="en-US" dirty="0"/>
            </a:br>
            <a:r>
              <a:rPr lang="en-US" sz="3100" dirty="0"/>
              <a:t>Boundary Value Analysis</a:t>
            </a:r>
            <a:br>
              <a:rPr lang="en-US" sz="6000" dirty="0"/>
            </a:br>
            <a:endParaRPr lang="en-US"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p:txBody>
          <a:bodyPr/>
          <a:lstStyle/>
          <a:p>
            <a:r>
              <a:rPr lang="en-US" b="0" i="0" dirty="0">
                <a:solidFill>
                  <a:srgbClr val="333333"/>
                </a:solidFill>
                <a:effectLst/>
                <a:latin typeface="inter-regular"/>
              </a:rPr>
              <a:t>It is used to test boundary values because the input values near the boundary have higher chances of error.</a:t>
            </a:r>
            <a:endParaRPr lang="en-US" dirty="0"/>
          </a:p>
        </p:txBody>
      </p:sp>
    </p:spTree>
    <p:extLst>
      <p:ext uri="{BB962C8B-B14F-4D97-AF65-F5344CB8AC3E}">
        <p14:creationId xmlns:p14="http://schemas.microsoft.com/office/powerpoint/2010/main" val="46822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301828706"/>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49762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983887077"/>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highlight>
                            <a:srgbClr val="FFFF00"/>
                          </a:highlight>
                        </a:rPr>
                        <a:t>8</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highlight>
                            <a:srgbClr val="FFFF00"/>
                          </a:highlight>
                        </a:rPr>
                        <a:t>13</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129364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210682541"/>
              </p:ext>
            </p:extLst>
          </p:nvPr>
        </p:nvGraphicFramePr>
        <p:xfrm>
          <a:off x="1759277" y="1891887"/>
          <a:ext cx="8703158" cy="4158042"/>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704669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(Robustness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09"/>
            <a:ext cx="7145867" cy="3580269"/>
          </a:xfrm>
        </p:spPr>
        <p:txBody>
          <a:bodyPr anchor="t">
            <a:normAutofit fontScale="92500"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maximum</a:t>
            </a:r>
          </a:p>
          <a:p>
            <a:pPr marL="971550" lvl="1" indent="-514350">
              <a:buFont typeface="+mj-lt"/>
              <a:buAutoNum type="arabicPeriod"/>
            </a:pPr>
            <a:endParaRPr lang="en-US" b="0" i="0" dirty="0">
              <a:effectLst/>
              <a:highlight>
                <a:srgbClr val="FFFFFF"/>
              </a:highlight>
              <a:latin typeface="Source Sans Pro" panose="020B0503030403020204" pitchFamily="34" charset="0"/>
            </a:endParaRP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cxnSp>
        <p:nvCxnSpPr>
          <p:cNvPr id="5" name="Straight Arrow Connector 4">
            <a:extLst>
              <a:ext uri="{FF2B5EF4-FFF2-40B4-BE49-F238E27FC236}">
                <a16:creationId xmlns:a16="http://schemas.microsoft.com/office/drawing/2014/main" id="{FBED137C-D488-1EA1-660E-9FFE05D66349}"/>
              </a:ext>
            </a:extLst>
          </p:cNvPr>
          <p:cNvCxnSpPr>
            <a:cxnSpLocks/>
          </p:cNvCxnSpPr>
          <p:nvPr/>
        </p:nvCxnSpPr>
        <p:spPr>
          <a:xfrm>
            <a:off x="2658140"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507658A-C929-96AA-5ADF-7362EDC57B72}"/>
              </a:ext>
            </a:extLst>
          </p:cNvPr>
          <p:cNvCxnSpPr>
            <a:cxnSpLocks/>
          </p:cNvCxnSpPr>
          <p:nvPr/>
        </p:nvCxnSpPr>
        <p:spPr>
          <a:xfrm>
            <a:off x="9540949"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1C37B18-4C07-A125-DC62-A8AB9FB4D86A}"/>
              </a:ext>
            </a:extLst>
          </p:cNvPr>
          <p:cNvSpPr txBox="1"/>
          <p:nvPr/>
        </p:nvSpPr>
        <p:spPr>
          <a:xfrm>
            <a:off x="1943100" y="3569224"/>
            <a:ext cx="1430079" cy="430887"/>
          </a:xfrm>
          <a:prstGeom prst="rect">
            <a:avLst/>
          </a:prstGeom>
          <a:noFill/>
        </p:spPr>
        <p:txBody>
          <a:bodyPr wrap="square" rtlCol="0">
            <a:spAutoFit/>
          </a:bodyPr>
          <a:lstStyle/>
          <a:p>
            <a:pPr algn="ctr"/>
            <a:r>
              <a:rPr lang="en-US" sz="2200" b="1" dirty="0"/>
              <a:t>x (min -)</a:t>
            </a:r>
          </a:p>
        </p:txBody>
      </p:sp>
      <p:sp>
        <p:nvSpPr>
          <p:cNvPr id="15" name="TextBox 14">
            <a:extLst>
              <a:ext uri="{FF2B5EF4-FFF2-40B4-BE49-F238E27FC236}">
                <a16:creationId xmlns:a16="http://schemas.microsoft.com/office/drawing/2014/main" id="{4E2A9A2D-BFB3-4176-5449-BA2C21AE7DA9}"/>
              </a:ext>
            </a:extLst>
          </p:cNvPr>
          <p:cNvSpPr txBox="1"/>
          <p:nvPr/>
        </p:nvSpPr>
        <p:spPr>
          <a:xfrm>
            <a:off x="8825909" y="3652015"/>
            <a:ext cx="1430079" cy="430887"/>
          </a:xfrm>
          <a:prstGeom prst="rect">
            <a:avLst/>
          </a:prstGeom>
          <a:noFill/>
        </p:spPr>
        <p:txBody>
          <a:bodyPr wrap="square" rtlCol="0">
            <a:spAutoFit/>
          </a:bodyPr>
          <a:lstStyle/>
          <a:p>
            <a:pPr algn="ctr"/>
            <a:r>
              <a:rPr lang="en-US" sz="2200" b="1" dirty="0"/>
              <a:t>x (max +)</a:t>
            </a:r>
          </a:p>
        </p:txBody>
      </p:sp>
    </p:spTree>
    <p:extLst>
      <p:ext uri="{BB962C8B-B14F-4D97-AF65-F5344CB8AC3E}">
        <p14:creationId xmlns:p14="http://schemas.microsoft.com/office/powerpoint/2010/main" val="26418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6660" y="-12469"/>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435934" y="715422"/>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Robustness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6n+1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716281729"/>
              </p:ext>
            </p:extLst>
          </p:nvPr>
        </p:nvGraphicFramePr>
        <p:xfrm>
          <a:off x="1737578" y="1479188"/>
          <a:ext cx="8713794" cy="5359768"/>
        </p:xfrm>
        <a:graphic>
          <a:graphicData uri="http://schemas.openxmlformats.org/drawingml/2006/table">
            <a:tbl>
              <a:tblPr firstRow="1" bandRow="1">
                <a:tableStyleId>{5C22544A-7EE6-4342-B048-85BDC9FD1C3A}</a:tableStyleId>
              </a:tblPr>
              <a:tblGrid>
                <a:gridCol w="1065953">
                  <a:extLst>
                    <a:ext uri="{9D8B030D-6E8A-4147-A177-3AD203B41FA5}">
                      <a16:colId xmlns:a16="http://schemas.microsoft.com/office/drawing/2014/main" val="1414210714"/>
                    </a:ext>
                  </a:extLst>
                </a:gridCol>
                <a:gridCol w="1096936">
                  <a:extLst>
                    <a:ext uri="{9D8B030D-6E8A-4147-A177-3AD203B41FA5}">
                      <a16:colId xmlns:a16="http://schemas.microsoft.com/office/drawing/2014/main" val="1404551196"/>
                    </a:ext>
                  </a:extLst>
                </a:gridCol>
                <a:gridCol w="1096936">
                  <a:extLst>
                    <a:ext uri="{9D8B030D-6E8A-4147-A177-3AD203B41FA5}">
                      <a16:colId xmlns:a16="http://schemas.microsoft.com/office/drawing/2014/main" val="4061883056"/>
                    </a:ext>
                  </a:extLst>
                </a:gridCol>
                <a:gridCol w="1096936">
                  <a:extLst>
                    <a:ext uri="{9D8B030D-6E8A-4147-A177-3AD203B41FA5}">
                      <a16:colId xmlns:a16="http://schemas.microsoft.com/office/drawing/2014/main" val="3454718407"/>
                    </a:ext>
                  </a:extLst>
                </a:gridCol>
                <a:gridCol w="4357033">
                  <a:extLst>
                    <a:ext uri="{9D8B030D-6E8A-4147-A177-3AD203B41FA5}">
                      <a16:colId xmlns:a16="http://schemas.microsoft.com/office/drawing/2014/main" val="4238771420"/>
                    </a:ext>
                  </a:extLst>
                </a:gridCol>
              </a:tblGrid>
              <a:tr h="233340">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33340">
                <a:tc>
                  <a:txBody>
                    <a:bodyPr/>
                    <a:lstStyle/>
                    <a:p>
                      <a:pPr algn="ctr"/>
                      <a:r>
                        <a:rPr lang="en-US" sz="1300"/>
                        <a:t>1</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400" dirty="0"/>
                        <a:t>Value of A not in valid range</a:t>
                      </a:r>
                    </a:p>
                  </a:txBody>
                  <a:tcPr marL="64135" marR="64135" marT="32067" marB="32067"/>
                </a:tc>
                <a:extLst>
                  <a:ext uri="{0D108BD9-81ED-4DB2-BD59-A6C34878D82A}">
                    <a16:rowId xmlns:a16="http://schemas.microsoft.com/office/drawing/2014/main" val="4282572779"/>
                  </a:ext>
                </a:extLst>
              </a:tr>
              <a:tr h="233340">
                <a:tc>
                  <a:txBody>
                    <a:bodyPr/>
                    <a:lstStyle/>
                    <a:p>
                      <a:pPr algn="ctr"/>
                      <a:r>
                        <a:rPr lang="en-US" sz="1300"/>
                        <a:t>2</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1733817106"/>
                  </a:ext>
                </a:extLst>
              </a:tr>
              <a:tr h="233340">
                <a:tc>
                  <a:txBody>
                    <a:bodyPr/>
                    <a:lstStyle/>
                    <a:p>
                      <a:pPr algn="ctr"/>
                      <a:r>
                        <a:rPr lang="en-US" sz="1300"/>
                        <a:t>3</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062342533"/>
                  </a:ext>
                </a:extLst>
              </a:tr>
              <a:tr h="233340">
                <a:tc>
                  <a:txBody>
                    <a:bodyPr/>
                    <a:lstStyle/>
                    <a:p>
                      <a:pPr algn="ctr"/>
                      <a:r>
                        <a:rPr lang="en-US" sz="1300"/>
                        <a:t>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3287462707"/>
                  </a:ext>
                </a:extLst>
              </a:tr>
              <a:tr h="233340">
                <a:tc>
                  <a:txBody>
                    <a:bodyPr/>
                    <a:lstStyle/>
                    <a:p>
                      <a:pPr algn="ctr"/>
                      <a:r>
                        <a:rPr lang="en-US" sz="1300"/>
                        <a:t>5</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60097396"/>
                  </a:ext>
                </a:extLst>
              </a:tr>
              <a:tr h="233340">
                <a:tc>
                  <a:txBody>
                    <a:bodyPr/>
                    <a:lstStyle/>
                    <a:p>
                      <a:pPr algn="ctr"/>
                      <a:r>
                        <a:rPr lang="en-US" sz="1300"/>
                        <a:t>6</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371627624"/>
                  </a:ext>
                </a:extLst>
              </a:tr>
              <a:tr h="265160">
                <a:tc>
                  <a:txBody>
                    <a:bodyPr/>
                    <a:lstStyle/>
                    <a:p>
                      <a:pPr algn="ctr"/>
                      <a:r>
                        <a:rPr lang="en-US" sz="1300" dirty="0"/>
                        <a:t>7</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A not in valid range</a:t>
                      </a:r>
                    </a:p>
                  </a:txBody>
                  <a:tcPr marL="64135" marR="64135" marT="32067" marB="32067"/>
                </a:tc>
                <a:extLst>
                  <a:ext uri="{0D108BD9-81ED-4DB2-BD59-A6C34878D82A}">
                    <a16:rowId xmlns:a16="http://schemas.microsoft.com/office/drawing/2014/main" val="3158693028"/>
                  </a:ext>
                </a:extLst>
              </a:tr>
              <a:tr h="265160">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1068587829"/>
                  </a:ext>
                </a:extLst>
              </a:tr>
              <a:tr h="265160">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265160">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813657123"/>
                  </a:ext>
                </a:extLst>
              </a:tr>
              <a:tr h="265160">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265160">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17606232"/>
                  </a:ext>
                </a:extLst>
              </a:tr>
              <a:tr h="265160">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2305333768"/>
                  </a:ext>
                </a:extLst>
              </a:tr>
              <a:tr h="265160">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1553676923"/>
                  </a:ext>
                </a:extLst>
              </a:tr>
              <a:tr h="265160">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03336004"/>
                  </a:ext>
                </a:extLst>
              </a:tr>
              <a:tr h="265160">
                <a:tc>
                  <a:txBody>
                    <a:bodyPr/>
                    <a:lstStyle/>
                    <a:p>
                      <a:pPr algn="ctr"/>
                      <a:r>
                        <a:rPr lang="en-US" sz="1300" dirty="0"/>
                        <a:t>16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93853268"/>
                  </a:ext>
                </a:extLst>
              </a:tr>
              <a:tr h="265160">
                <a:tc>
                  <a:txBody>
                    <a:bodyPr/>
                    <a:lstStyle/>
                    <a:p>
                      <a:pPr algn="ctr"/>
                      <a:r>
                        <a:rPr lang="en-US" sz="1300" dirty="0"/>
                        <a:t>17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557943981"/>
                  </a:ext>
                </a:extLst>
              </a:tr>
              <a:tr h="265160">
                <a:tc>
                  <a:txBody>
                    <a:bodyPr/>
                    <a:lstStyle/>
                    <a:p>
                      <a:pPr algn="ctr"/>
                      <a:r>
                        <a:rPr lang="en-US" sz="1300" dirty="0"/>
                        <a:t>18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52378966"/>
                  </a:ext>
                </a:extLst>
              </a:tr>
              <a:tr h="265160">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2019543717"/>
                  </a:ext>
                </a:extLst>
              </a:tr>
            </a:tbl>
          </a:graphicData>
        </a:graphic>
      </p:graphicFrame>
    </p:spTree>
    <p:extLst>
      <p:ext uri="{BB962C8B-B14F-4D97-AF65-F5344CB8AC3E}">
        <p14:creationId xmlns:p14="http://schemas.microsoft.com/office/powerpoint/2010/main" val="3112774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3" name="Content Placeholder 2">
            <a:extLst>
              <a:ext uri="{FF2B5EF4-FFF2-40B4-BE49-F238E27FC236}">
                <a16:creationId xmlns:a16="http://schemas.microsoft.com/office/drawing/2014/main" id="{7E590922-4397-8893-19AB-55F878C0BAF4}"/>
              </a:ext>
            </a:extLst>
          </p:cNvPr>
          <p:cNvSpPr>
            <a:spLocks noGrp="1"/>
          </p:cNvSpPr>
          <p:nvPr>
            <p:ph idx="1"/>
          </p:nvPr>
        </p:nvSpPr>
        <p:spPr>
          <a:xfrm>
            <a:off x="838200" y="1825625"/>
            <a:ext cx="10515600" cy="4351338"/>
          </a:xfrm>
        </p:spPr>
        <p:txBody>
          <a:bodyPr>
            <a:normAutofit/>
          </a:bodyPr>
          <a:lstStyle/>
          <a:p>
            <a:pPr fontAlgn="base"/>
            <a:r>
              <a:rPr lang="en-US" dirty="0">
                <a:solidFill>
                  <a:srgbClr val="333333"/>
                </a:solidFill>
                <a:latin typeface="inter-regular"/>
              </a:rPr>
              <a:t>The control flow graph shows all the paths that can be traversed during a program execution.</a:t>
            </a:r>
          </a:p>
          <a:p>
            <a:pPr fontAlgn="base"/>
            <a:r>
              <a:rPr lang="en-US" dirty="0">
                <a:solidFill>
                  <a:srgbClr val="333333"/>
                </a:solidFill>
                <a:latin typeface="inter-regular"/>
              </a:rPr>
              <a:t>The aim is to determine the execution paths through a module of program code and then create and execute test cases to cover those paths.</a:t>
            </a:r>
          </a:p>
          <a:p>
            <a:pPr fontAlgn="base"/>
            <a:r>
              <a:rPr lang="en-US" dirty="0">
                <a:solidFill>
                  <a:srgbClr val="333333"/>
                </a:solidFill>
                <a:latin typeface="inter-regular"/>
              </a:rPr>
              <a:t>A control flow graph is a directed graph.</a:t>
            </a:r>
          </a:p>
          <a:p>
            <a:r>
              <a:rPr lang="en-US" dirty="0">
                <a:solidFill>
                  <a:srgbClr val="333333"/>
                </a:solidFill>
                <a:latin typeface="inter-regular"/>
              </a:rPr>
              <a:t>It is mostly used in unit testing.</a:t>
            </a:r>
          </a:p>
        </p:txBody>
      </p:sp>
    </p:spTree>
    <p:extLst>
      <p:ext uri="{BB962C8B-B14F-4D97-AF65-F5344CB8AC3E}">
        <p14:creationId xmlns:p14="http://schemas.microsoft.com/office/powerpoint/2010/main" val="3198538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640080" y="314632"/>
            <a:ext cx="10908792" cy="1422728"/>
          </a:xfrm>
        </p:spPr>
        <p:txBody>
          <a:bodyPr vert="horz" lIns="91440" tIns="45720" rIns="91440" bIns="45720" rtlCol="0" anchor="ctr">
            <a:normAutofit/>
          </a:bodyPr>
          <a:lstStyle/>
          <a:p>
            <a:pPr algn="ctr"/>
            <a:r>
              <a:rPr lang="en-US" sz="3000"/>
              <a:t>White Box Testing</a:t>
            </a:r>
            <a:br>
              <a:rPr lang="en-US" sz="2200"/>
            </a:br>
            <a:r>
              <a:rPr lang="en-US" sz="2200"/>
              <a:t>(Control Flow Graphs)</a:t>
            </a:r>
            <a:br>
              <a:rPr lang="en-US" sz="2200"/>
            </a:br>
            <a:endParaRPr lang="en-US" sz="2200" dirty="0"/>
          </a:p>
        </p:txBody>
      </p:sp>
      <p:sp>
        <p:nvSpPr>
          <p:cNvPr id="20"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a network&#10;&#10;Description automatically generated">
            <a:extLst>
              <a:ext uri="{FF2B5EF4-FFF2-40B4-BE49-F238E27FC236}">
                <a16:creationId xmlns:a16="http://schemas.microsoft.com/office/drawing/2014/main" id="{45F82CB1-DF10-F9C1-6999-25BFF71605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33" y="3062873"/>
            <a:ext cx="2832069" cy="2704625"/>
          </a:xfrm>
          <a:prstGeom prst="rect">
            <a:avLst/>
          </a:prstGeom>
        </p:spPr>
      </p:pic>
      <p:pic>
        <p:nvPicPr>
          <p:cNvPr id="9" name="Picture 8" descr="A drawing of a circle and a ball&#10;&#10;Description automatically generated">
            <a:extLst>
              <a:ext uri="{FF2B5EF4-FFF2-40B4-BE49-F238E27FC236}">
                <a16:creationId xmlns:a16="http://schemas.microsoft.com/office/drawing/2014/main" id="{E3ABA89F-9124-9E28-CEB2-93AD7B0BC7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9488" y="2610545"/>
            <a:ext cx="1705384" cy="3609280"/>
          </a:xfrm>
          <a:prstGeom prst="rect">
            <a:avLst/>
          </a:prstGeom>
        </p:spPr>
      </p:pic>
      <p:pic>
        <p:nvPicPr>
          <p:cNvPr id="13" name="Picture 12" descr="A black line with green lines&#10;&#10;Description automatically generated">
            <a:extLst>
              <a:ext uri="{FF2B5EF4-FFF2-40B4-BE49-F238E27FC236}">
                <a16:creationId xmlns:a16="http://schemas.microsoft.com/office/drawing/2014/main" id="{56474432-555F-83D0-7775-B0F040C1BB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99121" y="2610545"/>
            <a:ext cx="1154969" cy="3609279"/>
          </a:xfrm>
          <a:prstGeom prst="rect">
            <a:avLst/>
          </a:prstGeom>
        </p:spPr>
      </p:pic>
      <p:pic>
        <p:nvPicPr>
          <p:cNvPr id="11" name="Picture 10" descr="A diagram of a circle with arrows&#10;&#10;Description automatically generated">
            <a:extLst>
              <a:ext uri="{FF2B5EF4-FFF2-40B4-BE49-F238E27FC236}">
                <a16:creationId xmlns:a16="http://schemas.microsoft.com/office/drawing/2014/main" id="{F9BBA2C7-A1C7-D1C8-12E0-D29C2E4E43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16619" y="2610545"/>
            <a:ext cx="1470781" cy="3609279"/>
          </a:xfrm>
          <a:prstGeom prst="rect">
            <a:avLst/>
          </a:prstGeom>
        </p:spPr>
      </p:pic>
      <p:pic>
        <p:nvPicPr>
          <p:cNvPr id="15" name="Picture 14">
            <a:extLst>
              <a:ext uri="{FF2B5EF4-FFF2-40B4-BE49-F238E27FC236}">
                <a16:creationId xmlns:a16="http://schemas.microsoft.com/office/drawing/2014/main" id="{1765600C-9264-4585-0DB8-DBC83EBD7F46}"/>
              </a:ext>
            </a:extLst>
          </p:cNvPr>
          <p:cNvPicPr>
            <a:picLocks noChangeAspect="1"/>
          </p:cNvPicPr>
          <p:nvPr/>
        </p:nvPicPr>
        <p:blipFill rotWithShape="1">
          <a:blip r:embed="rId7">
            <a:alphaModFix/>
            <a:extLst>
              <a:ext uri="{BEBA8EAE-BF5A-486C-A8C5-ECC9F3942E4B}">
                <a14:imgProps xmlns:a14="http://schemas.microsoft.com/office/drawing/2010/main">
                  <a14:imgLayer r:embed="rId8">
                    <a14:imgEffect>
                      <a14:artisticPhotocopy/>
                    </a14:imgEffect>
                    <a14:imgEffect>
                      <a14:colorTemperature colorTemp="6421"/>
                    </a14:imgEffect>
                    <a14:imgEffect>
                      <a14:saturation sat="400000"/>
                    </a14:imgEffect>
                  </a14:imgLayer>
                </a14:imgProps>
              </a:ext>
            </a:extLst>
          </a:blip>
          <a:srcRect b="9749"/>
          <a:stretch/>
        </p:blipFill>
        <p:spPr>
          <a:xfrm>
            <a:off x="9858543" y="3062874"/>
            <a:ext cx="2034716" cy="2221508"/>
          </a:xfrm>
          <a:prstGeom prst="rect">
            <a:avLst/>
          </a:prstGeom>
          <a:blipFill>
            <a:blip r:embed="rId9">
              <a:alphaModFix/>
            </a:blip>
            <a:tile tx="0" ty="0" sx="100000" sy="100000" flip="none" algn="tl"/>
          </a:blipFill>
        </p:spPr>
      </p:pic>
      <p:sp>
        <p:nvSpPr>
          <p:cNvPr id="16" name="TextBox 15">
            <a:extLst>
              <a:ext uri="{FF2B5EF4-FFF2-40B4-BE49-F238E27FC236}">
                <a16:creationId xmlns:a16="http://schemas.microsoft.com/office/drawing/2014/main" id="{288E4846-6663-33EA-FC84-FADB32677DD4}"/>
              </a:ext>
            </a:extLst>
          </p:cNvPr>
          <p:cNvSpPr txBox="1"/>
          <p:nvPr/>
        </p:nvSpPr>
        <p:spPr>
          <a:xfrm>
            <a:off x="10298416" y="5840358"/>
            <a:ext cx="1154969" cy="461665"/>
          </a:xfrm>
          <a:prstGeom prst="rect">
            <a:avLst/>
          </a:prstGeom>
          <a:noFill/>
        </p:spPr>
        <p:txBody>
          <a:bodyPr wrap="square" rtlCol="0">
            <a:spAutoFit/>
          </a:bodyPr>
          <a:lstStyle/>
          <a:p>
            <a:pPr algn="ctr"/>
            <a:r>
              <a:rPr lang="en-US" sz="2400" dirty="0">
                <a:solidFill>
                  <a:srgbClr val="FF0000"/>
                </a:solidFill>
              </a:rPr>
              <a:t>switch</a:t>
            </a:r>
          </a:p>
        </p:txBody>
      </p:sp>
    </p:spTree>
    <p:extLst>
      <p:ext uri="{BB962C8B-B14F-4D97-AF65-F5344CB8AC3E}">
        <p14:creationId xmlns:p14="http://schemas.microsoft.com/office/powerpoint/2010/main" val="192983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323B-EDD2-631E-F06A-B22557D0B74F}"/>
              </a:ext>
            </a:extLst>
          </p:cNvPr>
          <p:cNvSpPr>
            <a:spLocks noGrp="1"/>
          </p:cNvSpPr>
          <p:nvPr>
            <p:ph type="title"/>
          </p:nvPr>
        </p:nvSpPr>
        <p:spPr/>
        <p:txBody>
          <a:bodyPr/>
          <a:lstStyle/>
          <a:p>
            <a:r>
              <a:rPr lang="en-US" dirty="0"/>
              <a:t>Objective of Testing</a:t>
            </a:r>
            <a:endParaRPr lang="en-US" b="1" dirty="0"/>
          </a:p>
        </p:txBody>
      </p:sp>
      <p:sp>
        <p:nvSpPr>
          <p:cNvPr id="3" name="Content Placeholder 2">
            <a:extLst>
              <a:ext uri="{FF2B5EF4-FFF2-40B4-BE49-F238E27FC236}">
                <a16:creationId xmlns:a16="http://schemas.microsoft.com/office/drawing/2014/main" id="{B7BF002E-C46E-A722-E252-4B6EB82D1105}"/>
              </a:ext>
            </a:extLst>
          </p:cNvPr>
          <p:cNvSpPr>
            <a:spLocks noGrp="1"/>
          </p:cNvSpPr>
          <p:nvPr>
            <p:ph idx="1"/>
          </p:nvPr>
        </p:nvSpPr>
        <p:spPr/>
        <p:txBody>
          <a:bodyPr/>
          <a:lstStyle/>
          <a:p>
            <a:pPr eaLnBrk="1" hangingPunct="1"/>
            <a:r>
              <a:rPr lang="en-US" dirty="0"/>
              <a:t>Objective of testing: discover faults</a:t>
            </a:r>
          </a:p>
          <a:p>
            <a:pPr eaLnBrk="1" hangingPunct="1"/>
            <a:r>
              <a:rPr lang="en-US" dirty="0"/>
              <a:t>A test is successful only when a fault is discovered</a:t>
            </a:r>
          </a:p>
          <a:p>
            <a:pPr lvl="1" eaLnBrk="1" hangingPunct="1"/>
            <a:r>
              <a:rPr lang="en-US" dirty="0"/>
              <a:t>Fault identification is the process of determining what fault caused the failure</a:t>
            </a:r>
          </a:p>
          <a:p>
            <a:pPr lvl="1" eaLnBrk="1" hangingPunct="1"/>
            <a:r>
              <a:rPr lang="en-US" dirty="0"/>
              <a:t>Fault correction is the process of making changes to the system so that the faults are removed</a:t>
            </a:r>
          </a:p>
          <a:p>
            <a:endParaRPr lang="en-US" dirty="0"/>
          </a:p>
        </p:txBody>
      </p:sp>
      <p:pic>
        <p:nvPicPr>
          <p:cNvPr id="4" name="Picture 3">
            <a:extLst>
              <a:ext uri="{FF2B5EF4-FFF2-40B4-BE49-F238E27FC236}">
                <a16:creationId xmlns:a16="http://schemas.microsoft.com/office/drawing/2014/main" id="{D63D7640-5E11-E7A3-11C6-033912BAE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663" y="3658079"/>
            <a:ext cx="2805113" cy="2834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10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pic>
        <p:nvPicPr>
          <p:cNvPr id="11" name="Picture 10">
            <a:extLst>
              <a:ext uri="{FF2B5EF4-FFF2-40B4-BE49-F238E27FC236}">
                <a16:creationId xmlns:a16="http://schemas.microsoft.com/office/drawing/2014/main" id="{25C4332D-90F8-1C73-84A2-24D9767B04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36542" y="1516064"/>
            <a:ext cx="3190064" cy="4392472"/>
          </a:xfrm>
          <a:prstGeom prst="rect">
            <a:avLst/>
          </a:prstGeom>
        </p:spPr>
      </p:pic>
      <p:pic>
        <p:nvPicPr>
          <p:cNvPr id="13" name="Picture 12">
            <a:extLst>
              <a:ext uri="{FF2B5EF4-FFF2-40B4-BE49-F238E27FC236}">
                <a16:creationId xmlns:a16="http://schemas.microsoft.com/office/drawing/2014/main" id="{69BBB7A1-8DB3-63AC-C738-FA9F81931700}"/>
              </a:ext>
            </a:extLst>
          </p:cNvPr>
          <p:cNvPicPr>
            <a:picLocks noChangeAspect="1"/>
          </p:cNvPicPr>
          <p:nvPr/>
        </p:nvPicPr>
        <p:blipFill>
          <a:blip r:embed="rId4"/>
          <a:stretch>
            <a:fillRect/>
          </a:stretch>
        </p:blipFill>
        <p:spPr>
          <a:xfrm>
            <a:off x="1057514" y="1770900"/>
            <a:ext cx="2364112" cy="2767741"/>
          </a:xfrm>
          <a:prstGeom prst="rect">
            <a:avLst/>
          </a:prstGeom>
        </p:spPr>
      </p:pic>
    </p:spTree>
    <p:extLst>
      <p:ext uri="{BB962C8B-B14F-4D97-AF65-F5344CB8AC3E}">
        <p14:creationId xmlns:p14="http://schemas.microsoft.com/office/powerpoint/2010/main" val="309080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7" name="TextBox 6">
            <a:extLst>
              <a:ext uri="{FF2B5EF4-FFF2-40B4-BE49-F238E27FC236}">
                <a16:creationId xmlns:a16="http://schemas.microsoft.com/office/drawing/2014/main" id="{5E603910-FBF4-AD94-6F22-FD4EA26CC014}"/>
              </a:ext>
            </a:extLst>
          </p:cNvPr>
          <p:cNvSpPr txBox="1"/>
          <p:nvPr/>
        </p:nvSpPr>
        <p:spPr>
          <a:xfrm>
            <a:off x="6924187" y="159696"/>
            <a:ext cx="2647996" cy="430887"/>
          </a:xfrm>
          <a:prstGeom prst="rect">
            <a:avLst/>
          </a:prstGeom>
          <a:noFill/>
        </p:spPr>
        <p:txBody>
          <a:bodyPr wrap="square" rtlCol="0">
            <a:spAutoFit/>
          </a:bodyPr>
          <a:lstStyle/>
          <a:p>
            <a:r>
              <a:rPr lang="en-US" sz="2200" dirty="0"/>
              <a:t>Control Flow Graph</a:t>
            </a:r>
          </a:p>
        </p:txBody>
      </p:sp>
      <p:pic>
        <p:nvPicPr>
          <p:cNvPr id="5" name="Picture 4">
            <a:extLst>
              <a:ext uri="{FF2B5EF4-FFF2-40B4-BE49-F238E27FC236}">
                <a16:creationId xmlns:a16="http://schemas.microsoft.com/office/drawing/2014/main" id="{F689122C-6C99-2A9E-ECDE-7A4D38192654}"/>
              </a:ext>
            </a:extLst>
          </p:cNvPr>
          <p:cNvPicPr>
            <a:picLocks noChangeAspect="1"/>
          </p:cNvPicPr>
          <p:nvPr/>
        </p:nvPicPr>
        <p:blipFill>
          <a:blip r:embed="rId3"/>
          <a:stretch>
            <a:fillRect/>
          </a:stretch>
        </p:blipFill>
        <p:spPr>
          <a:xfrm>
            <a:off x="700808" y="1320591"/>
            <a:ext cx="3477901" cy="5424249"/>
          </a:xfrm>
          <a:prstGeom prst="rect">
            <a:avLst/>
          </a:prstGeom>
        </p:spPr>
      </p:pic>
      <p:pic>
        <p:nvPicPr>
          <p:cNvPr id="11" name="Picture 10">
            <a:extLst>
              <a:ext uri="{FF2B5EF4-FFF2-40B4-BE49-F238E27FC236}">
                <a16:creationId xmlns:a16="http://schemas.microsoft.com/office/drawing/2014/main" id="{25C4332D-90F8-1C73-84A2-24D9767B041F}"/>
              </a:ext>
            </a:extLst>
          </p:cNvPr>
          <p:cNvPicPr>
            <a:picLocks noChangeAspect="1"/>
          </p:cNvPicPr>
          <p:nvPr/>
        </p:nvPicPr>
        <p:blipFill>
          <a:blip r:embed="rId4"/>
          <a:stretch>
            <a:fillRect/>
          </a:stretch>
        </p:blipFill>
        <p:spPr>
          <a:xfrm>
            <a:off x="7236542" y="679761"/>
            <a:ext cx="3190064" cy="6065079"/>
          </a:xfrm>
          <a:prstGeom prst="rect">
            <a:avLst/>
          </a:prstGeom>
        </p:spPr>
      </p:pic>
    </p:spTree>
    <p:extLst>
      <p:ext uri="{BB962C8B-B14F-4D97-AF65-F5344CB8AC3E}">
        <p14:creationId xmlns:p14="http://schemas.microsoft.com/office/powerpoint/2010/main" val="181458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7" name="TextBox 6">
            <a:extLst>
              <a:ext uri="{FF2B5EF4-FFF2-40B4-BE49-F238E27FC236}">
                <a16:creationId xmlns:a16="http://schemas.microsoft.com/office/drawing/2014/main" id="{5E603910-FBF4-AD94-6F22-FD4EA26CC014}"/>
              </a:ext>
            </a:extLst>
          </p:cNvPr>
          <p:cNvSpPr txBox="1"/>
          <p:nvPr/>
        </p:nvSpPr>
        <p:spPr>
          <a:xfrm>
            <a:off x="6924187" y="159696"/>
            <a:ext cx="2647996" cy="430887"/>
          </a:xfrm>
          <a:prstGeom prst="rect">
            <a:avLst/>
          </a:prstGeom>
          <a:noFill/>
        </p:spPr>
        <p:txBody>
          <a:bodyPr wrap="square" rtlCol="0">
            <a:spAutoFit/>
          </a:bodyPr>
          <a:lstStyle/>
          <a:p>
            <a:r>
              <a:rPr lang="en-US" sz="2200" dirty="0"/>
              <a:t>Control Flow Graph</a:t>
            </a:r>
          </a:p>
        </p:txBody>
      </p:sp>
      <p:pic>
        <p:nvPicPr>
          <p:cNvPr id="4" name="Picture 3">
            <a:extLst>
              <a:ext uri="{FF2B5EF4-FFF2-40B4-BE49-F238E27FC236}">
                <a16:creationId xmlns:a16="http://schemas.microsoft.com/office/drawing/2014/main" id="{CF8B6C7D-9588-E21B-99CD-1D271F3EFFD4}"/>
              </a:ext>
            </a:extLst>
          </p:cNvPr>
          <p:cNvPicPr>
            <a:picLocks noChangeAspect="1"/>
          </p:cNvPicPr>
          <p:nvPr/>
        </p:nvPicPr>
        <p:blipFill>
          <a:blip r:embed="rId3"/>
          <a:stretch>
            <a:fillRect/>
          </a:stretch>
        </p:blipFill>
        <p:spPr>
          <a:xfrm>
            <a:off x="957604" y="1469531"/>
            <a:ext cx="2542680" cy="5301248"/>
          </a:xfrm>
          <a:prstGeom prst="rect">
            <a:avLst/>
          </a:prstGeom>
        </p:spPr>
      </p:pic>
      <p:pic>
        <p:nvPicPr>
          <p:cNvPr id="8" name="Picture 7">
            <a:extLst>
              <a:ext uri="{FF2B5EF4-FFF2-40B4-BE49-F238E27FC236}">
                <a16:creationId xmlns:a16="http://schemas.microsoft.com/office/drawing/2014/main" id="{C8D9664A-A146-A96E-E4A3-C9635AA60B06}"/>
              </a:ext>
            </a:extLst>
          </p:cNvPr>
          <p:cNvPicPr>
            <a:picLocks noChangeAspect="1"/>
          </p:cNvPicPr>
          <p:nvPr/>
        </p:nvPicPr>
        <p:blipFill>
          <a:blip r:embed="rId4"/>
          <a:stretch>
            <a:fillRect/>
          </a:stretch>
        </p:blipFill>
        <p:spPr>
          <a:xfrm>
            <a:off x="6924187" y="762558"/>
            <a:ext cx="3153878" cy="5958618"/>
          </a:xfrm>
          <a:prstGeom prst="rect">
            <a:avLst/>
          </a:prstGeom>
        </p:spPr>
      </p:pic>
    </p:spTree>
    <p:extLst>
      <p:ext uri="{BB962C8B-B14F-4D97-AF65-F5344CB8AC3E}">
        <p14:creationId xmlns:p14="http://schemas.microsoft.com/office/powerpoint/2010/main" val="34993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a:xfrm>
            <a:off x="838200" y="331671"/>
            <a:ext cx="10515600" cy="1325563"/>
          </a:xfrm>
        </p:spPr>
        <p:txBody>
          <a:bodyPr>
            <a:normAutofit fontScale="90000"/>
          </a:bodyPr>
          <a:lstStyle/>
          <a:p>
            <a:r>
              <a:rPr lang="en-US" dirty="0"/>
              <a:t>White Box Testing</a:t>
            </a:r>
            <a:br>
              <a:rPr lang="en-US" dirty="0"/>
            </a:br>
            <a:r>
              <a:rPr lang="en-US" sz="2600" dirty="0"/>
              <a:t>Control Flow Testing</a:t>
            </a:r>
            <a:br>
              <a:rPr lang="en-US" sz="2600" dirty="0"/>
            </a:br>
            <a:endParaRPr lang="en-US" sz="2600" dirty="0"/>
          </a:p>
        </p:txBody>
      </p:sp>
      <p:sp>
        <p:nvSpPr>
          <p:cNvPr id="6" name="TextBox 5">
            <a:extLst>
              <a:ext uri="{FF2B5EF4-FFF2-40B4-BE49-F238E27FC236}">
                <a16:creationId xmlns:a16="http://schemas.microsoft.com/office/drawing/2014/main" id="{F108B1FA-1B5D-D1EA-EF1B-AFDB5F5C635E}"/>
              </a:ext>
            </a:extLst>
          </p:cNvPr>
          <p:cNvSpPr txBox="1"/>
          <p:nvPr/>
        </p:nvSpPr>
        <p:spPr>
          <a:xfrm>
            <a:off x="2108089" y="1329729"/>
            <a:ext cx="1494504" cy="430887"/>
          </a:xfrm>
          <a:prstGeom prst="rect">
            <a:avLst/>
          </a:prstGeom>
          <a:noFill/>
        </p:spPr>
        <p:txBody>
          <a:bodyPr wrap="square" rtlCol="0">
            <a:spAutoFit/>
          </a:bodyPr>
          <a:lstStyle/>
          <a:p>
            <a:r>
              <a:rPr lang="en-US" sz="2200" dirty="0"/>
              <a:t>Program</a:t>
            </a:r>
          </a:p>
        </p:txBody>
      </p:sp>
      <p:sp>
        <p:nvSpPr>
          <p:cNvPr id="7" name="TextBox 6">
            <a:extLst>
              <a:ext uri="{FF2B5EF4-FFF2-40B4-BE49-F238E27FC236}">
                <a16:creationId xmlns:a16="http://schemas.microsoft.com/office/drawing/2014/main" id="{5E603910-FBF4-AD94-6F22-FD4EA26CC014}"/>
              </a:ext>
            </a:extLst>
          </p:cNvPr>
          <p:cNvSpPr txBox="1"/>
          <p:nvPr/>
        </p:nvSpPr>
        <p:spPr>
          <a:xfrm>
            <a:off x="6934019" y="1320591"/>
            <a:ext cx="2647996" cy="430887"/>
          </a:xfrm>
          <a:prstGeom prst="rect">
            <a:avLst/>
          </a:prstGeom>
          <a:noFill/>
        </p:spPr>
        <p:txBody>
          <a:bodyPr wrap="square" rtlCol="0">
            <a:spAutoFit/>
          </a:bodyPr>
          <a:lstStyle/>
          <a:p>
            <a:r>
              <a:rPr lang="en-US" sz="2200" dirty="0"/>
              <a:t>Control Flow Graph</a:t>
            </a:r>
          </a:p>
        </p:txBody>
      </p:sp>
      <p:pic>
        <p:nvPicPr>
          <p:cNvPr id="4" name="Picture 3">
            <a:extLst>
              <a:ext uri="{FF2B5EF4-FFF2-40B4-BE49-F238E27FC236}">
                <a16:creationId xmlns:a16="http://schemas.microsoft.com/office/drawing/2014/main" id="{4114898F-C8AC-5774-8BD4-D3ABC1138B33}"/>
              </a:ext>
            </a:extLst>
          </p:cNvPr>
          <p:cNvPicPr>
            <a:picLocks noChangeAspect="1" noChangeArrowheads="1"/>
          </p:cNvPicPr>
          <p:nvPr/>
        </p:nvPicPr>
        <p:blipFill>
          <a:blip r:embed="rId3" cstate="print"/>
          <a:srcRect/>
          <a:stretch>
            <a:fillRect/>
          </a:stretch>
        </p:blipFill>
        <p:spPr bwMode="auto">
          <a:xfrm>
            <a:off x="715537" y="1751478"/>
            <a:ext cx="4691796" cy="4451602"/>
          </a:xfrm>
          <a:prstGeom prst="rect">
            <a:avLst/>
          </a:prstGeom>
          <a:noFill/>
          <a:ln w="9525">
            <a:noFill/>
            <a:miter lim="800000"/>
            <a:headEnd/>
            <a:tailEnd/>
          </a:ln>
        </p:spPr>
      </p:pic>
      <p:pic>
        <p:nvPicPr>
          <p:cNvPr id="8" name="Picture 7">
            <a:extLst>
              <a:ext uri="{FF2B5EF4-FFF2-40B4-BE49-F238E27FC236}">
                <a16:creationId xmlns:a16="http://schemas.microsoft.com/office/drawing/2014/main" id="{52BBF829-D194-2C8D-4DB5-F6695451707D}"/>
              </a:ext>
            </a:extLst>
          </p:cNvPr>
          <p:cNvPicPr>
            <a:picLocks noChangeAspect="1" noChangeArrowheads="1"/>
          </p:cNvPicPr>
          <p:nvPr/>
        </p:nvPicPr>
        <p:blipFill>
          <a:blip r:embed="rId4" cstate="print"/>
          <a:srcRect/>
          <a:stretch>
            <a:fillRect/>
          </a:stretch>
        </p:blipFill>
        <p:spPr bwMode="auto">
          <a:xfrm>
            <a:off x="6857502" y="1968873"/>
            <a:ext cx="2801029" cy="4673219"/>
          </a:xfrm>
          <a:prstGeom prst="rect">
            <a:avLst/>
          </a:prstGeom>
          <a:noFill/>
          <a:ln w="9525">
            <a:noFill/>
            <a:miter lim="800000"/>
            <a:headEnd/>
            <a:tailEnd/>
          </a:ln>
        </p:spPr>
      </p:pic>
      <p:sp>
        <p:nvSpPr>
          <p:cNvPr id="9" name="Rectangle 8">
            <a:extLst>
              <a:ext uri="{FF2B5EF4-FFF2-40B4-BE49-F238E27FC236}">
                <a16:creationId xmlns:a16="http://schemas.microsoft.com/office/drawing/2014/main" id="{3CC4E81E-E8B3-CBC3-78CB-078EFFB1782E}"/>
              </a:ext>
            </a:extLst>
          </p:cNvPr>
          <p:cNvSpPr/>
          <p:nvPr/>
        </p:nvSpPr>
        <p:spPr>
          <a:xfrm>
            <a:off x="9660616" y="5162983"/>
            <a:ext cx="2267416" cy="1200329"/>
          </a:xfrm>
          <a:prstGeom prst="rect">
            <a:avLst/>
          </a:prstGeom>
        </p:spPr>
        <p:txBody>
          <a:bodyPr wrap="square">
            <a:spAutoFit/>
          </a:bodyPr>
          <a:lstStyle>
            <a:defPPr>
              <a:defRPr lang="en-GB"/>
            </a:defPPr>
            <a:lvl1pPr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bg1"/>
                </a:solidFill>
                <a:latin typeface="Times New Roman" pitchFamily="18" charset="0"/>
                <a:ea typeface="Lucida Sans Unicode" pitchFamily="34" charset="0"/>
                <a:cs typeface="Lucida Sans Unicode" pitchFamily="34" charset="0"/>
              </a:defRPr>
            </a:lvl5pPr>
            <a:lvl6pPr marL="22860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6pPr>
            <a:lvl7pPr marL="27432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7pPr>
            <a:lvl8pPr marL="32004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8pPr>
            <a:lvl9pPr marL="3657600" algn="l" defTabSz="914400" rtl="0" eaLnBrk="1" latinLnBrk="0" hangingPunct="1">
              <a:defRPr kern="1200">
                <a:solidFill>
                  <a:schemeClr val="bg1"/>
                </a:solidFill>
                <a:latin typeface="Times New Roman" pitchFamily="18" charset="0"/>
                <a:ea typeface="Lucida Sans Unicode" pitchFamily="34" charset="0"/>
                <a:cs typeface="Lucida Sans Unicode" pitchFamily="34" charset="0"/>
              </a:defRPr>
            </a:lvl9pPr>
          </a:lstStyle>
          <a:p>
            <a:pPr eaLnBrk="1" hangingPunct="1"/>
            <a:r>
              <a:rPr lang="en-US" dirty="0">
                <a:solidFill>
                  <a:schemeClr val="tx1"/>
                </a:solidFill>
              </a:rPr>
              <a:t>Statement testing</a:t>
            </a:r>
          </a:p>
          <a:p>
            <a:pPr eaLnBrk="1" hangingPunct="1"/>
            <a:r>
              <a:rPr lang="en-US" dirty="0">
                <a:solidFill>
                  <a:schemeClr val="tx1"/>
                </a:solidFill>
              </a:rPr>
              <a:t>Branch testing</a:t>
            </a:r>
          </a:p>
          <a:p>
            <a:pPr eaLnBrk="1" hangingPunct="1"/>
            <a:r>
              <a:rPr lang="en-US" dirty="0">
                <a:solidFill>
                  <a:schemeClr val="tx1"/>
                </a:solidFill>
              </a:rPr>
              <a:t>Path testing</a:t>
            </a:r>
          </a:p>
          <a:p>
            <a:pPr eaLnBrk="1" hangingPunct="1"/>
            <a:r>
              <a:rPr lang="en-US" dirty="0">
                <a:solidFill>
                  <a:schemeClr val="tx1"/>
                </a:solidFill>
              </a:rPr>
              <a:t>…</a:t>
            </a:r>
          </a:p>
        </p:txBody>
      </p:sp>
      <p:sp>
        <p:nvSpPr>
          <p:cNvPr id="3" name="Oval 2">
            <a:extLst>
              <a:ext uri="{FF2B5EF4-FFF2-40B4-BE49-F238E27FC236}">
                <a16:creationId xmlns:a16="http://schemas.microsoft.com/office/drawing/2014/main" id="{6704C14E-3120-865F-7B52-AC69107E61D5}"/>
              </a:ext>
            </a:extLst>
          </p:cNvPr>
          <p:cNvSpPr/>
          <p:nvPr/>
        </p:nvSpPr>
        <p:spPr>
          <a:xfrm>
            <a:off x="6047841" y="2078665"/>
            <a:ext cx="542260" cy="478465"/>
          </a:xfrm>
          <a:prstGeom prst="ellipse">
            <a:avLst/>
          </a:prstGeom>
          <a:ln w="190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10" name="Straight Arrow Connector 9">
            <a:extLst>
              <a:ext uri="{FF2B5EF4-FFF2-40B4-BE49-F238E27FC236}">
                <a16:creationId xmlns:a16="http://schemas.microsoft.com/office/drawing/2014/main" id="{7331BF25-8116-34AA-D444-1880F7506CF7}"/>
              </a:ext>
            </a:extLst>
          </p:cNvPr>
          <p:cNvCxnSpPr/>
          <p:nvPr/>
        </p:nvCxnSpPr>
        <p:spPr>
          <a:xfrm>
            <a:off x="6592186" y="2317898"/>
            <a:ext cx="435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415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p:txBody>
          <a:bodyPr/>
          <a:lstStyle/>
          <a:p>
            <a:r>
              <a:rPr lang="en-US" dirty="0"/>
              <a:t>White Box Testing</a:t>
            </a:r>
            <a:br>
              <a:rPr lang="en-US" dirty="0"/>
            </a:br>
            <a:r>
              <a:rPr lang="en-US" sz="2600" dirty="0"/>
              <a:t>Control Flow Testing</a:t>
            </a:r>
          </a:p>
        </p:txBody>
      </p:sp>
      <p:sp>
        <p:nvSpPr>
          <p:cNvPr id="3" name="Content Placeholder 2">
            <a:extLst>
              <a:ext uri="{FF2B5EF4-FFF2-40B4-BE49-F238E27FC236}">
                <a16:creationId xmlns:a16="http://schemas.microsoft.com/office/drawing/2014/main" id="{646712B9-EA9F-C3B9-BB02-50E7174F25FD}"/>
              </a:ext>
            </a:extLst>
          </p:cNvPr>
          <p:cNvSpPr>
            <a:spLocks noGrp="1"/>
          </p:cNvSpPr>
          <p:nvPr>
            <p:ph idx="1"/>
          </p:nvPr>
        </p:nvSpPr>
        <p:spPr>
          <a:xfrm>
            <a:off x="838200" y="1533832"/>
            <a:ext cx="10515600" cy="5152103"/>
          </a:xfrm>
        </p:spPr>
        <p:txBody>
          <a:bodyPr>
            <a:normAutofit/>
          </a:bodyPr>
          <a:lstStyle/>
          <a:p>
            <a:pPr algn="l"/>
            <a:r>
              <a:rPr lang="en-US" b="1" i="0" dirty="0">
                <a:effectLst/>
              </a:rPr>
              <a:t>Cyclomatic Complexity </a:t>
            </a:r>
            <a:r>
              <a:rPr lang="en-US" b="0" i="0" dirty="0">
                <a:effectLst/>
              </a:rPr>
              <a:t>is the quantitative measure of the number of linearly independent paths in it. </a:t>
            </a:r>
          </a:p>
          <a:p>
            <a:pPr algn="l"/>
            <a:r>
              <a:rPr lang="en-US" b="0" i="0" dirty="0">
                <a:effectLst/>
              </a:rPr>
              <a:t>It is a software metric used to describe the complexity of a program.</a:t>
            </a:r>
          </a:p>
          <a:p>
            <a:pPr algn="l"/>
            <a:r>
              <a:rPr lang="en-US" b="0" i="0" u="none" strike="noStrike" baseline="0" dirty="0"/>
              <a:t>Complexity is computed as:</a:t>
            </a:r>
          </a:p>
          <a:p>
            <a:pPr lvl="1">
              <a:buFont typeface="Wingdings" panose="05000000000000000000" pitchFamily="2" charset="2"/>
              <a:buChar char="§"/>
            </a:pPr>
            <a:r>
              <a:rPr lang="en-US" sz="2800" b="0" i="0" u="none" strike="noStrike" baseline="0" dirty="0"/>
              <a:t>Cyclomatic complexity </a:t>
            </a:r>
            <a:r>
              <a:rPr lang="en-US" sz="2800" b="0" i="1" u="none" strike="noStrike" baseline="0" dirty="0"/>
              <a:t>V</a:t>
            </a:r>
            <a:r>
              <a:rPr lang="en-US" sz="2800" b="0" i="0" u="none" strike="noStrike" baseline="0" dirty="0"/>
              <a:t>(</a:t>
            </a:r>
            <a:r>
              <a:rPr lang="en-US" sz="2800" b="0" i="1" u="none" strike="noStrike" baseline="0" dirty="0"/>
              <a:t>G</a:t>
            </a:r>
            <a:r>
              <a:rPr lang="en-US" sz="2800" b="0" i="0" u="none" strike="noStrike" baseline="0" dirty="0"/>
              <a:t>) for a flow graph </a:t>
            </a:r>
            <a:r>
              <a:rPr lang="en-US" sz="2800" b="0" i="1" u="none" strike="noStrike" baseline="0" dirty="0"/>
              <a:t>G </a:t>
            </a:r>
            <a:r>
              <a:rPr lang="en-US" sz="2800" b="0" i="0" u="none" strike="noStrike" baseline="0" dirty="0"/>
              <a:t>is defined as</a:t>
            </a:r>
          </a:p>
          <a:p>
            <a:pPr marL="457200" lvl="1" indent="0">
              <a:buNone/>
            </a:pPr>
            <a:r>
              <a:rPr lang="pt-BR" sz="2800" b="0" i="1" u="none" strike="noStrike" baseline="0" dirty="0"/>
              <a:t>	V</a:t>
            </a:r>
            <a:r>
              <a:rPr lang="pt-BR" sz="2800" b="0" i="0" u="none" strike="noStrike" baseline="0" dirty="0"/>
              <a:t>(</a:t>
            </a:r>
            <a:r>
              <a:rPr lang="pt-BR" sz="2800" b="0" i="1" u="none" strike="noStrike" baseline="0" dirty="0"/>
              <a:t>G</a:t>
            </a:r>
            <a:r>
              <a:rPr lang="pt-BR" sz="2800" b="0" i="0" u="none" strike="noStrike" baseline="0" dirty="0"/>
              <a:t>) = </a:t>
            </a:r>
            <a:r>
              <a:rPr lang="pt-BR" sz="2800" b="0" i="1" u="none" strike="noStrike" baseline="0" dirty="0"/>
              <a:t>E </a:t>
            </a:r>
            <a:r>
              <a:rPr lang="pt-BR" sz="2800" b="0" i="0" u="none" strike="noStrike" baseline="0" dirty="0"/>
              <a:t>− </a:t>
            </a:r>
            <a:r>
              <a:rPr lang="pt-BR" sz="2800" b="0" i="1" u="none" strike="noStrike" baseline="0" dirty="0"/>
              <a:t>N </a:t>
            </a:r>
            <a:r>
              <a:rPr lang="pt-BR" sz="2800" b="0" i="0" u="none" strike="noStrike" baseline="0" dirty="0"/>
              <a:t>+ 2</a:t>
            </a:r>
          </a:p>
          <a:p>
            <a:pPr marL="457200" lvl="1" indent="0">
              <a:buNone/>
            </a:pPr>
            <a:r>
              <a:rPr lang="en-US" sz="2800" b="0" i="0" u="none" strike="noStrike" baseline="0" dirty="0"/>
              <a:t>where </a:t>
            </a:r>
            <a:r>
              <a:rPr lang="en-US" sz="2800" b="0" i="1" u="none" strike="noStrike" baseline="0" dirty="0"/>
              <a:t>E </a:t>
            </a:r>
            <a:r>
              <a:rPr lang="en-US" sz="2800" b="0" i="0" u="none" strike="noStrike" baseline="0" dirty="0"/>
              <a:t>is the number of flow graph edges and </a:t>
            </a:r>
            <a:r>
              <a:rPr lang="en-US" sz="2800" b="0" i="1" u="none" strike="noStrike" baseline="0" dirty="0"/>
              <a:t>N </a:t>
            </a:r>
            <a:r>
              <a:rPr lang="en-US" sz="2800" b="0" i="0" u="none" strike="noStrike" baseline="0" dirty="0"/>
              <a:t>is the number of flow graph nodes.</a:t>
            </a:r>
          </a:p>
          <a:p>
            <a:pPr algn="l"/>
            <a:endParaRPr lang="en-US" dirty="0"/>
          </a:p>
        </p:txBody>
      </p:sp>
    </p:spTree>
    <p:extLst>
      <p:ext uri="{BB962C8B-B14F-4D97-AF65-F5344CB8AC3E}">
        <p14:creationId xmlns:p14="http://schemas.microsoft.com/office/powerpoint/2010/main" val="641049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p:txBody>
          <a:bodyPr/>
          <a:lstStyle/>
          <a:p>
            <a:r>
              <a:rPr lang="en-US" dirty="0"/>
              <a:t>White Box Testing</a:t>
            </a:r>
            <a:br>
              <a:rPr lang="en-US" dirty="0"/>
            </a:br>
            <a:r>
              <a:rPr lang="en-US" sz="2600" dirty="0"/>
              <a:t>Control Flow Testing</a:t>
            </a:r>
          </a:p>
        </p:txBody>
      </p:sp>
      <p:sp>
        <p:nvSpPr>
          <p:cNvPr id="3" name="Content Placeholder 2">
            <a:extLst>
              <a:ext uri="{FF2B5EF4-FFF2-40B4-BE49-F238E27FC236}">
                <a16:creationId xmlns:a16="http://schemas.microsoft.com/office/drawing/2014/main" id="{646712B9-EA9F-C3B9-BB02-50E7174F25FD}"/>
              </a:ext>
            </a:extLst>
          </p:cNvPr>
          <p:cNvSpPr>
            <a:spLocks noGrp="1"/>
          </p:cNvSpPr>
          <p:nvPr>
            <p:ph idx="1"/>
          </p:nvPr>
        </p:nvSpPr>
        <p:spPr>
          <a:xfrm>
            <a:off x="838200" y="1769806"/>
            <a:ext cx="10515600" cy="4916129"/>
          </a:xfrm>
        </p:spPr>
        <p:txBody>
          <a:bodyPr>
            <a:normAutofit/>
          </a:bodyPr>
          <a:lstStyle/>
          <a:p>
            <a:pPr algn="l"/>
            <a:r>
              <a:rPr lang="en-US" sz="2600" b="0" i="1" u="none" strike="noStrike" baseline="0" dirty="0"/>
              <a:t>Cyclomatic Complexity:</a:t>
            </a:r>
          </a:p>
          <a:p>
            <a:pPr marL="0" indent="0" algn="l">
              <a:buNone/>
            </a:pPr>
            <a:r>
              <a:rPr lang="en-US" sz="2600" b="0" i="1" u="none" strike="noStrike" baseline="0" dirty="0"/>
              <a:t>V</a:t>
            </a:r>
            <a:r>
              <a:rPr lang="en-US" sz="2600" b="0" i="0" u="none" strike="noStrike" baseline="0" dirty="0"/>
              <a:t>(</a:t>
            </a:r>
            <a:r>
              <a:rPr lang="en-US" sz="2600" b="0" i="1" u="none" strike="noStrike" baseline="0" dirty="0"/>
              <a:t>G</a:t>
            </a:r>
            <a:r>
              <a:rPr lang="en-US" sz="2600" b="0" i="0" u="none" strike="noStrike" baseline="0" dirty="0"/>
              <a:t>) = 10 edges − 10 nodes + 2 = 2.</a:t>
            </a:r>
          </a:p>
        </p:txBody>
      </p:sp>
      <p:pic>
        <p:nvPicPr>
          <p:cNvPr id="4" name="Picture 3">
            <a:extLst>
              <a:ext uri="{FF2B5EF4-FFF2-40B4-BE49-F238E27FC236}">
                <a16:creationId xmlns:a16="http://schemas.microsoft.com/office/drawing/2014/main" id="{23DB8803-0F62-950F-8622-00FE6FB89199}"/>
              </a:ext>
            </a:extLst>
          </p:cNvPr>
          <p:cNvPicPr>
            <a:picLocks noChangeAspect="1" noChangeArrowheads="1"/>
          </p:cNvPicPr>
          <p:nvPr/>
        </p:nvPicPr>
        <p:blipFill>
          <a:blip r:embed="rId2" cstate="print"/>
          <a:srcRect/>
          <a:stretch>
            <a:fillRect/>
          </a:stretch>
        </p:blipFill>
        <p:spPr bwMode="auto">
          <a:xfrm>
            <a:off x="8151044" y="1404195"/>
            <a:ext cx="2801029" cy="4673219"/>
          </a:xfrm>
          <a:prstGeom prst="rect">
            <a:avLst/>
          </a:prstGeom>
          <a:noFill/>
          <a:ln w="9525">
            <a:noFill/>
            <a:miter lim="800000"/>
            <a:headEnd/>
            <a:tailEnd/>
          </a:ln>
        </p:spPr>
      </p:pic>
      <p:sp>
        <p:nvSpPr>
          <p:cNvPr id="5" name="Oval 4">
            <a:extLst>
              <a:ext uri="{FF2B5EF4-FFF2-40B4-BE49-F238E27FC236}">
                <a16:creationId xmlns:a16="http://schemas.microsoft.com/office/drawing/2014/main" id="{AC51FA83-D650-3FD5-8650-2EA90FF0CFF2}"/>
              </a:ext>
            </a:extLst>
          </p:cNvPr>
          <p:cNvSpPr/>
          <p:nvPr/>
        </p:nvSpPr>
        <p:spPr>
          <a:xfrm>
            <a:off x="7334381" y="1491015"/>
            <a:ext cx="542260" cy="478465"/>
          </a:xfrm>
          <a:prstGeom prst="ellipse">
            <a:avLst/>
          </a:prstGeom>
          <a:ln w="190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6" name="Straight Arrow Connector 5">
            <a:extLst>
              <a:ext uri="{FF2B5EF4-FFF2-40B4-BE49-F238E27FC236}">
                <a16:creationId xmlns:a16="http://schemas.microsoft.com/office/drawing/2014/main" id="{ABC2593A-C5C0-2479-E0F5-B38D20C5D774}"/>
              </a:ext>
            </a:extLst>
          </p:cNvPr>
          <p:cNvCxnSpPr/>
          <p:nvPr/>
        </p:nvCxnSpPr>
        <p:spPr>
          <a:xfrm>
            <a:off x="7878726" y="1730248"/>
            <a:ext cx="435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141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8D51A-A5B8-D042-3C12-A6189D1E0817}"/>
              </a:ext>
            </a:extLst>
          </p:cNvPr>
          <p:cNvSpPr>
            <a:spLocks noGrp="1"/>
          </p:cNvSpPr>
          <p:nvPr>
            <p:ph type="title"/>
          </p:nvPr>
        </p:nvSpPr>
        <p:spPr/>
        <p:txBody>
          <a:bodyPr/>
          <a:lstStyle/>
          <a:p>
            <a:r>
              <a:rPr lang="en-US" dirty="0"/>
              <a:t>White Box Testing</a:t>
            </a:r>
            <a:br>
              <a:rPr lang="en-US" dirty="0"/>
            </a:br>
            <a:r>
              <a:rPr lang="en-US" sz="2600" dirty="0"/>
              <a:t>Control Flow Testing</a:t>
            </a:r>
          </a:p>
        </p:txBody>
      </p:sp>
      <p:sp>
        <p:nvSpPr>
          <p:cNvPr id="3" name="Content Placeholder 2">
            <a:extLst>
              <a:ext uri="{FF2B5EF4-FFF2-40B4-BE49-F238E27FC236}">
                <a16:creationId xmlns:a16="http://schemas.microsoft.com/office/drawing/2014/main" id="{646712B9-EA9F-C3B9-BB02-50E7174F25FD}"/>
              </a:ext>
            </a:extLst>
          </p:cNvPr>
          <p:cNvSpPr>
            <a:spLocks noGrp="1"/>
          </p:cNvSpPr>
          <p:nvPr>
            <p:ph idx="1"/>
          </p:nvPr>
        </p:nvSpPr>
        <p:spPr>
          <a:xfrm>
            <a:off x="838200" y="1533832"/>
            <a:ext cx="10515600" cy="5152103"/>
          </a:xfrm>
        </p:spPr>
        <p:txBody>
          <a:bodyPr>
            <a:normAutofit/>
          </a:bodyPr>
          <a:lstStyle/>
          <a:p>
            <a:pPr algn="l"/>
            <a:r>
              <a:rPr lang="en-US" dirty="0"/>
              <a:t>There are two independent paths:</a:t>
            </a:r>
          </a:p>
          <a:p>
            <a:pPr lvl="1"/>
            <a:r>
              <a:rPr lang="en-US" sz="2800" b="0" i="0" u="none" strike="noStrike" baseline="0" dirty="0"/>
              <a:t>Path 1: 1-2-3-4-5-6-8-9-10</a:t>
            </a:r>
          </a:p>
          <a:p>
            <a:pPr lvl="1"/>
            <a:r>
              <a:rPr lang="en-US" sz="2800" b="0" i="0" u="none" strike="noStrike" baseline="0" dirty="0"/>
              <a:t>Path 2: 1-2-3-4-5-7-8-9-10</a:t>
            </a:r>
          </a:p>
        </p:txBody>
      </p:sp>
      <p:pic>
        <p:nvPicPr>
          <p:cNvPr id="4" name="Picture 3">
            <a:extLst>
              <a:ext uri="{FF2B5EF4-FFF2-40B4-BE49-F238E27FC236}">
                <a16:creationId xmlns:a16="http://schemas.microsoft.com/office/drawing/2014/main" id="{0A2A22B1-AC12-A087-0BD2-0136682BBAF9}"/>
              </a:ext>
            </a:extLst>
          </p:cNvPr>
          <p:cNvPicPr>
            <a:picLocks noChangeAspect="1" noChangeArrowheads="1"/>
          </p:cNvPicPr>
          <p:nvPr/>
        </p:nvPicPr>
        <p:blipFill>
          <a:blip r:embed="rId2" cstate="print"/>
          <a:srcRect/>
          <a:stretch>
            <a:fillRect/>
          </a:stretch>
        </p:blipFill>
        <p:spPr bwMode="auto">
          <a:xfrm>
            <a:off x="8151044" y="1404195"/>
            <a:ext cx="2801029" cy="4673219"/>
          </a:xfrm>
          <a:prstGeom prst="rect">
            <a:avLst/>
          </a:prstGeom>
          <a:noFill/>
          <a:ln w="9525">
            <a:noFill/>
            <a:miter lim="800000"/>
            <a:headEnd/>
            <a:tailEnd/>
          </a:ln>
        </p:spPr>
      </p:pic>
      <p:sp>
        <p:nvSpPr>
          <p:cNvPr id="5" name="Oval 4">
            <a:extLst>
              <a:ext uri="{FF2B5EF4-FFF2-40B4-BE49-F238E27FC236}">
                <a16:creationId xmlns:a16="http://schemas.microsoft.com/office/drawing/2014/main" id="{FC205418-5B7E-F834-ABA5-CEF8B3176D4E}"/>
              </a:ext>
            </a:extLst>
          </p:cNvPr>
          <p:cNvSpPr/>
          <p:nvPr/>
        </p:nvSpPr>
        <p:spPr>
          <a:xfrm>
            <a:off x="7388731" y="1451455"/>
            <a:ext cx="542260" cy="478465"/>
          </a:xfrm>
          <a:prstGeom prst="ellipse">
            <a:avLst/>
          </a:prstGeom>
          <a:ln w="19050">
            <a:solidFill>
              <a:schemeClr val="accent3">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6" name="Straight Arrow Connector 5">
            <a:extLst>
              <a:ext uri="{FF2B5EF4-FFF2-40B4-BE49-F238E27FC236}">
                <a16:creationId xmlns:a16="http://schemas.microsoft.com/office/drawing/2014/main" id="{77F3A75D-F5DF-481A-3354-A491CAEF8A2B}"/>
              </a:ext>
            </a:extLst>
          </p:cNvPr>
          <p:cNvCxnSpPr/>
          <p:nvPr/>
        </p:nvCxnSpPr>
        <p:spPr>
          <a:xfrm>
            <a:off x="7933076" y="1690688"/>
            <a:ext cx="435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924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D6D39-FE9B-272C-FB7C-8F0FDD063276}"/>
              </a:ext>
            </a:extLst>
          </p:cNvPr>
          <p:cNvSpPr>
            <a:spLocks noGrp="1"/>
          </p:cNvSpPr>
          <p:nvPr>
            <p:ph type="title"/>
          </p:nvPr>
        </p:nvSpPr>
        <p:spPr/>
        <p:txBody>
          <a:bodyPr/>
          <a:lstStyle/>
          <a:p>
            <a:r>
              <a:rPr lang="en-US" dirty="0"/>
              <a:t>Levels of Testing</a:t>
            </a:r>
          </a:p>
        </p:txBody>
      </p:sp>
      <p:sp>
        <p:nvSpPr>
          <p:cNvPr id="3" name="Content Placeholder 2">
            <a:extLst>
              <a:ext uri="{FF2B5EF4-FFF2-40B4-BE49-F238E27FC236}">
                <a16:creationId xmlns:a16="http://schemas.microsoft.com/office/drawing/2014/main" id="{37684553-FE85-4343-C567-CDC88178EF13}"/>
              </a:ext>
            </a:extLst>
          </p:cNvPr>
          <p:cNvSpPr>
            <a:spLocks noGrp="1"/>
          </p:cNvSpPr>
          <p:nvPr>
            <p:ph idx="1"/>
          </p:nvPr>
        </p:nvSpPr>
        <p:spPr/>
        <p:txBody>
          <a:bodyPr/>
          <a:lstStyle/>
          <a:p>
            <a:pPr eaLnBrk="1" hangingPunct="1"/>
            <a:r>
              <a:rPr lang="en-US" sz="3000" dirty="0"/>
              <a:t>Module testing, component testing, or unit testing</a:t>
            </a:r>
          </a:p>
          <a:p>
            <a:pPr eaLnBrk="1" hangingPunct="1"/>
            <a:r>
              <a:rPr lang="en-US" sz="3000" dirty="0"/>
              <a:t>Integration testing</a:t>
            </a:r>
          </a:p>
          <a:p>
            <a:pPr eaLnBrk="1" hangingPunct="1"/>
            <a:r>
              <a:rPr lang="en-US" sz="3000" dirty="0"/>
              <a:t>System Testing</a:t>
            </a:r>
          </a:p>
          <a:p>
            <a:pPr lvl="1" eaLnBrk="1" hangingPunct="1"/>
            <a:r>
              <a:rPr lang="en-US" sz="2800" dirty="0"/>
              <a:t>Function testing</a:t>
            </a:r>
          </a:p>
          <a:p>
            <a:pPr lvl="1" eaLnBrk="1" hangingPunct="1"/>
            <a:r>
              <a:rPr lang="en-US" sz="2800" dirty="0"/>
              <a:t>Performance testing</a:t>
            </a:r>
          </a:p>
          <a:p>
            <a:pPr lvl="1"/>
            <a:r>
              <a:rPr lang="en-US" sz="2800" dirty="0"/>
              <a:t>Acceptance testing</a:t>
            </a:r>
          </a:p>
          <a:p>
            <a:pPr lvl="1"/>
            <a:r>
              <a:rPr lang="en-US" sz="2800" dirty="0"/>
              <a:t>Installation testing</a:t>
            </a:r>
          </a:p>
        </p:txBody>
      </p:sp>
    </p:spTree>
    <p:extLst>
      <p:ext uri="{BB962C8B-B14F-4D97-AF65-F5344CB8AC3E}">
        <p14:creationId xmlns:p14="http://schemas.microsoft.com/office/powerpoint/2010/main" val="1060662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ADEE-F0A3-7586-936C-1D9BEF0613C9}"/>
              </a:ext>
            </a:extLst>
          </p:cNvPr>
          <p:cNvSpPr>
            <a:spLocks noGrp="1"/>
          </p:cNvSpPr>
          <p:nvPr>
            <p:ph type="title"/>
          </p:nvPr>
        </p:nvSpPr>
        <p:spPr/>
        <p:txBody>
          <a:bodyPr>
            <a:normAutofit fontScale="90000"/>
          </a:bodyPr>
          <a:lstStyle/>
          <a:p>
            <a:r>
              <a:rPr lang="en-US" dirty="0"/>
              <a:t>Levels of Testing</a:t>
            </a:r>
            <a:br>
              <a:rPr lang="en-US" dirty="0"/>
            </a:br>
            <a:r>
              <a:rPr lang="en-US" sz="2800" dirty="0" err="1"/>
              <a:t>Testing</a:t>
            </a:r>
            <a:r>
              <a:rPr lang="en-US" sz="2800" dirty="0"/>
              <a:t> Organization Illustrated</a:t>
            </a:r>
            <a:br>
              <a:rPr lang="en-US" sz="2800" dirty="0"/>
            </a:br>
            <a:endParaRPr lang="en-US" sz="2800" dirty="0"/>
          </a:p>
        </p:txBody>
      </p:sp>
      <p:pic>
        <p:nvPicPr>
          <p:cNvPr id="4" name="Content Placeholder 4" descr="Diagram&#10;&#10;Description automatically generated">
            <a:extLst>
              <a:ext uri="{FF2B5EF4-FFF2-40B4-BE49-F238E27FC236}">
                <a16:creationId xmlns:a16="http://schemas.microsoft.com/office/drawing/2014/main" id="{652D132E-B4F2-F9D1-AAA3-4D8CCC968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1289"/>
            <a:ext cx="10390239" cy="5290594"/>
          </a:xfrm>
          <a:prstGeom prst="rect">
            <a:avLst/>
          </a:prstGeom>
        </p:spPr>
      </p:pic>
    </p:spTree>
    <p:extLst>
      <p:ext uri="{BB962C8B-B14F-4D97-AF65-F5344CB8AC3E}">
        <p14:creationId xmlns:p14="http://schemas.microsoft.com/office/powerpoint/2010/main" val="443813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C983-1F79-5B35-6F3F-75DD5F4108E3}"/>
              </a:ext>
            </a:extLst>
          </p:cNvPr>
          <p:cNvSpPr>
            <a:spLocks noGrp="1"/>
          </p:cNvSpPr>
          <p:nvPr>
            <p:ph type="title"/>
          </p:nvPr>
        </p:nvSpPr>
        <p:spPr/>
        <p:txBody>
          <a:bodyPr/>
          <a:lstStyle/>
          <a:p>
            <a:r>
              <a:rPr lang="en-US" dirty="0"/>
              <a:t>Unit Testing</a:t>
            </a:r>
            <a:br>
              <a:rPr lang="en-US" dirty="0"/>
            </a:br>
            <a:r>
              <a:rPr lang="en-US" sz="2800" dirty="0"/>
              <a:t>Code Review</a:t>
            </a:r>
          </a:p>
        </p:txBody>
      </p:sp>
      <p:sp>
        <p:nvSpPr>
          <p:cNvPr id="3" name="Content Placeholder 2">
            <a:extLst>
              <a:ext uri="{FF2B5EF4-FFF2-40B4-BE49-F238E27FC236}">
                <a16:creationId xmlns:a16="http://schemas.microsoft.com/office/drawing/2014/main" id="{9A9AFA57-F07C-8367-D044-C41135990F2B}"/>
              </a:ext>
            </a:extLst>
          </p:cNvPr>
          <p:cNvSpPr>
            <a:spLocks noGrp="1"/>
          </p:cNvSpPr>
          <p:nvPr>
            <p:ph idx="1"/>
          </p:nvPr>
        </p:nvSpPr>
        <p:spPr/>
        <p:txBody>
          <a:bodyPr>
            <a:normAutofit/>
          </a:bodyPr>
          <a:lstStyle/>
          <a:p>
            <a:pPr eaLnBrk="1" hangingPunct="1"/>
            <a:r>
              <a:rPr lang="en-US" dirty="0"/>
              <a:t>Code walkthrough</a:t>
            </a:r>
          </a:p>
          <a:p>
            <a:pPr lvl="1"/>
            <a:r>
              <a:rPr lang="en-US" sz="2800" b="0" i="0" u="none" strike="noStrike" baseline="0" dirty="0"/>
              <a:t>In a </a:t>
            </a:r>
            <a:r>
              <a:rPr lang="en-US" sz="2800" b="1" i="0" u="none" strike="noStrike" baseline="0" dirty="0"/>
              <a:t>walkthrough</a:t>
            </a:r>
            <a:r>
              <a:rPr lang="en-US" sz="2800" b="0" i="0" u="none" strike="noStrike" baseline="0" dirty="0"/>
              <a:t>, you present your code and accompanying documentation to the review team, and the team comments on their correctness.</a:t>
            </a:r>
            <a:endParaRPr lang="en-US" sz="2800" dirty="0"/>
          </a:p>
          <a:p>
            <a:pPr eaLnBrk="1" hangingPunct="1"/>
            <a:r>
              <a:rPr lang="en-US" dirty="0"/>
              <a:t>Code inspection</a:t>
            </a:r>
          </a:p>
          <a:p>
            <a:pPr lvl="1"/>
            <a:r>
              <a:rPr lang="en-US" sz="2800" b="0" i="0" u="none" strike="noStrike" baseline="0" dirty="0"/>
              <a:t>In an </a:t>
            </a:r>
            <a:r>
              <a:rPr lang="en-US" sz="2800" b="1" i="0" u="none" strike="noStrike" baseline="0" dirty="0"/>
              <a:t>inspection</a:t>
            </a:r>
            <a:r>
              <a:rPr lang="en-US" sz="2800" b="0" i="0" u="none" strike="noStrike" baseline="0" dirty="0"/>
              <a:t>, the review team checks the code and documentation against a prepared list of concerns. It is more formal.</a:t>
            </a:r>
            <a:endParaRPr lang="en-US" sz="2800" dirty="0"/>
          </a:p>
        </p:txBody>
      </p:sp>
    </p:spTree>
    <p:extLst>
      <p:ext uri="{BB962C8B-B14F-4D97-AF65-F5344CB8AC3E}">
        <p14:creationId xmlns:p14="http://schemas.microsoft.com/office/powerpoint/2010/main" val="2455029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2136-5A56-A55E-1C69-8A42752EDE7D}"/>
              </a:ext>
            </a:extLst>
          </p:cNvPr>
          <p:cNvSpPr>
            <a:spLocks noGrp="1"/>
          </p:cNvSpPr>
          <p:nvPr>
            <p:ph type="title"/>
          </p:nvPr>
        </p:nvSpPr>
        <p:spPr/>
        <p:txBody>
          <a:bodyPr/>
          <a:lstStyle/>
          <a:p>
            <a:r>
              <a:rPr lang="en-US" dirty="0"/>
              <a:t>Elements of a Test Case</a:t>
            </a:r>
          </a:p>
        </p:txBody>
      </p:sp>
      <p:sp>
        <p:nvSpPr>
          <p:cNvPr id="3" name="Content Placeholder 2">
            <a:extLst>
              <a:ext uri="{FF2B5EF4-FFF2-40B4-BE49-F238E27FC236}">
                <a16:creationId xmlns:a16="http://schemas.microsoft.com/office/drawing/2014/main" id="{A337F21F-1F7E-2EB4-E758-05824395DF36}"/>
              </a:ext>
            </a:extLst>
          </p:cNvPr>
          <p:cNvSpPr>
            <a:spLocks noGrp="1"/>
          </p:cNvSpPr>
          <p:nvPr>
            <p:ph idx="1"/>
          </p:nvPr>
        </p:nvSpPr>
        <p:spPr/>
        <p:txBody>
          <a:bodyPr/>
          <a:lstStyle/>
          <a:p>
            <a:r>
              <a:rPr lang="en-US" dirty="0"/>
              <a:t>Purpose</a:t>
            </a:r>
          </a:p>
          <a:p>
            <a:r>
              <a:rPr lang="en-US" dirty="0"/>
              <a:t>Input</a:t>
            </a:r>
          </a:p>
          <a:p>
            <a:r>
              <a:rPr lang="en-US" dirty="0"/>
              <a:t>Expected Output</a:t>
            </a:r>
          </a:p>
          <a:p>
            <a:r>
              <a:rPr lang="en-US" dirty="0"/>
              <a:t>Actual Output</a:t>
            </a:r>
          </a:p>
          <a:p>
            <a:pPr marL="0" indent="0">
              <a:buNone/>
            </a:pPr>
            <a:r>
              <a:rPr lang="en-US" dirty="0"/>
              <a:t>Sample Format:</a:t>
            </a:r>
          </a:p>
          <a:p>
            <a:endParaRPr lang="en-US" dirty="0"/>
          </a:p>
        </p:txBody>
      </p:sp>
      <p:pic>
        <p:nvPicPr>
          <p:cNvPr id="4" name="Picture 3">
            <a:extLst>
              <a:ext uri="{FF2B5EF4-FFF2-40B4-BE49-F238E27FC236}">
                <a16:creationId xmlns:a16="http://schemas.microsoft.com/office/drawing/2014/main" id="{E8E62920-5758-5CA2-E2D7-A9BA18280199}"/>
              </a:ext>
            </a:extLst>
          </p:cNvPr>
          <p:cNvPicPr>
            <a:picLocks noChangeAspect="1" noChangeArrowheads="1"/>
          </p:cNvPicPr>
          <p:nvPr/>
        </p:nvPicPr>
        <p:blipFill>
          <a:blip r:embed="rId2" cstate="print"/>
          <a:srcRect/>
          <a:stretch>
            <a:fillRect/>
          </a:stretch>
        </p:blipFill>
        <p:spPr bwMode="auto">
          <a:xfrm>
            <a:off x="2191102" y="4572051"/>
            <a:ext cx="7809796" cy="1739849"/>
          </a:xfrm>
          <a:prstGeom prst="rect">
            <a:avLst/>
          </a:prstGeom>
          <a:noFill/>
          <a:ln w="9525">
            <a:noFill/>
            <a:miter lim="800000"/>
            <a:headEnd/>
            <a:tailEnd/>
          </a:ln>
        </p:spPr>
      </p:pic>
    </p:spTree>
    <p:extLst>
      <p:ext uri="{BB962C8B-B14F-4D97-AF65-F5344CB8AC3E}">
        <p14:creationId xmlns:p14="http://schemas.microsoft.com/office/powerpoint/2010/main" val="40215026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8F8-BE94-E7F9-1E35-8A6C7CF8CFE1}"/>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F772A375-32C0-EA56-A732-FED985FBAC54}"/>
              </a:ext>
            </a:extLst>
          </p:cNvPr>
          <p:cNvSpPr>
            <a:spLocks noGrp="1"/>
          </p:cNvSpPr>
          <p:nvPr>
            <p:ph idx="1"/>
          </p:nvPr>
        </p:nvSpPr>
        <p:spPr/>
        <p:txBody>
          <a:bodyPr/>
          <a:lstStyle/>
          <a:p>
            <a:pPr eaLnBrk="1" hangingPunct="1"/>
            <a:r>
              <a:rPr lang="en-US" sz="3000" dirty="0"/>
              <a:t>Testing the unit for correct functionality</a:t>
            </a:r>
          </a:p>
          <a:p>
            <a:pPr eaLnBrk="1" hangingPunct="1"/>
            <a:r>
              <a:rPr lang="en-US" sz="3000" dirty="0"/>
              <a:t>Testing the unit for correct execution</a:t>
            </a:r>
          </a:p>
          <a:p>
            <a:endParaRPr lang="en-US" dirty="0"/>
          </a:p>
        </p:txBody>
      </p:sp>
    </p:spTree>
    <p:extLst>
      <p:ext uri="{BB962C8B-B14F-4D97-AF65-F5344CB8AC3E}">
        <p14:creationId xmlns:p14="http://schemas.microsoft.com/office/powerpoint/2010/main" val="2486331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8B1E-2A97-32CD-82FE-CF3F450767A5}"/>
              </a:ext>
            </a:extLst>
          </p:cNvPr>
          <p:cNvSpPr>
            <a:spLocks noGrp="1"/>
          </p:cNvSpPr>
          <p:nvPr>
            <p:ph type="title"/>
          </p:nvPr>
        </p:nvSpPr>
        <p:spPr/>
        <p:txBody>
          <a:bodyPr/>
          <a:lstStyle/>
          <a:p>
            <a:r>
              <a:rPr lang="en-US" dirty="0"/>
              <a:t>Unit Testing</a:t>
            </a:r>
            <a:br>
              <a:rPr lang="en-US" dirty="0"/>
            </a:br>
            <a:r>
              <a:rPr lang="en-US" sz="2800" dirty="0"/>
              <a:t>Steps in Testing </a:t>
            </a:r>
          </a:p>
        </p:txBody>
      </p:sp>
      <p:sp>
        <p:nvSpPr>
          <p:cNvPr id="3" name="Content Placeholder 2">
            <a:extLst>
              <a:ext uri="{FF2B5EF4-FFF2-40B4-BE49-F238E27FC236}">
                <a16:creationId xmlns:a16="http://schemas.microsoft.com/office/drawing/2014/main" id="{DD670C8D-CB62-CAEE-EBCE-9B2862469C51}"/>
              </a:ext>
            </a:extLst>
          </p:cNvPr>
          <p:cNvSpPr>
            <a:spLocks noGrp="1"/>
          </p:cNvSpPr>
          <p:nvPr>
            <p:ph idx="1"/>
          </p:nvPr>
        </p:nvSpPr>
        <p:spPr/>
        <p:txBody>
          <a:bodyPr/>
          <a:lstStyle/>
          <a:p>
            <a:pPr eaLnBrk="1" hangingPunct="1"/>
            <a:r>
              <a:rPr lang="en-US" sz="3000" dirty="0"/>
              <a:t>Determining test objectives</a:t>
            </a:r>
          </a:p>
          <a:p>
            <a:pPr eaLnBrk="1" hangingPunct="1"/>
            <a:r>
              <a:rPr lang="en-US" sz="3000" dirty="0"/>
              <a:t>Selecting test cases</a:t>
            </a:r>
          </a:p>
          <a:p>
            <a:pPr eaLnBrk="1" hangingPunct="1"/>
            <a:r>
              <a:rPr lang="en-US" sz="3000" dirty="0"/>
              <a:t>Executing test cases </a:t>
            </a:r>
          </a:p>
          <a:p>
            <a:endParaRPr lang="en-US" dirty="0"/>
          </a:p>
        </p:txBody>
      </p:sp>
    </p:spTree>
    <p:extLst>
      <p:ext uri="{BB962C8B-B14F-4D97-AF65-F5344CB8AC3E}">
        <p14:creationId xmlns:p14="http://schemas.microsoft.com/office/powerpoint/2010/main" val="11801110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5737-A7A3-8B3F-456A-B7C60AAA93F3}"/>
              </a:ext>
            </a:extLst>
          </p:cNvPr>
          <p:cNvSpPr>
            <a:spLocks noGrp="1"/>
          </p:cNvSpPr>
          <p:nvPr>
            <p:ph type="title"/>
          </p:nvPr>
        </p:nvSpPr>
        <p:spPr/>
        <p:txBody>
          <a:bodyPr/>
          <a:lstStyle/>
          <a:p>
            <a:r>
              <a:rPr lang="en-US" dirty="0"/>
              <a:t>Unit Testing</a:t>
            </a:r>
            <a:br>
              <a:rPr lang="en-US" dirty="0"/>
            </a:br>
            <a:r>
              <a:rPr lang="en-US" sz="2800" dirty="0"/>
              <a:t>Whitebox Test Thoroughness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B3DA4B-E4BB-0616-D5AD-7CD0DBABEAAE}"/>
                  </a:ext>
                </a:extLst>
              </p:cNvPr>
              <p:cNvSpPr>
                <a:spLocks noGrp="1"/>
              </p:cNvSpPr>
              <p:nvPr>
                <p:ph idx="1"/>
              </p:nvPr>
            </p:nvSpPr>
            <p:spPr>
              <a:xfrm>
                <a:off x="838200" y="1825624"/>
                <a:ext cx="10515600" cy="4575175"/>
              </a:xfrm>
            </p:spPr>
            <p:txBody>
              <a:bodyPr>
                <a:normAutofit fontScale="92500" lnSpcReduction="10000"/>
              </a:bodyPr>
              <a:lstStyle/>
              <a:p>
                <a:pPr algn="l"/>
                <a:r>
                  <a:rPr lang="en-US" sz="3000" b="1" i="0" u="none" strike="noStrike" baseline="0" dirty="0"/>
                  <a:t>Statement testing: </a:t>
                </a:r>
                <a:r>
                  <a:rPr lang="en-US" sz="3000" b="0" i="0" u="none" strike="noStrike" baseline="0" dirty="0"/>
                  <a:t>Every statement in the component is executed at least once in some test.</a:t>
                </a:r>
              </a:p>
              <a:p>
                <a:pPr marL="0" indent="0" algn="ctr">
                  <a:buNone/>
                </a:pPr>
                <a:r>
                  <a:rPr lang="en-US" sz="2400" i="1" dirty="0">
                    <a:latin typeface="Cambria Math" panose="02040503050406030204" pitchFamily="18" charset="0"/>
                  </a:rPr>
                  <a:t>Statement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den>
                    </m:f>
                  </m:oMath>
                </a14:m>
                <a:endParaRPr lang="en-US" sz="3000" i="1" dirty="0">
                  <a:latin typeface="Cambria Math" panose="02040503050406030204" pitchFamily="18" charset="0"/>
                </a:endParaRPr>
              </a:p>
              <a:p>
                <a:pPr algn="l"/>
                <a:r>
                  <a:rPr lang="en-US" sz="3000" b="1" i="0" u="none" strike="noStrike" baseline="0" dirty="0"/>
                  <a:t>Branch testing: </a:t>
                </a:r>
                <a:r>
                  <a:rPr lang="en-US" sz="3000" b="0" i="0" u="none" strike="noStrike" baseline="0" dirty="0"/>
                  <a:t>For every decision point in the code, each branch is chosen at least once in some test.</a:t>
                </a:r>
              </a:p>
              <a:p>
                <a:pPr marL="0" indent="0" algn="ctr">
                  <a:buNone/>
                </a:pPr>
                <a:r>
                  <a:rPr lang="en-US" sz="2400" i="1" dirty="0">
                    <a:latin typeface="Cambria Math" panose="02040503050406030204" pitchFamily="18" charset="0"/>
                  </a:rPr>
                  <a:t>Branch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𝑏𝑎𝑟𝑛𝑐h𝑒𝑠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𝑏𝑟𝑎𝑛𝑐h𝑒𝑠</m:t>
                        </m:r>
                      </m:den>
                    </m:f>
                  </m:oMath>
                </a14:m>
                <a:endParaRPr lang="en-US" sz="3000" b="0" i="0" u="none" strike="noStrike" baseline="0" dirty="0"/>
              </a:p>
              <a:p>
                <a:pPr algn="l"/>
                <a:r>
                  <a:rPr lang="en-US" sz="3000" b="1" i="0" u="none" strike="noStrike" baseline="0" dirty="0"/>
                  <a:t>Path testing: </a:t>
                </a:r>
                <a:r>
                  <a:rPr lang="en-US" sz="3000" b="0" i="0" u="none" strike="noStrike" baseline="0" dirty="0"/>
                  <a:t>Every distinct path through the code is executed at least once in some test.</a:t>
                </a:r>
              </a:p>
              <a:p>
                <a:pPr marL="0" indent="0" algn="ctr">
                  <a:buNone/>
                </a:pPr>
                <a:r>
                  <a:rPr lang="en-US" sz="2400" i="1" dirty="0">
                    <a:latin typeface="Cambria Math" panose="02040503050406030204" pitchFamily="18" charset="0"/>
                  </a:rPr>
                  <a:t>Path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𝑝𝑎𝑡h𝑠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𝑝𝑎𝑡h𝑠</m:t>
                        </m:r>
                      </m:den>
                    </m:f>
                  </m:oMath>
                </a14:m>
                <a:endParaRPr lang="en-US" sz="3000" dirty="0"/>
              </a:p>
            </p:txBody>
          </p:sp>
        </mc:Choice>
        <mc:Fallback xmlns="">
          <p:sp>
            <p:nvSpPr>
              <p:cNvPr id="3" name="Content Placeholder 2">
                <a:extLst>
                  <a:ext uri="{FF2B5EF4-FFF2-40B4-BE49-F238E27FC236}">
                    <a16:creationId xmlns:a16="http://schemas.microsoft.com/office/drawing/2014/main" id="{82B3DA4B-E4BB-0616-D5AD-7CD0DBABEAAE}"/>
                  </a:ext>
                </a:extLst>
              </p:cNvPr>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1043" t="-2929" r="-986"/>
                </a:stretch>
              </a:blipFill>
            </p:spPr>
            <p:txBody>
              <a:bodyPr/>
              <a:lstStyle/>
              <a:p>
                <a:r>
                  <a:rPr lang="en-US">
                    <a:noFill/>
                  </a:rPr>
                  <a:t> </a:t>
                </a:r>
              </a:p>
            </p:txBody>
          </p:sp>
        </mc:Fallback>
      </mc:AlternateContent>
    </p:spTree>
    <p:extLst>
      <p:ext uri="{BB962C8B-B14F-4D97-AF65-F5344CB8AC3E}">
        <p14:creationId xmlns:p14="http://schemas.microsoft.com/office/powerpoint/2010/main" val="4194419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744A-E09A-A8A1-6E0E-A6685B84759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176297-3D28-4E26-0EC7-8C2D84801DCE}"/>
              </a:ext>
            </a:extLst>
          </p:cNvPr>
          <p:cNvSpPr>
            <a:spLocks noGrp="1"/>
          </p:cNvSpPr>
          <p:nvPr>
            <p:ph idx="1"/>
          </p:nvPr>
        </p:nvSpPr>
        <p:spPr/>
        <p:txBody>
          <a:bodyPr>
            <a:normAutofit/>
          </a:bodyPr>
          <a:lstStyle/>
          <a:p>
            <a:pPr marL="514350" indent="-514350">
              <a:buFont typeface="+mj-lt"/>
              <a:buAutoNum type="arabicPeriod"/>
            </a:pPr>
            <a:r>
              <a:rPr lang="en-US" dirty="0"/>
              <a:t>void Result (int x, int y)</a:t>
            </a:r>
          </a:p>
          <a:p>
            <a:pPr marL="514350" indent="-514350">
              <a:buFont typeface="+mj-lt"/>
              <a:buAutoNum type="arabicPeriod"/>
            </a:pPr>
            <a:r>
              <a:rPr lang="en-US" dirty="0"/>
              <a:t>{	int result = x + y;</a:t>
            </a:r>
          </a:p>
          <a:p>
            <a:pPr marL="514350" indent="-514350">
              <a:buFont typeface="+mj-lt"/>
              <a:buAutoNum type="arabicPeriod"/>
            </a:pPr>
            <a:r>
              <a:rPr lang="en-US" dirty="0"/>
              <a:t>	if (result &gt; 0)</a:t>
            </a:r>
          </a:p>
          <a:p>
            <a:pPr marL="514350" indent="-514350">
              <a:buFont typeface="+mj-lt"/>
              <a:buAutoNum type="arabicPeriod"/>
            </a:pPr>
            <a:r>
              <a:rPr lang="en-US" dirty="0"/>
              <a:t>		print &lt;&lt; “Positive”;</a:t>
            </a:r>
          </a:p>
          <a:p>
            <a:pPr marL="514350" indent="-514350">
              <a:buFont typeface="+mj-lt"/>
              <a:buAutoNum type="arabicPeriod"/>
            </a:pPr>
            <a:r>
              <a:rPr lang="en-US" dirty="0"/>
              <a:t>	else if (result &lt; 0)</a:t>
            </a:r>
          </a:p>
          <a:p>
            <a:pPr marL="514350" indent="-514350">
              <a:buFont typeface="+mj-lt"/>
              <a:buAutoNum type="arabicPeriod"/>
            </a:pPr>
            <a:r>
              <a:rPr lang="en-US" dirty="0"/>
              <a:t>		print &lt;&lt; “Negative”;	</a:t>
            </a:r>
          </a:p>
          <a:p>
            <a:pPr marL="514350" indent="-514350">
              <a:buFont typeface="+mj-lt"/>
              <a:buAutoNum type="arabicPeriod"/>
            </a:pPr>
            <a:r>
              <a:rPr lang="en-US" dirty="0"/>
              <a:t>}</a:t>
            </a:r>
          </a:p>
        </p:txBody>
      </p:sp>
    </p:spTree>
    <p:extLst>
      <p:ext uri="{BB962C8B-B14F-4D97-AF65-F5344CB8AC3E}">
        <p14:creationId xmlns:p14="http://schemas.microsoft.com/office/powerpoint/2010/main" val="86387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22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nSpc>
                <a:spcPct val="107000"/>
              </a:lnSpc>
              <a:spcBef>
                <a:spcPts val="0"/>
              </a:spcBef>
              <a:spcAft>
                <a:spcPts val="0"/>
              </a:spcAft>
              <a:buFont typeface="+mj-lt"/>
              <a:buAutoNum type="arabicPeriod"/>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a:t>
            </a:r>
            <a:r>
              <a:rPr lang="en-US" sz="2200">
                <a:effectLst/>
                <a:latin typeface="Calibri" panose="020F0502020204030204" pitchFamily="34" charset="0"/>
                <a:ea typeface="Calibri" panose="020F0502020204030204" pitchFamily="34" charset="0"/>
                <a:cs typeface="Times New Roman" panose="02020603050405020304" pitchFamily="18" charset="0"/>
              </a:rPr>
              <a:t>, 9</a:t>
            </a:r>
            <a:r>
              <a:rPr lang="en-US" sz="2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20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465007"/>
            <a:ext cx="10515600" cy="5027868"/>
          </a:xfrm>
        </p:spPr>
        <p:txBody>
          <a:bodyPr>
            <a:normAutofit/>
          </a:bodyPr>
          <a:lstStyle/>
          <a:p>
            <a:pPr algn="l"/>
            <a:r>
              <a:rPr lang="en-US" sz="2600" b="1" dirty="0"/>
              <a:t>Algorithmic fault</a:t>
            </a:r>
          </a:p>
          <a:p>
            <a:pPr lvl="1"/>
            <a:r>
              <a:rPr lang="en-US" sz="2200" dirty="0"/>
              <a:t>W</a:t>
            </a:r>
            <a:r>
              <a:rPr lang="en-US" sz="2200" b="0" i="0" u="none" strike="noStrike" baseline="0" dirty="0"/>
              <a:t>hen a component’s algorithm or logic does not produce the proper output for a given input because something is wrong with the processing steps</a:t>
            </a:r>
          </a:p>
          <a:p>
            <a:pPr lvl="1"/>
            <a:r>
              <a:rPr lang="en-US" sz="2200" b="0" i="0" u="none" strike="noStrike" baseline="0" dirty="0"/>
              <a:t>These faults are sometimes easy to spot just by reading through the program (called </a:t>
            </a:r>
            <a:r>
              <a:rPr lang="en-US" sz="2200" b="1" i="0" u="none" strike="noStrike" baseline="0" dirty="0"/>
              <a:t>desk checking</a:t>
            </a:r>
            <a:r>
              <a:rPr lang="en-US" sz="2200" b="0" i="0" u="none" strike="noStrike" baseline="0" dirty="0"/>
              <a:t>) or by submitting input data from each of the different classes of data that we expect the program to receive during its regular working</a:t>
            </a:r>
          </a:p>
          <a:p>
            <a:pPr lvl="1"/>
            <a:r>
              <a:rPr lang="en-US" sz="2200" b="0" i="0" u="none" strike="noStrike" baseline="0" dirty="0"/>
              <a:t>Typical algorithmic faults include:</a:t>
            </a:r>
          </a:p>
          <a:p>
            <a:pPr lvl="2"/>
            <a:r>
              <a:rPr lang="en-US" sz="2200" b="0" i="0" u="none" strike="noStrike" baseline="0" dirty="0"/>
              <a:t>branching too soon</a:t>
            </a:r>
          </a:p>
          <a:p>
            <a:pPr lvl="2"/>
            <a:r>
              <a:rPr lang="en-US" sz="2200" b="0" i="0" u="none" strike="noStrike" baseline="0" dirty="0"/>
              <a:t>branching too late</a:t>
            </a:r>
          </a:p>
          <a:p>
            <a:pPr lvl="2"/>
            <a:r>
              <a:rPr lang="en-US" sz="2200" b="0" i="0" u="none" strike="noStrike" baseline="0" dirty="0"/>
              <a:t>testing for the wrong condition</a:t>
            </a:r>
          </a:p>
          <a:p>
            <a:pPr lvl="2"/>
            <a:r>
              <a:rPr lang="en-US" sz="2200" b="0" i="0" u="none" strike="noStrike" baseline="0" dirty="0"/>
              <a:t>forgetting to initialize variables or set loop invariants</a:t>
            </a:r>
          </a:p>
          <a:p>
            <a:pPr lvl="2"/>
            <a:r>
              <a:rPr lang="en-US" sz="2200" b="0" i="0" u="none" strike="noStrike" baseline="0" dirty="0"/>
              <a:t>forgetting to test for a particular condition (e.g., when division by zero might occur)</a:t>
            </a:r>
          </a:p>
          <a:p>
            <a:pPr lvl="2"/>
            <a:r>
              <a:rPr lang="en-US" sz="2200" b="0" i="0" u="none" strike="noStrike" baseline="0" dirty="0"/>
              <a:t>comparing variables of inappropriate data types</a:t>
            </a:r>
            <a:endParaRPr lang="en-US" sz="2200" dirty="0"/>
          </a:p>
          <a:p>
            <a:pPr eaLnBrk="1" hangingPunct="1">
              <a:lnSpc>
                <a:spcPct val="90000"/>
              </a:lnSpc>
            </a:pPr>
            <a:endParaRPr lang="en-US" dirty="0"/>
          </a:p>
        </p:txBody>
      </p:sp>
    </p:spTree>
    <p:extLst>
      <p:ext uri="{BB962C8B-B14F-4D97-AF65-F5344CB8AC3E}">
        <p14:creationId xmlns:p14="http://schemas.microsoft.com/office/powerpoint/2010/main" val="51606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838200" y="293511"/>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704622"/>
            <a:ext cx="10515600" cy="5153378"/>
          </a:xfrm>
        </p:spPr>
        <p:txBody>
          <a:bodyPr>
            <a:normAutofit/>
          </a:bodyPr>
          <a:lstStyle/>
          <a:p>
            <a:pPr eaLnBrk="1" hangingPunct="1">
              <a:lnSpc>
                <a:spcPct val="90000"/>
              </a:lnSpc>
            </a:pPr>
            <a:r>
              <a:rPr lang="en-US" sz="2600" b="1" dirty="0"/>
              <a:t>Syntax fault</a:t>
            </a:r>
          </a:p>
          <a:p>
            <a:pPr eaLnBrk="1" hangingPunct="1">
              <a:lnSpc>
                <a:spcPct val="90000"/>
              </a:lnSpc>
            </a:pPr>
            <a:r>
              <a:rPr lang="en-US" sz="2600" b="1" dirty="0"/>
              <a:t>Computation and precision fault</a:t>
            </a:r>
          </a:p>
          <a:p>
            <a:pPr lvl="1" eaLnBrk="1" hangingPunct="1">
              <a:lnSpc>
                <a:spcPct val="90000"/>
              </a:lnSpc>
            </a:pPr>
            <a:r>
              <a:rPr lang="en-US" sz="2600" dirty="0"/>
              <a:t>A formula’s implementation is wrong or does not compute result to required number of decimal places</a:t>
            </a:r>
          </a:p>
          <a:p>
            <a:pPr eaLnBrk="1" hangingPunct="1">
              <a:lnSpc>
                <a:spcPct val="90000"/>
              </a:lnSpc>
            </a:pPr>
            <a:r>
              <a:rPr lang="en-US" sz="2600" b="1" dirty="0"/>
              <a:t>Documentation fault</a:t>
            </a:r>
          </a:p>
          <a:p>
            <a:pPr lvl="1" eaLnBrk="1" hangingPunct="1">
              <a:lnSpc>
                <a:spcPct val="90000"/>
              </a:lnSpc>
            </a:pPr>
            <a:r>
              <a:rPr lang="en-US" sz="2600" dirty="0"/>
              <a:t>Documentation doesn’t match what program does</a:t>
            </a:r>
          </a:p>
          <a:p>
            <a:r>
              <a:rPr lang="en-US" sz="2600" b="1" i="0" u="none" strike="noStrike" baseline="0" dirty="0"/>
              <a:t>Stress or overload faults </a:t>
            </a:r>
          </a:p>
          <a:p>
            <a:pPr lvl="1"/>
            <a:r>
              <a:rPr lang="en-US" sz="2600" dirty="0"/>
              <a:t>O</a:t>
            </a:r>
            <a:r>
              <a:rPr lang="en-US" sz="2600" b="0" i="0" u="none" strike="noStrike" baseline="0" dirty="0"/>
              <a:t>ccur when the data structures are filled past their specified capacity.</a:t>
            </a:r>
            <a:endParaRPr lang="en-US" sz="2600" dirty="0"/>
          </a:p>
          <a:p>
            <a:pPr eaLnBrk="1" hangingPunct="1">
              <a:lnSpc>
                <a:spcPct val="90000"/>
              </a:lnSpc>
            </a:pPr>
            <a:endParaRPr lang="en-US" dirty="0"/>
          </a:p>
        </p:txBody>
      </p:sp>
    </p:spTree>
    <p:extLst>
      <p:ext uri="{BB962C8B-B14F-4D97-AF65-F5344CB8AC3E}">
        <p14:creationId xmlns:p14="http://schemas.microsoft.com/office/powerpoint/2010/main" val="330884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747889" y="282222"/>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607785"/>
            <a:ext cx="10515600" cy="5250215"/>
          </a:xfrm>
        </p:spPr>
        <p:txBody>
          <a:bodyPr>
            <a:normAutofit/>
          </a:bodyPr>
          <a:lstStyle/>
          <a:p>
            <a:pPr eaLnBrk="1" hangingPunct="1">
              <a:lnSpc>
                <a:spcPct val="90000"/>
              </a:lnSpc>
            </a:pPr>
            <a:r>
              <a:rPr lang="en-US" sz="2600" b="1" dirty="0"/>
              <a:t>Capacity or boundary faults</a:t>
            </a:r>
          </a:p>
          <a:p>
            <a:pPr lvl="1" eaLnBrk="1" hangingPunct="1">
              <a:lnSpc>
                <a:spcPct val="90000"/>
              </a:lnSpc>
            </a:pPr>
            <a:r>
              <a:rPr lang="en-US" sz="2600" dirty="0"/>
              <a:t>System’s performance not acceptable when certain limits are reached</a:t>
            </a:r>
          </a:p>
          <a:p>
            <a:pPr eaLnBrk="1" hangingPunct="1">
              <a:lnSpc>
                <a:spcPct val="90000"/>
              </a:lnSpc>
            </a:pPr>
            <a:r>
              <a:rPr lang="en-US" sz="2600" b="1" dirty="0"/>
              <a:t>Timing or coordination faults</a:t>
            </a:r>
          </a:p>
          <a:p>
            <a:pPr lvl="1"/>
            <a:r>
              <a:rPr lang="en-US" sz="2600" dirty="0"/>
              <a:t>O</a:t>
            </a:r>
            <a:r>
              <a:rPr lang="en-US" sz="2600" b="0" i="0" u="none" strike="noStrike" baseline="0" dirty="0"/>
              <a:t>ccur when the code coordinating</a:t>
            </a:r>
            <a:r>
              <a:rPr lang="en-US" sz="2600" b="1" i="0" u="none" strike="noStrike" baseline="0" dirty="0"/>
              <a:t> </a:t>
            </a:r>
            <a:r>
              <a:rPr lang="en-US" sz="2600" b="0" i="0" u="none" strike="noStrike" baseline="0" dirty="0"/>
              <a:t>several processes executing simultaneously or in a carefully defined sequence</a:t>
            </a:r>
            <a:r>
              <a:rPr lang="en-US" sz="2600" dirty="0"/>
              <a:t> is inadequate</a:t>
            </a:r>
            <a:endParaRPr lang="en-US" sz="2600" b="1" dirty="0"/>
          </a:p>
          <a:p>
            <a:pPr eaLnBrk="1" hangingPunct="1">
              <a:lnSpc>
                <a:spcPct val="90000"/>
              </a:lnSpc>
            </a:pPr>
            <a:r>
              <a:rPr lang="en-US" sz="2600" b="1" dirty="0"/>
              <a:t>Throughput or performance faults</a:t>
            </a:r>
          </a:p>
          <a:p>
            <a:pPr lvl="1" eaLnBrk="1" hangingPunct="1">
              <a:lnSpc>
                <a:spcPct val="90000"/>
              </a:lnSpc>
            </a:pPr>
            <a:r>
              <a:rPr lang="en-US" sz="2600" dirty="0"/>
              <a:t>System does not perform at the speed prescribed by requirements</a:t>
            </a:r>
          </a:p>
          <a:p>
            <a:pPr algn="l"/>
            <a:r>
              <a:rPr lang="en-US" sz="2600" b="1" i="0" u="none" strike="noStrike" baseline="0" dirty="0"/>
              <a:t>Recovery faults </a:t>
            </a:r>
          </a:p>
          <a:p>
            <a:pPr lvl="1"/>
            <a:r>
              <a:rPr lang="en-US" sz="2600" b="0" i="0" u="none" strike="noStrike" baseline="0" dirty="0"/>
              <a:t>Can occur when a failure is encountered and the system does not behave as the designer's desire or as the customer requires</a:t>
            </a:r>
            <a:endParaRPr lang="en-US" sz="2600" dirty="0"/>
          </a:p>
        </p:txBody>
      </p:sp>
    </p:spTree>
    <p:extLst>
      <p:ext uri="{BB962C8B-B14F-4D97-AF65-F5344CB8AC3E}">
        <p14:creationId xmlns:p14="http://schemas.microsoft.com/office/powerpoint/2010/main" val="260036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83D-A7CC-B437-8923-873E7BF646F3}"/>
              </a:ext>
            </a:extLst>
          </p:cNvPr>
          <p:cNvSpPr>
            <a:spLocks noGrp="1"/>
          </p:cNvSpPr>
          <p:nvPr>
            <p:ph type="title"/>
          </p:nvPr>
        </p:nvSpPr>
        <p:spPr/>
        <p:txBody>
          <a:bodyPr/>
          <a:lstStyle/>
          <a:p>
            <a:r>
              <a:rPr lang="en-US" dirty="0"/>
              <a:t>Different Level of Failure Severity</a:t>
            </a:r>
          </a:p>
        </p:txBody>
      </p:sp>
      <p:sp>
        <p:nvSpPr>
          <p:cNvPr id="3" name="Content Placeholder 2">
            <a:extLst>
              <a:ext uri="{FF2B5EF4-FFF2-40B4-BE49-F238E27FC236}">
                <a16:creationId xmlns:a16="http://schemas.microsoft.com/office/drawing/2014/main" id="{114A4660-4CD3-A416-1D55-2EA85AB412F9}"/>
              </a:ext>
            </a:extLst>
          </p:cNvPr>
          <p:cNvSpPr>
            <a:spLocks noGrp="1"/>
          </p:cNvSpPr>
          <p:nvPr>
            <p:ph idx="1"/>
          </p:nvPr>
        </p:nvSpPr>
        <p:spPr/>
        <p:txBody>
          <a:bodyPr/>
          <a:lstStyle/>
          <a:p>
            <a:pPr eaLnBrk="1" hangingPunct="1"/>
            <a:r>
              <a:rPr lang="en-US" dirty="0"/>
              <a:t>Catastrophic: causes death or system loss</a:t>
            </a:r>
          </a:p>
          <a:p>
            <a:pPr eaLnBrk="1" hangingPunct="1"/>
            <a:r>
              <a:rPr lang="en-US" dirty="0"/>
              <a:t>Critical: causes severe injury or major system damage</a:t>
            </a:r>
          </a:p>
          <a:p>
            <a:pPr eaLnBrk="1" hangingPunct="1"/>
            <a:r>
              <a:rPr lang="en-US" dirty="0"/>
              <a:t>Marginal: causes minor injury or minor system damage</a:t>
            </a:r>
          </a:p>
          <a:p>
            <a:pPr eaLnBrk="1" hangingPunct="1"/>
            <a:r>
              <a:rPr lang="en-US" dirty="0"/>
              <a:t>Minor: causes no injury or system damage</a:t>
            </a:r>
          </a:p>
          <a:p>
            <a:endParaRPr lang="en-US" dirty="0"/>
          </a:p>
        </p:txBody>
      </p:sp>
    </p:spTree>
    <p:extLst>
      <p:ext uri="{BB962C8B-B14F-4D97-AF65-F5344CB8AC3E}">
        <p14:creationId xmlns:p14="http://schemas.microsoft.com/office/powerpoint/2010/main" val="424074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FA74-F705-94A3-7BF8-23E6B1BC0D6B}"/>
              </a:ext>
            </a:extLst>
          </p:cNvPr>
          <p:cNvSpPr>
            <a:spLocks noGrp="1"/>
          </p:cNvSpPr>
          <p:nvPr>
            <p:ph type="title"/>
          </p:nvPr>
        </p:nvSpPr>
        <p:spPr/>
        <p:txBody>
          <a:bodyPr/>
          <a:lstStyle/>
          <a:p>
            <a:r>
              <a:rPr lang="en-US" dirty="0"/>
              <a:t>Testing Steps</a:t>
            </a:r>
          </a:p>
        </p:txBody>
      </p:sp>
      <p:pic>
        <p:nvPicPr>
          <p:cNvPr id="5" name="Content Placeholder 4" descr="Diagram&#10;&#10;Description automatically generated">
            <a:extLst>
              <a:ext uri="{FF2B5EF4-FFF2-40B4-BE49-F238E27FC236}">
                <a16:creationId xmlns:a16="http://schemas.microsoft.com/office/drawing/2014/main" id="{32B457DA-B430-000D-2684-6774EF0D5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1289"/>
            <a:ext cx="10390239" cy="5491316"/>
          </a:xfrm>
        </p:spPr>
      </p:pic>
    </p:spTree>
    <p:extLst>
      <p:ext uri="{BB962C8B-B14F-4D97-AF65-F5344CB8AC3E}">
        <p14:creationId xmlns:p14="http://schemas.microsoft.com/office/powerpoint/2010/main" val="352676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3709</TotalTime>
  <Words>2421</Words>
  <Application>Microsoft Office PowerPoint</Application>
  <PresentationFormat>Widescreen</PresentationFormat>
  <Paragraphs>644</Paragraphs>
  <Slides>44</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Arial</vt:lpstr>
      <vt:lpstr>Calibri</vt:lpstr>
      <vt:lpstr>Calibri Light</vt:lpstr>
      <vt:lpstr>Cambria Math</vt:lpstr>
      <vt:lpstr>CoreTTI2k</vt:lpstr>
      <vt:lpstr>inter-regular</vt:lpstr>
      <vt:lpstr>Optr2k</vt:lpstr>
      <vt:lpstr>Source Sans Pro</vt:lpstr>
      <vt:lpstr>TimesTen-Roman</vt:lpstr>
      <vt:lpstr>Wingdings</vt:lpstr>
      <vt:lpstr>Office Theme</vt:lpstr>
      <vt:lpstr>Testing</vt:lpstr>
      <vt:lpstr>Software Faults and Failures Why Does Software Fail?</vt:lpstr>
      <vt:lpstr>Objective of Testing</vt:lpstr>
      <vt:lpstr>Elements of a Test Case</vt:lpstr>
      <vt:lpstr>Types of Faults</vt:lpstr>
      <vt:lpstr>Types of Faults</vt:lpstr>
      <vt:lpstr>Types of Faults</vt:lpstr>
      <vt:lpstr>Different Level of Failure Severity</vt:lpstr>
      <vt:lpstr>Testing Steps</vt:lpstr>
      <vt:lpstr>Testing Issues Attitude Toward Testing </vt:lpstr>
      <vt:lpstr>Testing Issues Who Performs the Test?</vt:lpstr>
      <vt:lpstr>Testing Issues Views of the Test Objects</vt:lpstr>
      <vt:lpstr>Testing Issues Views of the Test Objects </vt:lpstr>
      <vt:lpstr>Testing Issues Views of the Test Objects</vt:lpstr>
      <vt:lpstr>Black Box Testing Equivalence Class Partitioning </vt:lpstr>
      <vt:lpstr>Black Box Testing Equivalence Class Partitioning </vt:lpstr>
      <vt:lpstr>Black Box Testing Equivalence Class Partitioning (Guidelines for defining equivalence classes) </vt:lpstr>
      <vt:lpstr>Black Box Testing Equivalence Class Partitioning (Triangle Problem) </vt:lpstr>
      <vt:lpstr>Black Box Testing Equivalence Class Partitioning (Triangle Problem) </vt:lpstr>
      <vt:lpstr>Black Box Testing Equivalence Class Partitioning (Triangle Problem) </vt:lpstr>
      <vt:lpstr>Black Box Testing Boundary Value Analysis (Generalized BVA) </vt:lpstr>
      <vt:lpstr>Black Box Testing Boundary Value Analysis </vt:lpstr>
      <vt:lpstr>Black Box Testing Boundary Value Analysis (Triangle Problem) </vt:lpstr>
      <vt:lpstr>Black Box Testing Boundary Value Analysis (Triangle Problem) </vt:lpstr>
      <vt:lpstr>Black Box Testing Boundary Value Analysis (Triangle Problem) </vt:lpstr>
      <vt:lpstr>Black Box Testing Boundary Value Analysis (Robustness BVA) </vt:lpstr>
      <vt:lpstr>Black Box Testing Boundary Value Analysis (Triangle Problem) </vt:lpstr>
      <vt:lpstr>White Box Testing Control Flow Testing </vt:lpstr>
      <vt:lpstr>White Box Testing (Control Flow Graphs) </vt:lpstr>
      <vt:lpstr>White Box Testing Control Flow Testing </vt:lpstr>
      <vt:lpstr>White Box Testing Control Flow Testing </vt:lpstr>
      <vt:lpstr>White Box Testing Control Flow Testing </vt:lpstr>
      <vt:lpstr>White Box Testing Control Flow Testing </vt:lpstr>
      <vt:lpstr>White Box Testing Control Flow Testing</vt:lpstr>
      <vt:lpstr>White Box Testing Control Flow Testing</vt:lpstr>
      <vt:lpstr>White Box Testing Control Flow Testing</vt:lpstr>
      <vt:lpstr>Levels of Testing</vt:lpstr>
      <vt:lpstr>Levels of Testing Testing Organization Illustrated </vt:lpstr>
      <vt:lpstr>Unit Testing Code Review</vt:lpstr>
      <vt:lpstr>Unit Testing</vt:lpstr>
      <vt:lpstr>Unit Testing Steps in Testing </vt:lpstr>
      <vt:lpstr>Unit Testing Whitebox Test Thoroughness</vt:lpstr>
      <vt:lpstr>Example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Mehroze Khan</dc:creator>
  <cp:keywords>8.Testing</cp:keywords>
  <cp:lastModifiedBy>Mehroze Khan</cp:lastModifiedBy>
  <cp:revision>100</cp:revision>
  <dcterms:created xsi:type="dcterms:W3CDTF">2023-04-09T09:21:15Z</dcterms:created>
  <dcterms:modified xsi:type="dcterms:W3CDTF">2024-04-17T10:35:21Z</dcterms:modified>
</cp:coreProperties>
</file>