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86" r:id="rId3"/>
    <p:sldId id="287" r:id="rId4"/>
    <p:sldId id="288" r:id="rId5"/>
    <p:sldId id="289" r:id="rId6"/>
    <p:sldId id="290" r:id="rId7"/>
    <p:sldId id="291" r:id="rId8"/>
    <p:sldId id="295" r:id="rId9"/>
    <p:sldId id="296" r:id="rId10"/>
    <p:sldId id="297" r:id="rId11"/>
    <p:sldId id="298" r:id="rId12"/>
    <p:sldId id="299" r:id="rId13"/>
    <p:sldId id="300" r:id="rId14"/>
    <p:sldId id="301" r:id="rId15"/>
    <p:sldId id="343" r:id="rId16"/>
    <p:sldId id="302" r:id="rId17"/>
    <p:sldId id="345" r:id="rId18"/>
    <p:sldId id="347" r:id="rId19"/>
    <p:sldId id="348" r:id="rId20"/>
    <p:sldId id="349" r:id="rId21"/>
    <p:sldId id="303" r:id="rId22"/>
    <p:sldId id="305" r:id="rId23"/>
    <p:sldId id="304" r:id="rId24"/>
    <p:sldId id="309" r:id="rId25"/>
    <p:sldId id="306" r:id="rId26"/>
    <p:sldId id="307" r:id="rId27"/>
    <p:sldId id="308" r:id="rId28"/>
    <p:sldId id="310" r:id="rId29"/>
    <p:sldId id="311" r:id="rId30"/>
    <p:sldId id="312" r:id="rId31"/>
    <p:sldId id="313" r:id="rId32"/>
    <p:sldId id="314" r:id="rId33"/>
    <p:sldId id="315" r:id="rId34"/>
    <p:sldId id="316" r:id="rId35"/>
    <p:sldId id="317" r:id="rId36"/>
    <p:sldId id="318" r:id="rId37"/>
    <p:sldId id="319" r:id="rId38"/>
    <p:sldId id="320" r:id="rId39"/>
    <p:sldId id="321" r:id="rId40"/>
    <p:sldId id="322" r:id="rId41"/>
    <p:sldId id="323" r:id="rId42"/>
    <p:sldId id="342"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7517"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1957"/>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43DE8E-BD14-46D8-82B2-4399AC87BB78}" type="datetimeFigureOut">
              <a:rPr lang="en-US" smtClean="0"/>
              <a:t>29-Apr-24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D173E9-C7B2-47CB-A41E-AD6C758D0B2E}" type="slidenum">
              <a:rPr lang="en-US" smtClean="0"/>
              <a:t>‹#›</a:t>
            </a:fld>
            <a:endParaRPr lang="en-US"/>
          </a:p>
        </p:txBody>
      </p:sp>
    </p:spTree>
    <p:extLst>
      <p:ext uri="{BB962C8B-B14F-4D97-AF65-F5344CB8AC3E}">
        <p14:creationId xmlns:p14="http://schemas.microsoft.com/office/powerpoint/2010/main" val="35816921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a:t>
            </a:fld>
            <a:endParaRPr lang="en-US"/>
          </a:p>
        </p:txBody>
      </p:sp>
    </p:spTree>
    <p:extLst>
      <p:ext uri="{BB962C8B-B14F-4D97-AF65-F5344CB8AC3E}">
        <p14:creationId xmlns:p14="http://schemas.microsoft.com/office/powerpoint/2010/main" val="4125059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fault report reflects the developer’s understanding of the fault’s impact on the system. A discrepancy report should reflect a user’s view of the failure caused by a fault.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41</a:t>
            </a:fld>
            <a:endParaRPr lang="en-US"/>
          </a:p>
        </p:txBody>
      </p:sp>
    </p:spTree>
    <p:extLst>
      <p:ext uri="{BB962C8B-B14F-4D97-AF65-F5344CB8AC3E}">
        <p14:creationId xmlns:p14="http://schemas.microsoft.com/office/powerpoint/2010/main" val="109498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frequent complaint about bottom-up testing in a functionally decomposed system is that the top-level components are usually the most important but the last to be tested. The top level directs the major system activities, whereas the bottom level often performs the more mundane tasks, such as input and output functions or repetitive calculations</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11</a:t>
            </a:fld>
            <a:endParaRPr lang="en-US"/>
          </a:p>
        </p:txBody>
      </p:sp>
    </p:spTree>
    <p:extLst>
      <p:ext uri="{BB962C8B-B14F-4D97-AF65-F5344CB8AC3E}">
        <p14:creationId xmlns:p14="http://schemas.microsoft.com/office/powerpoint/2010/main" val="956764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A disadvantage to top-down testing is the possibility that a very large number of stubs may be required. This situation can arise when the lowest system level contains many general-purpose routines.</a:t>
            </a:r>
            <a:endParaRPr lang="en-US" dirty="0"/>
          </a:p>
          <a:p>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12</a:t>
            </a:fld>
            <a:endParaRPr lang="en-US"/>
          </a:p>
        </p:txBody>
      </p:sp>
    </p:spTree>
    <p:extLst>
      <p:ext uri="{BB962C8B-B14F-4D97-AF65-F5344CB8AC3E}">
        <p14:creationId xmlns:p14="http://schemas.microsoft.com/office/powerpoint/2010/main" val="13222994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13</a:t>
            </a:fld>
            <a:endParaRPr lang="en-US"/>
          </a:p>
        </p:txBody>
      </p:sp>
    </p:spTree>
    <p:extLst>
      <p:ext uri="{BB962C8B-B14F-4D97-AF65-F5344CB8AC3E}">
        <p14:creationId xmlns:p14="http://schemas.microsoft.com/office/powerpoint/2010/main" val="316490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configuration for a particular system is sometimes called a </a:t>
            </a:r>
            <a:r>
              <a:rPr lang="en-US" sz="1800" b="1" i="0" u="none" strike="noStrike" baseline="0" dirty="0">
                <a:latin typeface="TimesTen-Bold"/>
              </a:rPr>
              <a:t>version</a:t>
            </a:r>
            <a:r>
              <a:rPr lang="en-US" sz="1800" b="0" i="0" u="none" strike="noStrike" baseline="0" dirty="0">
                <a:latin typeface="TimesTen-Roman"/>
              </a:rPr>
              <a:t>. The initial delivery of a software package may consist of several versions, one for each platform or situation in which the software will be used. For example, aircraft software may be built so that version 1 runs on Navy planes, version 2 runs on Air Force planes, and version 3 runs on commercial airliners.</a:t>
            </a:r>
          </a:p>
          <a:p>
            <a:pPr algn="l"/>
            <a:endParaRPr lang="en-US" sz="1800" b="0" i="0" u="none" strike="noStrike" baseline="0" dirty="0">
              <a:latin typeface="TimesTen-Roman"/>
            </a:endParaRPr>
          </a:p>
          <a:p>
            <a:pPr algn="l"/>
            <a:r>
              <a:rPr lang="en-US" sz="1800" b="0" i="0" u="none" strike="noStrike" baseline="0" dirty="0">
                <a:latin typeface="TimesTen-Roman"/>
              </a:rPr>
              <a:t>As the software is tested and used, faults are discovered that need correction, or minor enhancements are made to the initial functionality. A new </a:t>
            </a:r>
            <a:r>
              <a:rPr lang="en-US" sz="1800" b="1" i="0" u="none" strike="noStrike" baseline="0" dirty="0">
                <a:latin typeface="TimesTen-Bold"/>
              </a:rPr>
              <a:t>release </a:t>
            </a:r>
            <a:r>
              <a:rPr lang="en-US" sz="1800" b="0" i="0" u="none" strike="noStrike" baseline="0" dirty="0">
                <a:latin typeface="TimesTen-Roman"/>
              </a:rPr>
              <a:t>of the software is an improved system intended to replace the old one. Software systems are described as version </a:t>
            </a:r>
            <a:r>
              <a:rPr lang="en-US" sz="1800" b="0" i="1" u="none" strike="noStrike" baseline="0" dirty="0">
                <a:latin typeface="TimesTen-Italic"/>
              </a:rPr>
              <a:t>n</a:t>
            </a:r>
            <a:r>
              <a:rPr lang="en-US" sz="1800" b="0" i="0" u="none" strike="noStrike" baseline="0" dirty="0">
                <a:latin typeface="TimesTen-Roman"/>
              </a:rPr>
              <a:t>, release </a:t>
            </a:r>
            <a:r>
              <a:rPr lang="en-US" sz="1800" b="0" i="1" u="none" strike="noStrike" baseline="0" dirty="0">
                <a:latin typeface="TimesTen-Italic"/>
              </a:rPr>
              <a:t>m</a:t>
            </a:r>
            <a:r>
              <a:rPr lang="en-US" sz="1800" b="0" i="0" u="none" strike="noStrike" baseline="0" dirty="0">
                <a:latin typeface="TimesTen-Roman"/>
              </a:rPr>
              <a:t>, or as version </a:t>
            </a:r>
            <a:r>
              <a:rPr lang="en-US" sz="1800" b="0" i="1" u="none" strike="noStrike" baseline="0" dirty="0" err="1">
                <a:latin typeface="TimesTen-Italic"/>
              </a:rPr>
              <a:t>n.m</a:t>
            </a:r>
            <a:r>
              <a:rPr lang="en-US" sz="1800" b="0" i="0" u="none" strike="noStrike" baseline="0" dirty="0">
                <a:latin typeface="TimesTen-Roman"/>
              </a:rPr>
              <a:t>, where the number reflects the system’s position as it grows and matures.</a:t>
            </a:r>
          </a:p>
          <a:p>
            <a:pPr algn="l"/>
            <a:endParaRPr lang="en-US" sz="1800" b="0" i="0" u="none" strike="noStrike" baseline="0" dirty="0">
              <a:latin typeface="TimesTen-Roman"/>
            </a:endParaRPr>
          </a:p>
          <a:p>
            <a:pPr algn="l"/>
            <a:r>
              <a:rPr lang="en-US" sz="1800" b="0" i="0" u="none" strike="noStrike" baseline="0" dirty="0">
                <a:latin typeface="TimesTen-Roman"/>
              </a:rPr>
              <a:t>A </a:t>
            </a:r>
            <a:r>
              <a:rPr lang="en-US" sz="1800" b="1" i="0" u="none" strike="noStrike" baseline="0" dirty="0">
                <a:latin typeface="TimesTen-Bold"/>
              </a:rPr>
              <a:t>production system </a:t>
            </a:r>
            <a:r>
              <a:rPr lang="en-US" sz="1800" b="0" i="0" u="none" strike="noStrike" baseline="0" dirty="0">
                <a:latin typeface="TimesTen-Roman"/>
              </a:rPr>
              <a:t>is a version that has been tested and performs according to only a subset of the customer’s requirements.</a:t>
            </a:r>
          </a:p>
          <a:p>
            <a:pPr algn="l"/>
            <a:endParaRPr lang="en-US" sz="1800" b="0" i="0" u="none" strike="noStrike" baseline="0" dirty="0">
              <a:latin typeface="TimesTen-Roman"/>
            </a:endParaRPr>
          </a:p>
          <a:p>
            <a:pPr algn="l"/>
            <a:r>
              <a:rPr lang="en-US" sz="1800" b="0" i="0" u="none" strike="noStrike" baseline="0" dirty="0">
                <a:latin typeface="TimesTen-Roman"/>
              </a:rPr>
              <a:t>The next version, with more features, is developed while users operate the production system. This </a:t>
            </a:r>
            <a:r>
              <a:rPr lang="en-US" sz="1800" b="1" i="0" u="none" strike="noStrike" baseline="0" dirty="0">
                <a:latin typeface="TimesTen-Bold"/>
              </a:rPr>
              <a:t>development system </a:t>
            </a:r>
            <a:r>
              <a:rPr lang="en-US" sz="1800" b="0" i="0" u="none" strike="noStrike" baseline="0" dirty="0">
                <a:latin typeface="TimesTen-Roman"/>
              </a:rPr>
              <a:t>is built and tested; when testing is complete, the development system replaces the production system to become the new production system.</a:t>
            </a:r>
          </a:p>
          <a:p>
            <a:pPr algn="l"/>
            <a:endParaRPr lang="en-US" sz="1800" b="0" i="0" u="none" strike="noStrike" baseline="0" dirty="0">
              <a:latin typeface="TimesTen-Roman"/>
            </a:endParaRPr>
          </a:p>
          <a:p>
            <a:pPr algn="l"/>
            <a:r>
              <a:rPr lang="en-US" sz="1800" b="0" i="0" u="none" strike="noStrike" baseline="0" dirty="0">
                <a:latin typeface="TimesTen-Roman"/>
              </a:rPr>
              <a:t>There are three primary ways to control versions and releases. Some development projects prefer to keep </a:t>
            </a:r>
            <a:r>
              <a:rPr lang="en-US" sz="1800" b="1" i="0" u="none" strike="noStrike" baseline="0" dirty="0">
                <a:latin typeface="TimesTen-Bold"/>
              </a:rPr>
              <a:t>separate files </a:t>
            </a:r>
            <a:r>
              <a:rPr lang="en-US" sz="1800" b="0" i="0" u="none" strike="noStrike" baseline="0" dirty="0">
                <a:latin typeface="TimesTen-Roman"/>
              </a:rPr>
              <a:t>for each different version or release.</a:t>
            </a:r>
          </a:p>
          <a:p>
            <a:pPr algn="l"/>
            <a:endParaRPr lang="en-US" sz="1800" b="0" i="0" u="none" strike="noStrike" baseline="0" dirty="0">
              <a:latin typeface="TimesTen-Roman"/>
            </a:endParaRPr>
          </a:p>
          <a:p>
            <a:pPr algn="l"/>
            <a:r>
              <a:rPr lang="en-US" sz="1800" b="0" i="0" u="none" strike="noStrike" baseline="0" dirty="0">
                <a:latin typeface="TimesTen-Roman"/>
              </a:rPr>
              <a:t>We need store only the differences, rather than all the components, for each of the other versions. The difference file, called a </a:t>
            </a:r>
            <a:r>
              <a:rPr lang="en-US" sz="1800" b="1" i="0" u="none" strike="noStrike" baseline="0" dirty="0">
                <a:latin typeface="TimesTen-Bold"/>
              </a:rPr>
              <a:t>delta</a:t>
            </a:r>
            <a:r>
              <a:rPr lang="en-US" sz="1800" b="0" i="0" u="none" strike="noStrike" baseline="0" dirty="0">
                <a:latin typeface="TimesTen-Roman"/>
              </a:rPr>
              <a:t>, contains editing commands that describe how the main version is to be transformed to a different version. Deltas are especially useful for maintaining releases. The first release is considered to be the main system, and subsequent releases are recorded as a set of deltas to release 1.</a:t>
            </a:r>
          </a:p>
          <a:p>
            <a:pPr algn="l"/>
            <a:endParaRPr lang="en-US" sz="1800" b="0" i="0" u="none" strike="noStrike" baseline="0" dirty="0">
              <a:latin typeface="TimesTen-Roman"/>
            </a:endParaRPr>
          </a:p>
          <a:p>
            <a:pPr algn="l"/>
            <a:r>
              <a:rPr lang="en-US" sz="1800" b="0" i="0" u="none" strike="noStrike" baseline="0" dirty="0">
                <a:latin typeface="TimesTen-Roman"/>
              </a:rPr>
              <a:t>A third approach to controlling file differences is to use </a:t>
            </a:r>
            <a:r>
              <a:rPr lang="en-US" sz="1800" b="1" i="0" u="none" strike="noStrike" baseline="0" dirty="0">
                <a:latin typeface="TimesTen-Bold"/>
              </a:rPr>
              <a:t>conditional compilation</a:t>
            </a:r>
            <a:r>
              <a:rPr lang="en-US" sz="1800" b="0" i="0" u="none" strike="noStrike" baseline="0" dirty="0">
                <a:latin typeface="TimesTen-Roman"/>
              </a:rPr>
              <a:t>. That is, a single code component addresses all versions. Conditional statements use the compiler to determine which statements apply to which versions.</a:t>
            </a:r>
          </a:p>
          <a:p>
            <a:pPr algn="l"/>
            <a:endParaRPr lang="en-US" sz="1800" b="0" i="0" u="none" strike="noStrike" baseline="0" dirty="0">
              <a:latin typeface="TimesTen-Roman"/>
            </a:endParaRPr>
          </a:p>
          <a:p>
            <a:pPr algn="l"/>
            <a:r>
              <a:rPr lang="en-US" sz="1800" b="0" i="0" u="none" strike="noStrike" baseline="0" dirty="0">
                <a:latin typeface="TimesTen-Roman"/>
              </a:rPr>
              <a:t>The configuration management team performs change control. The team oversees the libraries of code and documents, and developers must “check out” copies when making fixes.</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22</a:t>
            </a:fld>
            <a:endParaRPr lang="en-US"/>
          </a:p>
        </p:txBody>
      </p:sp>
    </p:spTree>
    <p:extLst>
      <p:ext uri="{BB962C8B-B14F-4D97-AF65-F5344CB8AC3E}">
        <p14:creationId xmlns:p14="http://schemas.microsoft.com/office/powerpoint/2010/main" val="3867111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a:t>
            </a:r>
            <a:r>
              <a:rPr lang="en-US" sz="1800" b="1" i="0" u="none" strike="noStrike" baseline="0" dirty="0">
                <a:latin typeface="TimesTen-Bold"/>
              </a:rPr>
              <a:t>pilot test </a:t>
            </a:r>
            <a:r>
              <a:rPr lang="en-US" sz="1800" b="0" i="0" u="none" strike="noStrike" baseline="0" dirty="0">
                <a:latin typeface="TimesTen-Roman"/>
              </a:rPr>
              <a:t>installs the system on an experimental basis. Users exercise the system as if it had been installed permanently. Pilot tests rely on the everyday working of the system to test all functions</a:t>
            </a:r>
          </a:p>
          <a:p>
            <a:pPr algn="l"/>
            <a:endParaRPr lang="en-US" sz="1800" b="0" i="0" u="none" strike="noStrike" baseline="0" dirty="0">
              <a:latin typeface="TimesTen-Roman"/>
            </a:endParaRPr>
          </a:p>
          <a:p>
            <a:pPr algn="l"/>
            <a:r>
              <a:rPr lang="en-US" sz="1800" b="0" i="0" u="none" strike="noStrike" baseline="0" dirty="0">
                <a:latin typeface="TimesTen-Roman"/>
              </a:rPr>
              <a:t>Sometimes, we test a system with users from within our own organization or company before releasing the system to the customer; we “pilot” the system before the customer runs the real pilot test. Our in-house test is called an </a:t>
            </a:r>
            <a:r>
              <a:rPr lang="en-US" sz="1800" b="1" i="0" u="none" strike="noStrike" baseline="0" dirty="0">
                <a:latin typeface="TimesTen-Bold"/>
              </a:rPr>
              <a:t>alpha test</a:t>
            </a:r>
          </a:p>
          <a:p>
            <a:pPr algn="l"/>
            <a:endParaRPr lang="en-US" sz="1800" b="1" i="0" u="none" strike="noStrike" baseline="0" dirty="0">
              <a:latin typeface="TimesTen-Bold"/>
            </a:endParaRPr>
          </a:p>
          <a:p>
            <a:pPr algn="l"/>
            <a:r>
              <a:rPr lang="en-US" sz="1800" b="0" i="0" u="none" strike="noStrike" baseline="0" dirty="0">
                <a:latin typeface="TimesTen-Roman"/>
              </a:rPr>
              <a:t>The customer’s pilot is a </a:t>
            </a:r>
            <a:r>
              <a:rPr lang="en-US" sz="1800" b="1" i="0" u="none" strike="noStrike" baseline="0" dirty="0">
                <a:latin typeface="TimesTen-Bold"/>
              </a:rPr>
              <a:t>beta test</a:t>
            </a:r>
            <a:r>
              <a:rPr lang="en-US" sz="1800" b="0" i="0" u="none" strike="noStrike" baseline="0" dirty="0">
                <a:latin typeface="TimesTen-Roman"/>
              </a:rPr>
              <a:t>. This approach is common when systems are to be released to a wide variety of customers. For example, a new version of an operating system may be alpha tested at our own offices and then beta-tested using a specially selected group of customer sites. We try to choose as beta-test sites customers who represent all kinds of system usage.</a:t>
            </a:r>
          </a:p>
          <a:p>
            <a:pPr algn="l"/>
            <a:endParaRPr lang="en-US" sz="1800" b="0" i="0" u="none" strike="noStrike" baseline="0" dirty="0">
              <a:latin typeface="TimesTen-Roman"/>
            </a:endParaRPr>
          </a:p>
          <a:p>
            <a:pPr algn="l"/>
            <a:r>
              <a:rPr lang="en-US" sz="1800" b="0" i="0" u="none" strike="noStrike" baseline="0" dirty="0">
                <a:latin typeface="TimesTen-Roman"/>
              </a:rPr>
              <a:t>In </a:t>
            </a:r>
            <a:r>
              <a:rPr lang="en-US" sz="1800" b="1" i="0" u="none" strike="noStrike" baseline="0" dirty="0">
                <a:latin typeface="TimesTen-Bold"/>
              </a:rPr>
              <a:t>parallel testing</a:t>
            </a:r>
            <a:r>
              <a:rPr lang="en-US" sz="1800" b="0" i="0" u="none" strike="noStrike" baseline="0" dirty="0">
                <a:latin typeface="TimesTen-Roman"/>
              </a:rPr>
              <a:t>, the new system operates in parallel with the previous version. The users gradually become accustomed to the new system but continue to use the old one to duplicate the new. This gradual transition allows users to compare and contrast the new system with the old. It also allows skeptical users to build their confidence in the new system by comparing the results obtained with both and verifying that the new system is just as effective and efficient as the old.</a:t>
            </a:r>
          </a:p>
          <a:p>
            <a:pPr algn="l"/>
            <a:endParaRPr lang="en-US" sz="1800" b="0" i="0" u="none" strike="noStrike" baseline="0" dirty="0">
              <a:latin typeface="TimesTen-Roman"/>
            </a:endParaRPr>
          </a:p>
        </p:txBody>
      </p:sp>
      <p:sp>
        <p:nvSpPr>
          <p:cNvPr id="4" name="Slide Number Placeholder 3"/>
          <p:cNvSpPr>
            <a:spLocks noGrp="1"/>
          </p:cNvSpPr>
          <p:nvPr>
            <p:ph type="sldNum" sz="quarter" idx="5"/>
          </p:nvPr>
        </p:nvSpPr>
        <p:spPr/>
        <p:txBody>
          <a:bodyPr/>
          <a:lstStyle/>
          <a:p>
            <a:fld id="{3BD173E9-C7B2-47CB-A41E-AD6C758D0B2E}" type="slidenum">
              <a:rPr lang="en-US" smtClean="0"/>
              <a:t>26</a:t>
            </a:fld>
            <a:endParaRPr lang="en-US"/>
          </a:p>
        </p:txBody>
      </p:sp>
    </p:spTree>
    <p:extLst>
      <p:ext uri="{BB962C8B-B14F-4D97-AF65-F5344CB8AC3E}">
        <p14:creationId xmlns:p14="http://schemas.microsoft.com/office/powerpoint/2010/main" val="608277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test procedure is often called a </a:t>
            </a:r>
            <a:r>
              <a:rPr lang="en-US" sz="1800" b="1" i="0" u="none" strike="noStrike" baseline="0" dirty="0">
                <a:latin typeface="TimesTen-Bold"/>
              </a:rPr>
              <a:t>test script </a:t>
            </a:r>
            <a:r>
              <a:rPr lang="en-US" sz="1800" b="0" i="0" u="none" strike="noStrike" baseline="0" dirty="0">
                <a:latin typeface="TimesTen-Roman"/>
              </a:rPr>
              <a:t>because it gives us a step-by-step description of how to perform the test.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36</a:t>
            </a:fld>
            <a:endParaRPr lang="en-US"/>
          </a:p>
        </p:txBody>
      </p:sp>
    </p:spTree>
    <p:extLst>
      <p:ext uri="{BB962C8B-B14F-4D97-AF65-F5344CB8AC3E}">
        <p14:creationId xmlns:p14="http://schemas.microsoft.com/office/powerpoint/2010/main" val="2378339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A test procedure is often called a </a:t>
            </a:r>
            <a:r>
              <a:rPr lang="en-US" sz="1800" b="1" i="0" u="none" strike="noStrike" baseline="0" dirty="0">
                <a:latin typeface="TimesTen-Bold"/>
              </a:rPr>
              <a:t>test script </a:t>
            </a:r>
            <a:r>
              <a:rPr lang="en-US" sz="1800" b="0" i="0" u="none" strike="noStrike" baseline="0" dirty="0">
                <a:latin typeface="TimesTen-Roman"/>
              </a:rPr>
              <a:t>because it gives us a step-by-step description of how to perform the test.</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37</a:t>
            </a:fld>
            <a:endParaRPr lang="en-US"/>
          </a:p>
        </p:txBody>
      </p:sp>
    </p:spTree>
    <p:extLst>
      <p:ext uri="{BB962C8B-B14F-4D97-AF65-F5344CB8AC3E}">
        <p14:creationId xmlns:p14="http://schemas.microsoft.com/office/powerpoint/2010/main" val="1407532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Ten-Roman"/>
              </a:rPr>
              <a:t>During testing, we capture data about faults and failures in </a:t>
            </a:r>
            <a:r>
              <a:rPr lang="en-US" sz="1800" b="1" i="0" u="none" strike="noStrike" baseline="0" dirty="0">
                <a:latin typeface="TimesTen-Bold"/>
              </a:rPr>
              <a:t>problem report forms</a:t>
            </a:r>
            <a:r>
              <a:rPr lang="en-US" sz="1800" b="0" i="0" u="none" strike="noStrike" baseline="0" dirty="0">
                <a:latin typeface="TimesTen-Roman"/>
              </a:rPr>
              <a:t>. </a:t>
            </a:r>
          </a:p>
          <a:p>
            <a:pPr algn="l"/>
            <a:r>
              <a:rPr lang="en-US" sz="1800" b="0" i="0" u="none" strike="noStrike" baseline="0" dirty="0">
                <a:latin typeface="TimesTen-Roman"/>
              </a:rPr>
              <a:t>A </a:t>
            </a:r>
            <a:r>
              <a:rPr lang="en-US" sz="1800" b="1" i="0" u="none" strike="noStrike" baseline="0" dirty="0">
                <a:latin typeface="TimesTen-Bold"/>
              </a:rPr>
              <a:t>discrepancy report form </a:t>
            </a:r>
            <a:r>
              <a:rPr lang="en-US" sz="1800" b="0" i="0" u="none" strike="noStrike" baseline="0" dirty="0">
                <a:latin typeface="TimesTen-Roman"/>
              </a:rPr>
              <a:t>is a problem report that describes occurrences of problems where actual system behaviors or attributes do not match with what we expect. It explains what was expected, what happened, and the circumstances leading to the failure. </a:t>
            </a:r>
          </a:p>
          <a:p>
            <a:pPr algn="l"/>
            <a:r>
              <a:rPr lang="en-US" sz="1800" b="0" i="0" u="none" strike="noStrike" baseline="0" dirty="0">
                <a:latin typeface="TimesTen-Roman"/>
              </a:rPr>
              <a:t>A </a:t>
            </a:r>
            <a:r>
              <a:rPr lang="en-US" sz="1800" b="1" i="0" u="none" strike="noStrike" baseline="0" dirty="0">
                <a:latin typeface="TimesTen-Bold"/>
              </a:rPr>
              <a:t>fault report form </a:t>
            </a:r>
            <a:r>
              <a:rPr lang="en-US" sz="1800" b="0" i="0" u="none" strike="noStrike" baseline="0" dirty="0">
                <a:latin typeface="TimesTen-Roman"/>
              </a:rPr>
              <a:t>explains how a fault was found and fixed, often in response to the filing of a discrepancy report form.</a:t>
            </a:r>
            <a:endParaRPr lang="en-US" dirty="0"/>
          </a:p>
        </p:txBody>
      </p:sp>
      <p:sp>
        <p:nvSpPr>
          <p:cNvPr id="4" name="Slide Number Placeholder 3"/>
          <p:cNvSpPr>
            <a:spLocks noGrp="1"/>
          </p:cNvSpPr>
          <p:nvPr>
            <p:ph type="sldNum" sz="quarter" idx="5"/>
          </p:nvPr>
        </p:nvSpPr>
        <p:spPr/>
        <p:txBody>
          <a:bodyPr/>
          <a:lstStyle/>
          <a:p>
            <a:fld id="{3BD173E9-C7B2-47CB-A41E-AD6C758D0B2E}" type="slidenum">
              <a:rPr lang="en-US" smtClean="0"/>
              <a:t>39</a:t>
            </a:fld>
            <a:endParaRPr lang="en-US"/>
          </a:p>
        </p:txBody>
      </p:sp>
    </p:spTree>
    <p:extLst>
      <p:ext uri="{BB962C8B-B14F-4D97-AF65-F5344CB8AC3E}">
        <p14:creationId xmlns:p14="http://schemas.microsoft.com/office/powerpoint/2010/main" val="192388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1DDBE-8722-3FCC-FAFB-A3B9B6551E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150BA4-F988-687A-B89F-FF1181F170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04FB33-1614-7E35-0F55-2DFC8862C226}"/>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BE66DAA9-DFB2-F4F4-5819-0397005EDD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201460-7A2A-75B1-8D60-1321321AEC1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46252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E1053-B4D1-9E56-D7C9-E84F2FB4F48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68BDC42-5639-4A53-A29F-CDBBF843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42F9EA-5A45-13CE-4C68-EB732F10A3B3}"/>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693A62A1-BF57-17C0-85C8-43A7D8439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13DF0B-BC12-2C69-05DB-A1BB293C5BEF}"/>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01422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7541C-4D71-5AC1-2C04-4A86E199B8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057F66-A1CF-14F5-8A13-AA4AD7FB6C2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265A37-E6F4-CE8D-8E06-B1815A6E00CE}"/>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BB61C427-EC15-ADDD-844D-8A447B9FF0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3EE33-97E8-A50A-B2B3-AA63BB3D23C9}"/>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253792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FADBC-9AC8-2375-EFAA-0B17B333A24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6B2FDE-3422-4051-C735-F616FA26C2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03E7A0-9076-7679-EB3C-31D591005C93}"/>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8E3DA9C1-B8DB-F0BC-0768-9E8DEF466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3239C6-E8EF-251D-D728-5A7654E42F3C}"/>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92903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694BF-6309-FF79-4653-883320A963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388C99-C1B0-BB14-A689-AAD722AED5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4C4B5B-CF07-DA2E-0529-C42B79410835}"/>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293E3254-F0C1-79CB-0785-ADE1014384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DBBA2A-96DF-8EFB-A5AB-DAF3B3EAF2C1}"/>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131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85F79-3F12-84E1-456D-82B45B1D87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924301-F541-5C55-7167-2BEDFC00013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F2FE30-CB06-9C4C-D670-FA0F56C25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C4504E5-65D0-5814-24A1-49A5CDE018E9}"/>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BEE70F63-5406-B2BA-3CB0-AF7CA3EAB6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945016-97FB-9FBE-DF8F-E399C90EAB6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636627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C74B3-3C2F-15A0-8C54-BE5E89B6B00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32E3EFE-1848-C65F-EFD4-AF01062DCC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46A86-1F57-B24E-0FAB-94C39B192B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220AB0-36F4-2780-8C6C-755984232E9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EE93E9-B78E-3D78-E701-19A6A663D3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6531BB-290A-B018-353E-39074EB88E55}"/>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8" name="Footer Placeholder 7">
            <a:extLst>
              <a:ext uri="{FF2B5EF4-FFF2-40B4-BE49-F238E27FC236}">
                <a16:creationId xmlns:a16="http://schemas.microsoft.com/office/drawing/2014/main" id="{3E881D2B-0541-3238-A421-F2C6E2492E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3402C1-88EC-D839-284C-A8BBAF695C1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3276006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80176-B84B-CE48-FC6B-0671C0C469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BA4CFFC-A421-285D-5DCC-D3935FDB2A0E}"/>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4" name="Footer Placeholder 3">
            <a:extLst>
              <a:ext uri="{FF2B5EF4-FFF2-40B4-BE49-F238E27FC236}">
                <a16:creationId xmlns:a16="http://schemas.microsoft.com/office/drawing/2014/main" id="{F1F9477F-88C4-E607-6352-9F836249C6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91A98DA-A566-FD1B-5493-C3990212388E}"/>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2838679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8A09E9-1C61-ECE5-66BE-4BEDE3FD0306}"/>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3" name="Footer Placeholder 2">
            <a:extLst>
              <a:ext uri="{FF2B5EF4-FFF2-40B4-BE49-F238E27FC236}">
                <a16:creationId xmlns:a16="http://schemas.microsoft.com/office/drawing/2014/main" id="{FAD836FF-1F46-A025-12D3-5344998318B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D40F6E-F4ED-227F-8C00-FCC6C9C6D7A4}"/>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16409500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6DB4-1BFF-5280-BF6B-1F9B9A5B5D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B89FD12-3561-6296-7A06-FFC94C613E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4C1280-5B09-619A-901C-25929E7159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7CE218-3719-4496-EC16-B9EA44739519}"/>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9C6E03D7-F6D5-AC40-C25C-3657456FF9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92328D-E019-E42E-68D6-30716F831288}"/>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88607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07D6A-215C-5DA5-51CF-9F13E1CD9F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E9700D6-B53A-8012-B262-F052B6574E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065241-F98F-5BA2-3FAF-74F1E09523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35DB51-5920-5985-C2B9-19A9069D5C7B}"/>
              </a:ext>
            </a:extLst>
          </p:cNvPr>
          <p:cNvSpPr>
            <a:spLocks noGrp="1"/>
          </p:cNvSpPr>
          <p:nvPr>
            <p:ph type="dt" sz="half" idx="10"/>
          </p:nvPr>
        </p:nvSpPr>
        <p:spPr/>
        <p:txBody>
          <a:bodyPr/>
          <a:lstStyle/>
          <a:p>
            <a:fld id="{7C6B860D-CE2A-495D-B2C6-04D7F437544A}" type="datetimeFigureOut">
              <a:rPr lang="en-US" smtClean="0"/>
              <a:t>29-Apr-24</a:t>
            </a:fld>
            <a:endParaRPr lang="en-US"/>
          </a:p>
        </p:txBody>
      </p:sp>
      <p:sp>
        <p:nvSpPr>
          <p:cNvPr id="6" name="Footer Placeholder 5">
            <a:extLst>
              <a:ext uri="{FF2B5EF4-FFF2-40B4-BE49-F238E27FC236}">
                <a16:creationId xmlns:a16="http://schemas.microsoft.com/office/drawing/2014/main" id="{E37D6AF0-20A7-2224-9672-756E5B99B0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EF5399-DD32-CD53-0A44-55B15F38E27D}"/>
              </a:ext>
            </a:extLst>
          </p:cNvPr>
          <p:cNvSpPr>
            <a:spLocks noGrp="1"/>
          </p:cNvSpPr>
          <p:nvPr>
            <p:ph type="sldNum" sz="quarter" idx="12"/>
          </p:nvPr>
        </p:nvSpPr>
        <p:spPr/>
        <p:txBody>
          <a:bodyPr/>
          <a:lstStyle/>
          <a:p>
            <a:fld id="{E1DF1652-A686-4693-AEF3-000C2F4736AC}" type="slidenum">
              <a:rPr lang="en-US" smtClean="0"/>
              <a:t>‹#›</a:t>
            </a:fld>
            <a:endParaRPr lang="en-US"/>
          </a:p>
        </p:txBody>
      </p:sp>
    </p:spTree>
    <p:extLst>
      <p:ext uri="{BB962C8B-B14F-4D97-AF65-F5344CB8AC3E}">
        <p14:creationId xmlns:p14="http://schemas.microsoft.com/office/powerpoint/2010/main" val="529476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099D055-6B76-A857-5734-519D06D351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5C633F-45A2-ABA7-B8D2-DEF11AFF6A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C4A4C4-48D0-9BCC-25E4-DF0BA3104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6B860D-CE2A-495D-B2C6-04D7F437544A}" type="datetimeFigureOut">
              <a:rPr lang="en-US" smtClean="0"/>
              <a:t>29-Apr-24</a:t>
            </a:fld>
            <a:endParaRPr lang="en-US"/>
          </a:p>
        </p:txBody>
      </p:sp>
      <p:sp>
        <p:nvSpPr>
          <p:cNvPr id="5" name="Footer Placeholder 4">
            <a:extLst>
              <a:ext uri="{FF2B5EF4-FFF2-40B4-BE49-F238E27FC236}">
                <a16:creationId xmlns:a16="http://schemas.microsoft.com/office/drawing/2014/main" id="{C4E601DD-73DF-9408-F6A6-60CF530658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CC76948-E2F5-77F7-7CDF-09A23BCAC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1DF1652-A686-4693-AEF3-000C2F4736AC}" type="slidenum">
              <a:rPr lang="en-US" smtClean="0"/>
              <a:t>‹#›</a:t>
            </a:fld>
            <a:endParaRPr lang="en-US"/>
          </a:p>
        </p:txBody>
      </p:sp>
    </p:spTree>
    <p:extLst>
      <p:ext uri="{BB962C8B-B14F-4D97-AF65-F5344CB8AC3E}">
        <p14:creationId xmlns:p14="http://schemas.microsoft.com/office/powerpoint/2010/main" val="42457788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F891A-B31F-5605-4FCB-A268680CF130}"/>
              </a:ext>
            </a:extLst>
          </p:cNvPr>
          <p:cNvSpPr>
            <a:spLocks noGrp="1"/>
          </p:cNvSpPr>
          <p:nvPr>
            <p:ph type="ctrTitle"/>
          </p:nvPr>
        </p:nvSpPr>
        <p:spPr/>
        <p:txBody>
          <a:bodyPr/>
          <a:lstStyle/>
          <a:p>
            <a:r>
              <a:rPr lang="en-US" dirty="0"/>
              <a:t>Testing</a:t>
            </a:r>
          </a:p>
        </p:txBody>
      </p:sp>
      <p:sp>
        <p:nvSpPr>
          <p:cNvPr id="3" name="Subtitle 2">
            <a:extLst>
              <a:ext uri="{FF2B5EF4-FFF2-40B4-BE49-F238E27FC236}">
                <a16:creationId xmlns:a16="http://schemas.microsoft.com/office/drawing/2014/main" id="{B9B6E24F-1198-010A-AFA1-438199BC532F}"/>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603445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1FC4A-9A6D-8F38-4B47-5006F6F1225C}"/>
              </a:ext>
            </a:extLst>
          </p:cNvPr>
          <p:cNvSpPr>
            <a:spLocks noGrp="1"/>
          </p:cNvSpPr>
          <p:nvPr>
            <p:ph type="title"/>
          </p:nvPr>
        </p:nvSpPr>
        <p:spPr/>
        <p:txBody>
          <a:bodyPr/>
          <a:lstStyle/>
          <a:p>
            <a:r>
              <a:rPr lang="en-US" dirty="0"/>
              <a:t>Integration Testing</a:t>
            </a:r>
            <a:br>
              <a:rPr lang="en-US" dirty="0"/>
            </a:br>
            <a:r>
              <a:rPr lang="en-US" sz="2800" dirty="0"/>
              <a:t>Bottom-Up Integration Example</a:t>
            </a:r>
          </a:p>
        </p:txBody>
      </p:sp>
      <p:sp>
        <p:nvSpPr>
          <p:cNvPr id="3" name="Content Placeholder 2">
            <a:extLst>
              <a:ext uri="{FF2B5EF4-FFF2-40B4-BE49-F238E27FC236}">
                <a16:creationId xmlns:a16="http://schemas.microsoft.com/office/drawing/2014/main" id="{F091BCDB-A0B1-9A98-02BA-D39977AEF5A6}"/>
              </a:ext>
            </a:extLst>
          </p:cNvPr>
          <p:cNvSpPr>
            <a:spLocks noGrp="1"/>
          </p:cNvSpPr>
          <p:nvPr>
            <p:ph idx="1"/>
          </p:nvPr>
        </p:nvSpPr>
        <p:spPr/>
        <p:txBody>
          <a:bodyPr/>
          <a:lstStyle/>
          <a:p>
            <a:pPr eaLnBrk="1" hangingPunct="1"/>
            <a:r>
              <a:rPr lang="en-US" dirty="0"/>
              <a:t>Drivers are used to call the child functions</a:t>
            </a:r>
          </a:p>
          <a:p>
            <a:pPr eaLnBrk="1" hangingPunct="1"/>
            <a:r>
              <a:rPr lang="en-US" dirty="0"/>
              <a:t>Drivers are relatively intelligent</a:t>
            </a:r>
          </a:p>
          <a:p>
            <a:pPr eaLnBrk="1" hangingPunct="1"/>
            <a:r>
              <a:rPr lang="en-US" dirty="0"/>
              <a:t>Non-leave drivers</a:t>
            </a:r>
          </a:p>
          <a:p>
            <a:pPr eaLnBrk="1" hangingPunct="1"/>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5210EC4E-933C-4565-D862-053CFF1361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27671" y="2365944"/>
            <a:ext cx="5559529" cy="4351338"/>
          </a:xfrm>
          <a:prstGeom prst="rect">
            <a:avLst/>
          </a:prstGeom>
        </p:spPr>
      </p:pic>
    </p:spTree>
    <p:extLst>
      <p:ext uri="{BB962C8B-B14F-4D97-AF65-F5344CB8AC3E}">
        <p14:creationId xmlns:p14="http://schemas.microsoft.com/office/powerpoint/2010/main" val="3601783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D3F14-F827-7E39-7EB5-FBB910F4A5FC}"/>
              </a:ext>
            </a:extLst>
          </p:cNvPr>
          <p:cNvSpPr>
            <a:spLocks noGrp="1"/>
          </p:cNvSpPr>
          <p:nvPr>
            <p:ph type="title"/>
          </p:nvPr>
        </p:nvSpPr>
        <p:spPr/>
        <p:txBody>
          <a:bodyPr/>
          <a:lstStyle/>
          <a:p>
            <a:r>
              <a:rPr lang="en-US" dirty="0"/>
              <a:t>Integration Testing</a:t>
            </a:r>
            <a:br>
              <a:rPr lang="en-US" dirty="0"/>
            </a:br>
            <a:r>
              <a:rPr lang="en-US" sz="2800" dirty="0"/>
              <a:t>Bottom-Up Integration Example</a:t>
            </a:r>
          </a:p>
        </p:txBody>
      </p:sp>
      <p:pic>
        <p:nvPicPr>
          <p:cNvPr id="4" name="Picture 3">
            <a:extLst>
              <a:ext uri="{FF2B5EF4-FFF2-40B4-BE49-F238E27FC236}">
                <a16:creationId xmlns:a16="http://schemas.microsoft.com/office/drawing/2014/main" id="{4F6CC1DB-1AC9-9099-83CD-A3FB42EFD2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2668" y="1587226"/>
            <a:ext cx="9266663" cy="5136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47895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6D2F2-B89D-5C28-8A4B-526F9A10FFB7}"/>
              </a:ext>
            </a:extLst>
          </p:cNvPr>
          <p:cNvSpPr>
            <a:spLocks noGrp="1"/>
          </p:cNvSpPr>
          <p:nvPr>
            <p:ph type="title"/>
          </p:nvPr>
        </p:nvSpPr>
        <p:spPr/>
        <p:txBody>
          <a:bodyPr/>
          <a:lstStyle/>
          <a:p>
            <a:r>
              <a:rPr lang="en-US" dirty="0"/>
              <a:t>Integration Testing</a:t>
            </a:r>
            <a:br>
              <a:rPr lang="en-US" dirty="0"/>
            </a:br>
            <a:r>
              <a:rPr lang="en-US" sz="2800" dirty="0"/>
              <a:t>Top-Down Integration Example</a:t>
            </a:r>
          </a:p>
        </p:txBody>
      </p:sp>
      <p:sp>
        <p:nvSpPr>
          <p:cNvPr id="3" name="Content Placeholder 2">
            <a:extLst>
              <a:ext uri="{FF2B5EF4-FFF2-40B4-BE49-F238E27FC236}">
                <a16:creationId xmlns:a16="http://schemas.microsoft.com/office/drawing/2014/main" id="{E3A52CC5-44B8-55FF-3973-92DC78850DF1}"/>
              </a:ext>
            </a:extLst>
          </p:cNvPr>
          <p:cNvSpPr>
            <a:spLocks noGrp="1"/>
          </p:cNvSpPr>
          <p:nvPr>
            <p:ph idx="1"/>
          </p:nvPr>
        </p:nvSpPr>
        <p:spPr/>
        <p:txBody>
          <a:bodyPr/>
          <a:lstStyle/>
          <a:p>
            <a:pPr eaLnBrk="1" hangingPunct="1"/>
            <a:r>
              <a:rPr lang="en-US" dirty="0"/>
              <a:t>Only A is tested by itself</a:t>
            </a:r>
          </a:p>
          <a:p>
            <a:pPr eaLnBrk="1" hangingPunct="1"/>
            <a:r>
              <a:rPr lang="en-US" dirty="0"/>
              <a:t>Stubs of B, C and D are used at first level</a:t>
            </a:r>
          </a:p>
          <a:p>
            <a:pPr eaLnBrk="1" hangingPunct="1"/>
            <a:r>
              <a:rPr lang="en-US" dirty="0"/>
              <a:t>N-1 stubs required (N=Number of nodes)</a:t>
            </a:r>
          </a:p>
          <a:p>
            <a:pPr eaLnBrk="1" hangingPunct="1"/>
            <a:r>
              <a:rPr lang="en-US" dirty="0"/>
              <a:t>Locating faults?</a:t>
            </a:r>
          </a:p>
          <a:p>
            <a:endParaRPr lang="en-US" dirty="0"/>
          </a:p>
        </p:txBody>
      </p:sp>
      <p:pic>
        <p:nvPicPr>
          <p:cNvPr id="5" name="Picture 4" descr="Diagram, venn diagram&#10;&#10;Description automatically generated">
            <a:extLst>
              <a:ext uri="{FF2B5EF4-FFF2-40B4-BE49-F238E27FC236}">
                <a16:creationId xmlns:a16="http://schemas.microsoft.com/office/drawing/2014/main" id="{0659CEBA-061E-7F89-26E4-61F49C8FF4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5237" y="4001294"/>
            <a:ext cx="8221525" cy="1844912"/>
          </a:xfrm>
          <a:prstGeom prst="rect">
            <a:avLst/>
          </a:prstGeom>
        </p:spPr>
      </p:pic>
    </p:spTree>
    <p:extLst>
      <p:ext uri="{BB962C8B-B14F-4D97-AF65-F5344CB8AC3E}">
        <p14:creationId xmlns:p14="http://schemas.microsoft.com/office/powerpoint/2010/main" val="1929783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8A8E3-452B-9984-9158-A13DEED81442}"/>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Bing-Bang Integration Example</a:t>
            </a:r>
          </a:p>
        </p:txBody>
      </p:sp>
      <p:sp>
        <p:nvSpPr>
          <p:cNvPr id="3" name="Content Placeholder 2">
            <a:extLst>
              <a:ext uri="{FF2B5EF4-FFF2-40B4-BE49-F238E27FC236}">
                <a16:creationId xmlns:a16="http://schemas.microsoft.com/office/drawing/2014/main" id="{A252AFF1-95BE-5846-44CF-646998AA2E29}"/>
              </a:ext>
            </a:extLst>
          </p:cNvPr>
          <p:cNvSpPr>
            <a:spLocks noGrp="1"/>
          </p:cNvSpPr>
          <p:nvPr>
            <p:ph idx="1"/>
          </p:nvPr>
        </p:nvSpPr>
        <p:spPr/>
        <p:txBody>
          <a:bodyPr>
            <a:normAutofit/>
          </a:bodyPr>
          <a:lstStyle/>
          <a:p>
            <a:pPr algn="l"/>
            <a:r>
              <a:rPr lang="en-US" dirty="0"/>
              <a:t>A</a:t>
            </a:r>
            <a:r>
              <a:rPr lang="en-US" b="0" i="0" u="none" strike="noStrike" baseline="0" dirty="0"/>
              <a:t>ll components are tested in isolation,</a:t>
            </a:r>
          </a:p>
          <a:p>
            <a:pPr marL="0" indent="0" algn="l">
              <a:buNone/>
            </a:pPr>
            <a:r>
              <a:rPr lang="en-US" dirty="0"/>
              <a:t> </a:t>
            </a:r>
            <a:r>
              <a:rPr lang="en-US" b="0" i="0" u="none" strike="noStrike" baseline="0" dirty="0"/>
              <a:t> then mixed together as the final system</a:t>
            </a:r>
          </a:p>
          <a:p>
            <a:pPr marL="0" indent="0" algn="l">
              <a:buNone/>
            </a:pPr>
            <a:r>
              <a:rPr lang="en-US" dirty="0"/>
              <a:t> </a:t>
            </a:r>
            <a:r>
              <a:rPr lang="en-US" b="0" i="0" u="none" strike="noStrike" baseline="0" dirty="0"/>
              <a:t> and evaluated if it works the first time</a:t>
            </a:r>
          </a:p>
          <a:p>
            <a:r>
              <a:rPr lang="en-US" dirty="0"/>
              <a:t>Requires stubs and drivers</a:t>
            </a:r>
          </a:p>
          <a:p>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C837413F-989F-538F-D2E9-9AAC80B9FB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24684" y="681037"/>
            <a:ext cx="4633362" cy="5753599"/>
          </a:xfrm>
          <a:prstGeom prst="rect">
            <a:avLst/>
          </a:prstGeom>
        </p:spPr>
      </p:pic>
    </p:spTree>
    <p:extLst>
      <p:ext uri="{BB962C8B-B14F-4D97-AF65-F5344CB8AC3E}">
        <p14:creationId xmlns:p14="http://schemas.microsoft.com/office/powerpoint/2010/main" val="4229797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17FA-683A-A595-27E2-BBEFF827C6FE}"/>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Sandwich Integration Example</a:t>
            </a:r>
          </a:p>
        </p:txBody>
      </p:sp>
      <p:sp>
        <p:nvSpPr>
          <p:cNvPr id="3" name="Content Placeholder 2">
            <a:extLst>
              <a:ext uri="{FF2B5EF4-FFF2-40B4-BE49-F238E27FC236}">
                <a16:creationId xmlns:a16="http://schemas.microsoft.com/office/drawing/2014/main" id="{04406876-FB40-FD70-62E1-17218FF6B62E}"/>
              </a:ext>
            </a:extLst>
          </p:cNvPr>
          <p:cNvSpPr>
            <a:spLocks noGrp="1"/>
          </p:cNvSpPr>
          <p:nvPr>
            <p:ph idx="1"/>
          </p:nvPr>
        </p:nvSpPr>
        <p:spPr/>
        <p:txBody>
          <a:bodyPr>
            <a:normAutofit/>
          </a:bodyPr>
          <a:lstStyle/>
          <a:p>
            <a:pPr eaLnBrk="1" hangingPunct="1"/>
            <a:r>
              <a:rPr lang="en-US" dirty="0"/>
              <a:t>View system as three layers</a:t>
            </a:r>
          </a:p>
          <a:p>
            <a:pPr eaLnBrk="1" hangingPunct="1"/>
            <a:r>
              <a:rPr lang="en-US" dirty="0"/>
              <a:t>Employ Bottom-Up where </a:t>
            </a:r>
          </a:p>
          <a:p>
            <a:pPr eaLnBrk="1" hangingPunct="1">
              <a:buFont typeface="Lucida Sans Unicode" pitchFamily="34" charset="0"/>
              <a:buNone/>
            </a:pPr>
            <a:r>
              <a:rPr lang="en-US" dirty="0"/>
              <a:t>   writing drivers is not costly</a:t>
            </a:r>
          </a:p>
          <a:p>
            <a:pPr eaLnBrk="1" hangingPunct="1"/>
            <a:r>
              <a:rPr lang="en-US" dirty="0"/>
              <a:t>Employ Top-Down where</a:t>
            </a:r>
          </a:p>
          <a:p>
            <a:pPr eaLnBrk="1" hangingPunct="1">
              <a:buFont typeface="Lucida Sans Unicode" pitchFamily="34" charset="0"/>
              <a:buNone/>
            </a:pPr>
            <a:r>
              <a:rPr lang="en-US" dirty="0"/>
              <a:t>   stubs are easier to write</a:t>
            </a:r>
          </a:p>
          <a:p>
            <a:pPr eaLnBrk="1" hangingPunct="1"/>
            <a:r>
              <a:rPr lang="en-US" dirty="0"/>
              <a:t>Locating faults?</a:t>
            </a:r>
          </a:p>
          <a:p>
            <a:endParaRPr lang="en-US" dirty="0"/>
          </a:p>
        </p:txBody>
      </p:sp>
      <p:pic>
        <p:nvPicPr>
          <p:cNvPr id="4" name="Picture 3" descr="Diagram&#10;&#10;Description automatically generated">
            <a:extLst>
              <a:ext uri="{FF2B5EF4-FFF2-40B4-BE49-F238E27FC236}">
                <a16:creationId xmlns:a16="http://schemas.microsoft.com/office/drawing/2014/main" id="{B0109DD2-B60C-8DCB-BC8B-154838584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51987" y="1140582"/>
            <a:ext cx="5910631" cy="3587067"/>
          </a:xfrm>
          <a:prstGeom prst="rect">
            <a:avLst/>
          </a:prstGeom>
        </p:spPr>
      </p:pic>
    </p:spTree>
    <p:extLst>
      <p:ext uri="{BB962C8B-B14F-4D97-AF65-F5344CB8AC3E}">
        <p14:creationId xmlns:p14="http://schemas.microsoft.com/office/powerpoint/2010/main" val="235699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17FA-683A-A595-27E2-BBEFF827C6FE}"/>
              </a:ext>
            </a:extLst>
          </p:cNvPr>
          <p:cNvSpPr>
            <a:spLocks noGrp="1"/>
          </p:cNvSpPr>
          <p:nvPr>
            <p:ph type="title"/>
          </p:nvPr>
        </p:nvSpPr>
        <p:spPr/>
        <p:txBody>
          <a:bodyPr/>
          <a:lstStyle/>
          <a:p>
            <a:r>
              <a:rPr lang="en-US" dirty="0"/>
              <a:t>Integration Testing</a:t>
            </a:r>
            <a:r>
              <a:rPr lang="en-US" sz="4400" dirty="0"/>
              <a:t> </a:t>
            </a:r>
            <a:br>
              <a:rPr lang="en-US" sz="4400" dirty="0"/>
            </a:br>
            <a:r>
              <a:rPr lang="en-US" sz="2800" dirty="0"/>
              <a:t>Sandwich Integration Example</a:t>
            </a:r>
          </a:p>
        </p:txBody>
      </p:sp>
      <p:sp>
        <p:nvSpPr>
          <p:cNvPr id="3" name="Content Placeholder 2">
            <a:extLst>
              <a:ext uri="{FF2B5EF4-FFF2-40B4-BE49-F238E27FC236}">
                <a16:creationId xmlns:a16="http://schemas.microsoft.com/office/drawing/2014/main" id="{04406876-FB40-FD70-62E1-17218FF6B62E}"/>
              </a:ext>
            </a:extLst>
          </p:cNvPr>
          <p:cNvSpPr>
            <a:spLocks noGrp="1"/>
          </p:cNvSpPr>
          <p:nvPr>
            <p:ph idx="1"/>
          </p:nvPr>
        </p:nvSpPr>
        <p:spPr/>
        <p:txBody>
          <a:bodyPr>
            <a:normAutofit/>
          </a:bodyPr>
          <a:lstStyle/>
          <a:p>
            <a:pPr eaLnBrk="1" hangingPunct="1"/>
            <a:r>
              <a:rPr lang="en-US" dirty="0"/>
              <a:t>Viewed system as three layers</a:t>
            </a:r>
          </a:p>
          <a:p>
            <a:pPr eaLnBrk="1" hangingPunct="1"/>
            <a:r>
              <a:rPr lang="en-US" dirty="0"/>
              <a:t>Employ Bottom-Up where </a:t>
            </a:r>
          </a:p>
          <a:p>
            <a:pPr eaLnBrk="1" hangingPunct="1">
              <a:buFont typeface="Lucida Sans Unicode" pitchFamily="34" charset="0"/>
              <a:buNone/>
            </a:pPr>
            <a:r>
              <a:rPr lang="en-US" dirty="0"/>
              <a:t>   writing drivers is not costly</a:t>
            </a:r>
          </a:p>
          <a:p>
            <a:pPr eaLnBrk="1" hangingPunct="1"/>
            <a:r>
              <a:rPr lang="en-US" dirty="0"/>
              <a:t>Employ Top-Down where</a:t>
            </a:r>
          </a:p>
          <a:p>
            <a:pPr eaLnBrk="1" hangingPunct="1">
              <a:buFont typeface="Lucida Sans Unicode" pitchFamily="34" charset="0"/>
              <a:buNone/>
            </a:pPr>
            <a:r>
              <a:rPr lang="en-US" dirty="0"/>
              <a:t>   stubs are easier to write</a:t>
            </a:r>
          </a:p>
          <a:p>
            <a:pPr eaLnBrk="1" hangingPunct="1"/>
            <a:r>
              <a:rPr lang="en-US" dirty="0"/>
              <a:t>Locating faults?</a:t>
            </a:r>
          </a:p>
          <a:p>
            <a:endParaRPr lang="en-US" dirty="0"/>
          </a:p>
        </p:txBody>
      </p:sp>
      <p:pic>
        <p:nvPicPr>
          <p:cNvPr id="5" name="Picture 4" descr="Diagram&#10;&#10;Description automatically generated">
            <a:extLst>
              <a:ext uri="{FF2B5EF4-FFF2-40B4-BE49-F238E27FC236}">
                <a16:creationId xmlns:a16="http://schemas.microsoft.com/office/drawing/2014/main" id="{D2B75376-8522-6E4F-3A08-4D070E9F2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9127" y="568712"/>
            <a:ext cx="5789653" cy="6122020"/>
          </a:xfrm>
          <a:prstGeom prst="rect">
            <a:avLst/>
          </a:prstGeom>
        </p:spPr>
      </p:pic>
    </p:spTree>
    <p:extLst>
      <p:ext uri="{BB962C8B-B14F-4D97-AF65-F5344CB8AC3E}">
        <p14:creationId xmlns:p14="http://schemas.microsoft.com/office/powerpoint/2010/main" val="791593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marL="0" indent="0" algn="l">
              <a:buNone/>
            </a:pPr>
            <a:r>
              <a:rPr lang="en-US" sz="2200" b="0" i="0" u="none" strike="noStrike" baseline="0" dirty="0"/>
              <a:t>There are several steps in testing a system:</a:t>
            </a:r>
          </a:p>
          <a:p>
            <a:pPr marL="0" indent="0" algn="l">
              <a:buNone/>
            </a:pPr>
            <a:r>
              <a:rPr lang="en-US" sz="2200" b="1" i="0" u="none" strike="noStrike" baseline="0" dirty="0"/>
              <a:t>1. </a:t>
            </a:r>
            <a:r>
              <a:rPr lang="en-US" sz="2200" b="0" i="0" u="none" strike="noStrike" baseline="0" dirty="0"/>
              <a:t>function testing</a:t>
            </a:r>
          </a:p>
          <a:p>
            <a:pPr marL="0" indent="0" algn="l">
              <a:buNone/>
            </a:pPr>
            <a:r>
              <a:rPr lang="en-US" sz="2200" b="1" i="0" u="none" strike="noStrike" baseline="0" dirty="0"/>
              <a:t>2. </a:t>
            </a:r>
            <a:r>
              <a:rPr lang="en-US" sz="2200" b="0" i="0" u="none" strike="noStrike" baseline="0" dirty="0"/>
              <a:t>performance testing</a:t>
            </a:r>
          </a:p>
          <a:p>
            <a:pPr marL="0" indent="0" algn="l">
              <a:buNone/>
            </a:pPr>
            <a:r>
              <a:rPr lang="en-US" sz="2200" b="1" i="0" u="none" strike="noStrike" baseline="0" dirty="0"/>
              <a:t>3. </a:t>
            </a:r>
            <a:r>
              <a:rPr lang="en-US" sz="2200" b="0" i="0" u="none" strike="noStrike" baseline="0" dirty="0"/>
              <a:t>acceptance testing</a:t>
            </a:r>
          </a:p>
          <a:p>
            <a:pPr marL="0" indent="0" algn="l">
              <a:buNone/>
            </a:pPr>
            <a:r>
              <a:rPr lang="en-US" sz="2200" b="1" i="0" u="none" strike="noStrike" baseline="0" dirty="0"/>
              <a:t>4. </a:t>
            </a:r>
            <a:r>
              <a:rPr lang="en-US" sz="2200" b="0" i="0" u="none" strike="noStrike" baseline="0" dirty="0"/>
              <a:t>installation testing</a:t>
            </a:r>
            <a:endParaRPr lang="en-US" sz="2200" dirty="0"/>
          </a:p>
        </p:txBody>
      </p:sp>
      <p:pic>
        <p:nvPicPr>
          <p:cNvPr id="5" name="Picture 4">
            <a:extLst>
              <a:ext uri="{FF2B5EF4-FFF2-40B4-BE49-F238E27FC236}">
                <a16:creationId xmlns:a16="http://schemas.microsoft.com/office/drawing/2014/main" id="{C1C0BBB7-B7DF-923C-A247-4713AD4EB7AD}"/>
              </a:ext>
            </a:extLst>
          </p:cNvPr>
          <p:cNvPicPr>
            <a:picLocks noChangeAspect="1"/>
          </p:cNvPicPr>
          <p:nvPr/>
        </p:nvPicPr>
        <p:blipFill>
          <a:blip r:embed="rId2"/>
          <a:stretch>
            <a:fillRect/>
          </a:stretch>
        </p:blipFill>
        <p:spPr>
          <a:xfrm>
            <a:off x="3542576" y="2544308"/>
            <a:ext cx="8649424" cy="3959666"/>
          </a:xfrm>
          <a:prstGeom prst="rect">
            <a:avLst/>
          </a:prstGeom>
        </p:spPr>
      </p:pic>
    </p:spTree>
    <p:extLst>
      <p:ext uri="{BB962C8B-B14F-4D97-AF65-F5344CB8AC3E}">
        <p14:creationId xmlns:p14="http://schemas.microsoft.com/office/powerpoint/2010/main" val="735846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1" i="0" u="none" strike="noStrike" baseline="0" dirty="0"/>
              <a:t>Process Objectives. </a:t>
            </a:r>
          </a:p>
          <a:p>
            <a:pPr algn="l"/>
            <a:r>
              <a:rPr lang="en-US" sz="2400" b="0" i="0" u="none" strike="noStrike" baseline="0" dirty="0"/>
              <a:t>Initially, we test the functions performed by the system.</a:t>
            </a:r>
          </a:p>
          <a:p>
            <a:pPr algn="l"/>
            <a:r>
              <a:rPr lang="en-US" sz="2400" b="0" i="0" u="none" strike="noStrike" baseline="0" dirty="0"/>
              <a:t>We</a:t>
            </a:r>
            <a:r>
              <a:rPr lang="en-US" sz="2400" dirty="0"/>
              <a:t> </a:t>
            </a:r>
            <a:r>
              <a:rPr lang="en-US" sz="2400" b="0" i="0" u="none" strike="noStrike" baseline="0" dirty="0"/>
              <a:t>begin with a set of components that were tested individually and then together. </a:t>
            </a:r>
          </a:p>
          <a:p>
            <a:pPr algn="l"/>
            <a:r>
              <a:rPr lang="en-US" sz="2400" b="0" i="0" u="none" strike="noStrike" baseline="0" dirty="0"/>
              <a:t>A</a:t>
            </a:r>
            <a:r>
              <a:rPr lang="en-US" sz="2400" dirty="0"/>
              <a:t> </a:t>
            </a:r>
            <a:r>
              <a:rPr lang="en-US" sz="2400" b="1" i="0" u="none" strike="noStrike" baseline="0" dirty="0"/>
              <a:t>function test </a:t>
            </a:r>
            <a:r>
              <a:rPr lang="en-US" sz="2400" b="0" i="0" u="none" strike="noStrike" baseline="0" dirty="0"/>
              <a:t>checks that the integrated system performs its functions as specified in the requirements. </a:t>
            </a:r>
          </a:p>
          <a:p>
            <a:pPr algn="l"/>
            <a:r>
              <a:rPr lang="en-US" sz="2400" b="0" i="0" u="none" strike="noStrike" baseline="0" dirty="0"/>
              <a:t>For example, a function test of a bank account package verifies that the package can correctly credit a deposit, enter a withdrawal, calculate interest, print the balance, and so on.</a:t>
            </a:r>
          </a:p>
        </p:txBody>
      </p:sp>
    </p:spTree>
    <p:extLst>
      <p:ext uri="{BB962C8B-B14F-4D97-AF65-F5344CB8AC3E}">
        <p14:creationId xmlns:p14="http://schemas.microsoft.com/office/powerpoint/2010/main" val="2103387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Once the test team is convinced that the functions work as specified, the </a:t>
            </a:r>
            <a:r>
              <a:rPr lang="en-US" sz="2400" b="1" i="0" u="none" strike="noStrike" baseline="0" dirty="0"/>
              <a:t>performance test </a:t>
            </a:r>
            <a:r>
              <a:rPr lang="en-US" sz="2400" b="0" i="0" u="none" strike="noStrike" baseline="0" dirty="0"/>
              <a:t>compares the integrated components with the nonfunctional system requirements. </a:t>
            </a:r>
          </a:p>
          <a:p>
            <a:pPr algn="l"/>
            <a:r>
              <a:rPr lang="en-US" sz="2400" b="0" i="0" u="none" strike="noStrike" baseline="0" dirty="0"/>
              <a:t>These requirements, including security, accuracy, speed, and reliability, constrain the way in which the system functions are performed. </a:t>
            </a:r>
          </a:p>
          <a:p>
            <a:pPr algn="l"/>
            <a:r>
              <a:rPr lang="en-US" sz="2400" b="0" i="0" u="none" strike="noStrike" baseline="0" dirty="0"/>
              <a:t>For </a:t>
            </a:r>
            <a:r>
              <a:rPr lang="en-US" sz="2400" dirty="0"/>
              <a:t>instance, a performance test of the bank account package evaluates the speed with which calculations are made, the precision of the computation, the security precautions required, and the response time to user inquiry.</a:t>
            </a:r>
          </a:p>
          <a:p>
            <a:pPr algn="l"/>
            <a:r>
              <a:rPr lang="en-US" sz="2400" dirty="0"/>
              <a:t>At this point, the system operates the way the designers intend. We call this a </a:t>
            </a:r>
            <a:r>
              <a:rPr lang="en-US" sz="2400" b="1" dirty="0"/>
              <a:t>verified system</a:t>
            </a:r>
          </a:p>
        </p:txBody>
      </p:sp>
    </p:spTree>
    <p:extLst>
      <p:ext uri="{BB962C8B-B14F-4D97-AF65-F5344CB8AC3E}">
        <p14:creationId xmlns:p14="http://schemas.microsoft.com/office/powerpoint/2010/main" val="35726445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So far, all the tests have been run by the developers, based on their understanding of the system and its objectives.</a:t>
            </a:r>
          </a:p>
          <a:p>
            <a:pPr algn="l"/>
            <a:r>
              <a:rPr lang="en-US" sz="2400" b="0" i="0" u="none" strike="noStrike" baseline="0" dirty="0"/>
              <a:t>The customers also test the system, making sure that it meets their understanding of the requirements, which may be different from the developers’.</a:t>
            </a:r>
          </a:p>
          <a:p>
            <a:pPr algn="l"/>
            <a:r>
              <a:rPr lang="en-US" sz="2400" b="0" i="0" u="none" strike="noStrike" baseline="0" dirty="0"/>
              <a:t>This test, called an </a:t>
            </a:r>
            <a:r>
              <a:rPr lang="en-US" sz="2400" b="1" i="0" u="none" strike="noStrike" baseline="0" dirty="0"/>
              <a:t>acceptance test</a:t>
            </a:r>
            <a:r>
              <a:rPr lang="en-US" sz="2400" b="0" i="0" u="none" strike="noStrike" baseline="0" dirty="0"/>
              <a:t>, assures the customers that the system they requested is the system that was built for them.</a:t>
            </a:r>
            <a:endParaRPr lang="en-US" sz="2400" b="1" dirty="0"/>
          </a:p>
        </p:txBody>
      </p:sp>
    </p:spTree>
    <p:extLst>
      <p:ext uri="{BB962C8B-B14F-4D97-AF65-F5344CB8AC3E}">
        <p14:creationId xmlns:p14="http://schemas.microsoft.com/office/powerpoint/2010/main" val="987413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FC983-1F79-5B35-6F3F-75DD5F4108E3}"/>
              </a:ext>
            </a:extLst>
          </p:cNvPr>
          <p:cNvSpPr>
            <a:spLocks noGrp="1"/>
          </p:cNvSpPr>
          <p:nvPr>
            <p:ph type="title"/>
          </p:nvPr>
        </p:nvSpPr>
        <p:spPr/>
        <p:txBody>
          <a:bodyPr/>
          <a:lstStyle/>
          <a:p>
            <a:r>
              <a:rPr lang="en-US" dirty="0"/>
              <a:t>Unit Testing</a:t>
            </a:r>
            <a:br>
              <a:rPr lang="en-US" dirty="0"/>
            </a:br>
            <a:r>
              <a:rPr lang="en-US" sz="2800" dirty="0"/>
              <a:t>Code Review</a:t>
            </a:r>
          </a:p>
        </p:txBody>
      </p:sp>
      <p:sp>
        <p:nvSpPr>
          <p:cNvPr id="3" name="Content Placeholder 2">
            <a:extLst>
              <a:ext uri="{FF2B5EF4-FFF2-40B4-BE49-F238E27FC236}">
                <a16:creationId xmlns:a16="http://schemas.microsoft.com/office/drawing/2014/main" id="{9A9AFA57-F07C-8367-D044-C41135990F2B}"/>
              </a:ext>
            </a:extLst>
          </p:cNvPr>
          <p:cNvSpPr>
            <a:spLocks noGrp="1"/>
          </p:cNvSpPr>
          <p:nvPr>
            <p:ph idx="1"/>
          </p:nvPr>
        </p:nvSpPr>
        <p:spPr/>
        <p:txBody>
          <a:bodyPr>
            <a:normAutofit/>
          </a:bodyPr>
          <a:lstStyle/>
          <a:p>
            <a:pPr eaLnBrk="1" hangingPunct="1"/>
            <a:r>
              <a:rPr lang="en-US" dirty="0"/>
              <a:t>Code walkthrough</a:t>
            </a:r>
          </a:p>
          <a:p>
            <a:pPr lvl="1"/>
            <a:r>
              <a:rPr lang="en-US" sz="2800" b="0" i="0" u="none" strike="noStrike" baseline="0" dirty="0"/>
              <a:t>In a </a:t>
            </a:r>
            <a:r>
              <a:rPr lang="en-US" sz="2800" b="1" i="0" u="none" strike="noStrike" baseline="0" dirty="0"/>
              <a:t>walkthrough</a:t>
            </a:r>
            <a:r>
              <a:rPr lang="en-US" sz="2800" b="0" i="0" u="none" strike="noStrike" baseline="0" dirty="0"/>
              <a:t>, you present your code and accompanying documentation to the review team, and the team comments on their correctness.</a:t>
            </a:r>
            <a:endParaRPr lang="en-US" sz="2800" dirty="0"/>
          </a:p>
          <a:p>
            <a:pPr eaLnBrk="1" hangingPunct="1"/>
            <a:r>
              <a:rPr lang="en-US" dirty="0"/>
              <a:t>Code inspection</a:t>
            </a:r>
          </a:p>
          <a:p>
            <a:pPr lvl="1"/>
            <a:r>
              <a:rPr lang="en-US" sz="2800" b="0" i="0" u="none" strike="noStrike" baseline="0" dirty="0"/>
              <a:t>In an </a:t>
            </a:r>
            <a:r>
              <a:rPr lang="en-US" sz="2800" b="1" i="0" u="none" strike="noStrike" baseline="0" dirty="0"/>
              <a:t>inspection</a:t>
            </a:r>
            <a:r>
              <a:rPr lang="en-US" sz="2800" b="0" i="0" u="none" strike="noStrike" baseline="0" dirty="0"/>
              <a:t>, the review team checks the code and documentation against a prepared list of concerns. It is more formal.</a:t>
            </a:r>
            <a:endParaRPr lang="en-US" sz="2800" dirty="0"/>
          </a:p>
        </p:txBody>
      </p:sp>
    </p:spTree>
    <p:extLst>
      <p:ext uri="{BB962C8B-B14F-4D97-AF65-F5344CB8AC3E}">
        <p14:creationId xmlns:p14="http://schemas.microsoft.com/office/powerpoint/2010/main" val="24550291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a:bodyPr>
          <a:lstStyle/>
          <a:p>
            <a:pPr algn="l"/>
            <a:r>
              <a:rPr lang="en-US" sz="2400" b="0" i="0" u="none" strike="noStrike" baseline="0" dirty="0"/>
              <a:t>The acceptance test is sometimes run in its actual environment but often is run at a test facility different from the target location.</a:t>
            </a:r>
          </a:p>
          <a:p>
            <a:pPr algn="l"/>
            <a:r>
              <a:rPr lang="en-US" sz="2400" b="0" i="0" u="none" strike="noStrike" baseline="0" dirty="0"/>
              <a:t>For this reason, we may run a final </a:t>
            </a:r>
            <a:r>
              <a:rPr lang="en-US" sz="2400" b="1" i="0" u="none" strike="noStrike" baseline="0" dirty="0"/>
              <a:t>installation test </a:t>
            </a:r>
            <a:r>
              <a:rPr lang="en-US" sz="2400" b="0" i="0" u="none" strike="noStrike" baseline="0" dirty="0"/>
              <a:t>to allow users to exercise system functions and document additional problems that result from being at the actual site. </a:t>
            </a:r>
          </a:p>
          <a:p>
            <a:pPr algn="l"/>
            <a:r>
              <a:rPr lang="en-US" sz="2400" b="0" i="0" u="none" strike="noStrike" baseline="0" dirty="0"/>
              <a:t>For example, a naval system may be designed, built, and tested at the developer’s site, configured as a ship might be, but not on an actual ship. Once the development site tests are complete, an additional set of installation tests may be run with the system on board each type of ship that will eventually use the system.</a:t>
            </a:r>
            <a:endParaRPr lang="en-US" sz="2400" b="1" dirty="0"/>
          </a:p>
        </p:txBody>
      </p:sp>
    </p:spTree>
    <p:extLst>
      <p:ext uri="{BB962C8B-B14F-4D97-AF65-F5344CB8AC3E}">
        <p14:creationId xmlns:p14="http://schemas.microsoft.com/office/powerpoint/2010/main" val="6326247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DC333-2E1B-1002-E978-D9DD59225BA3}"/>
              </a:ext>
            </a:extLst>
          </p:cNvPr>
          <p:cNvSpPr>
            <a:spLocks noGrp="1"/>
          </p:cNvSpPr>
          <p:nvPr>
            <p:ph type="title"/>
          </p:nvPr>
        </p:nvSpPr>
        <p:spPr/>
        <p:txBody>
          <a:bodyPr/>
          <a:lstStyle/>
          <a:p>
            <a:r>
              <a:rPr lang="en-US" dirty="0"/>
              <a:t>Steps to do System Testing</a:t>
            </a:r>
          </a:p>
        </p:txBody>
      </p:sp>
      <p:sp>
        <p:nvSpPr>
          <p:cNvPr id="3" name="Content Placeholder 2">
            <a:extLst>
              <a:ext uri="{FF2B5EF4-FFF2-40B4-BE49-F238E27FC236}">
                <a16:creationId xmlns:a16="http://schemas.microsoft.com/office/drawing/2014/main" id="{41E24CC2-BF77-499D-6D9A-1BCD43DB5239}"/>
              </a:ext>
            </a:extLst>
          </p:cNvPr>
          <p:cNvSpPr>
            <a:spLocks noGrp="1"/>
          </p:cNvSpPr>
          <p:nvPr>
            <p:ph idx="1"/>
          </p:nvPr>
        </p:nvSpPr>
        <p:spPr/>
        <p:txBody>
          <a:bodyPr>
            <a:normAutofit fontScale="92500" lnSpcReduction="20000"/>
          </a:bodyPr>
          <a:lstStyle/>
          <a:p>
            <a:pPr>
              <a:buFont typeface="Lucida Sans Unicode" pitchFamily="34" charset="0"/>
              <a:buNone/>
              <a:defRPr/>
            </a:pPr>
            <a:r>
              <a:rPr lang="en-US" dirty="0"/>
              <a:t>The following steps are important to perform System Testing:</a:t>
            </a:r>
          </a:p>
          <a:p>
            <a:pPr>
              <a:defRPr/>
            </a:pPr>
            <a:r>
              <a:rPr lang="en-US" dirty="0"/>
              <a:t>Step 1: Create a System Test Plan</a:t>
            </a:r>
          </a:p>
          <a:p>
            <a:pPr>
              <a:defRPr/>
            </a:pPr>
            <a:r>
              <a:rPr lang="en-US" dirty="0"/>
              <a:t>Step 2: Create Test Cases</a:t>
            </a:r>
          </a:p>
          <a:p>
            <a:pPr>
              <a:defRPr/>
            </a:pPr>
            <a:r>
              <a:rPr lang="en-US" dirty="0"/>
              <a:t>Step 3: Carefully Build Data used as Input for System Testing</a:t>
            </a:r>
          </a:p>
          <a:p>
            <a:pPr>
              <a:defRPr/>
            </a:pPr>
            <a:r>
              <a:rPr lang="en-US" dirty="0"/>
              <a:t>Step 3: If applicable create scripts to</a:t>
            </a:r>
          </a:p>
          <a:p>
            <a:pPr marL="0" indent="0">
              <a:buNone/>
              <a:defRPr/>
            </a:pPr>
            <a:r>
              <a:rPr lang="en-US" dirty="0"/>
              <a:t>  - Build environment</a:t>
            </a:r>
          </a:p>
          <a:p>
            <a:pPr marL="0" indent="0">
              <a:buNone/>
              <a:defRPr/>
            </a:pPr>
            <a:r>
              <a:rPr lang="en-US" dirty="0"/>
              <a:t>  - To automate Execution of test cases</a:t>
            </a:r>
          </a:p>
          <a:p>
            <a:pPr>
              <a:defRPr/>
            </a:pPr>
            <a:r>
              <a:rPr lang="en-US" dirty="0"/>
              <a:t>Step 4: Execute the test cases</a:t>
            </a:r>
          </a:p>
          <a:p>
            <a:pPr>
              <a:defRPr/>
            </a:pPr>
            <a:r>
              <a:rPr lang="en-US" dirty="0"/>
              <a:t>Step 5: Fix the bugs if any and retest the code</a:t>
            </a:r>
          </a:p>
          <a:p>
            <a:pPr>
              <a:defRPr/>
            </a:pPr>
            <a:r>
              <a:rPr lang="en-US" dirty="0"/>
              <a:t>Step 6: Repeat the test cycle as necessary</a:t>
            </a:r>
          </a:p>
          <a:p>
            <a:endParaRPr lang="en-US" dirty="0"/>
          </a:p>
        </p:txBody>
      </p:sp>
    </p:spTree>
    <p:extLst>
      <p:ext uri="{BB962C8B-B14F-4D97-AF65-F5344CB8AC3E}">
        <p14:creationId xmlns:p14="http://schemas.microsoft.com/office/powerpoint/2010/main" val="4091833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AD3-ED3C-0CDC-07A6-7F4F64187660}"/>
              </a:ext>
            </a:extLst>
          </p:cNvPr>
          <p:cNvSpPr>
            <a:spLocks noGrp="1"/>
          </p:cNvSpPr>
          <p:nvPr>
            <p:ph type="title"/>
          </p:nvPr>
        </p:nvSpPr>
        <p:spPr/>
        <p:txBody>
          <a:bodyPr/>
          <a:lstStyle/>
          <a:p>
            <a:r>
              <a:rPr lang="en-US" dirty="0"/>
              <a:t>Principles of System Testing</a:t>
            </a:r>
            <a:br>
              <a:rPr lang="en-US" dirty="0"/>
            </a:br>
            <a:r>
              <a:rPr lang="en-US" sz="2800" dirty="0"/>
              <a:t>Configuration Management</a:t>
            </a:r>
          </a:p>
        </p:txBody>
      </p:sp>
      <p:sp>
        <p:nvSpPr>
          <p:cNvPr id="3" name="Content Placeholder 2">
            <a:extLst>
              <a:ext uri="{FF2B5EF4-FFF2-40B4-BE49-F238E27FC236}">
                <a16:creationId xmlns:a16="http://schemas.microsoft.com/office/drawing/2014/main" id="{EE3D836F-C892-183B-91B8-391B276FD5E4}"/>
              </a:ext>
            </a:extLst>
          </p:cNvPr>
          <p:cNvSpPr>
            <a:spLocks noGrp="1"/>
          </p:cNvSpPr>
          <p:nvPr>
            <p:ph idx="1"/>
          </p:nvPr>
        </p:nvSpPr>
        <p:spPr/>
        <p:txBody>
          <a:bodyPr/>
          <a:lstStyle/>
          <a:p>
            <a:pPr algn="l"/>
            <a:r>
              <a:rPr lang="en-US" dirty="0"/>
              <a:t>A </a:t>
            </a:r>
            <a:r>
              <a:rPr lang="en-US" b="1" dirty="0"/>
              <a:t>system configuration </a:t>
            </a:r>
            <a:r>
              <a:rPr lang="en-US" dirty="0"/>
              <a:t>is a collection of system components delivered to a particular customer.</a:t>
            </a:r>
          </a:p>
          <a:p>
            <a:pPr eaLnBrk="1" hangingPunct="1"/>
            <a:endParaRPr lang="en-US" dirty="0"/>
          </a:p>
          <a:p>
            <a:pPr eaLnBrk="1" hangingPunct="1">
              <a:buFont typeface="Wingdings" panose="05000000000000000000" pitchFamily="2" charset="2"/>
              <a:buChar char="v"/>
            </a:pPr>
            <a:r>
              <a:rPr lang="en-US" dirty="0"/>
              <a:t>Versions and releases</a:t>
            </a:r>
          </a:p>
          <a:p>
            <a:pPr eaLnBrk="1" hangingPunct="1">
              <a:buFont typeface="Wingdings" panose="05000000000000000000" pitchFamily="2" charset="2"/>
              <a:buChar char="v"/>
            </a:pPr>
            <a:r>
              <a:rPr lang="en-US" dirty="0"/>
              <a:t>Regression Testing</a:t>
            </a:r>
          </a:p>
          <a:p>
            <a:pPr eaLnBrk="1" hangingPunct="1">
              <a:buFont typeface="Wingdings" panose="05000000000000000000" pitchFamily="2" charset="2"/>
              <a:buChar char="v"/>
            </a:pPr>
            <a:r>
              <a:rPr lang="en-US" dirty="0"/>
              <a:t>Production system vs. development system</a:t>
            </a:r>
          </a:p>
          <a:p>
            <a:pPr eaLnBrk="1" hangingPunct="1">
              <a:buFont typeface="Wingdings" panose="05000000000000000000" pitchFamily="2" charset="2"/>
              <a:buChar char="v"/>
            </a:pPr>
            <a:r>
              <a:rPr lang="en-US" dirty="0"/>
              <a:t>Deltas, separate files and conditional compilation</a:t>
            </a:r>
          </a:p>
          <a:p>
            <a:pPr eaLnBrk="1" hangingPunct="1">
              <a:buFont typeface="Wingdings" panose="05000000000000000000" pitchFamily="2" charset="2"/>
              <a:buChar char="v"/>
            </a:pPr>
            <a:r>
              <a:rPr lang="en-US" dirty="0"/>
              <a:t>Change control</a:t>
            </a:r>
          </a:p>
          <a:p>
            <a:endParaRPr lang="en-US" dirty="0"/>
          </a:p>
        </p:txBody>
      </p:sp>
    </p:spTree>
    <p:extLst>
      <p:ext uri="{BB962C8B-B14F-4D97-AF65-F5344CB8AC3E}">
        <p14:creationId xmlns:p14="http://schemas.microsoft.com/office/powerpoint/2010/main" val="1794044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4AD3-ED3C-0CDC-07A6-7F4F64187660}"/>
              </a:ext>
            </a:extLst>
          </p:cNvPr>
          <p:cNvSpPr>
            <a:spLocks noGrp="1"/>
          </p:cNvSpPr>
          <p:nvPr>
            <p:ph type="title"/>
          </p:nvPr>
        </p:nvSpPr>
        <p:spPr/>
        <p:txBody>
          <a:bodyPr/>
          <a:lstStyle/>
          <a:p>
            <a:r>
              <a:rPr lang="en-US" dirty="0"/>
              <a:t>Principles of System Testing</a:t>
            </a:r>
            <a:br>
              <a:rPr lang="en-US" dirty="0"/>
            </a:br>
            <a:r>
              <a:rPr lang="en-US" sz="2800" dirty="0"/>
              <a:t>Regression Testing</a:t>
            </a:r>
          </a:p>
        </p:txBody>
      </p:sp>
      <p:sp>
        <p:nvSpPr>
          <p:cNvPr id="3" name="Content Placeholder 2">
            <a:extLst>
              <a:ext uri="{FF2B5EF4-FFF2-40B4-BE49-F238E27FC236}">
                <a16:creationId xmlns:a16="http://schemas.microsoft.com/office/drawing/2014/main" id="{EE3D836F-C892-183B-91B8-391B276FD5E4}"/>
              </a:ext>
            </a:extLst>
          </p:cNvPr>
          <p:cNvSpPr>
            <a:spLocks noGrp="1"/>
          </p:cNvSpPr>
          <p:nvPr>
            <p:ph idx="1"/>
          </p:nvPr>
        </p:nvSpPr>
        <p:spPr/>
        <p:txBody>
          <a:bodyPr/>
          <a:lstStyle/>
          <a:p>
            <a:pPr eaLnBrk="1" hangingPunct="1"/>
            <a:r>
              <a:rPr lang="en-US" dirty="0"/>
              <a:t>Identifies new faults that may have been introduced as current one are being corrected</a:t>
            </a:r>
          </a:p>
          <a:p>
            <a:pPr eaLnBrk="1" hangingPunct="1"/>
            <a:r>
              <a:rPr lang="en-US" dirty="0"/>
              <a:t>Verifies a new version or release still performs the same functions in the same manner as an older version or release</a:t>
            </a:r>
          </a:p>
          <a:p>
            <a:endParaRPr lang="en-US" dirty="0"/>
          </a:p>
        </p:txBody>
      </p:sp>
    </p:spTree>
    <p:extLst>
      <p:ext uri="{BB962C8B-B14F-4D97-AF65-F5344CB8AC3E}">
        <p14:creationId xmlns:p14="http://schemas.microsoft.com/office/powerpoint/2010/main" val="24431399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19EB6-FBFE-2A62-C5C5-6AED398384D9}"/>
              </a:ext>
            </a:extLst>
          </p:cNvPr>
          <p:cNvSpPr>
            <a:spLocks noGrp="1"/>
          </p:cNvSpPr>
          <p:nvPr>
            <p:ph type="title"/>
          </p:nvPr>
        </p:nvSpPr>
        <p:spPr/>
        <p:txBody>
          <a:bodyPr/>
          <a:lstStyle/>
          <a:p>
            <a:r>
              <a:rPr lang="en-US" dirty="0"/>
              <a:t>Principles of System Testing</a:t>
            </a:r>
            <a:br>
              <a:rPr lang="en-US" dirty="0"/>
            </a:br>
            <a:r>
              <a:rPr lang="en-US" sz="2800" dirty="0"/>
              <a:t>Regression Testing Steps</a:t>
            </a:r>
          </a:p>
        </p:txBody>
      </p:sp>
      <p:sp>
        <p:nvSpPr>
          <p:cNvPr id="3" name="Content Placeholder 2">
            <a:extLst>
              <a:ext uri="{FF2B5EF4-FFF2-40B4-BE49-F238E27FC236}">
                <a16:creationId xmlns:a16="http://schemas.microsoft.com/office/drawing/2014/main" id="{D9C60D66-E3F6-F36A-9D1C-40402AE2960E}"/>
              </a:ext>
            </a:extLst>
          </p:cNvPr>
          <p:cNvSpPr>
            <a:spLocks noGrp="1"/>
          </p:cNvSpPr>
          <p:nvPr>
            <p:ph idx="1"/>
          </p:nvPr>
        </p:nvSpPr>
        <p:spPr/>
        <p:txBody>
          <a:bodyPr/>
          <a:lstStyle/>
          <a:p>
            <a:pPr eaLnBrk="1" hangingPunct="1"/>
            <a:r>
              <a:rPr lang="en-US" dirty="0"/>
              <a:t>Inserting the new code</a:t>
            </a:r>
          </a:p>
          <a:p>
            <a:pPr eaLnBrk="1" hangingPunct="1"/>
            <a:r>
              <a:rPr lang="en-US" dirty="0"/>
              <a:t>Testing functions known to be affected by the new code</a:t>
            </a:r>
          </a:p>
          <a:p>
            <a:pPr eaLnBrk="1" hangingPunct="1"/>
            <a:r>
              <a:rPr lang="en-US" dirty="0"/>
              <a:t>Testing essential function of </a:t>
            </a:r>
            <a:r>
              <a:rPr lang="en-US" i="1" dirty="0"/>
              <a:t>m</a:t>
            </a:r>
            <a:r>
              <a:rPr lang="en-US" dirty="0"/>
              <a:t> to verify that they still work properly</a:t>
            </a:r>
          </a:p>
          <a:p>
            <a:pPr eaLnBrk="1" hangingPunct="1"/>
            <a:r>
              <a:rPr lang="en-US" dirty="0"/>
              <a:t>Continuing function testing </a:t>
            </a:r>
            <a:r>
              <a:rPr lang="en-US" i="1" dirty="0"/>
              <a:t>m</a:t>
            </a:r>
            <a:r>
              <a:rPr lang="en-US" dirty="0"/>
              <a:t> + 1</a:t>
            </a:r>
          </a:p>
          <a:p>
            <a:endParaRPr lang="en-US" dirty="0"/>
          </a:p>
        </p:txBody>
      </p:sp>
    </p:spTree>
    <p:extLst>
      <p:ext uri="{BB962C8B-B14F-4D97-AF65-F5344CB8AC3E}">
        <p14:creationId xmlns:p14="http://schemas.microsoft.com/office/powerpoint/2010/main" val="373669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D0FD9-3E71-B8B2-BD93-4C5401C6EF78}"/>
              </a:ext>
            </a:extLst>
          </p:cNvPr>
          <p:cNvSpPr>
            <a:spLocks noGrp="1"/>
          </p:cNvSpPr>
          <p:nvPr>
            <p:ph type="title"/>
          </p:nvPr>
        </p:nvSpPr>
        <p:spPr/>
        <p:txBody>
          <a:bodyPr/>
          <a:lstStyle/>
          <a:p>
            <a:r>
              <a:rPr lang="en-US" dirty="0"/>
              <a:t>Acceptance Tests</a:t>
            </a:r>
            <a:br>
              <a:rPr lang="en-US" dirty="0"/>
            </a:br>
            <a:r>
              <a:rPr lang="en-US" sz="2800" dirty="0"/>
              <a:t>Purpose and Roles</a:t>
            </a:r>
          </a:p>
        </p:txBody>
      </p:sp>
      <p:sp>
        <p:nvSpPr>
          <p:cNvPr id="3" name="Content Placeholder 2">
            <a:extLst>
              <a:ext uri="{FF2B5EF4-FFF2-40B4-BE49-F238E27FC236}">
                <a16:creationId xmlns:a16="http://schemas.microsoft.com/office/drawing/2014/main" id="{BEBFF115-C18D-8C09-B75A-DF283BB5B091}"/>
              </a:ext>
            </a:extLst>
          </p:cNvPr>
          <p:cNvSpPr>
            <a:spLocks noGrp="1"/>
          </p:cNvSpPr>
          <p:nvPr>
            <p:ph idx="1"/>
          </p:nvPr>
        </p:nvSpPr>
        <p:spPr/>
        <p:txBody>
          <a:bodyPr/>
          <a:lstStyle/>
          <a:p>
            <a:pPr eaLnBrk="1" hangingPunct="1"/>
            <a:r>
              <a:rPr lang="en-US" dirty="0"/>
              <a:t>Enable the customers and users to determine if the built system meets their needs and expectations</a:t>
            </a:r>
          </a:p>
          <a:p>
            <a:pPr eaLnBrk="1" hangingPunct="1"/>
            <a:r>
              <a:rPr lang="en-US" dirty="0"/>
              <a:t>Written, conducted and evaluated by the customers</a:t>
            </a:r>
          </a:p>
          <a:p>
            <a:endParaRPr lang="en-US" dirty="0"/>
          </a:p>
        </p:txBody>
      </p:sp>
    </p:spTree>
    <p:extLst>
      <p:ext uri="{BB962C8B-B14F-4D97-AF65-F5344CB8AC3E}">
        <p14:creationId xmlns:p14="http://schemas.microsoft.com/office/powerpoint/2010/main" val="28013238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EB0BD-077E-41BA-7B58-E784D683A478}"/>
              </a:ext>
            </a:extLst>
          </p:cNvPr>
          <p:cNvSpPr>
            <a:spLocks noGrp="1"/>
          </p:cNvSpPr>
          <p:nvPr>
            <p:ph type="title"/>
          </p:nvPr>
        </p:nvSpPr>
        <p:spPr/>
        <p:txBody>
          <a:bodyPr/>
          <a:lstStyle/>
          <a:p>
            <a:r>
              <a:rPr lang="en-US" dirty="0"/>
              <a:t>Acceptance Tests</a:t>
            </a:r>
            <a:br>
              <a:rPr lang="en-US" dirty="0"/>
            </a:br>
            <a:r>
              <a:rPr lang="en-US" sz="2800" dirty="0"/>
              <a:t>Types of Acceptance Tests</a:t>
            </a:r>
          </a:p>
        </p:txBody>
      </p:sp>
      <p:sp>
        <p:nvSpPr>
          <p:cNvPr id="3" name="Content Placeholder 2">
            <a:extLst>
              <a:ext uri="{FF2B5EF4-FFF2-40B4-BE49-F238E27FC236}">
                <a16:creationId xmlns:a16="http://schemas.microsoft.com/office/drawing/2014/main" id="{8AF32D96-A7D8-7F5F-E41A-12B511D52D99}"/>
              </a:ext>
            </a:extLst>
          </p:cNvPr>
          <p:cNvSpPr>
            <a:spLocks noGrp="1"/>
          </p:cNvSpPr>
          <p:nvPr>
            <p:ph idx="1"/>
          </p:nvPr>
        </p:nvSpPr>
        <p:spPr/>
        <p:txBody>
          <a:bodyPr/>
          <a:lstStyle/>
          <a:p>
            <a:pPr eaLnBrk="1" hangingPunct="1"/>
            <a:r>
              <a:rPr lang="en-US" dirty="0"/>
              <a:t>Pilot test: install on experimental basis</a:t>
            </a:r>
          </a:p>
          <a:p>
            <a:pPr eaLnBrk="1" hangingPunct="1"/>
            <a:r>
              <a:rPr lang="en-US" dirty="0"/>
              <a:t>Alpha test: in-house test</a:t>
            </a:r>
          </a:p>
          <a:p>
            <a:pPr eaLnBrk="1" hangingPunct="1"/>
            <a:r>
              <a:rPr lang="en-US" dirty="0"/>
              <a:t>Beta test: customer’s pilot</a:t>
            </a:r>
          </a:p>
          <a:p>
            <a:pPr eaLnBrk="1" hangingPunct="1"/>
            <a:r>
              <a:rPr lang="en-US" dirty="0"/>
              <a:t>Parallel testing: new system operates in parallel with old system</a:t>
            </a:r>
          </a:p>
          <a:p>
            <a:endParaRPr lang="en-US" dirty="0"/>
          </a:p>
        </p:txBody>
      </p:sp>
    </p:spTree>
    <p:extLst>
      <p:ext uri="{BB962C8B-B14F-4D97-AF65-F5344CB8AC3E}">
        <p14:creationId xmlns:p14="http://schemas.microsoft.com/office/powerpoint/2010/main" val="18683011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C91EE-43B8-1D95-05FF-09389A800F46}"/>
              </a:ext>
            </a:extLst>
          </p:cNvPr>
          <p:cNvSpPr>
            <a:spLocks noGrp="1"/>
          </p:cNvSpPr>
          <p:nvPr>
            <p:ph type="title"/>
          </p:nvPr>
        </p:nvSpPr>
        <p:spPr/>
        <p:txBody>
          <a:bodyPr/>
          <a:lstStyle/>
          <a:p>
            <a:r>
              <a:rPr lang="en-US" dirty="0"/>
              <a:t>Result of Acceptance Tests</a:t>
            </a:r>
          </a:p>
        </p:txBody>
      </p:sp>
      <p:sp>
        <p:nvSpPr>
          <p:cNvPr id="3" name="Content Placeholder 2">
            <a:extLst>
              <a:ext uri="{FF2B5EF4-FFF2-40B4-BE49-F238E27FC236}">
                <a16:creationId xmlns:a16="http://schemas.microsoft.com/office/drawing/2014/main" id="{31F601D9-DA9A-20E6-4ABC-B3A999E21966}"/>
              </a:ext>
            </a:extLst>
          </p:cNvPr>
          <p:cNvSpPr>
            <a:spLocks noGrp="1"/>
          </p:cNvSpPr>
          <p:nvPr>
            <p:ph idx="1"/>
          </p:nvPr>
        </p:nvSpPr>
        <p:spPr/>
        <p:txBody>
          <a:bodyPr>
            <a:normAutofit/>
          </a:bodyPr>
          <a:lstStyle/>
          <a:p>
            <a:pPr eaLnBrk="1" hangingPunct="1"/>
            <a:r>
              <a:rPr lang="en-US" dirty="0"/>
              <a:t>List of requirements that</a:t>
            </a:r>
          </a:p>
          <a:p>
            <a:pPr lvl="1" eaLnBrk="1" hangingPunct="1"/>
            <a:r>
              <a:rPr lang="en-US" sz="2800" dirty="0"/>
              <a:t>are not satisfied</a:t>
            </a:r>
          </a:p>
          <a:p>
            <a:pPr lvl="1" eaLnBrk="1" hangingPunct="1"/>
            <a:r>
              <a:rPr lang="en-US" sz="2800" dirty="0"/>
              <a:t>must be deleted</a:t>
            </a:r>
          </a:p>
          <a:p>
            <a:pPr lvl="1" eaLnBrk="1" hangingPunct="1"/>
            <a:r>
              <a:rPr lang="en-US" sz="2800" dirty="0"/>
              <a:t>must be revised</a:t>
            </a:r>
          </a:p>
          <a:p>
            <a:pPr lvl="1" eaLnBrk="1" hangingPunct="1"/>
            <a:r>
              <a:rPr lang="en-US" sz="2800" dirty="0"/>
              <a:t>must be added </a:t>
            </a:r>
          </a:p>
        </p:txBody>
      </p:sp>
    </p:spTree>
    <p:extLst>
      <p:ext uri="{BB962C8B-B14F-4D97-AF65-F5344CB8AC3E}">
        <p14:creationId xmlns:p14="http://schemas.microsoft.com/office/powerpoint/2010/main" val="37477515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0D653F-2BB4-6218-77D3-0FB39329ADBF}"/>
              </a:ext>
            </a:extLst>
          </p:cNvPr>
          <p:cNvSpPr>
            <a:spLocks noGrp="1"/>
          </p:cNvSpPr>
          <p:nvPr>
            <p:ph type="title"/>
          </p:nvPr>
        </p:nvSpPr>
        <p:spPr/>
        <p:txBody>
          <a:bodyPr/>
          <a:lstStyle/>
          <a:p>
            <a:r>
              <a:rPr lang="en-US" dirty="0"/>
              <a:t>Installation Testing</a:t>
            </a:r>
          </a:p>
        </p:txBody>
      </p:sp>
      <p:sp>
        <p:nvSpPr>
          <p:cNvPr id="3" name="Content Placeholder 2">
            <a:extLst>
              <a:ext uri="{FF2B5EF4-FFF2-40B4-BE49-F238E27FC236}">
                <a16:creationId xmlns:a16="http://schemas.microsoft.com/office/drawing/2014/main" id="{A833CE78-82F2-488F-0FAD-A5D19FFA6F39}"/>
              </a:ext>
            </a:extLst>
          </p:cNvPr>
          <p:cNvSpPr>
            <a:spLocks noGrp="1"/>
          </p:cNvSpPr>
          <p:nvPr>
            <p:ph idx="1"/>
          </p:nvPr>
        </p:nvSpPr>
        <p:spPr/>
        <p:txBody>
          <a:bodyPr/>
          <a:lstStyle/>
          <a:p>
            <a:pPr eaLnBrk="1" hangingPunct="1"/>
            <a:r>
              <a:rPr lang="en-US" dirty="0"/>
              <a:t>Before the testing</a:t>
            </a:r>
          </a:p>
          <a:p>
            <a:pPr lvl="1" eaLnBrk="1" hangingPunct="1"/>
            <a:r>
              <a:rPr lang="en-US" dirty="0"/>
              <a:t>Configure the system</a:t>
            </a:r>
          </a:p>
          <a:p>
            <a:pPr lvl="1" eaLnBrk="1" hangingPunct="1"/>
            <a:r>
              <a:rPr lang="en-US" dirty="0"/>
              <a:t>Attach proper number and kind of devices</a:t>
            </a:r>
          </a:p>
          <a:p>
            <a:pPr lvl="1" eaLnBrk="1" hangingPunct="1"/>
            <a:r>
              <a:rPr lang="en-US" dirty="0"/>
              <a:t>Establish communication with other system</a:t>
            </a:r>
          </a:p>
          <a:p>
            <a:pPr eaLnBrk="1" hangingPunct="1"/>
            <a:r>
              <a:rPr lang="en-US" dirty="0"/>
              <a:t>The testing</a:t>
            </a:r>
          </a:p>
          <a:p>
            <a:pPr lvl="1" eaLnBrk="1" hangingPunct="1"/>
            <a:r>
              <a:rPr lang="en-US" dirty="0"/>
              <a:t>Regression tests: to verify that the system has been installed properly and works</a:t>
            </a:r>
          </a:p>
          <a:p>
            <a:endParaRPr lang="en-US" dirty="0"/>
          </a:p>
        </p:txBody>
      </p:sp>
    </p:spTree>
    <p:extLst>
      <p:ext uri="{BB962C8B-B14F-4D97-AF65-F5344CB8AC3E}">
        <p14:creationId xmlns:p14="http://schemas.microsoft.com/office/powerpoint/2010/main" val="12976484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F01F3-2875-8B28-1148-38AB18EEB028}"/>
              </a:ext>
            </a:extLst>
          </p:cNvPr>
          <p:cNvSpPr>
            <a:spLocks noGrp="1"/>
          </p:cNvSpPr>
          <p:nvPr>
            <p:ph type="title"/>
          </p:nvPr>
        </p:nvSpPr>
        <p:spPr/>
        <p:txBody>
          <a:bodyPr/>
          <a:lstStyle/>
          <a:p>
            <a:r>
              <a:rPr lang="en-US" dirty="0"/>
              <a:t>Software Testing Tools</a:t>
            </a:r>
          </a:p>
        </p:txBody>
      </p:sp>
      <p:sp>
        <p:nvSpPr>
          <p:cNvPr id="3" name="Content Placeholder 2">
            <a:extLst>
              <a:ext uri="{FF2B5EF4-FFF2-40B4-BE49-F238E27FC236}">
                <a16:creationId xmlns:a16="http://schemas.microsoft.com/office/drawing/2014/main" id="{9108C4A6-F606-7D16-E03A-528AB09FD041}"/>
              </a:ext>
            </a:extLst>
          </p:cNvPr>
          <p:cNvSpPr>
            <a:spLocks noGrp="1"/>
          </p:cNvSpPr>
          <p:nvPr>
            <p:ph idx="1"/>
          </p:nvPr>
        </p:nvSpPr>
        <p:spPr/>
        <p:txBody>
          <a:bodyPr/>
          <a:lstStyle/>
          <a:p>
            <a:pPr>
              <a:defRPr/>
            </a:pPr>
            <a:r>
              <a:rPr lang="en-US" dirty="0"/>
              <a:t>Automated Testing Tools</a:t>
            </a:r>
          </a:p>
          <a:p>
            <a:pPr lvl="1">
              <a:defRPr/>
            </a:pPr>
            <a:r>
              <a:rPr lang="en-US" dirty="0"/>
              <a:t>Selenium, QTP, </a:t>
            </a:r>
            <a:r>
              <a:rPr lang="en-US" dirty="0" err="1"/>
              <a:t>SilkTest</a:t>
            </a:r>
            <a:r>
              <a:rPr lang="en-US" dirty="0"/>
              <a:t>, WinRunner, LoadRunner, </a:t>
            </a:r>
            <a:r>
              <a:rPr lang="en-US" dirty="0" err="1"/>
              <a:t>Jmeter</a:t>
            </a:r>
            <a:endParaRPr lang="en-US" dirty="0"/>
          </a:p>
          <a:p>
            <a:pPr>
              <a:defRPr/>
            </a:pPr>
            <a:r>
              <a:rPr lang="en-US" dirty="0"/>
              <a:t>Testing Management Tools</a:t>
            </a:r>
          </a:p>
          <a:p>
            <a:pPr lvl="1">
              <a:defRPr/>
            </a:pPr>
            <a:r>
              <a:rPr lang="en-US" dirty="0" err="1"/>
              <a:t>TestManager</a:t>
            </a:r>
            <a:r>
              <a:rPr lang="en-US" dirty="0"/>
              <a:t>, </a:t>
            </a:r>
            <a:r>
              <a:rPr lang="en-US" dirty="0" err="1"/>
              <a:t>TestDirector</a:t>
            </a:r>
            <a:r>
              <a:rPr lang="en-US" dirty="0"/>
              <a:t> </a:t>
            </a:r>
          </a:p>
          <a:p>
            <a:pPr>
              <a:defRPr/>
            </a:pPr>
            <a:r>
              <a:rPr lang="en-US" dirty="0"/>
              <a:t>Bug Tracking/Configuration Management Tools</a:t>
            </a:r>
          </a:p>
          <a:p>
            <a:pPr lvl="1">
              <a:defRPr/>
            </a:pPr>
            <a:r>
              <a:rPr lang="en-US" dirty="0"/>
              <a:t>Bugzilla, Jitterbug, </a:t>
            </a:r>
            <a:r>
              <a:rPr lang="en-US" dirty="0" err="1"/>
              <a:t>SilkRadar</a:t>
            </a:r>
            <a:endParaRPr lang="en-US" dirty="0"/>
          </a:p>
          <a:p>
            <a:endParaRPr lang="en-US" dirty="0"/>
          </a:p>
        </p:txBody>
      </p:sp>
    </p:spTree>
    <p:extLst>
      <p:ext uri="{BB962C8B-B14F-4D97-AF65-F5344CB8AC3E}">
        <p14:creationId xmlns:p14="http://schemas.microsoft.com/office/powerpoint/2010/main" val="16075983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958F8-BE94-E7F9-1E35-8A6C7CF8CFE1}"/>
              </a:ext>
            </a:extLst>
          </p:cNvPr>
          <p:cNvSpPr>
            <a:spLocks noGrp="1"/>
          </p:cNvSpPr>
          <p:nvPr>
            <p:ph type="title"/>
          </p:nvPr>
        </p:nvSpPr>
        <p:spPr/>
        <p:txBody>
          <a:bodyPr/>
          <a:lstStyle/>
          <a:p>
            <a:r>
              <a:rPr lang="en-US" dirty="0"/>
              <a:t>Unit Testing</a:t>
            </a:r>
          </a:p>
        </p:txBody>
      </p:sp>
      <p:sp>
        <p:nvSpPr>
          <p:cNvPr id="3" name="Content Placeholder 2">
            <a:extLst>
              <a:ext uri="{FF2B5EF4-FFF2-40B4-BE49-F238E27FC236}">
                <a16:creationId xmlns:a16="http://schemas.microsoft.com/office/drawing/2014/main" id="{F772A375-32C0-EA56-A732-FED985FBAC54}"/>
              </a:ext>
            </a:extLst>
          </p:cNvPr>
          <p:cNvSpPr>
            <a:spLocks noGrp="1"/>
          </p:cNvSpPr>
          <p:nvPr>
            <p:ph idx="1"/>
          </p:nvPr>
        </p:nvSpPr>
        <p:spPr/>
        <p:txBody>
          <a:bodyPr/>
          <a:lstStyle/>
          <a:p>
            <a:pPr eaLnBrk="1" hangingPunct="1"/>
            <a:r>
              <a:rPr lang="en-US" sz="3000" dirty="0"/>
              <a:t>Testing the unit for correct functionality</a:t>
            </a:r>
          </a:p>
          <a:p>
            <a:pPr eaLnBrk="1" hangingPunct="1"/>
            <a:r>
              <a:rPr lang="en-US" sz="3000" dirty="0"/>
              <a:t>Testing the unit for correct execution</a:t>
            </a:r>
          </a:p>
          <a:p>
            <a:endParaRPr lang="en-US" dirty="0"/>
          </a:p>
        </p:txBody>
      </p:sp>
    </p:spTree>
    <p:extLst>
      <p:ext uri="{BB962C8B-B14F-4D97-AF65-F5344CB8AC3E}">
        <p14:creationId xmlns:p14="http://schemas.microsoft.com/office/powerpoint/2010/main" val="24863318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99E415-FB4F-C843-675E-25FCBC915AEC}"/>
              </a:ext>
            </a:extLst>
          </p:cNvPr>
          <p:cNvSpPr>
            <a:spLocks noGrp="1"/>
          </p:cNvSpPr>
          <p:nvPr>
            <p:ph type="title"/>
          </p:nvPr>
        </p:nvSpPr>
        <p:spPr/>
        <p:txBody>
          <a:bodyPr/>
          <a:lstStyle/>
          <a:p>
            <a:r>
              <a:rPr lang="en-US" dirty="0"/>
              <a:t>When to Stop Testing</a:t>
            </a:r>
          </a:p>
        </p:txBody>
      </p:sp>
      <p:sp>
        <p:nvSpPr>
          <p:cNvPr id="3" name="Content Placeholder 2">
            <a:extLst>
              <a:ext uri="{FF2B5EF4-FFF2-40B4-BE49-F238E27FC236}">
                <a16:creationId xmlns:a16="http://schemas.microsoft.com/office/drawing/2014/main" id="{1A667C81-498F-D889-CE2A-61B4B530A738}"/>
              </a:ext>
            </a:extLst>
          </p:cNvPr>
          <p:cNvSpPr>
            <a:spLocks noGrp="1"/>
          </p:cNvSpPr>
          <p:nvPr>
            <p:ph idx="1"/>
          </p:nvPr>
        </p:nvSpPr>
        <p:spPr/>
        <p:txBody>
          <a:bodyPr/>
          <a:lstStyle/>
          <a:p>
            <a:pPr eaLnBrk="1" hangingPunct="1"/>
            <a:r>
              <a:rPr lang="en-US" sz="3200" dirty="0"/>
              <a:t>No time left</a:t>
            </a:r>
          </a:p>
          <a:p>
            <a:pPr eaLnBrk="1" hangingPunct="1"/>
            <a:r>
              <a:rPr lang="en-US" sz="3200" dirty="0"/>
              <a:t>No money left</a:t>
            </a:r>
          </a:p>
          <a:p>
            <a:pPr eaLnBrk="1" hangingPunct="1"/>
            <a:r>
              <a:rPr lang="en-US" sz="3200" dirty="0"/>
              <a:t>Statistical Criteria</a:t>
            </a:r>
          </a:p>
          <a:p>
            <a:pPr lvl="1" eaLnBrk="1" hangingPunct="1"/>
            <a:r>
              <a:rPr lang="en-US" dirty="0"/>
              <a:t>Number of defects found per week becomes lower than a set threshold</a:t>
            </a:r>
          </a:p>
          <a:p>
            <a:endParaRPr lang="en-US" dirty="0"/>
          </a:p>
        </p:txBody>
      </p:sp>
    </p:spTree>
    <p:extLst>
      <p:ext uri="{BB962C8B-B14F-4D97-AF65-F5344CB8AC3E}">
        <p14:creationId xmlns:p14="http://schemas.microsoft.com/office/powerpoint/2010/main" val="12532666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60AE-8C7C-4CCB-084D-711D8A720A3C}"/>
              </a:ext>
            </a:extLst>
          </p:cNvPr>
          <p:cNvSpPr>
            <a:spLocks noGrp="1"/>
          </p:cNvSpPr>
          <p:nvPr>
            <p:ph type="title"/>
          </p:nvPr>
        </p:nvSpPr>
        <p:spPr/>
        <p:txBody>
          <a:bodyPr/>
          <a:lstStyle/>
          <a:p>
            <a:r>
              <a:rPr lang="en-US" dirty="0"/>
              <a:t>Test Documentation</a:t>
            </a:r>
          </a:p>
        </p:txBody>
      </p:sp>
      <p:sp>
        <p:nvSpPr>
          <p:cNvPr id="3" name="Content Placeholder 2">
            <a:extLst>
              <a:ext uri="{FF2B5EF4-FFF2-40B4-BE49-F238E27FC236}">
                <a16:creationId xmlns:a16="http://schemas.microsoft.com/office/drawing/2014/main" id="{51D3628C-3AC7-9E0E-C504-F9BA16D722F3}"/>
              </a:ext>
            </a:extLst>
          </p:cNvPr>
          <p:cNvSpPr>
            <a:spLocks noGrp="1"/>
          </p:cNvSpPr>
          <p:nvPr>
            <p:ph idx="1"/>
          </p:nvPr>
        </p:nvSpPr>
        <p:spPr/>
        <p:txBody>
          <a:bodyPr/>
          <a:lstStyle/>
          <a:p>
            <a:pPr eaLnBrk="1" hangingPunct="1"/>
            <a:r>
              <a:rPr lang="en-US" b="1" dirty="0"/>
              <a:t>Test plan: </a:t>
            </a:r>
            <a:r>
              <a:rPr lang="en-US" dirty="0"/>
              <a:t>describes system and plan for exercising all functions and characteristics</a:t>
            </a:r>
          </a:p>
          <a:p>
            <a:pPr eaLnBrk="1" hangingPunct="1"/>
            <a:r>
              <a:rPr lang="en-US" b="1" dirty="0"/>
              <a:t>Test specification and evaluation: </a:t>
            </a:r>
            <a:r>
              <a:rPr lang="en-US" dirty="0"/>
              <a:t>details each test and defines criteria for evaluating each feature</a:t>
            </a:r>
          </a:p>
          <a:p>
            <a:pPr eaLnBrk="1" hangingPunct="1"/>
            <a:r>
              <a:rPr lang="en-US" b="1" dirty="0"/>
              <a:t>Test description: </a:t>
            </a:r>
            <a:r>
              <a:rPr lang="en-US" dirty="0"/>
              <a:t>test data and procedures for each test</a:t>
            </a:r>
          </a:p>
          <a:p>
            <a:pPr eaLnBrk="1" hangingPunct="1"/>
            <a:r>
              <a:rPr lang="en-US" b="1" dirty="0"/>
              <a:t>Test analysis report: </a:t>
            </a:r>
            <a:r>
              <a:rPr lang="en-US" dirty="0"/>
              <a:t>results of each test</a:t>
            </a:r>
          </a:p>
          <a:p>
            <a:endParaRPr lang="en-US" dirty="0"/>
          </a:p>
        </p:txBody>
      </p:sp>
    </p:spTree>
    <p:extLst>
      <p:ext uri="{BB962C8B-B14F-4D97-AF65-F5344CB8AC3E}">
        <p14:creationId xmlns:p14="http://schemas.microsoft.com/office/powerpoint/2010/main" val="8072108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48FFC-92C7-8B66-57B3-046FD61F3D89}"/>
              </a:ext>
            </a:extLst>
          </p:cNvPr>
          <p:cNvSpPr>
            <a:spLocks noGrp="1"/>
          </p:cNvSpPr>
          <p:nvPr>
            <p:ph type="title"/>
          </p:nvPr>
        </p:nvSpPr>
        <p:spPr/>
        <p:txBody>
          <a:bodyPr>
            <a:normAutofit fontScale="90000"/>
          </a:bodyPr>
          <a:lstStyle/>
          <a:p>
            <a:r>
              <a:rPr lang="en-US" dirty="0"/>
              <a:t>Test Documentation</a:t>
            </a:r>
            <a:br>
              <a:rPr lang="en-US" dirty="0"/>
            </a:br>
            <a:r>
              <a:rPr lang="en-US" sz="2800" dirty="0"/>
              <a:t>Documents Produced During Testing</a:t>
            </a:r>
            <a:br>
              <a:rPr lang="en-US" sz="2800" dirty="0"/>
            </a:br>
            <a:br>
              <a:rPr lang="en-US" sz="2800" dirty="0"/>
            </a:br>
            <a:endParaRPr lang="en-US" sz="2800" dirty="0"/>
          </a:p>
        </p:txBody>
      </p:sp>
      <p:pic>
        <p:nvPicPr>
          <p:cNvPr id="5" name="Content Placeholder 4" descr="Diagram&#10;&#10;Description automatically generated">
            <a:extLst>
              <a:ext uri="{FF2B5EF4-FFF2-40B4-BE49-F238E27FC236}">
                <a16:creationId xmlns:a16="http://schemas.microsoft.com/office/drawing/2014/main" id="{D17A019B-4B45-1372-FFA3-A8C31BE7044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18424" y="1159727"/>
            <a:ext cx="9155151" cy="5698273"/>
          </a:xfrm>
        </p:spPr>
      </p:pic>
    </p:spTree>
    <p:extLst>
      <p:ext uri="{BB962C8B-B14F-4D97-AF65-F5344CB8AC3E}">
        <p14:creationId xmlns:p14="http://schemas.microsoft.com/office/powerpoint/2010/main" val="29940587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956A4-6221-25D6-0F31-36F9250713D2}"/>
              </a:ext>
            </a:extLst>
          </p:cNvPr>
          <p:cNvSpPr>
            <a:spLocks noGrp="1"/>
          </p:cNvSpPr>
          <p:nvPr>
            <p:ph type="title"/>
          </p:nvPr>
        </p:nvSpPr>
        <p:spPr/>
        <p:txBody>
          <a:bodyPr>
            <a:normAutofit fontScale="90000"/>
          </a:bodyPr>
          <a:lstStyle/>
          <a:p>
            <a:r>
              <a:rPr lang="en-US" dirty="0"/>
              <a:t>Testing Documentation</a:t>
            </a:r>
            <a:br>
              <a:rPr lang="en-US" dirty="0"/>
            </a:br>
            <a:r>
              <a:rPr lang="en-US" sz="3100" dirty="0"/>
              <a:t>Test-Requirement Correspondence Chart</a:t>
            </a:r>
            <a:br>
              <a:rPr lang="en-US" sz="3100" dirty="0"/>
            </a:br>
            <a:br>
              <a:rPr lang="en-US" sz="3100" dirty="0"/>
            </a:br>
            <a:endParaRPr lang="en-US" sz="3100" dirty="0"/>
          </a:p>
        </p:txBody>
      </p:sp>
      <p:pic>
        <p:nvPicPr>
          <p:cNvPr id="5" name="Content Placeholder 4" descr="Table&#10;&#10;Description automatically generated with low confidence">
            <a:extLst>
              <a:ext uri="{FF2B5EF4-FFF2-40B4-BE49-F238E27FC236}">
                <a16:creationId xmlns:a16="http://schemas.microsoft.com/office/drawing/2014/main" id="{0C4AAF69-6374-E992-E975-425A01FE8F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84095" y="1204332"/>
            <a:ext cx="10223809" cy="5653668"/>
          </a:xfrm>
        </p:spPr>
      </p:pic>
    </p:spTree>
    <p:extLst>
      <p:ext uri="{BB962C8B-B14F-4D97-AF65-F5344CB8AC3E}">
        <p14:creationId xmlns:p14="http://schemas.microsoft.com/office/powerpoint/2010/main" val="10741776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FF26-933C-0D4E-4BD9-11EFA4D3D113}"/>
              </a:ext>
            </a:extLst>
          </p:cNvPr>
          <p:cNvSpPr>
            <a:spLocks noGrp="1"/>
          </p:cNvSpPr>
          <p:nvPr>
            <p:ph type="title"/>
          </p:nvPr>
        </p:nvSpPr>
        <p:spPr/>
        <p:txBody>
          <a:bodyPr>
            <a:normAutofit fontScale="90000"/>
          </a:bodyPr>
          <a:lstStyle/>
          <a:p>
            <a:r>
              <a:rPr lang="en-US" dirty="0"/>
              <a:t>Test Documentation</a:t>
            </a:r>
            <a:br>
              <a:rPr lang="en-US" dirty="0"/>
            </a:br>
            <a:r>
              <a:rPr lang="en-US" sz="2800" dirty="0"/>
              <a:t>Test Description Example</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CEDFE3B4-B23B-0191-C937-ABBCEB2850F2}"/>
              </a:ext>
            </a:extLst>
          </p:cNvPr>
          <p:cNvSpPr>
            <a:spLocks noGrp="1"/>
          </p:cNvSpPr>
          <p:nvPr>
            <p:ph idx="1"/>
          </p:nvPr>
        </p:nvSpPr>
        <p:spPr>
          <a:xfrm>
            <a:off x="838200" y="1460810"/>
            <a:ext cx="10515600" cy="5319131"/>
          </a:xfrm>
        </p:spPr>
        <p:txBody>
          <a:bodyPr>
            <a:noAutofit/>
          </a:bodyPr>
          <a:lstStyle/>
          <a:p>
            <a:pPr marL="0" indent="0" algn="l">
              <a:buNone/>
            </a:pPr>
            <a:r>
              <a:rPr lang="en-US" sz="2400" dirty="0"/>
              <a:t>T</a:t>
            </a:r>
            <a:r>
              <a:rPr lang="en-US" sz="2400" b="0" i="0" u="none" strike="noStrike" baseline="0" dirty="0"/>
              <a:t>est data for a test of a SORT routine may be the following:</a:t>
            </a:r>
          </a:p>
          <a:p>
            <a:pPr algn="l"/>
            <a:r>
              <a:rPr lang="en-US" sz="2000" b="1" i="0" u="none" strike="noStrike" baseline="0" dirty="0">
                <a:latin typeface="Courier"/>
              </a:rPr>
              <a:t>INPUT DATA:</a:t>
            </a:r>
          </a:p>
          <a:p>
            <a:pPr marL="457200" lvl="1" indent="0">
              <a:buNone/>
            </a:pPr>
            <a:r>
              <a:rPr lang="en-US" sz="2000" b="0" i="0" u="none" strike="noStrike" baseline="0" dirty="0">
                <a:latin typeface="Courier"/>
              </a:rPr>
              <a:t>Input data are to be provided by the LIST program. The program</a:t>
            </a:r>
          </a:p>
          <a:p>
            <a:pPr marL="457200" lvl="1" indent="0">
              <a:buNone/>
            </a:pPr>
            <a:r>
              <a:rPr lang="en-US" sz="2000" b="0" i="0" u="none" strike="noStrike" baseline="0" dirty="0">
                <a:latin typeface="Courier"/>
              </a:rPr>
              <a:t>generates randomly a list of N words of alphanumeric characters;</a:t>
            </a:r>
          </a:p>
          <a:p>
            <a:pPr marL="457200" lvl="1" indent="0">
              <a:buNone/>
            </a:pPr>
            <a:r>
              <a:rPr lang="en-US" sz="2000" b="0" i="0" u="none" strike="noStrike" baseline="0" dirty="0">
                <a:latin typeface="Courier"/>
              </a:rPr>
              <a:t>each word is of length M. The program is invoked by calling</a:t>
            </a:r>
          </a:p>
          <a:p>
            <a:pPr marL="457200" lvl="1" indent="0">
              <a:buNone/>
            </a:pPr>
            <a:r>
              <a:rPr lang="en-US" sz="2000" b="0" i="0" u="none" strike="noStrike" baseline="0" dirty="0">
                <a:latin typeface="Courier"/>
              </a:rPr>
              <a:t>RUN LIST(N,M)in your test driver. The output is placed in global data area LISTBUF. The </a:t>
            </a:r>
            <a:r>
              <a:rPr lang="en-US" sz="2000" b="1" i="0" u="none" strike="noStrike" baseline="0" dirty="0">
                <a:latin typeface="Courier"/>
              </a:rPr>
              <a:t>test datasets </a:t>
            </a:r>
            <a:r>
              <a:rPr lang="en-US" sz="2000" b="0" i="0" u="none" strike="noStrike" baseline="0" dirty="0">
                <a:latin typeface="Courier"/>
              </a:rPr>
              <a:t>to be used for this test are as follows:</a:t>
            </a:r>
          </a:p>
          <a:p>
            <a:pPr marL="457200" lvl="1" indent="0">
              <a:buNone/>
            </a:pPr>
            <a:r>
              <a:rPr lang="en-US" sz="2000" b="0" i="0" u="none" strike="noStrike" baseline="0" dirty="0">
                <a:latin typeface="Courier"/>
              </a:rPr>
              <a:t>Case 1: Use LIST with N=5, M=5</a:t>
            </a:r>
          </a:p>
          <a:p>
            <a:pPr marL="457200" lvl="1" indent="0">
              <a:buNone/>
            </a:pPr>
            <a:r>
              <a:rPr lang="en-US" sz="2000" b="0" i="0" u="none" strike="noStrike" baseline="0" dirty="0">
                <a:latin typeface="Courier"/>
              </a:rPr>
              <a:t>Case 2: Use LIST with N=10, M=5</a:t>
            </a:r>
          </a:p>
          <a:p>
            <a:pPr marL="457200" lvl="1" indent="0">
              <a:buNone/>
            </a:pPr>
            <a:r>
              <a:rPr lang="en-US" sz="2000" b="0" i="0" u="none" strike="noStrike" baseline="0" dirty="0">
                <a:latin typeface="Courier"/>
              </a:rPr>
              <a:t>Case 3: Use LIST with N=15, M=5</a:t>
            </a:r>
          </a:p>
          <a:p>
            <a:pPr marL="457200" lvl="1" indent="0">
              <a:buNone/>
            </a:pPr>
            <a:r>
              <a:rPr lang="en-US" sz="2000" b="0" i="0" u="none" strike="noStrike" baseline="0" dirty="0">
                <a:latin typeface="Courier"/>
              </a:rPr>
              <a:t>Case 4: Use LIST with N=50, M=10</a:t>
            </a:r>
          </a:p>
          <a:p>
            <a:pPr marL="457200" lvl="1" indent="0">
              <a:buNone/>
            </a:pPr>
            <a:r>
              <a:rPr lang="en-US" sz="2000" b="0" i="0" u="none" strike="noStrike" baseline="0" dirty="0">
                <a:latin typeface="Courier"/>
              </a:rPr>
              <a:t>Case 5: Use LIST with N=100, M=10</a:t>
            </a:r>
          </a:p>
          <a:p>
            <a:pPr marL="457200" lvl="1" indent="0">
              <a:buNone/>
            </a:pPr>
            <a:r>
              <a:rPr lang="en-US" sz="2000" b="0" i="0" u="none" strike="noStrike" baseline="0" dirty="0">
                <a:latin typeface="Courier"/>
              </a:rPr>
              <a:t>Case 6: Use LIST with N=150, M=10</a:t>
            </a:r>
            <a:endParaRPr lang="en-US" sz="2000" dirty="0"/>
          </a:p>
        </p:txBody>
      </p:sp>
    </p:spTree>
    <p:extLst>
      <p:ext uri="{BB962C8B-B14F-4D97-AF65-F5344CB8AC3E}">
        <p14:creationId xmlns:p14="http://schemas.microsoft.com/office/powerpoint/2010/main" val="563589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8FF26-933C-0D4E-4BD9-11EFA4D3D113}"/>
              </a:ext>
            </a:extLst>
          </p:cNvPr>
          <p:cNvSpPr>
            <a:spLocks noGrp="1"/>
          </p:cNvSpPr>
          <p:nvPr>
            <p:ph type="title"/>
          </p:nvPr>
        </p:nvSpPr>
        <p:spPr/>
        <p:txBody>
          <a:bodyPr>
            <a:normAutofit fontScale="90000"/>
          </a:bodyPr>
          <a:lstStyle/>
          <a:p>
            <a:r>
              <a:rPr lang="en-US" dirty="0"/>
              <a:t>Test Documentation</a:t>
            </a:r>
            <a:br>
              <a:rPr lang="en-US" dirty="0"/>
            </a:br>
            <a:r>
              <a:rPr lang="en-US" sz="2800" dirty="0"/>
              <a:t>Test Description Example</a:t>
            </a:r>
            <a:br>
              <a:rPr lang="en-US" sz="2800" dirty="0"/>
            </a:br>
            <a:br>
              <a:rPr lang="en-US" sz="2800" dirty="0"/>
            </a:br>
            <a:endParaRPr lang="en-US" sz="2800" dirty="0"/>
          </a:p>
        </p:txBody>
      </p:sp>
      <p:sp>
        <p:nvSpPr>
          <p:cNvPr id="3" name="Content Placeholder 2">
            <a:extLst>
              <a:ext uri="{FF2B5EF4-FFF2-40B4-BE49-F238E27FC236}">
                <a16:creationId xmlns:a16="http://schemas.microsoft.com/office/drawing/2014/main" id="{CEDFE3B4-B23B-0191-C937-ABBCEB2850F2}"/>
              </a:ext>
            </a:extLst>
          </p:cNvPr>
          <p:cNvSpPr>
            <a:spLocks noGrp="1"/>
          </p:cNvSpPr>
          <p:nvPr>
            <p:ph idx="1"/>
          </p:nvPr>
        </p:nvSpPr>
        <p:spPr>
          <a:xfrm>
            <a:off x="838200" y="1460810"/>
            <a:ext cx="10515600" cy="5319131"/>
          </a:xfrm>
        </p:spPr>
        <p:txBody>
          <a:bodyPr>
            <a:normAutofit/>
          </a:bodyPr>
          <a:lstStyle/>
          <a:p>
            <a:pPr algn="l"/>
            <a:r>
              <a:rPr lang="en-US" sz="2000" b="1" i="0" u="none" strike="noStrike" baseline="0" dirty="0">
                <a:latin typeface="Courier"/>
              </a:rPr>
              <a:t>INPUT COMMANDS:</a:t>
            </a:r>
          </a:p>
          <a:p>
            <a:pPr marL="457200" lvl="1" indent="0">
              <a:buNone/>
            </a:pPr>
            <a:r>
              <a:rPr lang="en-US" sz="2000" b="0" i="0" u="none" strike="noStrike" baseline="0" dirty="0">
                <a:latin typeface="Courier"/>
              </a:rPr>
              <a:t>The SORT routine is invoked by using the command</a:t>
            </a:r>
          </a:p>
          <a:p>
            <a:pPr marL="457200" lvl="1" indent="0">
              <a:buNone/>
            </a:pPr>
            <a:r>
              <a:rPr lang="en-US" sz="2000" b="0" i="0" u="none" strike="noStrike" baseline="0" dirty="0">
                <a:latin typeface="Courier"/>
              </a:rPr>
              <a:t>RUN SORT (INBUF,OUTBUF) or</a:t>
            </a:r>
          </a:p>
          <a:p>
            <a:pPr marL="457200" lvl="1" indent="0">
              <a:buNone/>
            </a:pPr>
            <a:r>
              <a:rPr lang="en-US" sz="2000" b="0" i="0" u="none" strike="noStrike" baseline="0" dirty="0">
                <a:latin typeface="Courier"/>
              </a:rPr>
              <a:t>RUN SORT (INBUF)</a:t>
            </a:r>
          </a:p>
          <a:p>
            <a:pPr marL="457200" lvl="1" indent="0">
              <a:buNone/>
            </a:pPr>
            <a:r>
              <a:rPr lang="en-US" sz="2000" b="0" i="0" u="none" strike="noStrike" baseline="0" dirty="0">
                <a:latin typeface="Courier"/>
              </a:rPr>
              <a:t>OUTPUT DATA:</a:t>
            </a:r>
          </a:p>
          <a:p>
            <a:pPr marL="457200" lvl="1" indent="0">
              <a:buNone/>
            </a:pPr>
            <a:r>
              <a:rPr lang="en-US" sz="2000" b="0" i="0" u="none" strike="noStrike" baseline="0" dirty="0">
                <a:latin typeface="Courier"/>
              </a:rPr>
              <a:t>If two parameters are used, the sorted list is placed in OUTBUF.</a:t>
            </a:r>
          </a:p>
          <a:p>
            <a:pPr marL="457200" lvl="1" indent="0">
              <a:buNone/>
            </a:pPr>
            <a:r>
              <a:rPr lang="en-US" sz="2000" b="0" i="0" u="none" strike="noStrike" baseline="0" dirty="0">
                <a:latin typeface="Courier"/>
              </a:rPr>
              <a:t>Otherwise, it is placed in INBUF.</a:t>
            </a:r>
          </a:p>
          <a:p>
            <a:pPr algn="l"/>
            <a:r>
              <a:rPr lang="en-US" sz="2000" b="1" i="0" u="none" strike="noStrike" baseline="0" dirty="0">
                <a:latin typeface="Courier"/>
              </a:rPr>
              <a:t>SYSTEM MESSAGES:</a:t>
            </a:r>
          </a:p>
          <a:p>
            <a:pPr marL="457200" lvl="1" indent="0">
              <a:buNone/>
            </a:pPr>
            <a:r>
              <a:rPr lang="en-US" sz="2000" b="0" i="0" u="none" strike="noStrike" baseline="0" dirty="0">
                <a:latin typeface="Courier"/>
              </a:rPr>
              <a:t>During the sorting process, the following message is displayed:</a:t>
            </a:r>
          </a:p>
          <a:p>
            <a:pPr marL="457200" lvl="1" indent="0">
              <a:buNone/>
            </a:pPr>
            <a:r>
              <a:rPr lang="en-US" sz="2000" b="0" i="0" u="none" strike="noStrike" baseline="0" dirty="0">
                <a:latin typeface="Courier"/>
              </a:rPr>
              <a:t>“Sorting...please wait...”</a:t>
            </a:r>
          </a:p>
          <a:p>
            <a:pPr marL="457200" lvl="1" indent="0">
              <a:buNone/>
            </a:pPr>
            <a:r>
              <a:rPr lang="en-US" sz="2000" b="0" i="0" u="none" strike="noStrike" baseline="0" dirty="0">
                <a:latin typeface="Courier"/>
              </a:rPr>
              <a:t>Upon completion, SORT displays the following message on the screen:</a:t>
            </a:r>
          </a:p>
          <a:p>
            <a:pPr marL="457200" lvl="1" indent="0">
              <a:buNone/>
            </a:pPr>
            <a:r>
              <a:rPr lang="en-US" sz="2000" b="0" i="0" u="none" strike="noStrike" baseline="0" dirty="0">
                <a:latin typeface="Courier"/>
              </a:rPr>
              <a:t>“Sorting completed”</a:t>
            </a:r>
          </a:p>
          <a:p>
            <a:pPr marL="457200" lvl="1" indent="0">
              <a:buNone/>
            </a:pPr>
            <a:r>
              <a:rPr lang="en-US" sz="2000" b="0" i="0" u="none" strike="noStrike" baseline="0" dirty="0">
                <a:latin typeface="Courier"/>
              </a:rPr>
              <a:t>To halt or terminate the test before the completion message is</a:t>
            </a:r>
          </a:p>
          <a:p>
            <a:pPr marL="457200" lvl="1" indent="0">
              <a:buNone/>
            </a:pPr>
            <a:r>
              <a:rPr lang="en-US" sz="2000" b="0" i="0" u="none" strike="noStrike" baseline="0" dirty="0">
                <a:latin typeface="Courier"/>
              </a:rPr>
              <a:t>displayed, press CONTROL-C on the keyboard.</a:t>
            </a:r>
            <a:endParaRPr lang="en-US" sz="2000" dirty="0"/>
          </a:p>
        </p:txBody>
      </p:sp>
    </p:spTree>
    <p:extLst>
      <p:ext uri="{BB962C8B-B14F-4D97-AF65-F5344CB8AC3E}">
        <p14:creationId xmlns:p14="http://schemas.microsoft.com/office/powerpoint/2010/main" val="19566589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6B58-3E71-B9C0-5CEE-E05F8EC1EA1A}"/>
              </a:ext>
            </a:extLst>
          </p:cNvPr>
          <p:cNvSpPr>
            <a:spLocks noGrp="1"/>
          </p:cNvSpPr>
          <p:nvPr>
            <p:ph type="title"/>
          </p:nvPr>
        </p:nvSpPr>
        <p:spPr/>
        <p:txBody>
          <a:bodyPr>
            <a:normAutofit fontScale="90000"/>
          </a:bodyPr>
          <a:lstStyle/>
          <a:p>
            <a:r>
              <a:rPr lang="en-US" dirty="0"/>
              <a:t>Test Documentation</a:t>
            </a:r>
            <a:br>
              <a:rPr lang="en-US" dirty="0"/>
            </a:br>
            <a:r>
              <a:rPr lang="en-US" sz="3100" dirty="0"/>
              <a:t>Test Script for Testing The “change field”</a:t>
            </a:r>
            <a:br>
              <a:rPr lang="en-US" sz="3100" dirty="0"/>
            </a:br>
            <a:br>
              <a:rPr lang="en-US" sz="3100" dirty="0"/>
            </a:br>
            <a:endParaRPr lang="en-US" sz="3100" dirty="0"/>
          </a:p>
        </p:txBody>
      </p:sp>
      <p:sp>
        <p:nvSpPr>
          <p:cNvPr id="3" name="Content Placeholder 2">
            <a:extLst>
              <a:ext uri="{FF2B5EF4-FFF2-40B4-BE49-F238E27FC236}">
                <a16:creationId xmlns:a16="http://schemas.microsoft.com/office/drawing/2014/main" id="{69690728-8049-5D84-87C4-CBD715490386}"/>
              </a:ext>
            </a:extLst>
          </p:cNvPr>
          <p:cNvSpPr>
            <a:spLocks noGrp="1"/>
          </p:cNvSpPr>
          <p:nvPr>
            <p:ph idx="1"/>
          </p:nvPr>
        </p:nvSpPr>
        <p:spPr>
          <a:xfrm>
            <a:off x="838200" y="1215483"/>
            <a:ext cx="10515600" cy="5486400"/>
          </a:xfrm>
        </p:spPr>
        <p:txBody>
          <a:bodyPr>
            <a:normAutofit/>
          </a:bodyPr>
          <a:lstStyle/>
          <a:p>
            <a:pPr marL="0" indent="0" algn="l">
              <a:buNone/>
            </a:pPr>
            <a:r>
              <a:rPr lang="en-US" sz="1800" b="1" i="0" u="none" strike="noStrike" baseline="0" dirty="0">
                <a:latin typeface="Courier"/>
              </a:rPr>
              <a:t>Step N:</a:t>
            </a:r>
            <a:r>
              <a:rPr lang="en-US" sz="1800" b="0" i="0" u="none" strike="noStrike" baseline="0" dirty="0">
                <a:latin typeface="Courier"/>
              </a:rPr>
              <a:t> Press function key 4: Access data file.</a:t>
            </a:r>
          </a:p>
          <a:p>
            <a:pPr marL="0" indent="0" algn="l">
              <a:buNone/>
            </a:pPr>
            <a:r>
              <a:rPr lang="en-US" sz="1800" b="1" i="0" u="none" strike="noStrike" baseline="0" dirty="0">
                <a:latin typeface="Courier"/>
              </a:rPr>
              <a:t>Step N+1:</a:t>
            </a:r>
            <a:r>
              <a:rPr lang="en-US" sz="1800" b="0" i="0" u="none" strike="noStrike" baseline="0" dirty="0">
                <a:latin typeface="Courier"/>
              </a:rPr>
              <a:t> Screen will ask for the name of the date file.</a:t>
            </a:r>
          </a:p>
          <a:p>
            <a:pPr marL="457200" lvl="1" indent="0">
              <a:buNone/>
            </a:pPr>
            <a:r>
              <a:rPr lang="en-US" sz="1800" b="0" i="0" u="none" strike="noStrike" baseline="0" dirty="0">
                <a:latin typeface="Courier"/>
              </a:rPr>
              <a:t>Type ‘</a:t>
            </a:r>
            <a:r>
              <a:rPr lang="en-US" sz="1800" b="0" i="0" u="none" strike="noStrike" baseline="0" dirty="0" err="1">
                <a:latin typeface="Courier"/>
              </a:rPr>
              <a:t>sys:test.txt</a:t>
            </a:r>
            <a:r>
              <a:rPr lang="en-US" sz="1800" b="0" i="0" u="none" strike="noStrike" baseline="0" dirty="0">
                <a:latin typeface="Courier"/>
              </a:rPr>
              <a:t>’</a:t>
            </a:r>
          </a:p>
          <a:p>
            <a:pPr marL="457200" lvl="1" indent="0">
              <a:buNone/>
            </a:pPr>
            <a:r>
              <a:rPr lang="en-US" sz="1800" b="0" i="0" u="none" strike="noStrike" baseline="0" dirty="0">
                <a:latin typeface="Courier"/>
              </a:rPr>
              <a:t>Step N+2: Menu will appear, reading</a:t>
            </a:r>
          </a:p>
          <a:p>
            <a:pPr marL="457200" lvl="1" indent="0">
              <a:buNone/>
            </a:pPr>
            <a:r>
              <a:rPr lang="en-US" sz="1800" b="0" i="0" u="none" strike="noStrike" baseline="0" dirty="0">
                <a:latin typeface="Courier"/>
              </a:rPr>
              <a:t>* delete file			* modify file			* rename file</a:t>
            </a:r>
          </a:p>
          <a:p>
            <a:pPr marL="457200" lvl="1" indent="0">
              <a:buNone/>
            </a:pPr>
            <a:r>
              <a:rPr lang="en-US" sz="1800" b="0" i="0" u="none" strike="noStrike" baseline="0" dirty="0">
                <a:latin typeface="Courier"/>
              </a:rPr>
              <a:t>Place cursor next to ‘modify file’ and press</a:t>
            </a:r>
          </a:p>
          <a:p>
            <a:pPr marL="457200" lvl="1" indent="0">
              <a:buNone/>
            </a:pPr>
            <a:r>
              <a:rPr lang="en-US" sz="1800" b="0" i="0" u="none" strike="noStrike" baseline="0" dirty="0">
                <a:latin typeface="Courier"/>
              </a:rPr>
              <a:t>RETURN key.</a:t>
            </a:r>
          </a:p>
          <a:p>
            <a:pPr marL="0" indent="0" algn="l">
              <a:buNone/>
            </a:pPr>
            <a:r>
              <a:rPr lang="en-US" sz="1800" b="1" i="0" u="none" strike="noStrike" baseline="0" dirty="0">
                <a:latin typeface="Courier"/>
              </a:rPr>
              <a:t>Step N+3:</a:t>
            </a:r>
            <a:r>
              <a:rPr lang="en-US" sz="1800" b="0" i="0" u="none" strike="noStrike" baseline="0" dirty="0">
                <a:latin typeface="Courier"/>
              </a:rPr>
              <a:t> Screen will ask for record number. Type ‘4017’.</a:t>
            </a:r>
          </a:p>
          <a:p>
            <a:pPr marL="0" indent="0" algn="l">
              <a:buNone/>
            </a:pPr>
            <a:r>
              <a:rPr lang="en-US" sz="1800" b="1" i="0" u="none" strike="noStrike" baseline="0" dirty="0">
                <a:latin typeface="Courier"/>
              </a:rPr>
              <a:t>Step N+4:</a:t>
            </a:r>
            <a:r>
              <a:rPr lang="en-US" sz="1800" b="0" i="0" u="none" strike="noStrike" baseline="0" dirty="0">
                <a:latin typeface="Courier"/>
              </a:rPr>
              <a:t> Screen will fill with data fields for record 4017:</a:t>
            </a:r>
          </a:p>
          <a:p>
            <a:pPr marL="457200" lvl="1" indent="0">
              <a:buNone/>
            </a:pPr>
            <a:r>
              <a:rPr lang="en-US" sz="1800" b="0" i="0" u="none" strike="noStrike" baseline="0" dirty="0">
                <a:latin typeface="Courier"/>
              </a:rPr>
              <a:t>Record number: 4017 		X: 0042 		Y: 0036</a:t>
            </a:r>
          </a:p>
          <a:p>
            <a:pPr marL="457200" lvl="1" indent="0">
              <a:buNone/>
            </a:pPr>
            <a:r>
              <a:rPr lang="en-US" sz="1800" b="0" i="0" u="none" strike="noStrike" baseline="0" dirty="0">
                <a:latin typeface="Courier"/>
              </a:rPr>
              <a:t>Soil type: clay 			Percolation: 4 </a:t>
            </a:r>
            <a:r>
              <a:rPr lang="en-US" sz="1800" b="0" i="0" u="none" strike="noStrike" baseline="0" dirty="0" err="1">
                <a:latin typeface="Courier"/>
              </a:rPr>
              <a:t>mtrs</a:t>
            </a:r>
            <a:r>
              <a:rPr lang="en-US" sz="1800" b="0" i="0" u="none" strike="noStrike" baseline="0" dirty="0">
                <a:latin typeface="Courier"/>
              </a:rPr>
              <a:t>/</a:t>
            </a:r>
            <a:r>
              <a:rPr lang="en-US" sz="1800" b="0" i="0" u="none" strike="noStrike" baseline="0" dirty="0" err="1">
                <a:latin typeface="Courier"/>
              </a:rPr>
              <a:t>hr</a:t>
            </a:r>
            <a:endParaRPr lang="en-US" sz="1800" b="0" i="0" u="none" strike="noStrike" baseline="0" dirty="0">
              <a:latin typeface="Courier"/>
            </a:endParaRPr>
          </a:p>
          <a:p>
            <a:pPr marL="457200" lvl="1" indent="0">
              <a:buNone/>
            </a:pPr>
            <a:r>
              <a:rPr lang="en-US" sz="1800" b="0" i="0" u="none" strike="noStrike" baseline="0" dirty="0">
                <a:latin typeface="Courier"/>
              </a:rPr>
              <a:t>Vegetation: kudzu 		Canopy height: 25 </a:t>
            </a:r>
            <a:r>
              <a:rPr lang="en-US" sz="1800" b="0" i="0" u="none" strike="noStrike" baseline="0" dirty="0" err="1">
                <a:latin typeface="Courier"/>
              </a:rPr>
              <a:t>mtrs</a:t>
            </a:r>
            <a:endParaRPr lang="en-US" sz="1800" b="0" i="0" u="none" strike="noStrike" baseline="0" dirty="0">
              <a:latin typeface="Courier"/>
            </a:endParaRPr>
          </a:p>
          <a:p>
            <a:pPr marL="0" indent="0">
              <a:buNone/>
            </a:pPr>
            <a:r>
              <a:rPr lang="en-US" sz="1800" b="1" i="0" u="none" strike="noStrike" baseline="0" dirty="0">
                <a:latin typeface="Courier"/>
              </a:rPr>
              <a:t>Step N+5:</a:t>
            </a:r>
            <a:r>
              <a:rPr lang="en-US" sz="1800" b="0" i="0" u="none" strike="noStrike" baseline="0" dirty="0">
                <a:latin typeface="Courier"/>
              </a:rPr>
              <a:t> Press function key 9: modify	</a:t>
            </a:r>
          </a:p>
          <a:p>
            <a:pPr marL="0" indent="0" algn="l">
              <a:buNone/>
            </a:pPr>
            <a:r>
              <a:rPr lang="en-US" sz="1800" b="1" i="0" u="none" strike="noStrike" baseline="0" dirty="0">
                <a:latin typeface="Courier"/>
              </a:rPr>
              <a:t>Step N+6:</a:t>
            </a:r>
            <a:r>
              <a:rPr lang="en-US" sz="1800" b="0" i="0" u="none" strike="noStrike" baseline="0" dirty="0">
                <a:latin typeface="Courier"/>
              </a:rPr>
              <a:t> Entries on screen will be highlighted. </a:t>
            </a:r>
          </a:p>
          <a:p>
            <a:pPr marL="0" indent="0" algn="l">
              <a:buNone/>
            </a:pPr>
            <a:r>
              <a:rPr lang="en-US" sz="1800" b="0" i="0" u="none" strike="noStrike" baseline="0" dirty="0">
                <a:latin typeface="Courier"/>
              </a:rPr>
              <a:t>Move cursor to VEGETATION field. </a:t>
            </a:r>
          </a:p>
          <a:p>
            <a:pPr marL="0" indent="0" algn="l">
              <a:buNone/>
            </a:pPr>
            <a:r>
              <a:rPr lang="en-US" sz="1800" b="0" i="0" u="none" strike="noStrike" baseline="0" dirty="0">
                <a:latin typeface="Courier"/>
              </a:rPr>
              <a:t>Type ‘grass’ over ‘kudzu’ and press RETURN key.</a:t>
            </a:r>
          </a:p>
          <a:p>
            <a:pPr marL="0" indent="0">
              <a:buNone/>
            </a:pPr>
            <a:endParaRPr lang="en-US" sz="1800" b="0" i="0" u="none" strike="noStrike" baseline="0" dirty="0">
              <a:latin typeface="Courier"/>
            </a:endParaRPr>
          </a:p>
          <a:p>
            <a:pPr marL="0" indent="0" algn="l">
              <a:buNone/>
            </a:pPr>
            <a:endParaRPr lang="fr-FR" sz="1800" b="0" i="0" u="none" strike="noStrike" baseline="0" dirty="0">
              <a:latin typeface="Courier"/>
            </a:endParaRPr>
          </a:p>
        </p:txBody>
      </p:sp>
    </p:spTree>
    <p:extLst>
      <p:ext uri="{BB962C8B-B14F-4D97-AF65-F5344CB8AC3E}">
        <p14:creationId xmlns:p14="http://schemas.microsoft.com/office/powerpoint/2010/main" val="3731416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6B58-3E71-B9C0-5CEE-E05F8EC1EA1A}"/>
              </a:ext>
            </a:extLst>
          </p:cNvPr>
          <p:cNvSpPr>
            <a:spLocks noGrp="1"/>
          </p:cNvSpPr>
          <p:nvPr>
            <p:ph type="title"/>
          </p:nvPr>
        </p:nvSpPr>
        <p:spPr/>
        <p:txBody>
          <a:bodyPr>
            <a:normAutofit fontScale="90000"/>
          </a:bodyPr>
          <a:lstStyle/>
          <a:p>
            <a:r>
              <a:rPr lang="en-US" dirty="0"/>
              <a:t>Test Documentation</a:t>
            </a:r>
            <a:br>
              <a:rPr lang="en-US" dirty="0"/>
            </a:br>
            <a:r>
              <a:rPr lang="en-US" sz="3100" dirty="0"/>
              <a:t>Test Script for Testing The “change field”</a:t>
            </a:r>
            <a:br>
              <a:rPr lang="en-US" sz="3100" dirty="0"/>
            </a:br>
            <a:br>
              <a:rPr lang="en-US" sz="3100" dirty="0"/>
            </a:br>
            <a:endParaRPr lang="en-US" sz="3100" dirty="0"/>
          </a:p>
        </p:txBody>
      </p:sp>
      <p:sp>
        <p:nvSpPr>
          <p:cNvPr id="3" name="Content Placeholder 2">
            <a:extLst>
              <a:ext uri="{FF2B5EF4-FFF2-40B4-BE49-F238E27FC236}">
                <a16:creationId xmlns:a16="http://schemas.microsoft.com/office/drawing/2014/main" id="{69690728-8049-5D84-87C4-CBD715490386}"/>
              </a:ext>
            </a:extLst>
          </p:cNvPr>
          <p:cNvSpPr>
            <a:spLocks noGrp="1"/>
          </p:cNvSpPr>
          <p:nvPr>
            <p:ph idx="1"/>
          </p:nvPr>
        </p:nvSpPr>
        <p:spPr>
          <a:xfrm>
            <a:off x="838200" y="1215483"/>
            <a:ext cx="10515600" cy="5486400"/>
          </a:xfrm>
        </p:spPr>
        <p:txBody>
          <a:bodyPr>
            <a:noAutofit/>
          </a:bodyPr>
          <a:lstStyle/>
          <a:p>
            <a:pPr marL="0" indent="0">
              <a:buNone/>
            </a:pPr>
            <a:r>
              <a:rPr lang="en-US" sz="2000" b="1" i="0" u="none" strike="noStrike" baseline="0" dirty="0">
                <a:latin typeface="Courier"/>
              </a:rPr>
              <a:t>Step N+7:</a:t>
            </a:r>
            <a:r>
              <a:rPr lang="en-US" sz="2000" b="0" i="0" u="none" strike="noStrike" baseline="0" dirty="0">
                <a:latin typeface="Courier"/>
              </a:rPr>
              <a:t> Entries on screen will no longer be highlighted.</a:t>
            </a:r>
          </a:p>
          <a:p>
            <a:pPr marL="0" indent="0">
              <a:buNone/>
            </a:pPr>
            <a:r>
              <a:rPr lang="en-US" sz="2000" b="0" i="0" u="none" strike="noStrike" baseline="0" dirty="0">
                <a:latin typeface="Courier"/>
              </a:rPr>
              <a:t>VEGETATION field should now read ‘grass’.</a:t>
            </a:r>
          </a:p>
          <a:p>
            <a:pPr marL="0" indent="0" algn="l">
              <a:buNone/>
            </a:pPr>
            <a:r>
              <a:rPr lang="en-US" sz="2000" b="1" i="0" u="none" strike="noStrike" baseline="0" dirty="0">
                <a:latin typeface="Courier"/>
              </a:rPr>
              <a:t>Step N+8:</a:t>
            </a:r>
            <a:r>
              <a:rPr lang="en-US" sz="2000" b="0" i="0" u="none" strike="noStrike" baseline="0" dirty="0">
                <a:latin typeface="Courier"/>
              </a:rPr>
              <a:t> Press function key 16: Return to previous screen.</a:t>
            </a:r>
          </a:p>
          <a:p>
            <a:pPr marL="0" indent="0" algn="l">
              <a:buNone/>
            </a:pPr>
            <a:r>
              <a:rPr lang="en-US" sz="2000" b="1" i="0" u="none" strike="noStrike" baseline="0" dirty="0">
                <a:latin typeface="Courier"/>
              </a:rPr>
              <a:t>Step N+9:</a:t>
            </a:r>
            <a:r>
              <a:rPr lang="en-US" sz="2000" b="0" i="0" u="none" strike="noStrike" baseline="0" dirty="0">
                <a:latin typeface="Courier"/>
              </a:rPr>
              <a:t> Menu will appear, reading</a:t>
            </a:r>
          </a:p>
          <a:p>
            <a:pPr marL="457200" lvl="1" indent="0">
              <a:buNone/>
            </a:pPr>
            <a:r>
              <a:rPr lang="en-US" sz="2000" b="0" i="0" u="none" strike="noStrike" baseline="0" dirty="0">
                <a:latin typeface="Courier"/>
              </a:rPr>
              <a:t>* delete file		* modify file			* rename file</a:t>
            </a:r>
          </a:p>
          <a:p>
            <a:pPr marL="457200" lvl="1" indent="0">
              <a:buNone/>
            </a:pPr>
            <a:r>
              <a:rPr lang="en-US" sz="2000" b="0" i="0" u="none" strike="noStrike" baseline="0" dirty="0">
                <a:latin typeface="Courier"/>
              </a:rPr>
              <a:t>To verify that the modification has been recorded, place cursor next to ‘modify file’ and press RETURN key.</a:t>
            </a:r>
          </a:p>
          <a:p>
            <a:pPr marL="0" indent="0" algn="l">
              <a:buNone/>
            </a:pPr>
            <a:r>
              <a:rPr lang="en-US" sz="2000" b="1" i="0" u="none" strike="noStrike" baseline="0" dirty="0">
                <a:latin typeface="Courier"/>
              </a:rPr>
              <a:t>Step N+10: </a:t>
            </a:r>
            <a:r>
              <a:rPr lang="en-US" sz="2000" b="0" i="0" u="none" strike="noStrike" baseline="0" dirty="0">
                <a:latin typeface="Courier"/>
              </a:rPr>
              <a:t>Screen will ask for record number. Type ‘4017’.</a:t>
            </a:r>
          </a:p>
          <a:p>
            <a:pPr marL="0" indent="0" algn="l">
              <a:buNone/>
            </a:pPr>
            <a:r>
              <a:rPr lang="en-US" sz="2000" b="1" i="0" u="none" strike="noStrike" baseline="0" dirty="0">
                <a:latin typeface="Courier"/>
              </a:rPr>
              <a:t>Step N+11: </a:t>
            </a:r>
            <a:r>
              <a:rPr lang="en-US" sz="2000" b="0" i="0" u="none" strike="noStrike" baseline="0" dirty="0">
                <a:latin typeface="Courier"/>
              </a:rPr>
              <a:t>Screen will fill with data fields for record 4017:</a:t>
            </a:r>
          </a:p>
          <a:p>
            <a:pPr marL="457200" lvl="1" indent="0">
              <a:buNone/>
            </a:pPr>
            <a:r>
              <a:rPr lang="en-US" sz="2000" b="0" i="0" u="none" strike="noStrike" baseline="0" dirty="0">
                <a:latin typeface="Courier"/>
              </a:rPr>
              <a:t>Record number: 4017 		X: 0042 		Y: 0036</a:t>
            </a:r>
          </a:p>
          <a:p>
            <a:pPr marL="457200" lvl="1" indent="0">
              <a:buNone/>
            </a:pPr>
            <a:r>
              <a:rPr lang="en-US" sz="2000" b="0" i="0" u="none" strike="noStrike" baseline="0" dirty="0">
                <a:latin typeface="Courier"/>
              </a:rPr>
              <a:t>Soil type: clay 		Percolation: 4 </a:t>
            </a:r>
            <a:r>
              <a:rPr lang="en-US" sz="2000" b="0" i="0" u="none" strike="noStrike" baseline="0" dirty="0" err="1">
                <a:latin typeface="Courier"/>
              </a:rPr>
              <a:t>mtrs</a:t>
            </a:r>
            <a:r>
              <a:rPr lang="en-US" sz="2000" b="0" i="0" u="none" strike="noStrike" baseline="0" dirty="0">
                <a:latin typeface="Courier"/>
              </a:rPr>
              <a:t>/</a:t>
            </a:r>
            <a:r>
              <a:rPr lang="en-US" sz="2000" b="0" i="0" u="none" strike="noStrike" baseline="0" dirty="0" err="1">
                <a:latin typeface="Courier"/>
              </a:rPr>
              <a:t>hr</a:t>
            </a:r>
            <a:endParaRPr lang="en-US" sz="2000" b="0" i="0" u="none" strike="noStrike" baseline="0" dirty="0">
              <a:latin typeface="Courier"/>
            </a:endParaRPr>
          </a:p>
          <a:p>
            <a:pPr marL="457200" lvl="1" indent="0">
              <a:buNone/>
            </a:pPr>
            <a:r>
              <a:rPr lang="en-US" sz="2000" b="0" i="0" u="none" strike="noStrike" baseline="0" dirty="0">
                <a:latin typeface="Courier"/>
              </a:rPr>
              <a:t>Vegetation: grass 		Canopy height: 25 </a:t>
            </a:r>
            <a:r>
              <a:rPr lang="en-US" sz="2000" b="0" i="0" u="none" strike="noStrike" baseline="0" dirty="0" err="1">
                <a:latin typeface="Courier"/>
              </a:rPr>
              <a:t>mtrs</a:t>
            </a:r>
            <a:endParaRPr lang="en-US" sz="2000" b="0" i="0" u="none" strike="noStrike" baseline="0" dirty="0">
              <a:latin typeface="Courier"/>
            </a:endParaRPr>
          </a:p>
        </p:txBody>
      </p:sp>
    </p:spTree>
    <p:extLst>
      <p:ext uri="{BB962C8B-B14F-4D97-AF65-F5344CB8AC3E}">
        <p14:creationId xmlns:p14="http://schemas.microsoft.com/office/powerpoint/2010/main" val="40622247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6A75E-FFA9-936C-A969-EC8341FCB9E5}"/>
              </a:ext>
            </a:extLst>
          </p:cNvPr>
          <p:cNvSpPr>
            <a:spLocks noGrp="1"/>
          </p:cNvSpPr>
          <p:nvPr>
            <p:ph type="title"/>
          </p:nvPr>
        </p:nvSpPr>
        <p:spPr/>
        <p:txBody>
          <a:bodyPr/>
          <a:lstStyle/>
          <a:p>
            <a:r>
              <a:rPr lang="en-US" dirty="0"/>
              <a:t>Test Documentation</a:t>
            </a:r>
            <a:br>
              <a:rPr lang="en-US" dirty="0"/>
            </a:br>
            <a:r>
              <a:rPr lang="en-US" sz="2800" dirty="0"/>
              <a:t>Test Analysis Report</a:t>
            </a:r>
          </a:p>
        </p:txBody>
      </p:sp>
      <p:sp>
        <p:nvSpPr>
          <p:cNvPr id="3" name="Content Placeholder 2">
            <a:extLst>
              <a:ext uri="{FF2B5EF4-FFF2-40B4-BE49-F238E27FC236}">
                <a16:creationId xmlns:a16="http://schemas.microsoft.com/office/drawing/2014/main" id="{E1422548-45D1-64E6-85CA-8844BF0C8233}"/>
              </a:ext>
            </a:extLst>
          </p:cNvPr>
          <p:cNvSpPr>
            <a:spLocks noGrp="1"/>
          </p:cNvSpPr>
          <p:nvPr>
            <p:ph idx="1"/>
          </p:nvPr>
        </p:nvSpPr>
        <p:spPr/>
        <p:txBody>
          <a:bodyPr/>
          <a:lstStyle/>
          <a:p>
            <a:pPr eaLnBrk="1" hangingPunct="1"/>
            <a:r>
              <a:rPr lang="en-US" dirty="0"/>
              <a:t>Documents the result of test</a:t>
            </a:r>
          </a:p>
          <a:p>
            <a:pPr eaLnBrk="1" hangingPunct="1"/>
            <a:r>
              <a:rPr lang="en-US" dirty="0"/>
              <a:t>Provides information needed to </a:t>
            </a:r>
            <a:r>
              <a:rPr lang="en-US" b="1" dirty="0"/>
              <a:t>duplicate the failure </a:t>
            </a:r>
            <a:r>
              <a:rPr lang="en-US" dirty="0"/>
              <a:t>and to locate and fix the source of the problem</a:t>
            </a:r>
          </a:p>
          <a:p>
            <a:pPr eaLnBrk="1" hangingPunct="1"/>
            <a:r>
              <a:rPr lang="en-US" dirty="0"/>
              <a:t>Provides information necessary to determine if the project is </a:t>
            </a:r>
            <a:r>
              <a:rPr lang="en-US" b="1" dirty="0"/>
              <a:t>complete</a:t>
            </a:r>
          </a:p>
          <a:p>
            <a:pPr eaLnBrk="1" hangingPunct="1"/>
            <a:r>
              <a:rPr lang="en-US" dirty="0"/>
              <a:t>Establish confidence in the system’s performance</a:t>
            </a:r>
          </a:p>
          <a:p>
            <a:endParaRPr lang="en-US" dirty="0"/>
          </a:p>
        </p:txBody>
      </p:sp>
    </p:spTree>
    <p:extLst>
      <p:ext uri="{BB962C8B-B14F-4D97-AF65-F5344CB8AC3E}">
        <p14:creationId xmlns:p14="http://schemas.microsoft.com/office/powerpoint/2010/main" val="36332665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30298-ECFB-6D05-C855-53C5681168EF}"/>
              </a:ext>
            </a:extLst>
          </p:cNvPr>
          <p:cNvSpPr>
            <a:spLocks noGrp="1"/>
          </p:cNvSpPr>
          <p:nvPr>
            <p:ph type="title"/>
          </p:nvPr>
        </p:nvSpPr>
        <p:spPr/>
        <p:txBody>
          <a:bodyPr/>
          <a:lstStyle/>
          <a:p>
            <a:r>
              <a:rPr lang="en-US" dirty="0"/>
              <a:t>Test Documentation</a:t>
            </a:r>
            <a:br>
              <a:rPr lang="en-US" dirty="0"/>
            </a:br>
            <a:r>
              <a:rPr lang="en-US" sz="2800" dirty="0"/>
              <a:t>Problem Report Forms</a:t>
            </a:r>
          </a:p>
        </p:txBody>
      </p:sp>
      <p:sp>
        <p:nvSpPr>
          <p:cNvPr id="3" name="Content Placeholder 2">
            <a:extLst>
              <a:ext uri="{FF2B5EF4-FFF2-40B4-BE49-F238E27FC236}">
                <a16:creationId xmlns:a16="http://schemas.microsoft.com/office/drawing/2014/main" id="{3D2B4033-883C-77DD-11C3-07613E4391ED}"/>
              </a:ext>
            </a:extLst>
          </p:cNvPr>
          <p:cNvSpPr>
            <a:spLocks noGrp="1"/>
          </p:cNvSpPr>
          <p:nvPr>
            <p:ph idx="1"/>
          </p:nvPr>
        </p:nvSpPr>
        <p:spPr/>
        <p:txBody>
          <a:bodyPr/>
          <a:lstStyle/>
          <a:p>
            <a:pPr eaLnBrk="1" hangingPunct="1"/>
            <a:r>
              <a:rPr lang="en-US" dirty="0"/>
              <a:t>Location: Where did the problem occur?</a:t>
            </a:r>
          </a:p>
          <a:p>
            <a:pPr eaLnBrk="1" hangingPunct="1"/>
            <a:r>
              <a:rPr lang="en-US" dirty="0"/>
              <a:t>Timing: When did it occur?</a:t>
            </a:r>
          </a:p>
          <a:p>
            <a:pPr eaLnBrk="1" hangingPunct="1"/>
            <a:r>
              <a:rPr lang="en-US" dirty="0"/>
              <a:t>Symptom: What was observed?</a:t>
            </a:r>
          </a:p>
          <a:p>
            <a:pPr eaLnBrk="1" hangingPunct="1"/>
            <a:r>
              <a:rPr lang="en-US" dirty="0"/>
              <a:t>End result: What were the consequences?</a:t>
            </a:r>
          </a:p>
          <a:p>
            <a:pPr eaLnBrk="1" hangingPunct="1"/>
            <a:r>
              <a:rPr lang="en-US" dirty="0"/>
              <a:t>Mechanism: How did it occur?</a:t>
            </a:r>
          </a:p>
          <a:p>
            <a:pPr eaLnBrk="1" hangingPunct="1"/>
            <a:r>
              <a:rPr lang="en-US" dirty="0"/>
              <a:t>Cause: Why did it occur?</a:t>
            </a:r>
          </a:p>
          <a:p>
            <a:pPr eaLnBrk="1" hangingPunct="1"/>
            <a:r>
              <a:rPr lang="en-US" dirty="0"/>
              <a:t>Severity: How much was the user or business affected?</a:t>
            </a:r>
          </a:p>
          <a:p>
            <a:pPr eaLnBrk="1" hangingPunct="1"/>
            <a:r>
              <a:rPr lang="en-US" dirty="0"/>
              <a:t>Cost: How much did it cost?</a:t>
            </a:r>
          </a:p>
          <a:p>
            <a:endParaRPr lang="en-US" dirty="0"/>
          </a:p>
        </p:txBody>
      </p:sp>
    </p:spTree>
    <p:extLst>
      <p:ext uri="{BB962C8B-B14F-4D97-AF65-F5344CB8AC3E}">
        <p14:creationId xmlns:p14="http://schemas.microsoft.com/office/powerpoint/2010/main" val="4085298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18B1E-2A97-32CD-82FE-CF3F450767A5}"/>
              </a:ext>
            </a:extLst>
          </p:cNvPr>
          <p:cNvSpPr>
            <a:spLocks noGrp="1"/>
          </p:cNvSpPr>
          <p:nvPr>
            <p:ph type="title"/>
          </p:nvPr>
        </p:nvSpPr>
        <p:spPr/>
        <p:txBody>
          <a:bodyPr/>
          <a:lstStyle/>
          <a:p>
            <a:r>
              <a:rPr lang="en-US" dirty="0"/>
              <a:t>Unit Testing</a:t>
            </a:r>
            <a:br>
              <a:rPr lang="en-US" dirty="0"/>
            </a:br>
            <a:r>
              <a:rPr lang="en-US" sz="2800" dirty="0"/>
              <a:t>Steps in Testing </a:t>
            </a:r>
          </a:p>
        </p:txBody>
      </p:sp>
      <p:sp>
        <p:nvSpPr>
          <p:cNvPr id="3" name="Content Placeholder 2">
            <a:extLst>
              <a:ext uri="{FF2B5EF4-FFF2-40B4-BE49-F238E27FC236}">
                <a16:creationId xmlns:a16="http://schemas.microsoft.com/office/drawing/2014/main" id="{DD670C8D-CB62-CAEE-EBCE-9B2862469C51}"/>
              </a:ext>
            </a:extLst>
          </p:cNvPr>
          <p:cNvSpPr>
            <a:spLocks noGrp="1"/>
          </p:cNvSpPr>
          <p:nvPr>
            <p:ph idx="1"/>
          </p:nvPr>
        </p:nvSpPr>
        <p:spPr/>
        <p:txBody>
          <a:bodyPr/>
          <a:lstStyle/>
          <a:p>
            <a:pPr eaLnBrk="1" hangingPunct="1"/>
            <a:r>
              <a:rPr lang="en-US" sz="3000" dirty="0"/>
              <a:t>Determining test objectives</a:t>
            </a:r>
          </a:p>
          <a:p>
            <a:pPr eaLnBrk="1" hangingPunct="1"/>
            <a:r>
              <a:rPr lang="en-US" sz="3000" dirty="0"/>
              <a:t>Selecting test cases</a:t>
            </a:r>
          </a:p>
          <a:p>
            <a:pPr eaLnBrk="1" hangingPunct="1"/>
            <a:r>
              <a:rPr lang="en-US" sz="3000" dirty="0"/>
              <a:t>Executing test cases </a:t>
            </a:r>
          </a:p>
          <a:p>
            <a:endParaRPr lang="en-US" dirty="0"/>
          </a:p>
        </p:txBody>
      </p:sp>
    </p:spTree>
    <p:extLst>
      <p:ext uri="{BB962C8B-B14F-4D97-AF65-F5344CB8AC3E}">
        <p14:creationId xmlns:p14="http://schemas.microsoft.com/office/powerpoint/2010/main" val="11801110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FB958-5EAC-4574-82BE-3B09E0A4DEC3}"/>
              </a:ext>
            </a:extLst>
          </p:cNvPr>
          <p:cNvSpPr>
            <a:spLocks noGrp="1"/>
          </p:cNvSpPr>
          <p:nvPr>
            <p:ph type="title"/>
          </p:nvPr>
        </p:nvSpPr>
        <p:spPr/>
        <p:txBody>
          <a:bodyPr/>
          <a:lstStyle/>
          <a:p>
            <a:r>
              <a:rPr lang="en-US" dirty="0"/>
              <a:t>Test Documentation</a:t>
            </a:r>
            <a:br>
              <a:rPr lang="en-US" dirty="0"/>
            </a:br>
            <a:r>
              <a:rPr lang="en-US" sz="2800" dirty="0"/>
              <a:t>Example of Actual Problem Report Forms</a:t>
            </a:r>
          </a:p>
        </p:txBody>
      </p:sp>
      <p:pic>
        <p:nvPicPr>
          <p:cNvPr id="4" name="Picture 3">
            <a:extLst>
              <a:ext uri="{FF2B5EF4-FFF2-40B4-BE49-F238E27FC236}">
                <a16:creationId xmlns:a16="http://schemas.microsoft.com/office/drawing/2014/main" id="{6B94037E-8F69-74C7-36F9-F43F0EBAF725}"/>
              </a:ext>
            </a:extLst>
          </p:cNvPr>
          <p:cNvPicPr>
            <a:picLocks noGrp="1" noChangeAspect="1" noChangeArrowheads="1"/>
          </p:cNvPicPr>
          <p:nvPr/>
        </p:nvPicPr>
        <p:blipFill>
          <a:blip r:embed="rId2" cstate="print"/>
          <a:srcRect/>
          <a:stretch>
            <a:fillRect/>
          </a:stretch>
        </p:blipFill>
        <p:spPr>
          <a:xfrm>
            <a:off x="559419" y="2552621"/>
            <a:ext cx="11073161" cy="2303251"/>
          </a:xfrm>
          <a:prstGeom prst="rect">
            <a:avLst/>
          </a:prstGeom>
        </p:spPr>
      </p:pic>
    </p:spTree>
    <p:extLst>
      <p:ext uri="{BB962C8B-B14F-4D97-AF65-F5344CB8AC3E}">
        <p14:creationId xmlns:p14="http://schemas.microsoft.com/office/powerpoint/2010/main" val="19957514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E6A99-0FAA-E1F2-12DC-888052853196}"/>
              </a:ext>
            </a:extLst>
          </p:cNvPr>
          <p:cNvSpPr>
            <a:spLocks noGrp="1"/>
          </p:cNvSpPr>
          <p:nvPr>
            <p:ph type="title"/>
          </p:nvPr>
        </p:nvSpPr>
        <p:spPr/>
        <p:txBody>
          <a:bodyPr>
            <a:normAutofit fontScale="90000"/>
          </a:bodyPr>
          <a:lstStyle/>
          <a:p>
            <a:r>
              <a:rPr lang="en-US" dirty="0"/>
              <a:t>Test Documentation</a:t>
            </a:r>
            <a:br>
              <a:rPr lang="en-US" dirty="0"/>
            </a:br>
            <a:r>
              <a:rPr lang="en-US" sz="2800" dirty="0"/>
              <a:t>Example of Actual Discrepancy Report Forms</a:t>
            </a:r>
            <a:br>
              <a:rPr lang="en-US" sz="2800" dirty="0"/>
            </a:br>
            <a:br>
              <a:rPr lang="en-US" sz="2800" dirty="0"/>
            </a:br>
            <a:endParaRPr lang="en-US" sz="2800" dirty="0"/>
          </a:p>
        </p:txBody>
      </p:sp>
      <p:pic>
        <p:nvPicPr>
          <p:cNvPr id="5" name="Content Placeholder 4" descr="Table&#10;&#10;Description automatically generated">
            <a:extLst>
              <a:ext uri="{FF2B5EF4-FFF2-40B4-BE49-F238E27FC236}">
                <a16:creationId xmlns:a16="http://schemas.microsoft.com/office/drawing/2014/main" id="{E0F4F266-0634-C30E-FF51-1898E250C5B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60088" y="1101494"/>
            <a:ext cx="9879980" cy="5756506"/>
          </a:xfrm>
        </p:spPr>
      </p:pic>
    </p:spTree>
    <p:extLst>
      <p:ext uri="{BB962C8B-B14F-4D97-AF65-F5344CB8AC3E}">
        <p14:creationId xmlns:p14="http://schemas.microsoft.com/office/powerpoint/2010/main" val="891347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555F1-57BD-4CD3-514B-53BD07C984FE}"/>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0AB4F69F-A348-2670-436D-B69D057D114A}"/>
              </a:ext>
            </a:extLst>
          </p:cNvPr>
          <p:cNvSpPr>
            <a:spLocks noGrp="1"/>
          </p:cNvSpPr>
          <p:nvPr>
            <p:ph idx="1"/>
          </p:nvPr>
        </p:nvSpPr>
        <p:spPr/>
        <p:txBody>
          <a:bodyPr/>
          <a:lstStyle/>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Shari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PFleeger</a:t>
            </a:r>
            <a:r>
              <a:rPr lang="en-US" sz="2200" dirty="0">
                <a:effectLst/>
                <a:latin typeface="Calibri" panose="020F0502020204030204" pitchFamily="34" charset="0"/>
                <a:ea typeface="Calibri" panose="020F0502020204030204" pitchFamily="34" charset="0"/>
                <a:cs typeface="Times New Roman" panose="02020603050405020304" pitchFamily="18" charset="0"/>
              </a:rPr>
              <a:t>, Joanne Atlee, Software Engineering: Theory and Practice, 4</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a:t>
            </a:r>
          </a:p>
          <a:p>
            <a:pPr marL="342900" marR="0" lvl="0" indent="-342900">
              <a:lnSpc>
                <a:spcPct val="107000"/>
              </a:lnSpc>
              <a:spcBef>
                <a:spcPts val="0"/>
              </a:spcBef>
              <a:spcAft>
                <a:spcPts val="0"/>
              </a:spcAft>
              <a:buFont typeface="+mj-lt"/>
              <a:buAutoNum type="arabicPeriod"/>
            </a:pP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pPr>
            <a:r>
              <a:rPr lang="en-US" sz="2200" dirty="0">
                <a:effectLst/>
                <a:latin typeface="Calibri" panose="020F0502020204030204" pitchFamily="34" charset="0"/>
                <a:ea typeface="Calibri" panose="020F0502020204030204" pitchFamily="34" charset="0"/>
                <a:cs typeface="Times New Roman" panose="02020603050405020304" pitchFamily="18" charset="0"/>
              </a:rPr>
              <a:t>Roger S. Pressman, Software Engineering A Practitioner’s Approach, 9</a:t>
            </a:r>
            <a:r>
              <a:rPr lang="en-US" sz="2200" baseline="30000" dirty="0">
                <a:effectLst/>
                <a:latin typeface="Calibri" panose="020F0502020204030204" pitchFamily="34" charset="0"/>
                <a:ea typeface="Calibri" panose="020F0502020204030204" pitchFamily="34" charset="0"/>
                <a:cs typeface="Times New Roman" panose="02020603050405020304" pitchFamily="18" charset="0"/>
              </a:rPr>
              <a:t>th</a:t>
            </a:r>
            <a:r>
              <a:rPr lang="en-US" sz="2200" dirty="0">
                <a:effectLst/>
                <a:latin typeface="Calibri" panose="020F0502020204030204" pitchFamily="34" charset="0"/>
                <a:ea typeface="Calibri" panose="020F0502020204030204" pitchFamily="34" charset="0"/>
                <a:cs typeface="Times New Roman" panose="02020603050405020304" pitchFamily="18" charset="0"/>
              </a:rPr>
              <a:t> Edition. </a:t>
            </a:r>
            <a:r>
              <a:rPr lang="en-US" sz="2200" dirty="0" err="1">
                <a:effectLst/>
                <a:latin typeface="Calibri" panose="020F0502020204030204" pitchFamily="34" charset="0"/>
                <a:ea typeface="Calibri" panose="020F0502020204030204" pitchFamily="34" charset="0"/>
                <a:cs typeface="Times New Roman" panose="02020603050405020304" pitchFamily="18" charset="0"/>
              </a:rPr>
              <a:t>McGrawHill</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37643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5737-A7A3-8B3F-456A-B7C60AAA93F3}"/>
              </a:ext>
            </a:extLst>
          </p:cNvPr>
          <p:cNvSpPr>
            <a:spLocks noGrp="1"/>
          </p:cNvSpPr>
          <p:nvPr>
            <p:ph type="title"/>
          </p:nvPr>
        </p:nvSpPr>
        <p:spPr/>
        <p:txBody>
          <a:bodyPr/>
          <a:lstStyle/>
          <a:p>
            <a:r>
              <a:rPr lang="en-US" dirty="0"/>
              <a:t>Unit Testing</a:t>
            </a:r>
            <a:br>
              <a:rPr lang="en-US" dirty="0"/>
            </a:br>
            <a:r>
              <a:rPr lang="en-US" sz="2800" dirty="0"/>
              <a:t>Whitebox Test Thoroughness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2B3DA4B-E4BB-0616-D5AD-7CD0DBABEAAE}"/>
                  </a:ext>
                </a:extLst>
              </p:cNvPr>
              <p:cNvSpPr>
                <a:spLocks noGrp="1"/>
              </p:cNvSpPr>
              <p:nvPr>
                <p:ph idx="1"/>
              </p:nvPr>
            </p:nvSpPr>
            <p:spPr>
              <a:xfrm>
                <a:off x="838200" y="1825624"/>
                <a:ext cx="10515600" cy="4575175"/>
              </a:xfrm>
            </p:spPr>
            <p:txBody>
              <a:bodyPr>
                <a:normAutofit fontScale="92500" lnSpcReduction="10000"/>
              </a:bodyPr>
              <a:lstStyle/>
              <a:p>
                <a:pPr algn="l"/>
                <a:r>
                  <a:rPr lang="en-US" sz="3000" b="1" i="0" u="none" strike="noStrike" baseline="0" dirty="0"/>
                  <a:t>Statement testing: </a:t>
                </a:r>
                <a:r>
                  <a:rPr lang="en-US" sz="3000" b="0" i="0" u="none" strike="noStrike" baseline="0" dirty="0"/>
                  <a:t>Every statement in the component is executed at least once in some test.</a:t>
                </a:r>
              </a:p>
              <a:p>
                <a:pPr marL="0" indent="0" algn="ctr">
                  <a:buNone/>
                </a:pPr>
                <a:r>
                  <a:rPr lang="en-US" sz="2400" i="1" dirty="0">
                    <a:latin typeface="Cambria Math" panose="02040503050406030204" pitchFamily="18" charset="0"/>
                  </a:rPr>
                  <a:t>Statement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𝑠𝑡𝑎𝑡𝑒𝑚𝑒𝑛𝑡𝑠</m:t>
                        </m:r>
                      </m:den>
                    </m:f>
                  </m:oMath>
                </a14:m>
                <a:endParaRPr lang="en-US" sz="3000" i="1" dirty="0">
                  <a:latin typeface="Cambria Math" panose="02040503050406030204" pitchFamily="18" charset="0"/>
                </a:endParaRPr>
              </a:p>
              <a:p>
                <a:pPr algn="l"/>
                <a:r>
                  <a:rPr lang="en-US" sz="3000" b="1" i="0" u="none" strike="noStrike" baseline="0" dirty="0"/>
                  <a:t>Branch testing: </a:t>
                </a:r>
                <a:r>
                  <a:rPr lang="en-US" sz="3000" b="0" i="0" u="none" strike="noStrike" baseline="0" dirty="0"/>
                  <a:t>For every decision point in the code, each branch is chosen at least once in some test.</a:t>
                </a:r>
              </a:p>
              <a:p>
                <a:pPr marL="0" indent="0" algn="ctr">
                  <a:buNone/>
                </a:pPr>
                <a:r>
                  <a:rPr lang="en-US" sz="2400" i="1" dirty="0">
                    <a:latin typeface="Cambria Math" panose="02040503050406030204" pitchFamily="18" charset="0"/>
                  </a:rPr>
                  <a:t>Branch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𝑏𝑎𝑟𝑛𝑐h𝑒𝑠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𝑏𝑟𝑎𝑛𝑐h𝑒𝑠</m:t>
                        </m:r>
                      </m:den>
                    </m:f>
                  </m:oMath>
                </a14:m>
                <a:endParaRPr lang="en-US" sz="3000" b="0" i="0" u="none" strike="noStrike" baseline="0" dirty="0"/>
              </a:p>
              <a:p>
                <a:pPr algn="l"/>
                <a:r>
                  <a:rPr lang="en-US" sz="3000" b="1" i="0" u="none" strike="noStrike" baseline="0" dirty="0"/>
                  <a:t>Path testing: </a:t>
                </a:r>
                <a:r>
                  <a:rPr lang="en-US" sz="3000" b="0" i="0" u="none" strike="noStrike" baseline="0" dirty="0"/>
                  <a:t>Every distinct path through the code is executed at least once in some test.</a:t>
                </a:r>
              </a:p>
              <a:p>
                <a:pPr marL="0" indent="0" algn="ctr">
                  <a:buNone/>
                </a:pPr>
                <a:r>
                  <a:rPr lang="en-US" sz="2400" i="1" dirty="0">
                    <a:latin typeface="Cambria Math" panose="02040503050406030204" pitchFamily="18" charset="0"/>
                  </a:rPr>
                  <a:t>Path coverage (%) = </a:t>
                </a:r>
                <a14:m>
                  <m:oMath xmlns:m="http://schemas.openxmlformats.org/officeDocument/2006/math">
                    <m:f>
                      <m:fPr>
                        <m:ctrlPr>
                          <a:rPr lang="en-US" sz="3000" i="1">
                            <a:latin typeface="Cambria Math" panose="02040503050406030204" pitchFamily="18" charset="0"/>
                          </a:rPr>
                        </m:ctrlPr>
                      </m:fPr>
                      <m:num>
                        <m:r>
                          <a:rPr lang="en-US" sz="3000" i="1">
                            <a:latin typeface="Cambria Math" panose="02040503050406030204" pitchFamily="18" charset="0"/>
                          </a:rPr>
                          <m:t>𝑁𝑢𝑚𝑏𝑒𝑟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i="1">
                            <a:latin typeface="Cambria Math" panose="02040503050406030204" pitchFamily="18" charset="0"/>
                          </a:rPr>
                          <m:t>𝑒𝑥𝑒𝑐𝑢𝑡𝑒𝑑</m:t>
                        </m:r>
                        <m:r>
                          <a:rPr lang="en-US" sz="3000" i="1">
                            <a:latin typeface="Cambria Math" panose="02040503050406030204" pitchFamily="18" charset="0"/>
                          </a:rPr>
                          <m:t> </m:t>
                        </m:r>
                        <m:r>
                          <a:rPr lang="en-US" sz="3000" b="0" i="1" smtClean="0">
                            <a:latin typeface="Cambria Math" panose="02040503050406030204" pitchFamily="18" charset="0"/>
                          </a:rPr>
                          <m:t>𝑝𝑎𝑡h𝑠</m:t>
                        </m:r>
                      </m:num>
                      <m:den>
                        <m:r>
                          <a:rPr lang="en-US" sz="3000" i="1">
                            <a:latin typeface="Cambria Math" panose="02040503050406030204" pitchFamily="18" charset="0"/>
                          </a:rPr>
                          <m:t>𝑇𝑜𝑡𝑎𝑙</m:t>
                        </m:r>
                        <m:r>
                          <a:rPr lang="en-US" sz="3000" i="1">
                            <a:latin typeface="Cambria Math" panose="02040503050406030204" pitchFamily="18" charset="0"/>
                          </a:rPr>
                          <m:t> </m:t>
                        </m:r>
                        <m:r>
                          <a:rPr lang="en-US" sz="3000" i="1">
                            <a:latin typeface="Cambria Math" panose="02040503050406030204" pitchFamily="18" charset="0"/>
                          </a:rPr>
                          <m:t>𝑛𝑢𝑚𝑏𝑒𝑟</m:t>
                        </m:r>
                        <m:r>
                          <a:rPr lang="en-US" sz="3000" i="1">
                            <a:latin typeface="Cambria Math" panose="02040503050406030204" pitchFamily="18" charset="0"/>
                          </a:rPr>
                          <m:t> </m:t>
                        </m:r>
                        <m:r>
                          <a:rPr lang="en-US" sz="3000" i="1">
                            <a:latin typeface="Cambria Math" panose="02040503050406030204" pitchFamily="18" charset="0"/>
                          </a:rPr>
                          <m:t>𝑜𝑓</m:t>
                        </m:r>
                        <m:r>
                          <a:rPr lang="en-US" sz="3000" i="1">
                            <a:latin typeface="Cambria Math" panose="02040503050406030204" pitchFamily="18" charset="0"/>
                          </a:rPr>
                          <m:t> </m:t>
                        </m:r>
                        <m:r>
                          <a:rPr lang="en-US" sz="3000" b="0" i="1" smtClean="0">
                            <a:latin typeface="Cambria Math" panose="02040503050406030204" pitchFamily="18" charset="0"/>
                          </a:rPr>
                          <m:t>𝑝𝑎𝑡h𝑠</m:t>
                        </m:r>
                      </m:den>
                    </m:f>
                  </m:oMath>
                </a14:m>
                <a:endParaRPr lang="en-US" sz="3000" dirty="0"/>
              </a:p>
            </p:txBody>
          </p:sp>
        </mc:Choice>
        <mc:Fallback xmlns="">
          <p:sp>
            <p:nvSpPr>
              <p:cNvPr id="3" name="Content Placeholder 2">
                <a:extLst>
                  <a:ext uri="{FF2B5EF4-FFF2-40B4-BE49-F238E27FC236}">
                    <a16:creationId xmlns:a16="http://schemas.microsoft.com/office/drawing/2014/main" id="{82B3DA4B-E4BB-0616-D5AD-7CD0DBABEAAE}"/>
                  </a:ext>
                </a:extLst>
              </p:cNvPr>
              <p:cNvSpPr>
                <a:spLocks noGrp="1" noRot="1" noChangeAspect="1" noMove="1" noResize="1" noEditPoints="1" noAdjustHandles="1" noChangeArrowheads="1" noChangeShapeType="1" noTextEdit="1"/>
              </p:cNvSpPr>
              <p:nvPr>
                <p:ph idx="1"/>
              </p:nvPr>
            </p:nvSpPr>
            <p:spPr>
              <a:xfrm>
                <a:off x="838200" y="1825624"/>
                <a:ext cx="10515600" cy="4575175"/>
              </a:xfrm>
              <a:blipFill>
                <a:blip r:embed="rId2"/>
                <a:stretch>
                  <a:fillRect l="-1043" t="-2929" r="-986"/>
                </a:stretch>
              </a:blipFill>
            </p:spPr>
            <p:txBody>
              <a:bodyPr/>
              <a:lstStyle/>
              <a:p>
                <a:r>
                  <a:rPr lang="en-US">
                    <a:noFill/>
                  </a:rPr>
                  <a:t> </a:t>
                </a:r>
              </a:p>
            </p:txBody>
          </p:sp>
        </mc:Fallback>
      </mc:AlternateContent>
    </p:spTree>
    <p:extLst>
      <p:ext uri="{BB962C8B-B14F-4D97-AF65-F5344CB8AC3E}">
        <p14:creationId xmlns:p14="http://schemas.microsoft.com/office/powerpoint/2010/main" val="41944191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0744A-E09A-A8A1-6E0E-A6685B84759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66176297-3D28-4E26-0EC7-8C2D84801DCE}"/>
              </a:ext>
            </a:extLst>
          </p:cNvPr>
          <p:cNvSpPr>
            <a:spLocks noGrp="1"/>
          </p:cNvSpPr>
          <p:nvPr>
            <p:ph idx="1"/>
          </p:nvPr>
        </p:nvSpPr>
        <p:spPr/>
        <p:txBody>
          <a:bodyPr>
            <a:normAutofit/>
          </a:bodyPr>
          <a:lstStyle/>
          <a:p>
            <a:pPr marL="514350" indent="-514350">
              <a:buFont typeface="+mj-lt"/>
              <a:buAutoNum type="arabicPeriod"/>
            </a:pPr>
            <a:r>
              <a:rPr lang="en-US" dirty="0"/>
              <a:t>void Result (int x, int y)</a:t>
            </a:r>
          </a:p>
          <a:p>
            <a:pPr marL="514350" indent="-514350">
              <a:buFont typeface="+mj-lt"/>
              <a:buAutoNum type="arabicPeriod"/>
            </a:pPr>
            <a:r>
              <a:rPr lang="en-US" dirty="0"/>
              <a:t>{	int result = x + y;</a:t>
            </a:r>
          </a:p>
          <a:p>
            <a:pPr marL="514350" indent="-514350">
              <a:buFont typeface="+mj-lt"/>
              <a:buAutoNum type="arabicPeriod"/>
            </a:pPr>
            <a:r>
              <a:rPr lang="en-US" dirty="0"/>
              <a:t>	if (result &gt; 0)</a:t>
            </a:r>
          </a:p>
          <a:p>
            <a:pPr marL="514350" indent="-514350">
              <a:buFont typeface="+mj-lt"/>
              <a:buAutoNum type="arabicPeriod"/>
            </a:pPr>
            <a:r>
              <a:rPr lang="en-US" dirty="0"/>
              <a:t>		print &lt;&lt; “Positive”;</a:t>
            </a:r>
          </a:p>
          <a:p>
            <a:pPr marL="514350" indent="-514350">
              <a:buFont typeface="+mj-lt"/>
              <a:buAutoNum type="arabicPeriod"/>
            </a:pPr>
            <a:r>
              <a:rPr lang="en-US" dirty="0"/>
              <a:t>	else if (result &lt; 0)</a:t>
            </a:r>
          </a:p>
          <a:p>
            <a:pPr marL="514350" indent="-514350">
              <a:buFont typeface="+mj-lt"/>
              <a:buAutoNum type="arabicPeriod"/>
            </a:pPr>
            <a:r>
              <a:rPr lang="en-US" dirty="0"/>
              <a:t>		print &lt;&lt; “Negative”;	</a:t>
            </a:r>
          </a:p>
          <a:p>
            <a:pPr marL="514350" indent="-514350">
              <a:buFont typeface="+mj-lt"/>
              <a:buAutoNum type="arabicPeriod"/>
            </a:pPr>
            <a:r>
              <a:rPr lang="en-US" dirty="0"/>
              <a:t>}</a:t>
            </a:r>
          </a:p>
        </p:txBody>
      </p:sp>
    </p:spTree>
    <p:extLst>
      <p:ext uri="{BB962C8B-B14F-4D97-AF65-F5344CB8AC3E}">
        <p14:creationId xmlns:p14="http://schemas.microsoft.com/office/powerpoint/2010/main" val="86387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13632-5B0B-1AB0-913E-6367F6CA0876}"/>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F10D9CD0-55A1-FA9C-CFC9-F2EE4447754D}"/>
              </a:ext>
            </a:extLst>
          </p:cNvPr>
          <p:cNvSpPr>
            <a:spLocks noGrp="1"/>
          </p:cNvSpPr>
          <p:nvPr>
            <p:ph idx="1"/>
          </p:nvPr>
        </p:nvSpPr>
        <p:spPr/>
        <p:txBody>
          <a:bodyPr/>
          <a:lstStyle/>
          <a:p>
            <a:pPr eaLnBrk="1" hangingPunct="1"/>
            <a:r>
              <a:rPr lang="en-US" dirty="0"/>
              <a:t>Big-bang </a:t>
            </a:r>
          </a:p>
          <a:p>
            <a:pPr eaLnBrk="1" hangingPunct="1"/>
            <a:r>
              <a:rPr lang="en-US" dirty="0"/>
              <a:t>Bottom-up</a:t>
            </a:r>
          </a:p>
          <a:p>
            <a:pPr eaLnBrk="1" hangingPunct="1"/>
            <a:r>
              <a:rPr lang="en-US" dirty="0"/>
              <a:t>Top-down</a:t>
            </a:r>
          </a:p>
          <a:p>
            <a:pPr eaLnBrk="1" hangingPunct="1"/>
            <a:r>
              <a:rPr lang="en-US" dirty="0"/>
              <a:t>Sandwich testing</a:t>
            </a:r>
          </a:p>
        </p:txBody>
      </p:sp>
    </p:spTree>
    <p:extLst>
      <p:ext uri="{BB962C8B-B14F-4D97-AF65-F5344CB8AC3E}">
        <p14:creationId xmlns:p14="http://schemas.microsoft.com/office/powerpoint/2010/main" val="2941655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50F8-7758-B1C2-86F7-197490229ED2}"/>
              </a:ext>
            </a:extLst>
          </p:cNvPr>
          <p:cNvSpPr>
            <a:spLocks noGrp="1"/>
          </p:cNvSpPr>
          <p:nvPr>
            <p:ph type="title"/>
          </p:nvPr>
        </p:nvSpPr>
        <p:spPr/>
        <p:txBody>
          <a:bodyPr/>
          <a:lstStyle/>
          <a:p>
            <a:r>
              <a:rPr lang="en-US" dirty="0"/>
              <a:t>Integration Testing</a:t>
            </a:r>
            <a:br>
              <a:rPr lang="en-US" dirty="0"/>
            </a:br>
            <a:r>
              <a:rPr lang="en-US" sz="2800" dirty="0"/>
              <a:t>Terminology</a:t>
            </a:r>
          </a:p>
        </p:txBody>
      </p:sp>
      <p:sp>
        <p:nvSpPr>
          <p:cNvPr id="3" name="Content Placeholder 2">
            <a:extLst>
              <a:ext uri="{FF2B5EF4-FFF2-40B4-BE49-F238E27FC236}">
                <a16:creationId xmlns:a16="http://schemas.microsoft.com/office/drawing/2014/main" id="{8043AD0B-542E-6254-BEAC-50EC58AC7563}"/>
              </a:ext>
            </a:extLst>
          </p:cNvPr>
          <p:cNvSpPr>
            <a:spLocks noGrp="1"/>
          </p:cNvSpPr>
          <p:nvPr>
            <p:ph idx="1"/>
          </p:nvPr>
        </p:nvSpPr>
        <p:spPr/>
        <p:txBody>
          <a:bodyPr/>
          <a:lstStyle/>
          <a:p>
            <a:pPr eaLnBrk="1" hangingPunct="1"/>
            <a:r>
              <a:rPr lang="en-US" dirty="0"/>
              <a:t>Component Driver: a routine that calls a particular component and passes a test case to it</a:t>
            </a:r>
          </a:p>
          <a:p>
            <a:pPr eaLnBrk="1" hangingPunct="1"/>
            <a:r>
              <a:rPr lang="en-US" dirty="0"/>
              <a:t>Stub: a special-purpose program to simulate the activity of the missing component</a:t>
            </a:r>
          </a:p>
          <a:p>
            <a:endParaRPr lang="en-US" dirty="0"/>
          </a:p>
        </p:txBody>
      </p:sp>
    </p:spTree>
    <p:extLst>
      <p:ext uri="{BB962C8B-B14F-4D97-AF65-F5344CB8AC3E}">
        <p14:creationId xmlns:p14="http://schemas.microsoft.com/office/powerpoint/2010/main" val="55161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3B2C5-8230-430A-6225-43AC1F81955B}"/>
              </a:ext>
            </a:extLst>
          </p:cNvPr>
          <p:cNvSpPr>
            <a:spLocks noGrp="1"/>
          </p:cNvSpPr>
          <p:nvPr>
            <p:ph type="title"/>
          </p:nvPr>
        </p:nvSpPr>
        <p:spPr/>
        <p:txBody>
          <a:bodyPr/>
          <a:lstStyle/>
          <a:p>
            <a:r>
              <a:rPr lang="en-US" dirty="0"/>
              <a:t>Integration Testing</a:t>
            </a:r>
          </a:p>
        </p:txBody>
      </p:sp>
      <p:sp>
        <p:nvSpPr>
          <p:cNvPr id="3" name="Content Placeholder 2">
            <a:extLst>
              <a:ext uri="{FF2B5EF4-FFF2-40B4-BE49-F238E27FC236}">
                <a16:creationId xmlns:a16="http://schemas.microsoft.com/office/drawing/2014/main" id="{E5B8C8AF-47B0-3A36-82FD-00AA13372EE7}"/>
              </a:ext>
            </a:extLst>
          </p:cNvPr>
          <p:cNvSpPr>
            <a:spLocks noGrp="1"/>
          </p:cNvSpPr>
          <p:nvPr>
            <p:ph idx="1"/>
          </p:nvPr>
        </p:nvSpPr>
        <p:spPr/>
        <p:txBody>
          <a:bodyPr/>
          <a:lstStyle/>
          <a:p>
            <a:r>
              <a:rPr lang="en-US" dirty="0"/>
              <a:t>System viewed as a hierarchy of components</a:t>
            </a:r>
          </a:p>
          <a:p>
            <a:endParaRPr lang="en-US" dirty="0"/>
          </a:p>
        </p:txBody>
      </p:sp>
      <p:pic>
        <p:nvPicPr>
          <p:cNvPr id="5" name="Picture 4" descr="Diagram&#10;&#10;Description automatically generated">
            <a:extLst>
              <a:ext uri="{FF2B5EF4-FFF2-40B4-BE49-F238E27FC236}">
                <a16:creationId xmlns:a16="http://schemas.microsoft.com/office/drawing/2014/main" id="{11E693E5-EFC7-E9F9-720D-C23CF318CC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0684" y="2724833"/>
            <a:ext cx="5910631" cy="3587067"/>
          </a:xfrm>
          <a:prstGeom prst="rect">
            <a:avLst/>
          </a:prstGeom>
        </p:spPr>
      </p:pic>
    </p:spTree>
    <p:extLst>
      <p:ext uri="{BB962C8B-B14F-4D97-AF65-F5344CB8AC3E}">
        <p14:creationId xmlns:p14="http://schemas.microsoft.com/office/powerpoint/2010/main" val="1093435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3561</TotalTime>
  <Words>3015</Words>
  <Application>Microsoft Office PowerPoint</Application>
  <PresentationFormat>Widescreen</PresentationFormat>
  <Paragraphs>279</Paragraphs>
  <Slides>42</Slides>
  <Notes>10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42</vt:i4>
      </vt:variant>
    </vt:vector>
  </HeadingPairs>
  <TitlesOfParts>
    <vt:vector size="53" baseType="lpstr">
      <vt:lpstr>Arial</vt:lpstr>
      <vt:lpstr>Calibri</vt:lpstr>
      <vt:lpstr>Calibri Light</vt:lpstr>
      <vt:lpstr>Cambria Math</vt:lpstr>
      <vt:lpstr>Courier</vt:lpstr>
      <vt:lpstr>Lucida Sans Unicode</vt:lpstr>
      <vt:lpstr>TimesTen-Bold</vt:lpstr>
      <vt:lpstr>TimesTen-Italic</vt:lpstr>
      <vt:lpstr>TimesTen-Roman</vt:lpstr>
      <vt:lpstr>Wingdings</vt:lpstr>
      <vt:lpstr>Office Theme</vt:lpstr>
      <vt:lpstr>Testing</vt:lpstr>
      <vt:lpstr>Unit Testing Code Review</vt:lpstr>
      <vt:lpstr>Unit Testing</vt:lpstr>
      <vt:lpstr>Unit Testing Steps in Testing </vt:lpstr>
      <vt:lpstr>Unit Testing Whitebox Test Thoroughness</vt:lpstr>
      <vt:lpstr>Example</vt:lpstr>
      <vt:lpstr>Integration Testing</vt:lpstr>
      <vt:lpstr>Integration Testing Terminology</vt:lpstr>
      <vt:lpstr>Integration Testing</vt:lpstr>
      <vt:lpstr>Integration Testing Bottom-Up Integration Example</vt:lpstr>
      <vt:lpstr>Integration Testing Bottom-Up Integration Example</vt:lpstr>
      <vt:lpstr>Integration Testing Top-Down Integration Example</vt:lpstr>
      <vt:lpstr>Integration Testing  Bing-Bang Integration Example</vt:lpstr>
      <vt:lpstr>Integration Testing  Sandwich Integration Example</vt:lpstr>
      <vt:lpstr>Integration Testing  Sandwich Integration Example</vt:lpstr>
      <vt:lpstr>System Testing</vt:lpstr>
      <vt:lpstr>System Testing</vt:lpstr>
      <vt:lpstr>System Testing</vt:lpstr>
      <vt:lpstr>System Testing</vt:lpstr>
      <vt:lpstr>System Testing</vt:lpstr>
      <vt:lpstr>Steps to do System Testing</vt:lpstr>
      <vt:lpstr>Principles of System Testing Configuration Management</vt:lpstr>
      <vt:lpstr>Principles of System Testing Regression Testing</vt:lpstr>
      <vt:lpstr>Principles of System Testing Regression Testing Steps</vt:lpstr>
      <vt:lpstr>Acceptance Tests Purpose and Roles</vt:lpstr>
      <vt:lpstr>Acceptance Tests Types of Acceptance Tests</vt:lpstr>
      <vt:lpstr>Result of Acceptance Tests</vt:lpstr>
      <vt:lpstr>Installation Testing</vt:lpstr>
      <vt:lpstr>Software Testing Tools</vt:lpstr>
      <vt:lpstr>When to Stop Testing</vt:lpstr>
      <vt:lpstr>Test Documentation</vt:lpstr>
      <vt:lpstr>Test Documentation Documents Produced During Testing  </vt:lpstr>
      <vt:lpstr>Testing Documentation Test-Requirement Correspondence Chart  </vt:lpstr>
      <vt:lpstr>Test Documentation Test Description Example  </vt:lpstr>
      <vt:lpstr>Test Documentation Test Description Example  </vt:lpstr>
      <vt:lpstr>Test Documentation Test Script for Testing The “change field”  </vt:lpstr>
      <vt:lpstr>Test Documentation Test Script for Testing The “change field”  </vt:lpstr>
      <vt:lpstr>Test Documentation Test Analysis Report</vt:lpstr>
      <vt:lpstr>Test Documentation Problem Report Forms</vt:lpstr>
      <vt:lpstr>Test Documentation Example of Actual Problem Report Forms</vt:lpstr>
      <vt:lpstr>Test Documentation Example of Actual Discrepancy Report Forms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Mehroze Khan</dc:creator>
  <cp:keywords>8.Testing</cp:keywords>
  <cp:lastModifiedBy>Mehroze Khan</cp:lastModifiedBy>
  <cp:revision>112</cp:revision>
  <dcterms:created xsi:type="dcterms:W3CDTF">2023-04-09T09:21:15Z</dcterms:created>
  <dcterms:modified xsi:type="dcterms:W3CDTF">2024-04-29T11:12:53Z</dcterms:modified>
</cp:coreProperties>
</file>