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5"/>
  </p:notesMasterIdLst>
  <p:sldIdLst>
    <p:sldId id="286" r:id="rId3"/>
    <p:sldId id="257" r:id="rId4"/>
    <p:sldId id="258" r:id="rId5"/>
    <p:sldId id="265" r:id="rId6"/>
    <p:sldId id="266" r:id="rId7"/>
    <p:sldId id="270" r:id="rId8"/>
    <p:sldId id="259" r:id="rId9"/>
    <p:sldId id="267" r:id="rId10"/>
    <p:sldId id="268" r:id="rId11"/>
    <p:sldId id="269" r:id="rId12"/>
    <p:sldId id="271" r:id="rId13"/>
    <p:sldId id="272" r:id="rId14"/>
    <p:sldId id="273" r:id="rId15"/>
    <p:sldId id="274" r:id="rId16"/>
    <p:sldId id="275" r:id="rId17"/>
    <p:sldId id="276" r:id="rId18"/>
    <p:sldId id="277" r:id="rId19"/>
    <p:sldId id="285" r:id="rId20"/>
    <p:sldId id="278" r:id="rId21"/>
    <p:sldId id="279" r:id="rId22"/>
    <p:sldId id="280" r:id="rId23"/>
    <p:sldId id="281" r:id="rId24"/>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5" autoAdjust="0"/>
  </p:normalViewPr>
  <p:slideViewPr>
    <p:cSldViewPr>
      <p:cViewPr varScale="1">
        <p:scale>
          <a:sx n="74" d="100"/>
          <a:sy n="74" d="100"/>
        </p:scale>
        <p:origin x="171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a:defRPr/>
            </a:pPr>
            <a:endParaRPr lang="en-US">
              <a:ea typeface="+mn-ea"/>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a:defRPr/>
            </a:pPr>
            <a:endParaRPr lang="en-US">
              <a:ea typeface="+mn-ea"/>
              <a:cs typeface="+mn-cs"/>
            </a:endParaRPr>
          </a:p>
        </p:txBody>
      </p:sp>
      <p:sp>
        <p:nvSpPr>
          <p:cNvPr id="28682" name="Rectangle 9"/>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2" name="Rectangle 10"/>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408942614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noFill/>
          <a:ln/>
        </p:spPr>
      </p:sp>
      <p:sp>
        <p:nvSpPr>
          <p:cNvPr id="2969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74092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noFill/>
          <a:ln/>
        </p:spPr>
      </p:sp>
      <p:sp>
        <p:nvSpPr>
          <p:cNvPr id="3891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96024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noFill/>
          <a:ln/>
        </p:spPr>
      </p:sp>
      <p:sp>
        <p:nvSpPr>
          <p:cNvPr id="3993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0431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noFill/>
          <a:ln/>
        </p:spPr>
      </p:sp>
      <p:sp>
        <p:nvSpPr>
          <p:cNvPr id="4096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97494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noFill/>
          <a:ln/>
        </p:spPr>
      </p:sp>
      <p:sp>
        <p:nvSpPr>
          <p:cNvPr id="4198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359880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noFill/>
          <a:ln/>
        </p:spPr>
      </p:sp>
      <p:sp>
        <p:nvSpPr>
          <p:cNvPr id="4301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950873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noFill/>
          <a:ln/>
        </p:spPr>
      </p:sp>
      <p:sp>
        <p:nvSpPr>
          <p:cNvPr id="4403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98446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noFill/>
          <a:ln/>
        </p:spPr>
      </p:sp>
      <p:sp>
        <p:nvSpPr>
          <p:cNvPr id="4505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600311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noFill/>
          <a:ln/>
        </p:spPr>
      </p:sp>
      <p:sp>
        <p:nvSpPr>
          <p:cNvPr id="4608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80172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14198824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noFill/>
          <a:ln/>
        </p:spPr>
      </p:sp>
      <p:sp>
        <p:nvSpPr>
          <p:cNvPr id="4813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32329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a:spLocks noGrp="1" noRot="1" noChangeAspect="1" noChangeArrowheads="1" noTextEdit="1"/>
          </p:cNvSpPr>
          <p:nvPr>
            <p:ph type="sldImg"/>
          </p:nvPr>
        </p:nvSpPr>
        <p:spPr>
          <a:ln/>
        </p:spPr>
      </p:sp>
      <p:sp>
        <p:nvSpPr>
          <p:cNvPr id="30723"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260256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noFill/>
          <a:ln/>
        </p:spPr>
      </p:sp>
      <p:sp>
        <p:nvSpPr>
          <p:cNvPr id="4915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438338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noFill/>
          <a:ln/>
        </p:spPr>
      </p:sp>
      <p:sp>
        <p:nvSpPr>
          <p:cNvPr id="5017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64967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noFill/>
          <a:ln/>
        </p:spPr>
      </p:sp>
      <p:sp>
        <p:nvSpPr>
          <p:cNvPr id="5120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17739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46483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noFill/>
          <a:ln/>
        </p:spPr>
      </p:sp>
      <p:sp>
        <p:nvSpPr>
          <p:cNvPr id="3277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906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noFill/>
          <a:ln/>
        </p:spPr>
      </p:sp>
      <p:sp>
        <p:nvSpPr>
          <p:cNvPr id="33795"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66224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noFill/>
          <a:ln/>
        </p:spPr>
      </p:sp>
      <p:sp>
        <p:nvSpPr>
          <p:cNvPr id="34819"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27646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noFill/>
          <a:ln/>
        </p:spPr>
      </p:sp>
      <p:sp>
        <p:nvSpPr>
          <p:cNvPr id="35843"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08159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noFill/>
          <a:ln/>
        </p:spPr>
      </p:sp>
      <p:sp>
        <p:nvSpPr>
          <p:cNvPr id="36867"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260643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noFill/>
          <a:ln/>
        </p:spPr>
      </p:sp>
      <p:sp>
        <p:nvSpPr>
          <p:cNvPr id="37891" name="Rectangle 3"/>
          <p:cNvSpPr txBox="1">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17302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9875" y="0"/>
            <a:ext cx="2054225" cy="61134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0"/>
            <a:ext cx="6010275" cy="6113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16900" cy="1131888"/>
          </a:xfrm>
        </p:spPr>
        <p:txBody>
          <a:bodyPr/>
          <a:lstStyle/>
          <a:p>
            <a:r>
              <a:rPr lang="en-US"/>
              <a:t>Click to edit Master title style</a:t>
            </a:r>
          </a:p>
        </p:txBody>
      </p:sp>
      <p:sp>
        <p:nvSpPr>
          <p:cNvPr id="3" name="Table Placeholder 2"/>
          <p:cNvSpPr>
            <a:spLocks noGrp="1"/>
          </p:cNvSpPr>
          <p:nvPr>
            <p:ph type="tbl" idx="1"/>
          </p:nvPr>
        </p:nvSpPr>
        <p:spPr>
          <a:xfrm>
            <a:off x="457200" y="1447800"/>
            <a:ext cx="8216900" cy="4665663"/>
          </a:xfrm>
        </p:spPr>
        <p:txBody>
          <a:bodyPr/>
          <a:lstStyle/>
          <a:p>
            <a:pPr lvl="0"/>
            <a:endParaRPr 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1513" y="1906588"/>
            <a:ext cx="3821112"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906588"/>
            <a:ext cx="3822700" cy="4306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9863" y="565150"/>
            <a:ext cx="1947862" cy="5648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1513" y="565150"/>
            <a:ext cx="5695950" cy="5648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1447800"/>
            <a:ext cx="4032250" cy="4665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99CCFF"/>
            </a:gs>
            <a:gs pos="100000">
              <a:srgbClr val="FFFFFF"/>
            </a:gs>
          </a:gsLst>
          <a:lin ang="8100000" scaled="1"/>
        </a:gradFill>
        <a:effectLst/>
      </p:bgPr>
    </p:bg>
    <p:spTree>
      <p:nvGrpSpPr>
        <p:cNvPr id="1" name=""/>
        <p:cNvGrpSpPr/>
        <p:nvPr/>
      </p:nvGrpSpPr>
      <p:grpSpPr>
        <a:xfrm>
          <a:off x="0" y="0"/>
          <a:ext cx="0" cy="0"/>
          <a:chOff x="0" y="0"/>
          <a:chExt cx="0" cy="0"/>
        </a:xfrm>
      </p:grpSpPr>
      <p:sp>
        <p:nvSpPr>
          <p:cNvPr id="1025" name="Text Box 1"/>
          <p:cNvSpPr txBox="1">
            <a:spLocks noChangeArrowheads="1"/>
          </p:cNvSpPr>
          <p:nvPr/>
        </p:nvSpPr>
        <p:spPr bwMode="auto">
          <a:xfrm>
            <a:off x="381000" y="6324600"/>
            <a:ext cx="5486400" cy="528638"/>
          </a:xfrm>
          <a:prstGeom prst="rect">
            <a:avLst/>
          </a:prstGeom>
          <a:noFill/>
          <a:ln w="9525">
            <a:noFill/>
            <a:miter lim="800000"/>
            <a:headEnd/>
            <a:tailEnd/>
          </a:ln>
        </p:spPr>
        <p:txBody>
          <a:bodyPr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Pfleeger and Atlee, Software Engineering: Theory and Practice</a:t>
            </a:r>
          </a:p>
        </p:txBody>
      </p:sp>
      <p:sp>
        <p:nvSpPr>
          <p:cNvPr id="1026" name="Line 2"/>
          <p:cNvSpPr>
            <a:spLocks noChangeShapeType="1"/>
          </p:cNvSpPr>
          <p:nvPr/>
        </p:nvSpPr>
        <p:spPr bwMode="auto">
          <a:xfrm>
            <a:off x="457200" y="6248400"/>
            <a:ext cx="8229600" cy="1588"/>
          </a:xfrm>
          <a:prstGeom prst="line">
            <a:avLst/>
          </a:prstGeom>
          <a:noFill/>
          <a:ln w="9360">
            <a:solidFill>
              <a:srgbClr val="DE0000"/>
            </a:solidFill>
            <a:round/>
            <a:headEnd/>
            <a:tailEnd/>
          </a:ln>
        </p:spPr>
        <p:txBody>
          <a:bodyPr/>
          <a:lstStyle/>
          <a:p>
            <a:pPr>
              <a:defRPr/>
            </a:pPr>
            <a:endParaRPr lang="en-US">
              <a:ea typeface="+mn-ea"/>
              <a:cs typeface="+mn-cs"/>
            </a:endParaRPr>
          </a:p>
        </p:txBody>
      </p:sp>
      <p:sp>
        <p:nvSpPr>
          <p:cNvPr id="1027" name="Line 3"/>
          <p:cNvSpPr>
            <a:spLocks noChangeShapeType="1"/>
          </p:cNvSpPr>
          <p:nvPr/>
        </p:nvSpPr>
        <p:spPr bwMode="auto">
          <a:xfrm>
            <a:off x="457200" y="1295400"/>
            <a:ext cx="8229600" cy="1588"/>
          </a:xfrm>
          <a:prstGeom prst="line">
            <a:avLst/>
          </a:prstGeom>
          <a:noFill/>
          <a:ln w="19080">
            <a:solidFill>
              <a:srgbClr val="DE0000"/>
            </a:solidFill>
            <a:round/>
            <a:headEnd/>
            <a:tailEnd/>
          </a:ln>
        </p:spPr>
        <p:txBody>
          <a:bodyPr/>
          <a:lstStyle/>
          <a:p>
            <a:pPr>
              <a:defRPr/>
            </a:pPr>
            <a:endParaRPr lang="en-US">
              <a:ea typeface="+mn-ea"/>
              <a:cs typeface="+mn-cs"/>
            </a:endParaRPr>
          </a:p>
        </p:txBody>
      </p:sp>
      <p:sp>
        <p:nvSpPr>
          <p:cNvPr id="1028" name="Text Box 4"/>
          <p:cNvSpPr txBox="1">
            <a:spLocks noChangeArrowheads="1"/>
          </p:cNvSpPr>
          <p:nvPr/>
        </p:nvSpPr>
        <p:spPr bwMode="auto">
          <a:xfrm>
            <a:off x="7162800" y="6324600"/>
            <a:ext cx="1463675" cy="304800"/>
          </a:xfrm>
          <a:prstGeom prst="rect">
            <a:avLst/>
          </a:prstGeom>
          <a:noFill/>
          <a:ln w="9525">
            <a:noFill/>
            <a:miter lim="800000"/>
            <a:headEnd/>
            <a:tailEnd/>
          </a:ln>
        </p:spPr>
        <p:txBody>
          <a:bodyPr lIns="90000" tIns="46800" rIns="90000" bIns="46800">
            <a:spAutoFit/>
          </a:bodyPr>
          <a:lstStyle/>
          <a:p>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i="1">
                <a:solidFill>
                  <a:srgbClr val="DE0000"/>
                </a:solidFill>
                <a:latin typeface="Lucida Sans Unicode" pitchFamily="34" charset="0"/>
                <a:ea typeface="+mn-ea"/>
              </a:rPr>
              <a:t>Chapter 10.</a:t>
            </a:r>
            <a:fld id="{671E1C7E-E498-448A-BC87-9BC891D712AC}" type="slidenum">
              <a:rPr lang="en-GB" sz="1400" i="1">
                <a:solidFill>
                  <a:srgbClr val="DE0000"/>
                </a:solidFill>
                <a:latin typeface="Lucida Sans Unicode" pitchFamily="34" charset="0"/>
                <a:ea typeface="+mn-ea"/>
              </a:rPr>
              <a:pPr algn="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t>‹#›</a:t>
            </a:fld>
            <a:endParaRPr lang="en-GB" sz="1400" i="1">
              <a:solidFill>
                <a:srgbClr val="DE0000"/>
              </a:solidFill>
              <a:latin typeface="Lucida Sans Unicode" pitchFamily="34" charset="0"/>
              <a:ea typeface="+mn-ea"/>
            </a:endParaRPr>
          </a:p>
        </p:txBody>
      </p:sp>
      <p:sp>
        <p:nvSpPr>
          <p:cNvPr id="1030" name="Rectangle 5"/>
          <p:cNvSpPr>
            <a:spLocks noGrp="1" noChangeArrowheads="1"/>
          </p:cNvSpPr>
          <p:nvPr>
            <p:ph type="title"/>
          </p:nvPr>
        </p:nvSpPr>
        <p:spPr bwMode="auto">
          <a:xfrm>
            <a:off x="457200" y="0"/>
            <a:ext cx="8216900" cy="113188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31" name="Rectangle 6"/>
          <p:cNvSpPr>
            <a:spLocks noGrp="1" noChangeArrowheads="1"/>
          </p:cNvSpPr>
          <p:nvPr>
            <p:ph type="body" idx="1"/>
          </p:nvPr>
        </p:nvSpPr>
        <p:spPr bwMode="auto">
          <a:xfrm>
            <a:off x="457200" y="1447800"/>
            <a:ext cx="8216900" cy="4665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32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00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00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000099"/>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defRPr>
          <a:solidFill>
            <a:srgbClr val="000099"/>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defRPr>
          <a:solidFill>
            <a:srgbClr val="000099"/>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66CCFF"/>
            </a:gs>
          </a:gsLst>
          <a:lin ang="8100000" scaled="1"/>
        </a:gradFill>
        <a:effectLst/>
      </p:bgPr>
    </p:bg>
    <p:spTree>
      <p:nvGrpSpPr>
        <p:cNvPr id="1" name=""/>
        <p:cNvGrpSpPr/>
        <p:nvPr/>
      </p:nvGrpSpPr>
      <p:grpSpPr>
        <a:xfrm>
          <a:off x="0" y="0"/>
          <a:ext cx="0" cy="0"/>
          <a:chOff x="0" y="0"/>
          <a:chExt cx="0" cy="0"/>
        </a:xfrm>
      </p:grpSpPr>
      <p:pic>
        <p:nvPicPr>
          <p:cNvPr id="2050" name="Picture 1"/>
          <p:cNvPicPr>
            <a:picLocks noChangeAspect="1" noChangeArrowheads="1"/>
          </p:cNvPicPr>
          <p:nvPr/>
        </p:nvPicPr>
        <p:blipFill>
          <a:blip r:embed="rId13" cstate="print"/>
          <a:srcRect/>
          <a:stretch>
            <a:fillRect/>
          </a:stretch>
        </p:blipFill>
        <p:spPr bwMode="auto">
          <a:xfrm>
            <a:off x="4191000" y="457200"/>
            <a:ext cx="4173538" cy="5867400"/>
          </a:xfrm>
          <a:prstGeom prst="rect">
            <a:avLst/>
          </a:prstGeom>
          <a:noFill/>
          <a:ln w="9525">
            <a:noFill/>
            <a:miter lim="800000"/>
            <a:headEnd/>
            <a:tailEnd/>
          </a:ln>
        </p:spPr>
      </p:pic>
      <p:grpSp>
        <p:nvGrpSpPr>
          <p:cNvPr id="2051" name="Group 2"/>
          <p:cNvGrpSpPr>
            <a:grpSpLocks/>
          </p:cNvGrpSpPr>
          <p:nvPr/>
        </p:nvGrpSpPr>
        <p:grpSpPr bwMode="auto">
          <a:xfrm>
            <a:off x="609600" y="5181600"/>
            <a:ext cx="2578100" cy="636588"/>
            <a:chOff x="384" y="3264"/>
            <a:chExt cx="1624" cy="401"/>
          </a:xfrm>
        </p:grpSpPr>
        <p:sp>
          <p:nvSpPr>
            <p:cNvPr id="2" name="AutoShape 3"/>
            <p:cNvSpPr>
              <a:spLocks noChangeArrowheads="1"/>
            </p:cNvSpPr>
            <p:nvPr/>
          </p:nvSpPr>
          <p:spPr bwMode="auto">
            <a:xfrm>
              <a:off x="384" y="3264"/>
              <a:ext cx="1625" cy="402"/>
            </a:xfrm>
            <a:prstGeom prst="roundRect">
              <a:avLst>
                <a:gd name="adj" fmla="val 245"/>
              </a:avLst>
            </a:prstGeom>
            <a:noFill/>
            <a:ln w="9525">
              <a:noFill/>
              <a:round/>
              <a:headEnd/>
              <a:tailEnd/>
            </a:ln>
          </p:spPr>
          <p:txBody>
            <a:bodyPr wrap="none" anchor="ctr"/>
            <a:lstStyle/>
            <a:p>
              <a:pPr>
                <a:defRPr/>
              </a:pPr>
              <a:endParaRPr lang="en-US">
                <a:ea typeface="+mn-ea"/>
                <a:cs typeface="+mn-cs"/>
              </a:endParaRPr>
            </a:p>
          </p:txBody>
        </p:sp>
        <p:grpSp>
          <p:nvGrpSpPr>
            <p:cNvPr id="2055" name="Group 4"/>
            <p:cNvGrpSpPr>
              <a:grpSpLocks/>
            </p:cNvGrpSpPr>
            <p:nvPr/>
          </p:nvGrpSpPr>
          <p:grpSpPr bwMode="auto">
            <a:xfrm>
              <a:off x="384" y="3264"/>
              <a:ext cx="1621" cy="400"/>
              <a:chOff x="384" y="3264"/>
              <a:chExt cx="1621" cy="400"/>
            </a:xfrm>
          </p:grpSpPr>
          <p:sp>
            <p:nvSpPr>
              <p:cNvPr id="3" name="AutoShape 5"/>
              <p:cNvSpPr>
                <a:spLocks noChangeArrowheads="1"/>
              </p:cNvSpPr>
              <p:nvPr/>
            </p:nvSpPr>
            <p:spPr bwMode="auto">
              <a:xfrm>
                <a:off x="384" y="3264"/>
                <a:ext cx="1622" cy="401"/>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7" name="Group 6"/>
              <p:cNvGrpSpPr>
                <a:grpSpLocks/>
              </p:cNvGrpSpPr>
              <p:nvPr/>
            </p:nvGrpSpPr>
            <p:grpSpPr bwMode="auto">
              <a:xfrm>
                <a:off x="384" y="3264"/>
                <a:ext cx="1618" cy="399"/>
                <a:chOff x="384" y="3264"/>
                <a:chExt cx="1618" cy="399"/>
              </a:xfrm>
            </p:grpSpPr>
            <p:sp>
              <p:nvSpPr>
                <p:cNvPr id="4" name="AutoShape 7"/>
                <p:cNvSpPr>
                  <a:spLocks noChangeArrowheads="1"/>
                </p:cNvSpPr>
                <p:nvPr/>
              </p:nvSpPr>
              <p:spPr bwMode="auto">
                <a:xfrm>
                  <a:off x="384" y="3264"/>
                  <a:ext cx="1619" cy="400"/>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59" name="Group 8"/>
                <p:cNvGrpSpPr>
                  <a:grpSpLocks/>
                </p:cNvGrpSpPr>
                <p:nvPr/>
              </p:nvGrpSpPr>
              <p:grpSpPr bwMode="auto">
                <a:xfrm>
                  <a:off x="384" y="3264"/>
                  <a:ext cx="1616" cy="398"/>
                  <a:chOff x="384" y="3264"/>
                  <a:chExt cx="1616" cy="398"/>
                </a:xfrm>
              </p:grpSpPr>
              <p:sp>
                <p:nvSpPr>
                  <p:cNvPr id="5" name="AutoShape 9"/>
                  <p:cNvSpPr>
                    <a:spLocks noChangeArrowheads="1"/>
                  </p:cNvSpPr>
                  <p:nvPr/>
                </p:nvSpPr>
                <p:spPr bwMode="auto">
                  <a:xfrm>
                    <a:off x="384" y="3264"/>
                    <a:ext cx="1617" cy="399"/>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1" name="Group 10"/>
                  <p:cNvGrpSpPr>
                    <a:grpSpLocks/>
                  </p:cNvGrpSpPr>
                  <p:nvPr/>
                </p:nvGrpSpPr>
                <p:grpSpPr bwMode="auto">
                  <a:xfrm>
                    <a:off x="384" y="3264"/>
                    <a:ext cx="1615" cy="397"/>
                    <a:chOff x="384" y="3264"/>
                    <a:chExt cx="1615" cy="397"/>
                  </a:xfrm>
                </p:grpSpPr>
                <p:sp>
                  <p:nvSpPr>
                    <p:cNvPr id="6" name="AutoShape 11"/>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grpSp>
                  <p:nvGrpSpPr>
                    <p:cNvPr id="2063" name="Group 12"/>
                    <p:cNvGrpSpPr>
                      <a:grpSpLocks/>
                    </p:cNvGrpSpPr>
                    <p:nvPr/>
                  </p:nvGrpSpPr>
                  <p:grpSpPr bwMode="auto">
                    <a:xfrm>
                      <a:off x="384" y="3264"/>
                      <a:ext cx="1615" cy="397"/>
                      <a:chOff x="384" y="3264"/>
                      <a:chExt cx="1615" cy="397"/>
                    </a:xfrm>
                  </p:grpSpPr>
                  <p:sp>
                    <p:nvSpPr>
                      <p:cNvPr id="7" name="AutoShape 13"/>
                      <p:cNvSpPr>
                        <a:spLocks noChangeArrowheads="1"/>
                      </p:cNvSpPr>
                      <p:nvPr/>
                    </p:nvSpPr>
                    <p:spPr bwMode="auto">
                      <a:xfrm>
                        <a:off x="384" y="3264"/>
                        <a:ext cx="1616" cy="398"/>
                      </a:xfrm>
                      <a:prstGeom prst="roundRect">
                        <a:avLst>
                          <a:gd name="adj" fmla="val 250"/>
                        </a:avLst>
                      </a:prstGeom>
                      <a:noFill/>
                      <a:ln w="9525">
                        <a:noFill/>
                        <a:round/>
                        <a:headEnd/>
                        <a:tailEnd/>
                      </a:ln>
                    </p:spPr>
                    <p:txBody>
                      <a:bodyPr wrap="none" anchor="ctr"/>
                      <a:lstStyle/>
                      <a:p>
                        <a:pPr>
                          <a:defRPr/>
                        </a:pPr>
                        <a:endParaRPr lang="en-US">
                          <a:ea typeface="+mn-ea"/>
                          <a:cs typeface="+mn-cs"/>
                        </a:endParaRPr>
                      </a:p>
                    </p:txBody>
                  </p:sp>
                  <p:sp>
                    <p:nvSpPr>
                      <p:cNvPr id="2062" name="AutoShape 14"/>
                      <p:cNvSpPr>
                        <a:spLocks noChangeArrowheads="1"/>
                      </p:cNvSpPr>
                      <p:nvPr/>
                    </p:nvSpPr>
                    <p:spPr bwMode="auto">
                      <a:xfrm>
                        <a:off x="384" y="3264"/>
                        <a:ext cx="1616" cy="397"/>
                      </a:xfrm>
                      <a:prstGeom prst="roundRect">
                        <a:avLst>
                          <a:gd name="adj" fmla="val 250"/>
                        </a:avLst>
                      </a:prstGeom>
                      <a:noFill/>
                      <a:ln w="9525">
                        <a:noFill/>
                        <a:round/>
                        <a:headEnd/>
                        <a:tailEnd/>
                      </a:ln>
                    </p:spPr>
                    <p:txBody>
                      <a:bodyPr wrap="none" lIns="90000" tIns="46800" rIns="90000" bIns="46800">
                        <a:spAutoFit/>
                      </a:bodyPr>
                      <a:lstStyle/>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ISBN 0-13-146913-4</a:t>
                        </a:r>
                      </a:p>
                      <a:p>
                        <a:pPr eaLnBrk="1" hangingPunct="1">
                          <a:buClr>
                            <a:srgbClr val="000000"/>
                          </a:buClr>
                          <a:buSzPct val="100000"/>
                          <a:buFont typeface="Arial"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solidFill>
                              <a:srgbClr val="DE0000"/>
                            </a:solidFill>
                            <a:latin typeface="Lucida Sans Unicode" pitchFamily="34" charset="0"/>
                            <a:ea typeface="+mn-ea"/>
                          </a:rPr>
                          <a:t>Prentice-Hall, 2006</a:t>
                        </a:r>
                      </a:p>
                    </p:txBody>
                  </p:sp>
                </p:grpSp>
              </p:grpSp>
            </p:grpSp>
          </p:grpSp>
        </p:grpSp>
      </p:grpSp>
      <p:sp>
        <p:nvSpPr>
          <p:cNvPr id="2052" name="Rectangle 15"/>
          <p:cNvSpPr>
            <a:spLocks noGrp="1" noChangeArrowheads="1"/>
          </p:cNvSpPr>
          <p:nvPr>
            <p:ph type="title"/>
          </p:nvPr>
        </p:nvSpPr>
        <p:spPr bwMode="auto">
          <a:xfrm>
            <a:off x="685800" y="565150"/>
            <a:ext cx="7759700" cy="1706563"/>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3" name="Rectangle 16"/>
          <p:cNvSpPr>
            <a:spLocks noGrp="1" noChangeArrowheads="1"/>
          </p:cNvSpPr>
          <p:nvPr>
            <p:ph type="body" idx="1"/>
          </p:nvPr>
        </p:nvSpPr>
        <p:spPr bwMode="auto">
          <a:xfrm>
            <a:off x="671513" y="1906588"/>
            <a:ext cx="7796212" cy="43068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mj-lt"/>
          <a:ea typeface="Lucida Sans Unicode" pitchFamily="34" charset="0"/>
          <a:cs typeface="+mj-cs"/>
        </a:defRPr>
      </a:lvl1pPr>
      <a:lvl2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DE0000"/>
        </a:buClr>
        <a:buSzPct val="100000"/>
        <a:buFont typeface="Lucida Sans Unicode" pitchFamily="34" charset="0"/>
        <a:defRPr sz="4400" b="1">
          <a:solidFill>
            <a:srgbClr val="DE0000"/>
          </a:solidFill>
          <a:latin typeface="Lucida Sans Unicode" pitchFamily="34" charset="0"/>
          <a:ea typeface="Lucida Sans Unicode" pitchFamily="34" charset="0"/>
          <a:cs typeface="Lucida Sans Unicode" pitchFamily="34" charset="0"/>
        </a:defRPr>
      </a:lvl5pPr>
      <a:lvl6pPr marL="4572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6pPr>
      <a:lvl7pPr marL="9144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7pPr>
      <a:lvl8pPr marL="13716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8pPr>
      <a:lvl9pPr marL="1828800" algn="l" defTabSz="457200" rtl="0" fontAlgn="base">
        <a:spcBef>
          <a:spcPct val="0"/>
        </a:spcBef>
        <a:spcAft>
          <a:spcPct val="0"/>
        </a:spcAft>
        <a:buClr>
          <a:srgbClr val="DE0000"/>
        </a:buClr>
        <a:buSzPct val="100000"/>
        <a:buFont typeface="Lucida Sans Unicode" pitchFamily="34" charset="0"/>
        <a:defRPr sz="4400">
          <a:solidFill>
            <a:srgbClr val="000000"/>
          </a:solidFill>
          <a:latin typeface="Times New Roman" pitchFamily="18" charset="0"/>
          <a:cs typeface="Lucida Sans Unicode" pitchFamily="34" charset="0"/>
        </a:defRPr>
      </a:lvl9pPr>
    </p:titleStyle>
    <p:bodyStyle>
      <a:lvl1pPr marL="330200" indent="-330200" algn="l" defTabSz="457200" rtl="0" eaLnBrk="0" fontAlgn="base" hangingPunct="0">
        <a:spcBef>
          <a:spcPts val="700"/>
        </a:spcBef>
        <a:spcAft>
          <a:spcPct val="0"/>
        </a:spcAft>
        <a:buClr>
          <a:srgbClr val="003399"/>
        </a:buClr>
        <a:buSzPct val="100000"/>
        <a:buFont typeface="Lucida Sans Unicode" pitchFamily="34" charset="0"/>
        <a:buChar char="•"/>
        <a:defRPr sz="2800">
          <a:solidFill>
            <a:srgbClr val="000099"/>
          </a:solidFill>
          <a:latin typeface="+mn-lt"/>
          <a:ea typeface="Lucida Sans Unicode" pitchFamily="34" charset="0"/>
          <a:cs typeface="+mn-cs"/>
        </a:defRPr>
      </a:lvl1pPr>
      <a:lvl2pPr marL="730250" indent="-273050" algn="l" defTabSz="457200" rtl="0" eaLnBrk="0" fontAlgn="base" hangingPunct="0">
        <a:spcBef>
          <a:spcPts val="600"/>
        </a:spcBef>
        <a:spcAft>
          <a:spcPct val="0"/>
        </a:spcAft>
        <a:buClr>
          <a:srgbClr val="003399"/>
        </a:buClr>
        <a:buSzPct val="100000"/>
        <a:buFont typeface="Lucida Sans Unicode" pitchFamily="34" charset="0"/>
        <a:buChar char="–"/>
        <a:defRPr sz="2400">
          <a:solidFill>
            <a:srgbClr val="003399"/>
          </a:solidFill>
          <a:latin typeface="+mn-lt"/>
          <a:ea typeface="Lucida Sans Unicode" pitchFamily="34" charset="0"/>
          <a:cs typeface="+mn-cs"/>
        </a:defRPr>
      </a:lvl2pPr>
      <a:lvl3pPr marL="1143000" indent="-228600" algn="l" defTabSz="457200" rtl="0" eaLnBrk="0" fontAlgn="base" hangingPunct="0">
        <a:spcBef>
          <a:spcPts val="550"/>
        </a:spcBef>
        <a:spcAft>
          <a:spcPct val="0"/>
        </a:spcAft>
        <a:buClr>
          <a:srgbClr val="003399"/>
        </a:buClr>
        <a:buSzPct val="100000"/>
        <a:buFont typeface="Lucida Sans Unicode" pitchFamily="34" charset="0"/>
        <a:buChar char="•"/>
        <a:defRPr sz="2200">
          <a:solidFill>
            <a:srgbClr val="003399"/>
          </a:solidFill>
          <a:latin typeface="+mn-lt"/>
          <a:ea typeface="Lucida Sans Unicode" pitchFamily="34" charset="0"/>
          <a:cs typeface="+mn-cs"/>
        </a:defRPr>
      </a:lvl3pPr>
      <a:lvl4pPr marL="1600200" indent="-228600" algn="l" defTabSz="457200" rtl="0" eaLnBrk="0" fontAlgn="base" hangingPunct="0">
        <a:spcBef>
          <a:spcPts val="500"/>
        </a:spcBef>
        <a:spcAft>
          <a:spcPct val="0"/>
        </a:spcAft>
        <a:buClr>
          <a:srgbClr val="6B3ACE"/>
        </a:buClr>
        <a:buSzPct val="100000"/>
        <a:buFont typeface="Lucida Sans Unicode" pitchFamily="34" charset="0"/>
        <a:buChar char="–"/>
        <a:defRPr sz="2000">
          <a:solidFill>
            <a:srgbClr val="6B3ACE"/>
          </a:solidFill>
          <a:latin typeface="+mn-lt"/>
          <a:ea typeface="Lucida Sans Unicode" pitchFamily="34" charset="0"/>
          <a:cs typeface="+mn-cs"/>
        </a:defRPr>
      </a:lvl4pPr>
      <a:lvl5pPr marL="2057400" indent="-228600" algn="l" defTabSz="457200" rtl="0" eaLnBrk="0" fontAlgn="base" hangingPunct="0">
        <a:spcBef>
          <a:spcPts val="450"/>
        </a:spcBef>
        <a:spcAft>
          <a:spcPct val="0"/>
        </a:spcAft>
        <a:buClr>
          <a:srgbClr val="6B3ACE"/>
        </a:buClr>
        <a:buSzPct val="100000"/>
        <a:buFont typeface="Lucida Sans Unicode" pitchFamily="34" charset="0"/>
        <a:buChar char="»"/>
        <a:defRPr>
          <a:solidFill>
            <a:srgbClr val="6B3ACE"/>
          </a:solidFill>
          <a:latin typeface="+mn-lt"/>
          <a:ea typeface="Lucida Sans Unicode" pitchFamily="34" charset="0"/>
          <a:cs typeface="+mn-cs"/>
        </a:defRPr>
      </a:lvl5pPr>
      <a:lvl6pPr marL="25146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6pPr>
      <a:lvl7pPr marL="29718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7pPr>
      <a:lvl8pPr marL="34290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8pPr>
      <a:lvl9pPr marL="3886200" indent="-228600" algn="l" defTabSz="457200" rtl="0" fontAlgn="base">
        <a:spcBef>
          <a:spcPts val="450"/>
        </a:spcBef>
        <a:spcAft>
          <a:spcPct val="0"/>
        </a:spcAft>
        <a:buClr>
          <a:srgbClr val="6B3ACE"/>
        </a:buClr>
        <a:buSzPct val="100000"/>
        <a:buFont typeface="Lucida Sans Unicode" pitchFamily="34" charset="0"/>
        <a:buChar char="»"/>
        <a:defRPr>
          <a:solidFill>
            <a:srgbClr val="6B3ACE"/>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1">
          <a:gsLst>
            <a:gs pos="0">
              <a:srgbClr val="FFFFFF"/>
            </a:gs>
            <a:gs pos="100000">
              <a:srgbClr val="66CCFF"/>
            </a:gs>
          </a:gsLst>
          <a:lin ang="18900000" scaled="1"/>
        </a:gradFill>
        <a:effectLst/>
      </p:bgPr>
    </p:bg>
    <p:spTree>
      <p:nvGrpSpPr>
        <p:cNvPr id="1" name=""/>
        <p:cNvGrpSpPr/>
        <p:nvPr/>
      </p:nvGrpSpPr>
      <p:grpSpPr>
        <a:xfrm>
          <a:off x="0" y="0"/>
          <a:ext cx="0" cy="0"/>
          <a:chOff x="0" y="0"/>
          <a:chExt cx="0" cy="0"/>
        </a:xfrm>
      </p:grpSpPr>
      <p:sp>
        <p:nvSpPr>
          <p:cNvPr id="3074" name="Rectangle 6"/>
          <p:cNvSpPr>
            <a:spLocks noGrp="1" noChangeArrowheads="1"/>
          </p:cNvSpPr>
          <p:nvPr>
            <p:ph type="title"/>
          </p:nvPr>
        </p:nvSpPr>
        <p:spPr>
          <a:xfrm>
            <a:off x="685800" y="565150"/>
            <a:ext cx="3429000" cy="1706563"/>
          </a:xfrm>
        </p:spPr>
        <p:txBody>
          <a:bodyPr/>
          <a:lstStyle/>
          <a:p>
            <a:pPr eaLnBrk="1" hangingPunct="1"/>
            <a:r>
              <a:rPr lang="en-US"/>
              <a:t>Chapter 10</a:t>
            </a:r>
          </a:p>
        </p:txBody>
      </p:sp>
      <p:sp>
        <p:nvSpPr>
          <p:cNvPr id="3075" name="Rectangle 7"/>
          <p:cNvSpPr>
            <a:spLocks noGrp="1" noChangeArrowheads="1"/>
          </p:cNvSpPr>
          <p:nvPr>
            <p:ph type="body" idx="1"/>
          </p:nvPr>
        </p:nvSpPr>
        <p:spPr>
          <a:xfrm>
            <a:off x="671513" y="1906588"/>
            <a:ext cx="3443287" cy="4418012"/>
          </a:xfrm>
        </p:spPr>
        <p:txBody>
          <a:bodyPr/>
          <a:lstStyle/>
          <a:p>
            <a:pPr eaLnBrk="1" hangingPunct="1">
              <a:buFont typeface="Lucida Sans Unicode" pitchFamily="34" charset="0"/>
              <a:buNone/>
            </a:pPr>
            <a:endParaRPr lang="en-US"/>
          </a:p>
          <a:p>
            <a:pPr eaLnBrk="1" hangingPunct="1">
              <a:buFont typeface="Lucida Sans Unicode" pitchFamily="34" charset="0"/>
              <a:buNone/>
            </a:pPr>
            <a:r>
              <a:rPr lang="en-GB" b="1"/>
              <a:t>Delivering the</a:t>
            </a:r>
          </a:p>
          <a:p>
            <a:pPr eaLnBrk="1" hangingPunct="1">
              <a:buFont typeface="Lucida Sans Unicode" pitchFamily="34" charset="0"/>
              <a:buNone/>
            </a:pPr>
            <a:r>
              <a:rPr lang="en-GB" b="1"/>
              <a:t>System</a:t>
            </a:r>
          </a:p>
          <a:p>
            <a:pPr eaLnBrk="1" hangingPunct="1">
              <a:buFont typeface="Lucida Sans Unicode" pitchFamily="34" charset="0"/>
              <a:buNone/>
            </a:pPr>
            <a:endParaRPr lang="en-US"/>
          </a:p>
          <a:p>
            <a:pPr eaLnBrk="1" hangingPunct="1">
              <a:buFont typeface="Lucida Sans Unicode" pitchFamily="34" charset="0"/>
              <a:buNone/>
            </a:pPr>
            <a:r>
              <a:rPr lang="en-GB" sz="2400"/>
              <a:t>Shari L. Pfleeger</a:t>
            </a:r>
          </a:p>
          <a:p>
            <a:pPr eaLnBrk="1" hangingPunct="1">
              <a:buFont typeface="Lucida Sans Unicode" pitchFamily="34" charset="0"/>
              <a:buNone/>
            </a:pPr>
            <a:r>
              <a:rPr lang="en-GB" sz="2400"/>
              <a:t>Joann M. Atlee</a:t>
            </a:r>
          </a:p>
          <a:p>
            <a:pPr eaLnBrk="1" hangingPunct="1">
              <a:buFont typeface="Lucida Sans Unicode" pitchFamily="34" charset="0"/>
              <a:buNone/>
            </a:pPr>
            <a:endParaRPr lang="en-GB" sz="2400"/>
          </a:p>
          <a:p>
            <a:pPr eaLnBrk="1" hangingPunct="1">
              <a:buFont typeface="Lucida Sans Unicode" pitchFamily="34" charset="0"/>
              <a:buNone/>
            </a:pPr>
            <a:endParaRPr lang="en-GB" sz="2400"/>
          </a:p>
          <a:p>
            <a:pPr eaLnBrk="1" hangingPunct="1">
              <a:buFont typeface="Lucida Sans Unicode" pitchFamily="34" charset="0"/>
              <a:buNone/>
            </a:pPr>
            <a:r>
              <a:rPr lang="en-GB" sz="2400"/>
              <a:t>4</a:t>
            </a:r>
            <a:r>
              <a:rPr lang="en-GB" sz="2400" baseline="30000"/>
              <a:t>th</a:t>
            </a:r>
            <a:r>
              <a:rPr lang="en-GB" sz="2400"/>
              <a:t> Edition</a:t>
            </a:r>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endParaRPr lang="en-US"/>
          </a:p>
          <a:p>
            <a:pPr eaLnBrk="1" hangingPunct="1">
              <a:buFont typeface="Lucida Sans Unicode" pitchFamily="34" charset="0"/>
              <a:buNone/>
            </a:pPr>
            <a:r>
              <a:rPr lang="en-US"/>
              <a:t>4</a:t>
            </a:r>
            <a:r>
              <a:rPr lang="en-US" baseline="30000"/>
              <a:t>th</a:t>
            </a:r>
            <a:r>
              <a:rPr lang="en-US"/>
              <a:t> Edition</a:t>
            </a:r>
          </a:p>
        </p:txBody>
      </p:sp>
      <p:sp>
        <p:nvSpPr>
          <p:cNvPr id="4" name="Rectangle 7"/>
          <p:cNvSpPr txBox="1">
            <a:spLocks noChangeArrowheads="1"/>
          </p:cNvSpPr>
          <p:nvPr/>
        </p:nvSpPr>
        <p:spPr bwMode="auto">
          <a:xfrm>
            <a:off x="4191000" y="457200"/>
            <a:ext cx="4191000" cy="5867400"/>
          </a:xfrm>
          <a:prstGeom prst="rect">
            <a:avLst/>
          </a:prstGeom>
          <a:blipFill>
            <a:blip r:embed="rId3" cstate="print"/>
            <a:stretch>
              <a:fillRect/>
            </a:stretch>
          </a:blipFill>
          <a:ln w="9525">
            <a:noFill/>
            <a:miter lim="800000"/>
            <a:headEnd/>
            <a:tailEnd/>
          </a:ln>
          <a:effectLst/>
        </p:spPr>
        <p:txBody>
          <a:bodyPr lIns="0" tIns="0" rIns="0" bIns="0"/>
          <a:lstStyle/>
          <a:p>
            <a:pPr marL="325438" indent="-325438" defTabSz="457200" eaLnBrk="1" hangingPunct="1">
              <a:spcBef>
                <a:spcPts val="700"/>
              </a:spcBef>
              <a:buClr>
                <a:srgbClr val="003399"/>
              </a:buClr>
              <a:buSzPct val="100000"/>
              <a:buFont typeface="Lucida Sans Unicode" pitchFamily="34" charset="0"/>
              <a:buNone/>
              <a:defRPr/>
            </a:pPr>
            <a:endParaRPr lang="en-US" sz="2800" kern="0" dirty="0">
              <a:solidFill>
                <a:srgbClr val="000099"/>
              </a:solidFill>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10.1 Training</a:t>
            </a:r>
            <a:br>
              <a:rPr lang="en-US"/>
            </a:br>
            <a:r>
              <a:rPr lang="en-US" sz="2800"/>
              <a:t>Special Training Needs</a:t>
            </a:r>
          </a:p>
        </p:txBody>
      </p:sp>
      <p:sp>
        <p:nvSpPr>
          <p:cNvPr id="12291" name="Rectangle 3"/>
          <p:cNvSpPr>
            <a:spLocks noGrp="1" noChangeArrowheads="1"/>
          </p:cNvSpPr>
          <p:nvPr>
            <p:ph type="body" idx="1"/>
          </p:nvPr>
        </p:nvSpPr>
        <p:spPr/>
        <p:txBody>
          <a:bodyPr/>
          <a:lstStyle/>
          <a:p>
            <a:pPr eaLnBrk="1" hangingPunct="1"/>
            <a:r>
              <a:rPr lang="en-US"/>
              <a:t>Infrequent vs. frequent users</a:t>
            </a:r>
          </a:p>
          <a:p>
            <a:pPr lvl="1" eaLnBrk="1" hangingPunct="1"/>
            <a:r>
              <a:rPr lang="en-US"/>
              <a:t>Certain functions may become forgotten</a:t>
            </a:r>
          </a:p>
          <a:p>
            <a:pPr eaLnBrk="1" hangingPunct="1"/>
            <a:r>
              <a:rPr lang="en-US"/>
              <a:t>New users (who have replaced trained users)</a:t>
            </a:r>
          </a:p>
          <a:p>
            <a:pPr eaLnBrk="1" hangingPunct="1"/>
            <a:r>
              <a:rPr lang="en-US"/>
              <a:t>Existing users interest in brush-up on things missed</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10.1 Training</a:t>
            </a:r>
            <a:br>
              <a:rPr lang="en-US"/>
            </a:br>
            <a:r>
              <a:rPr lang="en-US" sz="2800"/>
              <a:t>Training Aids</a:t>
            </a:r>
          </a:p>
        </p:txBody>
      </p:sp>
      <p:sp>
        <p:nvSpPr>
          <p:cNvPr id="13315" name="Rectangle 3"/>
          <p:cNvSpPr>
            <a:spLocks noGrp="1" noChangeArrowheads="1"/>
          </p:cNvSpPr>
          <p:nvPr>
            <p:ph type="body" idx="1"/>
          </p:nvPr>
        </p:nvSpPr>
        <p:spPr/>
        <p:txBody>
          <a:bodyPr/>
          <a:lstStyle/>
          <a:p>
            <a:pPr eaLnBrk="1" hangingPunct="1">
              <a:lnSpc>
                <a:spcPct val="90000"/>
              </a:lnSpc>
            </a:pPr>
            <a:r>
              <a:rPr lang="en-US"/>
              <a:t>Documents</a:t>
            </a:r>
          </a:p>
          <a:p>
            <a:pPr lvl="1" eaLnBrk="1" hangingPunct="1">
              <a:lnSpc>
                <a:spcPct val="90000"/>
              </a:lnSpc>
            </a:pPr>
            <a:r>
              <a:rPr lang="en-US"/>
              <a:t>Formal documentation, manuals</a:t>
            </a:r>
          </a:p>
          <a:p>
            <a:pPr lvl="1" eaLnBrk="1" hangingPunct="1">
              <a:lnSpc>
                <a:spcPct val="90000"/>
              </a:lnSpc>
            </a:pPr>
            <a:r>
              <a:rPr lang="en-US"/>
              <a:t>A small percentages of the users read them</a:t>
            </a:r>
          </a:p>
          <a:p>
            <a:pPr eaLnBrk="1" hangingPunct="1">
              <a:lnSpc>
                <a:spcPct val="90000"/>
              </a:lnSpc>
            </a:pPr>
            <a:r>
              <a:rPr lang="en-US"/>
              <a:t>Icons and online help</a:t>
            </a:r>
          </a:p>
          <a:p>
            <a:pPr lvl="1" eaLnBrk="1" hangingPunct="1">
              <a:lnSpc>
                <a:spcPct val="90000"/>
              </a:lnSpc>
            </a:pPr>
            <a:r>
              <a:rPr lang="en-US"/>
              <a:t>Metaphors (for objects and functions)</a:t>
            </a:r>
          </a:p>
          <a:p>
            <a:pPr lvl="1" eaLnBrk="1" hangingPunct="1">
              <a:lnSpc>
                <a:spcPct val="90000"/>
              </a:lnSpc>
            </a:pPr>
            <a:r>
              <a:rPr lang="en-US"/>
              <a:t>Online manuals provide hypertext links</a:t>
            </a:r>
          </a:p>
          <a:p>
            <a:pPr eaLnBrk="1" hangingPunct="1">
              <a:lnSpc>
                <a:spcPct val="90000"/>
              </a:lnSpc>
            </a:pPr>
            <a:r>
              <a:rPr lang="en-US"/>
              <a:t>Demonstrations and classes</a:t>
            </a:r>
          </a:p>
          <a:p>
            <a:pPr lvl="1" eaLnBrk="1" hangingPunct="1">
              <a:lnSpc>
                <a:spcPct val="90000"/>
              </a:lnSpc>
            </a:pPr>
            <a:r>
              <a:rPr lang="en-US"/>
              <a:t>More individualized, more dynamic; uses of multimedia (hearing, seeing)</a:t>
            </a:r>
          </a:p>
          <a:p>
            <a:pPr eaLnBrk="1" hangingPunct="1">
              <a:lnSpc>
                <a:spcPct val="90000"/>
              </a:lnSpc>
            </a:pPr>
            <a:r>
              <a:rPr lang="en-US"/>
              <a:t>Expert users (and trained individuals)</a:t>
            </a:r>
          </a:p>
          <a:p>
            <a:pPr lvl="1" eaLnBrk="1" hangingPunct="1">
              <a:lnSpc>
                <a:spcPct val="90000"/>
              </a:lnSpc>
            </a:pPr>
            <a:r>
              <a:rPr lang="en-US"/>
              <a:t>Role models can be convincing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10.1 Training</a:t>
            </a:r>
            <a:br>
              <a:rPr lang="en-US"/>
            </a:br>
            <a:r>
              <a:rPr lang="en-US" sz="2800"/>
              <a:t>Guidelines for</a:t>
            </a:r>
            <a:r>
              <a:rPr lang="en-US"/>
              <a:t> </a:t>
            </a:r>
            <a:r>
              <a:rPr lang="en-US" sz="2800"/>
              <a:t>Training</a:t>
            </a:r>
          </a:p>
        </p:txBody>
      </p:sp>
      <p:sp>
        <p:nvSpPr>
          <p:cNvPr id="14339" name="Rectangle 3"/>
          <p:cNvSpPr>
            <a:spLocks noGrp="1" noChangeArrowheads="1"/>
          </p:cNvSpPr>
          <p:nvPr>
            <p:ph type="body" idx="1"/>
          </p:nvPr>
        </p:nvSpPr>
        <p:spPr/>
        <p:txBody>
          <a:bodyPr/>
          <a:lstStyle/>
          <a:p>
            <a:pPr eaLnBrk="1" hangingPunct="1">
              <a:lnSpc>
                <a:spcPct val="90000"/>
              </a:lnSpc>
            </a:pPr>
            <a:r>
              <a:rPr lang="en-US"/>
              <a:t>Understand the personal preferences, work styles, and organizational pressures</a:t>
            </a:r>
          </a:p>
          <a:p>
            <a:pPr eaLnBrk="1" hangingPunct="1">
              <a:lnSpc>
                <a:spcPct val="90000"/>
              </a:lnSpc>
            </a:pPr>
            <a:r>
              <a:rPr lang="en-US"/>
              <a:t>Need to accommodate different types of participants</a:t>
            </a:r>
          </a:p>
          <a:p>
            <a:pPr lvl="1" eaLnBrk="1" hangingPunct="1">
              <a:lnSpc>
                <a:spcPct val="90000"/>
              </a:lnSpc>
            </a:pPr>
            <a:r>
              <a:rPr lang="en-US"/>
              <a:t> individualized system</a:t>
            </a:r>
          </a:p>
          <a:p>
            <a:pPr eaLnBrk="1" hangingPunct="1">
              <a:lnSpc>
                <a:spcPct val="90000"/>
              </a:lnSpc>
            </a:pPr>
            <a:r>
              <a:rPr lang="en-US"/>
              <a:t>Divide a training class or demonstration into presentation units with short, limited scope</a:t>
            </a:r>
          </a:p>
          <a:p>
            <a:pPr eaLnBrk="1" hangingPunct="1">
              <a:lnSpc>
                <a:spcPct val="90000"/>
              </a:lnSpc>
            </a:pPr>
            <a:r>
              <a:rPr lang="en-US"/>
              <a:t>Determines the type of training based on the location of the participants</a:t>
            </a:r>
          </a:p>
          <a:p>
            <a:pPr lvl="1" eaLnBrk="1" hangingPunct="1">
              <a:lnSpc>
                <a:spcPct val="90000"/>
              </a:lnSpc>
            </a:pPr>
            <a:r>
              <a:rPr lang="en-US"/>
              <a:t>Hundreds of students all over? Use web-based training</a:t>
            </a:r>
          </a:p>
          <a:p>
            <a:pPr eaLnBrk="1" hangingPunct="1">
              <a:lnSpc>
                <a:spcPct val="90000"/>
              </a:lnSpc>
              <a:buFont typeface="Lucida Sans Unicode" pitchFamily="34" charset="0"/>
              <a:buNone/>
            </a:pPr>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10.2 Documentation</a:t>
            </a:r>
            <a:br>
              <a:rPr lang="en-US"/>
            </a:br>
            <a:r>
              <a:rPr lang="en-US" sz="2800"/>
              <a:t>Considering the Audiences</a:t>
            </a:r>
          </a:p>
        </p:txBody>
      </p:sp>
      <p:sp>
        <p:nvSpPr>
          <p:cNvPr id="15363" name="Rectangle 3"/>
          <p:cNvSpPr>
            <a:spLocks noGrp="1" noChangeArrowheads="1"/>
          </p:cNvSpPr>
          <p:nvPr>
            <p:ph type="body" idx="1"/>
          </p:nvPr>
        </p:nvSpPr>
        <p:spPr/>
        <p:txBody>
          <a:bodyPr/>
          <a:lstStyle/>
          <a:p>
            <a:pPr eaLnBrk="1" hangingPunct="1"/>
            <a:r>
              <a:rPr lang="en-US"/>
              <a:t>Need to understand the intended audience</a:t>
            </a:r>
          </a:p>
          <a:p>
            <a:pPr lvl="1" eaLnBrk="1" hangingPunct="1"/>
            <a:r>
              <a:rPr lang="en-US"/>
              <a:t>Users</a:t>
            </a:r>
          </a:p>
          <a:p>
            <a:pPr lvl="1" eaLnBrk="1" hangingPunct="1"/>
            <a:r>
              <a:rPr lang="en-US"/>
              <a:t>Operators</a:t>
            </a:r>
          </a:p>
          <a:p>
            <a:pPr lvl="1" eaLnBrk="1" hangingPunct="1"/>
            <a:r>
              <a:rPr lang="en-US"/>
              <a:t>Customer staff </a:t>
            </a:r>
          </a:p>
          <a:p>
            <a:pPr lvl="1" eaLnBrk="1" hangingPunct="1"/>
            <a:r>
              <a:rPr lang="en-US"/>
              <a:t>Other member of development team</a:t>
            </a:r>
          </a:p>
          <a:p>
            <a:pPr eaLnBrk="1" hangingPunct="1"/>
            <a:r>
              <a:rPr lang="en-US"/>
              <a:t>Design different document for different audience</a:t>
            </a:r>
          </a:p>
          <a:p>
            <a:pPr lvl="1" eaLnBrk="1" hangingPunct="1"/>
            <a:r>
              <a:rPr lang="en-US"/>
              <a:t>Include a  “gentle” introduction</a:t>
            </a:r>
          </a:p>
          <a:p>
            <a:pPr lvl="1" eaLnBrk="1" hangingPunct="1"/>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10.2 Documentation</a:t>
            </a:r>
            <a:br>
              <a:rPr lang="en-US"/>
            </a:br>
            <a:r>
              <a:rPr lang="en-US" sz="2800"/>
              <a:t>Types of Documentations</a:t>
            </a:r>
          </a:p>
        </p:txBody>
      </p:sp>
      <p:sp>
        <p:nvSpPr>
          <p:cNvPr id="16387" name="Rectangle 3"/>
          <p:cNvSpPr>
            <a:spLocks noGrp="1" noChangeArrowheads="1"/>
          </p:cNvSpPr>
          <p:nvPr>
            <p:ph type="body" idx="1"/>
          </p:nvPr>
        </p:nvSpPr>
        <p:spPr/>
        <p:txBody>
          <a:bodyPr/>
          <a:lstStyle/>
          <a:p>
            <a:pPr eaLnBrk="1" hangingPunct="1"/>
            <a:r>
              <a:rPr lang="en-US"/>
              <a:t>User’s manual</a:t>
            </a:r>
          </a:p>
          <a:p>
            <a:pPr eaLnBrk="1" hangingPunct="1"/>
            <a:r>
              <a:rPr lang="en-US"/>
              <a:t>Operator’s manual</a:t>
            </a:r>
          </a:p>
          <a:p>
            <a:pPr eaLnBrk="1" hangingPunct="1"/>
            <a:r>
              <a:rPr lang="en-US"/>
              <a:t>General system guide</a:t>
            </a:r>
          </a:p>
          <a:p>
            <a:pPr eaLnBrk="1" hangingPunct="1"/>
            <a:r>
              <a:rPr lang="en-US"/>
              <a:t>Tutorials and automated overviews</a:t>
            </a:r>
          </a:p>
          <a:p>
            <a:pPr eaLnBrk="1" hangingPunct="1"/>
            <a:r>
              <a:rPr lang="en-US"/>
              <a:t>Other documentation: Programmer guide</a:t>
            </a:r>
          </a:p>
          <a:p>
            <a:pPr eaLnBrk="1" hangingPunct="1"/>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10.2 Documentation</a:t>
            </a:r>
            <a:br>
              <a:rPr lang="en-US"/>
            </a:br>
            <a:r>
              <a:rPr lang="en-US" sz="2800"/>
              <a:t>User’s Manuals</a:t>
            </a:r>
          </a:p>
        </p:txBody>
      </p:sp>
      <p:sp>
        <p:nvSpPr>
          <p:cNvPr id="17411" name="Rectangle 3"/>
          <p:cNvSpPr>
            <a:spLocks noGrp="1" noChangeArrowheads="1"/>
          </p:cNvSpPr>
          <p:nvPr>
            <p:ph type="body" idx="1"/>
          </p:nvPr>
        </p:nvSpPr>
        <p:spPr/>
        <p:txBody>
          <a:bodyPr/>
          <a:lstStyle/>
          <a:p>
            <a:pPr eaLnBrk="1" hangingPunct="1"/>
            <a:r>
              <a:rPr lang="en-US"/>
              <a:t>Beginning with the general purpose, and progressing to detailed functional description</a:t>
            </a:r>
          </a:p>
          <a:p>
            <a:pPr lvl="1" eaLnBrk="1" hangingPunct="1"/>
            <a:r>
              <a:rPr lang="en-US"/>
              <a:t>system’s purpose or objectives</a:t>
            </a:r>
          </a:p>
          <a:p>
            <a:pPr lvl="1" eaLnBrk="1" hangingPunct="1"/>
            <a:r>
              <a:rPr lang="en-US"/>
              <a:t>system’s capabilities and functions</a:t>
            </a:r>
          </a:p>
          <a:p>
            <a:pPr lvl="1" eaLnBrk="1" hangingPunct="1"/>
            <a:r>
              <a:rPr lang="en-US"/>
              <a:t>system features, characteristics, advantages</a:t>
            </a:r>
          </a:p>
          <a:p>
            <a:pPr eaLnBrk="1" hangingPunct="1">
              <a:buFont typeface="Lucida Sans Unicode" pitchFamily="34" charset="0"/>
              <a:buNone/>
            </a:pPr>
            <a:endParaRPr lang="en-US"/>
          </a:p>
          <a:p>
            <a:pPr lvl="1" eaLnBrk="1" hangingPunct="1"/>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10.2 Documentation</a:t>
            </a:r>
            <a:br>
              <a:rPr lang="en-US"/>
            </a:br>
            <a:r>
              <a:rPr lang="en-US" sz="2800"/>
              <a:t>Operator’s Manuals</a:t>
            </a:r>
          </a:p>
        </p:txBody>
      </p:sp>
      <p:sp>
        <p:nvSpPr>
          <p:cNvPr id="18435" name="Rectangle 3"/>
          <p:cNvSpPr>
            <a:spLocks noGrp="1" noChangeArrowheads="1"/>
          </p:cNvSpPr>
          <p:nvPr>
            <p:ph type="body" idx="1"/>
          </p:nvPr>
        </p:nvSpPr>
        <p:spPr/>
        <p:txBody>
          <a:bodyPr/>
          <a:lstStyle/>
          <a:p>
            <a:pPr eaLnBrk="1" hangingPunct="1"/>
            <a:r>
              <a:rPr lang="en-US"/>
              <a:t>Hardware and software configuration</a:t>
            </a:r>
          </a:p>
          <a:p>
            <a:pPr eaLnBrk="1" hangingPunct="1"/>
            <a:r>
              <a:rPr lang="en-US"/>
              <a:t>Methods of granting and denying access to a user</a:t>
            </a:r>
          </a:p>
          <a:p>
            <a:pPr eaLnBrk="1" hangingPunct="1"/>
            <a:r>
              <a:rPr lang="en-US"/>
              <a:t>Procedures for adding and removing peripherals from system</a:t>
            </a:r>
          </a:p>
          <a:p>
            <a:pPr eaLnBrk="1" hangingPunct="1"/>
            <a:r>
              <a:rPr lang="en-US"/>
              <a:t>Techniques for duplicating or backing up files and documents</a:t>
            </a:r>
          </a:p>
          <a:p>
            <a:pPr lvl="1" eaLnBrk="1" hangingPunct="1"/>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10.2 Documentation</a:t>
            </a:r>
            <a:br>
              <a:rPr lang="en-US"/>
            </a:br>
            <a:r>
              <a:rPr lang="en-US" sz="2800"/>
              <a:t>General System Guide</a:t>
            </a:r>
          </a:p>
        </p:txBody>
      </p:sp>
      <p:sp>
        <p:nvSpPr>
          <p:cNvPr id="19459" name="Rectangle 3"/>
          <p:cNvSpPr>
            <a:spLocks noGrp="1" noChangeArrowheads="1"/>
          </p:cNvSpPr>
          <p:nvPr>
            <p:ph type="body" idx="1"/>
          </p:nvPr>
        </p:nvSpPr>
        <p:spPr/>
        <p:txBody>
          <a:bodyPr/>
          <a:lstStyle/>
          <a:p>
            <a:pPr eaLnBrk="1" hangingPunct="1"/>
            <a:r>
              <a:rPr lang="en-US"/>
              <a:t>The system details in the terms that customer can understand</a:t>
            </a:r>
          </a:p>
          <a:p>
            <a:pPr eaLnBrk="1" hangingPunct="1"/>
            <a:r>
              <a:rPr lang="en-US"/>
              <a:t>The system hardware and software configuration</a:t>
            </a:r>
          </a:p>
          <a:p>
            <a:pPr eaLnBrk="1" hangingPunct="1"/>
            <a:r>
              <a:rPr lang="en-US"/>
              <a:t>The philosophy behind the system’s construction</a:t>
            </a:r>
          </a:p>
          <a:p>
            <a:pPr eaLnBrk="1" hangingPunct="1"/>
            <a:r>
              <a:rPr lang="en-US"/>
              <a:t>Provide cross-referencing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10.2 Documentation</a:t>
            </a:r>
            <a:br>
              <a:rPr lang="en-US"/>
            </a:br>
            <a:r>
              <a:rPr lang="en-US" sz="2800"/>
              <a:t>Tutorials and Automated System Overviews</a:t>
            </a:r>
          </a:p>
        </p:txBody>
      </p:sp>
      <p:sp>
        <p:nvSpPr>
          <p:cNvPr id="20483" name="Rectangle 3"/>
          <p:cNvSpPr>
            <a:spLocks noGrp="1" noChangeArrowheads="1"/>
          </p:cNvSpPr>
          <p:nvPr>
            <p:ph type="body" idx="1"/>
          </p:nvPr>
        </p:nvSpPr>
        <p:spPr/>
        <p:txBody>
          <a:bodyPr/>
          <a:lstStyle/>
          <a:p>
            <a:pPr eaLnBrk="1" hangingPunct="1"/>
            <a:r>
              <a:rPr lang="en-US"/>
              <a:t>Multimedia-based, step-by-step, automated tutorials</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10.2 Documentation</a:t>
            </a:r>
            <a:br>
              <a:rPr lang="en-US"/>
            </a:br>
            <a:r>
              <a:rPr lang="en-US" sz="2800"/>
              <a:t>Other Documentation: Programmer’s Guide</a:t>
            </a:r>
          </a:p>
        </p:txBody>
      </p:sp>
      <p:sp>
        <p:nvSpPr>
          <p:cNvPr id="21507" name="Rectangle 3"/>
          <p:cNvSpPr>
            <a:spLocks noGrp="1" noChangeArrowheads="1"/>
          </p:cNvSpPr>
          <p:nvPr>
            <p:ph type="body" idx="1"/>
          </p:nvPr>
        </p:nvSpPr>
        <p:spPr/>
        <p:txBody>
          <a:bodyPr/>
          <a:lstStyle/>
          <a:p>
            <a:pPr eaLnBrk="1" hangingPunct="1"/>
            <a:r>
              <a:rPr lang="en-US"/>
              <a:t>An overview of how the software and hardware are configured</a:t>
            </a:r>
          </a:p>
          <a:p>
            <a:pPr eaLnBrk="1" hangingPunct="1"/>
            <a:r>
              <a:rPr lang="en-US"/>
              <a:t>Software components detailed and their functions performed</a:t>
            </a:r>
          </a:p>
          <a:p>
            <a:pPr eaLnBrk="1" hangingPunct="1"/>
            <a:r>
              <a:rPr lang="en-US"/>
              <a:t>System support functions</a:t>
            </a:r>
          </a:p>
          <a:p>
            <a:pPr eaLnBrk="1" hangingPunct="1"/>
            <a:r>
              <a:rPr lang="en-US"/>
              <a:t>System enhancements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Contents</a:t>
            </a:r>
          </a:p>
        </p:txBody>
      </p:sp>
      <p:sp>
        <p:nvSpPr>
          <p:cNvPr id="4099" name="Rectangle 2"/>
          <p:cNvSpPr>
            <a:spLocks noGrp="1" noChangeArrowheads="1"/>
          </p:cNvSpPr>
          <p:nvPr>
            <p:ph type="body" idx="4294967295"/>
          </p:nvPr>
        </p:nvSpPr>
        <p:spPr>
          <a:xfrm>
            <a:off x="457200" y="1447800"/>
            <a:ext cx="8485188" cy="4730750"/>
          </a:xfrm>
        </p:spPr>
        <p:txBody>
          <a:bodyPr/>
          <a:lstStyle/>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10.1 Training</a:t>
            </a:r>
          </a:p>
          <a:p>
            <a:pPr eaLnBrk="1" hangingPunct="1">
              <a:lnSpc>
                <a:spcPct val="90000"/>
              </a:lnSpc>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10.2 Documentation</a:t>
            </a:r>
            <a:endParaRPr lang="en-GB"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10.2 Documentation</a:t>
            </a:r>
            <a:br>
              <a:rPr lang="en-US"/>
            </a:br>
            <a:r>
              <a:rPr lang="en-US" sz="2800"/>
              <a:t>User Helps and Troubleshooting</a:t>
            </a:r>
          </a:p>
        </p:txBody>
      </p:sp>
      <p:sp>
        <p:nvSpPr>
          <p:cNvPr id="22531" name="Rectangle 3"/>
          <p:cNvSpPr>
            <a:spLocks noGrp="1" noChangeArrowheads="1"/>
          </p:cNvSpPr>
          <p:nvPr>
            <p:ph type="body" idx="1"/>
          </p:nvPr>
        </p:nvSpPr>
        <p:spPr/>
        <p:txBody>
          <a:bodyPr/>
          <a:lstStyle/>
          <a:p>
            <a:pPr eaLnBrk="1" hangingPunct="1"/>
            <a:r>
              <a:rPr lang="en-US" dirty="0"/>
              <a:t>Failure message reference guide</a:t>
            </a:r>
          </a:p>
          <a:p>
            <a:pPr eaLnBrk="1" hangingPunct="1"/>
            <a:r>
              <a:rPr lang="en-US" dirty="0"/>
              <a:t>Online help files</a:t>
            </a:r>
          </a:p>
          <a:p>
            <a:pPr eaLnBrk="1" hangingPunct="1"/>
            <a:r>
              <a:rPr lang="en-US" dirty="0"/>
              <a:t>Quick reference guide (a quick summary of primary uses, configuration)</a:t>
            </a:r>
          </a:p>
          <a:p>
            <a:pPr eaLnBrk="1" hangingPunct="1"/>
            <a:r>
              <a:rPr lang="en-US" dirty="0"/>
              <a:t>Bug Reporting Mechanism</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10.2 Documentation</a:t>
            </a:r>
            <a:br>
              <a:rPr lang="en-US"/>
            </a:br>
            <a:r>
              <a:rPr lang="en-US" sz="2800"/>
              <a:t>Guidelines for Failure Messages</a:t>
            </a:r>
          </a:p>
        </p:txBody>
      </p:sp>
      <p:sp>
        <p:nvSpPr>
          <p:cNvPr id="23555" name="Rectangle 3"/>
          <p:cNvSpPr>
            <a:spLocks noGrp="1" noChangeArrowheads="1"/>
          </p:cNvSpPr>
          <p:nvPr>
            <p:ph type="body" idx="1"/>
          </p:nvPr>
        </p:nvSpPr>
        <p:spPr/>
        <p:txBody>
          <a:bodyPr/>
          <a:lstStyle/>
          <a:p>
            <a:pPr eaLnBrk="1" hangingPunct="1"/>
            <a:r>
              <a:rPr lang="en-US" sz="2400"/>
              <a:t>The name of code component executing when the failure occurred</a:t>
            </a:r>
          </a:p>
          <a:p>
            <a:pPr eaLnBrk="1" hangingPunct="1"/>
            <a:r>
              <a:rPr lang="en-US" sz="2400"/>
              <a:t>The source code line number in the component that was executing</a:t>
            </a:r>
          </a:p>
          <a:p>
            <a:pPr eaLnBrk="1" hangingPunct="1"/>
            <a:r>
              <a:rPr lang="en-US" sz="2400"/>
              <a:t>The failure severity and its impact on the system</a:t>
            </a:r>
          </a:p>
          <a:p>
            <a:pPr eaLnBrk="1" hangingPunct="1"/>
            <a:r>
              <a:rPr lang="en-US" sz="2400"/>
              <a:t>The contents of any relevant system memory or data pointers, such as registers or stack pointers</a:t>
            </a:r>
          </a:p>
          <a:p>
            <a:pPr eaLnBrk="1" hangingPunct="1"/>
            <a:r>
              <a:rPr lang="en-US" sz="2400"/>
              <a:t>The nature of the failure, or a failure message number (for cross-reference with the failure message reference guide)</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10.2 Documentation</a:t>
            </a:r>
            <a:br>
              <a:rPr lang="en-US"/>
            </a:br>
            <a:r>
              <a:rPr lang="en-US" sz="2800"/>
              <a:t>Example Failure Messages</a:t>
            </a:r>
          </a:p>
        </p:txBody>
      </p:sp>
      <p:sp>
        <p:nvSpPr>
          <p:cNvPr id="24579" name="Rectangle 3"/>
          <p:cNvSpPr>
            <a:spLocks noGrp="1" noChangeArrowheads="1"/>
          </p:cNvSpPr>
          <p:nvPr>
            <p:ph type="body" idx="1"/>
          </p:nvPr>
        </p:nvSpPr>
        <p:spPr/>
        <p:txBody>
          <a:bodyPr/>
          <a:lstStyle/>
          <a:p>
            <a:pPr eaLnBrk="1" hangingPunct="1">
              <a:spcBef>
                <a:spcPct val="0"/>
              </a:spcBef>
            </a:pPr>
            <a:r>
              <a:rPr lang="en-US" sz="2400"/>
              <a:t>The failure message</a:t>
            </a:r>
          </a:p>
          <a:p>
            <a:pPr marL="914400" lvl="2" indent="0" eaLnBrk="1" hangingPunct="1">
              <a:spcBef>
                <a:spcPct val="0"/>
              </a:spcBef>
              <a:buFont typeface="Lucida Sans Unicode" pitchFamily="34" charset="0"/>
              <a:buNone/>
            </a:pPr>
            <a:r>
              <a:rPr lang="en-US" sz="1800"/>
              <a:t>FAILURE 345A1:  STACK OVERFLOW</a:t>
            </a:r>
          </a:p>
          <a:p>
            <a:pPr marL="914400" lvl="2" indent="0" eaLnBrk="1" hangingPunct="1">
              <a:spcBef>
                <a:spcPct val="0"/>
              </a:spcBef>
              <a:buFont typeface="Lucida Sans Unicode" pitchFamily="34" charset="0"/>
              <a:buNone/>
            </a:pPr>
            <a:r>
              <a:rPr lang="en-US" sz="1800"/>
              <a:t>OCCURRED IN:  COMPONENT DEFRECD</a:t>
            </a:r>
          </a:p>
          <a:p>
            <a:pPr marL="914400" lvl="2" indent="0" eaLnBrk="1" hangingPunct="1">
              <a:spcBef>
                <a:spcPct val="0"/>
              </a:spcBef>
              <a:buFont typeface="Lucida Sans Unicode" pitchFamily="34" charset="0"/>
              <a:buNone/>
            </a:pPr>
            <a:r>
              <a:rPr lang="en-US" sz="1800"/>
              <a:t>AT LINE:  12300</a:t>
            </a:r>
          </a:p>
          <a:p>
            <a:pPr marL="914400" lvl="2" indent="0" eaLnBrk="1" hangingPunct="1">
              <a:spcBef>
                <a:spcPct val="0"/>
              </a:spcBef>
              <a:buFont typeface="Lucida Sans Unicode" pitchFamily="34" charset="0"/>
              <a:buNone/>
            </a:pPr>
            <a:r>
              <a:rPr lang="en-US" sz="1800"/>
              <a:t>SEVERITY:  WARNING</a:t>
            </a:r>
          </a:p>
          <a:p>
            <a:pPr marL="914400" lvl="2" indent="0" eaLnBrk="1" hangingPunct="1">
              <a:spcBef>
                <a:spcPct val="0"/>
              </a:spcBef>
              <a:buFont typeface="Lucida Sans Unicode" pitchFamily="34" charset="0"/>
              <a:buNone/>
            </a:pPr>
            <a:r>
              <a:rPr lang="en-US" sz="1800"/>
              <a:t>REGISTER CONTENTS:  0000 0000 1100 1010 1100 1010 1111 0000</a:t>
            </a:r>
          </a:p>
          <a:p>
            <a:pPr marL="914400" lvl="2" indent="0" eaLnBrk="1" hangingPunct="1">
              <a:spcBef>
                <a:spcPct val="0"/>
              </a:spcBef>
              <a:buFont typeface="Lucida Sans Unicode" pitchFamily="34" charset="0"/>
              <a:buNone/>
            </a:pPr>
            <a:r>
              <a:rPr lang="en-US" sz="1800"/>
              <a:t>PRESS FUNCTION KEY 12 TO CONTINUE</a:t>
            </a:r>
          </a:p>
          <a:p>
            <a:pPr eaLnBrk="1" hangingPunct="1">
              <a:spcBef>
                <a:spcPct val="0"/>
              </a:spcBef>
            </a:pPr>
            <a:r>
              <a:rPr lang="en-US" sz="2400"/>
              <a:t>The reference guide entry</a:t>
            </a:r>
          </a:p>
          <a:p>
            <a:pPr marL="914400" lvl="2" indent="0" eaLnBrk="1" hangingPunct="1">
              <a:spcBef>
                <a:spcPct val="0"/>
              </a:spcBef>
              <a:buFont typeface="Lucida Sans Unicode" pitchFamily="34" charset="0"/>
              <a:buNone/>
            </a:pPr>
            <a:r>
              <a:rPr lang="en-US" sz="2000"/>
              <a:t>Failure 345A1:  Stack overflow.</a:t>
            </a:r>
          </a:p>
          <a:p>
            <a:pPr marL="914400" lvl="2" indent="0" eaLnBrk="1" hangingPunct="1">
              <a:spcBef>
                <a:spcPct val="0"/>
              </a:spcBef>
              <a:buFont typeface="Lucida Sans Unicode" pitchFamily="34" charset="0"/>
              <a:buNone/>
            </a:pPr>
            <a:r>
              <a:rPr lang="en-US" sz="2000"/>
              <a:t>This problem occurs when more fields are defined for a record than the system can accommodate.  The last field defined will not be included in the record.  You can change the record size using the Record Maintenance function on the Maintenance menu to prevent this failure in the future.</a:t>
            </a:r>
            <a:endParaRPr lang="en-US" sz="1800"/>
          </a:p>
          <a:p>
            <a:pPr lvl="1" eaLnBrk="1" hangingPunct="1">
              <a:spcBef>
                <a:spcPct val="0"/>
              </a:spcBef>
            </a:pPr>
            <a:endParaRPr lang="en-US" sz="1800"/>
          </a:p>
          <a:p>
            <a:pPr eaLnBrk="1" hangingPunct="1">
              <a:spcBef>
                <a:spcPct val="0"/>
              </a:spcBef>
            </a:pPr>
            <a:endParaRPr lang="en-US" sz="20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Grp="1" noChangeArrowheads="1"/>
          </p:cNvSpPr>
          <p:nvPr>
            <p:ph type="title" idx="4294967295"/>
          </p:nvPr>
        </p:nvSpPr>
        <p:spPr>
          <a:xfrm>
            <a:off x="457200" y="0"/>
            <a:ext cx="8228013" cy="1143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Chapter 10 Objectives</a:t>
            </a:r>
          </a:p>
        </p:txBody>
      </p:sp>
      <p:sp>
        <p:nvSpPr>
          <p:cNvPr id="5123" name="Rectangle 2"/>
          <p:cNvSpPr>
            <a:spLocks noGrp="1" noChangeArrowheads="1"/>
          </p:cNvSpPr>
          <p:nvPr>
            <p:ph type="body" idx="4294967295"/>
          </p:nvPr>
        </p:nvSpPr>
        <p:spPr>
          <a:xfrm>
            <a:off x="457200" y="1447800"/>
            <a:ext cx="8228013" cy="4676775"/>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Training</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Documentation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Delivering </a:t>
            </a:r>
            <a:r>
              <a:rPr lang="en-US" dirty="0"/>
              <a:t>the System</a:t>
            </a:r>
          </a:p>
        </p:txBody>
      </p:sp>
      <p:sp>
        <p:nvSpPr>
          <p:cNvPr id="6147" name="Rectangle 3"/>
          <p:cNvSpPr>
            <a:spLocks noGrp="1" noChangeArrowheads="1"/>
          </p:cNvSpPr>
          <p:nvPr>
            <p:ph type="body" idx="1"/>
          </p:nvPr>
        </p:nvSpPr>
        <p:spPr/>
        <p:txBody>
          <a:bodyPr/>
          <a:lstStyle/>
          <a:p>
            <a:pPr eaLnBrk="1" hangingPunct="1"/>
            <a:r>
              <a:rPr lang="en-US"/>
              <a:t>It is more than just putting the system in place</a:t>
            </a:r>
          </a:p>
          <a:p>
            <a:pPr eaLnBrk="1" hangingPunct="1"/>
            <a:r>
              <a:rPr lang="en-US"/>
              <a:t>It is also helping users to understand and feel comfortable with the system</a:t>
            </a:r>
          </a:p>
          <a:p>
            <a:pPr lvl="1" eaLnBrk="1" hangingPunct="1"/>
            <a:r>
              <a:rPr lang="en-US"/>
              <a:t>Training</a:t>
            </a:r>
          </a:p>
          <a:p>
            <a:pPr lvl="1" eaLnBrk="1" hangingPunct="1"/>
            <a:r>
              <a:rPr lang="en-US"/>
              <a:t>Documentation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10.1 Training</a:t>
            </a:r>
            <a:br>
              <a:rPr lang="en-US"/>
            </a:br>
            <a:r>
              <a:rPr lang="en-US" sz="2800"/>
              <a:t>Types of People Who Use a System</a:t>
            </a:r>
          </a:p>
        </p:txBody>
      </p:sp>
      <p:sp>
        <p:nvSpPr>
          <p:cNvPr id="7171" name="Rectangle 3"/>
          <p:cNvSpPr>
            <a:spLocks noGrp="1" noChangeArrowheads="1"/>
          </p:cNvSpPr>
          <p:nvPr>
            <p:ph type="body" idx="1"/>
          </p:nvPr>
        </p:nvSpPr>
        <p:spPr/>
        <p:txBody>
          <a:bodyPr/>
          <a:lstStyle/>
          <a:p>
            <a:pPr eaLnBrk="1" hangingPunct="1"/>
            <a:r>
              <a:rPr lang="en-US"/>
              <a:t>Users: exercise the main system functions</a:t>
            </a:r>
          </a:p>
          <a:p>
            <a:pPr eaLnBrk="1" hangingPunct="1"/>
            <a:r>
              <a:rPr lang="en-US"/>
              <a:t>Operators: perform supplementary functions</a:t>
            </a:r>
          </a:p>
          <a:p>
            <a:pPr lvl="1" eaLnBrk="1" hangingPunct="1"/>
            <a:r>
              <a:rPr lang="en-US"/>
              <a:t>create back up copies of data files</a:t>
            </a:r>
          </a:p>
          <a:p>
            <a:pPr lvl="1" eaLnBrk="1" hangingPunct="1"/>
            <a:r>
              <a:rPr lang="en-US"/>
              <a:t>define who has access to the system</a:t>
            </a:r>
          </a:p>
          <a:p>
            <a:pPr lvl="1" eaLnBrk="1" hangingPunct="1"/>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10.1 Training</a:t>
            </a:r>
            <a:br>
              <a:rPr lang="en-US"/>
            </a:br>
            <a:r>
              <a:rPr lang="en-US" sz="2800"/>
              <a:t>User and Operators Functions</a:t>
            </a:r>
          </a:p>
        </p:txBody>
      </p:sp>
      <p:graphicFrame>
        <p:nvGraphicFramePr>
          <p:cNvPr id="175174" name="Group 70"/>
          <p:cNvGraphicFramePr>
            <a:graphicFrameLocks noGrp="1"/>
          </p:cNvGraphicFramePr>
          <p:nvPr>
            <p:ph idx="1"/>
          </p:nvPr>
        </p:nvGraphicFramePr>
        <p:xfrm>
          <a:off x="457200" y="2057400"/>
          <a:ext cx="8216900" cy="3291842"/>
        </p:xfrm>
        <a:graphic>
          <a:graphicData uri="http://schemas.openxmlformats.org/drawingml/2006/table">
            <a:tbl>
              <a:tblPr/>
              <a:tblGrid>
                <a:gridCol w="410845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tblGrid>
              <a:tr h="482600">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a:ln>
                            <a:noFill/>
                          </a:ln>
                          <a:solidFill>
                            <a:srgbClr val="000099"/>
                          </a:solidFill>
                          <a:effectLst/>
                          <a:latin typeface="Lucida Sans Unicode" pitchFamily="34" charset="0"/>
                          <a:cs typeface="Lucida Sans Unicode" pitchFamily="34" charset="0"/>
                        </a:rPr>
                        <a:t>User Functions</a:t>
                      </a:r>
                    </a:p>
                  </a:txBody>
                  <a:tcPr anchor="ctr" anchorCtr="1" horzOverflow="overflow">
                    <a:lnL cap="flat">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1" i="0" u="none" strike="noStrike" cap="none" normalizeH="0" baseline="0">
                          <a:ln>
                            <a:noFill/>
                          </a:ln>
                          <a:solidFill>
                            <a:srgbClr val="000099"/>
                          </a:solidFill>
                          <a:effectLst/>
                          <a:latin typeface="Lucida Sans Unicode" pitchFamily="34" charset="0"/>
                          <a:cs typeface="Lucida Sans Unicode" pitchFamily="34" charset="0"/>
                        </a:rPr>
                        <a:t>Operator Functions</a:t>
                      </a:r>
                    </a:p>
                  </a:txBody>
                  <a:tcPr anchor="ctr" anchorCtr="1" horzOverflow="overflow">
                    <a:lnL>
                      <a:noFill/>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Manipulating data files</a:t>
                      </a:r>
                    </a:p>
                  </a:txBody>
                  <a:tcPr horzOverflow="overflow">
                    <a:lnL cap="flat">
                      <a:noFill/>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Granting user access</a:t>
                      </a: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484188">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Simulating activities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Granting file access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Analyzing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Performing backups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8101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Communicating data</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Installing new devices</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87363">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Drawing graphs and charts</a:t>
                      </a:r>
                    </a:p>
                  </a:txBody>
                  <a:tcPr horzOverflow="overflow">
                    <a:lnL cap="flat">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Installing new software</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80975">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endParaRPr kumimoji="0" lang="en-US" sz="2000" b="0" i="0" u="none" strike="noStrike" cap="none" normalizeH="0" baseline="0">
                        <a:ln>
                          <a:noFill/>
                        </a:ln>
                        <a:solidFill>
                          <a:srgbClr val="000099"/>
                        </a:solidFill>
                        <a:effectLst/>
                        <a:latin typeface="Lucida Sans Unicode" pitchFamily="34" charset="0"/>
                        <a:cs typeface="Lucida Sans Unicode" pitchFamily="34" charset="0"/>
                      </a:endParaRP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ts val="700"/>
                        </a:spcBef>
                        <a:spcAft>
                          <a:spcPct val="0"/>
                        </a:spcAft>
                        <a:buClr>
                          <a:srgbClr val="003399"/>
                        </a:buClr>
                        <a:buSzPct val="100000"/>
                        <a:buFont typeface="Lucida Sans Unicode" pitchFamily="34" charset="0"/>
                        <a:buNone/>
                        <a:tabLst/>
                      </a:pPr>
                      <a:r>
                        <a:rPr kumimoji="0" lang="en-US" sz="2000" b="0" i="0" u="none" strike="noStrike" cap="none" normalizeH="0" baseline="0">
                          <a:ln>
                            <a:noFill/>
                          </a:ln>
                          <a:solidFill>
                            <a:srgbClr val="000099"/>
                          </a:solidFill>
                          <a:effectLst/>
                          <a:latin typeface="Lucida Sans Unicode" pitchFamily="34" charset="0"/>
                          <a:cs typeface="Lucida Sans Unicode" pitchFamily="34" charset="0"/>
                        </a:rPr>
                        <a:t>Recovering damage files</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10.1 Training</a:t>
            </a:r>
            <a:br>
              <a:rPr lang="en-US"/>
            </a:br>
            <a:r>
              <a:rPr lang="en-US" sz="2800"/>
              <a:t>Types of Training</a:t>
            </a:r>
          </a:p>
        </p:txBody>
      </p:sp>
      <p:sp>
        <p:nvSpPr>
          <p:cNvPr id="9219" name="Rectangle 3"/>
          <p:cNvSpPr>
            <a:spLocks noGrp="1" noChangeArrowheads="1"/>
          </p:cNvSpPr>
          <p:nvPr>
            <p:ph type="body" idx="1"/>
          </p:nvPr>
        </p:nvSpPr>
        <p:spPr/>
        <p:txBody>
          <a:bodyPr/>
          <a:lstStyle/>
          <a:p>
            <a:pPr eaLnBrk="1" hangingPunct="1">
              <a:lnSpc>
                <a:spcPct val="90000"/>
              </a:lnSpc>
            </a:pPr>
            <a:r>
              <a:rPr lang="en-US"/>
              <a:t>User training</a:t>
            </a:r>
          </a:p>
          <a:p>
            <a:pPr eaLnBrk="1" hangingPunct="1">
              <a:lnSpc>
                <a:spcPct val="90000"/>
              </a:lnSpc>
            </a:pPr>
            <a:r>
              <a:rPr lang="en-US"/>
              <a:t>Operator training</a:t>
            </a:r>
          </a:p>
          <a:p>
            <a:pPr eaLnBrk="1" hangingPunct="1">
              <a:lnSpc>
                <a:spcPct val="90000"/>
              </a:lnSpc>
            </a:pPr>
            <a:r>
              <a:rPr lang="en-US"/>
              <a:t>Special training needs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10.1 Training</a:t>
            </a:r>
            <a:br>
              <a:rPr lang="en-US"/>
            </a:br>
            <a:r>
              <a:rPr lang="en-US" sz="2800"/>
              <a:t>User Training</a:t>
            </a:r>
          </a:p>
        </p:txBody>
      </p:sp>
      <p:sp>
        <p:nvSpPr>
          <p:cNvPr id="10243" name="Rectangle 3"/>
          <p:cNvSpPr>
            <a:spLocks noGrp="1" noChangeArrowheads="1"/>
          </p:cNvSpPr>
          <p:nvPr>
            <p:ph type="body" idx="1"/>
          </p:nvPr>
        </p:nvSpPr>
        <p:spPr/>
        <p:txBody>
          <a:bodyPr/>
          <a:lstStyle/>
          <a:p>
            <a:pPr eaLnBrk="1" hangingPunct="1"/>
            <a:r>
              <a:rPr lang="en-US" dirty="0"/>
              <a:t>Introduces the primary functions</a:t>
            </a:r>
          </a:p>
          <a:p>
            <a:pPr lvl="1" eaLnBrk="1" hangingPunct="1"/>
            <a:r>
              <a:rPr lang="en-US" dirty="0"/>
              <a:t>Record management: record creation, deletion, retrieval, sorting</a:t>
            </a:r>
          </a:p>
          <a:p>
            <a:pPr lvl="1" eaLnBrk="1" hangingPunct="1"/>
            <a:r>
              <a:rPr lang="en-US" dirty="0"/>
              <a:t>Navigation thru the system</a:t>
            </a:r>
          </a:p>
          <a:p>
            <a:pPr lvl="1" eaLnBrk="1" hangingPunct="1"/>
            <a:r>
              <a:rPr lang="en-US" dirty="0"/>
              <a:t>No need </a:t>
            </a:r>
            <a:r>
              <a:rPr lang="en-US"/>
              <a:t>to provide internal </a:t>
            </a:r>
            <a:r>
              <a:rPr lang="en-US" dirty="0"/>
              <a:t>mechanism (e.g., sorting algorithms, data structures)</a:t>
            </a:r>
          </a:p>
          <a:p>
            <a:pPr eaLnBrk="1" hangingPunct="1"/>
            <a:r>
              <a:rPr lang="en-US" dirty="0"/>
              <a:t>Relates how the functions are performed now, how to perform later with the new system</a:t>
            </a:r>
          </a:p>
          <a:p>
            <a:pPr lvl="1" eaLnBrk="1" hangingPunct="1"/>
            <a:r>
              <a:rPr lang="en-US" dirty="0"/>
              <a:t>Need to take into account the difficulty of transition learning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t>10.1 Training</a:t>
            </a:r>
            <a:br>
              <a:rPr lang="en-US"/>
            </a:br>
            <a:r>
              <a:rPr lang="en-US" sz="2800"/>
              <a:t>Operator Training</a:t>
            </a:r>
          </a:p>
        </p:txBody>
      </p:sp>
      <p:sp>
        <p:nvSpPr>
          <p:cNvPr id="11267" name="Rectangle 3"/>
          <p:cNvSpPr>
            <a:spLocks noGrp="1" noChangeArrowheads="1"/>
          </p:cNvSpPr>
          <p:nvPr>
            <p:ph type="body" idx="1"/>
          </p:nvPr>
        </p:nvSpPr>
        <p:spPr/>
        <p:txBody>
          <a:bodyPr/>
          <a:lstStyle/>
          <a:p>
            <a:pPr eaLnBrk="1" hangingPunct="1"/>
            <a:r>
              <a:rPr lang="en-US"/>
              <a:t>Focuses on support functions and addresses how the system works rather than what the system does</a:t>
            </a:r>
          </a:p>
          <a:p>
            <a:pPr eaLnBrk="1" hangingPunct="1"/>
            <a:r>
              <a:rPr lang="en-US"/>
              <a:t>Runs in two levels</a:t>
            </a:r>
          </a:p>
          <a:p>
            <a:pPr lvl="1" eaLnBrk="1" hangingPunct="1"/>
            <a:r>
              <a:rPr lang="en-US"/>
              <a:t>how to bring up and run the new system</a:t>
            </a:r>
          </a:p>
          <a:p>
            <a:pPr lvl="1" eaLnBrk="1" hangingPunct="1"/>
            <a:r>
              <a:rPr lang="en-US"/>
              <a:t>how to support users</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Lucida Sans Unicode"/>
        <a:ea typeface=""/>
        <a:cs typeface="Lucida Sans Unicode"/>
      </a:majorFont>
      <a:minorFont>
        <a:latin typeface="Lucida Sans Unicode"/>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bg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596</TotalTime>
  <Words>813</Words>
  <Application>Microsoft Office PowerPoint</Application>
  <PresentationFormat>On-screen Show (4:3)</PresentationFormat>
  <Paragraphs>142</Paragraphs>
  <Slides>22</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22</vt:i4>
      </vt:variant>
    </vt:vector>
  </HeadingPairs>
  <TitlesOfParts>
    <vt:vector size="27" baseType="lpstr">
      <vt:lpstr>Arial</vt:lpstr>
      <vt:lpstr>Lucida Sans Unicode</vt:lpstr>
      <vt:lpstr>Times New Roman</vt:lpstr>
      <vt:lpstr>Default Design</vt:lpstr>
      <vt:lpstr>1_Default Design</vt:lpstr>
      <vt:lpstr>Chapter 10</vt:lpstr>
      <vt:lpstr>Contents</vt:lpstr>
      <vt:lpstr>Chapter 10 Objectives</vt:lpstr>
      <vt:lpstr>Delivering the System</vt:lpstr>
      <vt:lpstr>10.1 Training Types of People Who Use a System</vt:lpstr>
      <vt:lpstr>10.1 Training User and Operators Functions</vt:lpstr>
      <vt:lpstr>10.1 Training Types of Training</vt:lpstr>
      <vt:lpstr>10.1 Training User Training</vt:lpstr>
      <vt:lpstr>10.1 Training Operator Training</vt:lpstr>
      <vt:lpstr>10.1 Training Special Training Needs</vt:lpstr>
      <vt:lpstr>10.1 Training Training Aids</vt:lpstr>
      <vt:lpstr>10.1 Training Guidelines for Training</vt:lpstr>
      <vt:lpstr>10.2 Documentation Considering the Audiences</vt:lpstr>
      <vt:lpstr>10.2 Documentation Types of Documentations</vt:lpstr>
      <vt:lpstr>10.2 Documentation User’s Manuals</vt:lpstr>
      <vt:lpstr>10.2 Documentation Operator’s Manuals</vt:lpstr>
      <vt:lpstr>10.2 Documentation General System Guide</vt:lpstr>
      <vt:lpstr>10.2 Documentation Tutorials and Automated System Overviews</vt:lpstr>
      <vt:lpstr>10.2 Documentation Other Documentation: Programmer’s Guide</vt:lpstr>
      <vt:lpstr>10.2 Documentation User Helps and Troubleshooting</vt:lpstr>
      <vt:lpstr>10.2 Documentation Guidelines for Failure Messages</vt:lpstr>
      <vt:lpstr>10.2 Documentation Example Failure Messages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dc:title>
  <dc:creator>HS</dc:creator>
  <cp:keywords>9.Delivering the System</cp:keywords>
  <cp:lastModifiedBy>Mehroze Khan</cp:lastModifiedBy>
  <cp:revision>24</cp:revision>
  <dcterms:modified xsi:type="dcterms:W3CDTF">2023-05-02T04:05:05Z</dcterms:modified>
</cp:coreProperties>
</file>