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Lst>
  <p:notesMasterIdLst>
    <p:notesMasterId r:id="rId28"/>
  </p:notesMasterIdLst>
  <p:sldIdLst>
    <p:sldId id="312" r:id="rId2"/>
    <p:sldId id="342" r:id="rId3"/>
    <p:sldId id="336" r:id="rId4"/>
    <p:sldId id="326" r:id="rId5"/>
    <p:sldId id="361" r:id="rId6"/>
    <p:sldId id="290" r:id="rId7"/>
    <p:sldId id="360" r:id="rId8"/>
    <p:sldId id="327" r:id="rId9"/>
    <p:sldId id="348" r:id="rId10"/>
    <p:sldId id="328" r:id="rId11"/>
    <p:sldId id="362" r:id="rId12"/>
    <p:sldId id="339" r:id="rId13"/>
    <p:sldId id="340" r:id="rId14"/>
    <p:sldId id="341" r:id="rId15"/>
    <p:sldId id="334" r:id="rId16"/>
    <p:sldId id="364" r:id="rId17"/>
    <p:sldId id="365" r:id="rId18"/>
    <p:sldId id="363" r:id="rId19"/>
    <p:sldId id="350" r:id="rId20"/>
    <p:sldId id="352" r:id="rId21"/>
    <p:sldId id="359" r:id="rId22"/>
    <p:sldId id="353" r:id="rId23"/>
    <p:sldId id="358" r:id="rId24"/>
    <p:sldId id="355" r:id="rId25"/>
    <p:sldId id="357" r:id="rId26"/>
    <p:sldId id="370" r:id="rId27"/>
  </p:sldIdLst>
  <p:sldSz cx="9144000" cy="6858000" type="screen4x3"/>
  <p:notesSz cx="6858000" cy="91440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86520" autoAdjust="0"/>
  </p:normalViewPr>
  <p:slideViewPr>
    <p:cSldViewPr>
      <p:cViewPr varScale="1">
        <p:scale>
          <a:sx n="71" d="100"/>
          <a:sy n="71" d="100"/>
        </p:scale>
        <p:origin x="148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698F01-CEAF-873F-5EDA-E33719F0AC12}"/>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5" name="Rectangle 3">
            <a:extLst>
              <a:ext uri="{FF2B5EF4-FFF2-40B4-BE49-F238E27FC236}">
                <a16:creationId xmlns:a16="http://schemas.microsoft.com/office/drawing/2014/main" id="{79746D80-AE3B-4F26-452D-85C13474E03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3076" name="Rectangle 4">
            <a:extLst>
              <a:ext uri="{FF2B5EF4-FFF2-40B4-BE49-F238E27FC236}">
                <a16:creationId xmlns:a16="http://schemas.microsoft.com/office/drawing/2014/main" id="{DC6CC8FC-95BD-E7E1-2643-F50E8E98635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DA312BC8-6262-5981-28F8-63CEB4B9ADBA}"/>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8678" name="Rectangle 6">
            <a:extLst>
              <a:ext uri="{FF2B5EF4-FFF2-40B4-BE49-F238E27FC236}">
                <a16:creationId xmlns:a16="http://schemas.microsoft.com/office/drawing/2014/main" id="{67D8FE3E-B5C2-26DC-3287-D9515F8BDFC0}"/>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9" name="Rectangle 7">
            <a:extLst>
              <a:ext uri="{FF2B5EF4-FFF2-40B4-BE49-F238E27FC236}">
                <a16:creationId xmlns:a16="http://schemas.microsoft.com/office/drawing/2014/main" id="{A7C19C6C-75C8-5FCB-FC9B-6DA8D29CA43B}"/>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7B4BD930-49EE-4B68-8507-50C17EE258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Beginning with the requirements and an initial plan for development (including a budget, constraints, and alternatives for staffing, design, and development environment), the process inserts a step to evaluate risks and prototype alternatives before a “concept of operations” document is produced to describe at a high level how the system should work. From that document, a set of requirements is specified and scrutinized to ensure that the requirements are as complete and consistent as possible.</a:t>
            </a:r>
            <a:endParaRPr lang="en-US" dirty="0"/>
          </a:p>
        </p:txBody>
      </p:sp>
      <p:sp>
        <p:nvSpPr>
          <p:cNvPr id="4" name="Slide Number Placeholder 3"/>
          <p:cNvSpPr>
            <a:spLocks noGrp="1"/>
          </p:cNvSpPr>
          <p:nvPr>
            <p:ph type="sldNum" sz="quarter" idx="5"/>
          </p:nvPr>
        </p:nvSpPr>
        <p:spPr/>
        <p:txBody>
          <a:bodyPr/>
          <a:lstStyle/>
          <a:p>
            <a:pPr>
              <a:defRPr/>
            </a:pPr>
            <a:fld id="{7B4BD930-49EE-4B68-8507-50C17EE25842}" type="slidenum">
              <a:rPr lang="en-US" altLang="en-US" smtClean="0"/>
              <a:pPr>
                <a:defRPr/>
              </a:pPr>
              <a:t>5</a:t>
            </a:fld>
            <a:endParaRPr lang="en-US" altLang="en-US"/>
          </a:p>
        </p:txBody>
      </p:sp>
    </p:spTree>
    <p:extLst>
      <p:ext uri="{BB962C8B-B14F-4D97-AF65-F5344CB8AC3E}">
        <p14:creationId xmlns:p14="http://schemas.microsoft.com/office/powerpoint/2010/main" val="370003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452EB0-842C-02D8-E24E-3BB8EB205801}"/>
              </a:ext>
            </a:extLst>
          </p:cNvPr>
          <p:cNvSpPr>
            <a:spLocks noGrp="1"/>
          </p:cNvSpPr>
          <p:nvPr>
            <p:ph type="dt" sz="half" idx="10"/>
          </p:nvPr>
        </p:nvSpPr>
        <p:spPr/>
        <p:txBody>
          <a:bodyPr/>
          <a:lstStyle>
            <a:lvl1pPr>
              <a:defRPr/>
            </a:lvl1pPr>
          </a:lstStyle>
          <a:p>
            <a:pPr>
              <a:defRPr/>
            </a:pPr>
            <a:fld id="{6FDF174A-522B-4B8D-A561-C820CA4ACF98}" type="datetime1">
              <a:rPr lang="en-US" altLang="en-US" smtClean="0"/>
              <a:t>29-Jan-24</a:t>
            </a:fld>
            <a:endParaRPr lang="en-US" altLang="en-US"/>
          </a:p>
        </p:txBody>
      </p:sp>
      <p:sp>
        <p:nvSpPr>
          <p:cNvPr id="5" name="Footer Placeholder 4">
            <a:extLst>
              <a:ext uri="{FF2B5EF4-FFF2-40B4-BE49-F238E27FC236}">
                <a16:creationId xmlns:a16="http://schemas.microsoft.com/office/drawing/2014/main" id="{8F635651-2367-ED91-0405-582E8982E76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9608BDC-E785-8000-EED2-B454490EC840}"/>
              </a:ext>
            </a:extLst>
          </p:cNvPr>
          <p:cNvSpPr>
            <a:spLocks noGrp="1"/>
          </p:cNvSpPr>
          <p:nvPr>
            <p:ph type="sldNum" sz="quarter" idx="12"/>
          </p:nvPr>
        </p:nvSpPr>
        <p:spPr/>
        <p:txBody>
          <a:bodyPr/>
          <a:lstStyle>
            <a:lvl1pPr>
              <a:defRPr/>
            </a:lvl1pPr>
          </a:lstStyle>
          <a:p>
            <a:pPr>
              <a:defRPr/>
            </a:pPr>
            <a:fld id="{9B313F14-31D4-4247-A863-B1FC50294751}" type="slidenum">
              <a:rPr lang="en-US" altLang="en-US"/>
              <a:pPr>
                <a:defRPr/>
              </a:pPr>
              <a:t>‹#›</a:t>
            </a:fld>
            <a:endParaRPr lang="en-US" altLang="en-US"/>
          </a:p>
        </p:txBody>
      </p:sp>
    </p:spTree>
    <p:extLst>
      <p:ext uri="{BB962C8B-B14F-4D97-AF65-F5344CB8AC3E}">
        <p14:creationId xmlns:p14="http://schemas.microsoft.com/office/powerpoint/2010/main" val="339629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C85C2-AA11-687F-7E54-7E4649AEAD72}"/>
              </a:ext>
            </a:extLst>
          </p:cNvPr>
          <p:cNvSpPr>
            <a:spLocks noGrp="1"/>
          </p:cNvSpPr>
          <p:nvPr>
            <p:ph type="dt" sz="half" idx="10"/>
          </p:nvPr>
        </p:nvSpPr>
        <p:spPr/>
        <p:txBody>
          <a:bodyPr/>
          <a:lstStyle>
            <a:lvl1pPr>
              <a:defRPr/>
            </a:lvl1pPr>
          </a:lstStyle>
          <a:p>
            <a:pPr>
              <a:defRPr/>
            </a:pPr>
            <a:fld id="{B32D491D-EF94-4677-99FA-677B069927EA}" type="datetime1">
              <a:rPr lang="en-US" smtClean="0"/>
              <a:t>29-Jan-24</a:t>
            </a:fld>
            <a:endParaRPr lang="en-US"/>
          </a:p>
        </p:txBody>
      </p:sp>
      <p:sp>
        <p:nvSpPr>
          <p:cNvPr id="5" name="Footer Placeholder 4">
            <a:extLst>
              <a:ext uri="{FF2B5EF4-FFF2-40B4-BE49-F238E27FC236}">
                <a16:creationId xmlns:a16="http://schemas.microsoft.com/office/drawing/2014/main" id="{CC822CCB-1E5B-FC92-B371-59C4DE94ECB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E072D8D0-2B35-2BBC-75E3-62DB79F55F87}"/>
              </a:ext>
            </a:extLst>
          </p:cNvPr>
          <p:cNvSpPr>
            <a:spLocks noGrp="1"/>
          </p:cNvSpPr>
          <p:nvPr>
            <p:ph type="sldNum" sz="quarter" idx="12"/>
          </p:nvPr>
        </p:nvSpPr>
        <p:spPr/>
        <p:txBody>
          <a:bodyPr/>
          <a:lstStyle>
            <a:lvl1pPr>
              <a:defRPr/>
            </a:lvl1pPr>
          </a:lstStyle>
          <a:p>
            <a:pPr>
              <a:defRPr/>
            </a:pPr>
            <a:fld id="{24CE0DB7-6046-41AD-BE1E-7449B29095C5}" type="slidenum">
              <a:rPr lang="en-US" altLang="en-US"/>
              <a:pPr>
                <a:defRPr/>
              </a:pPr>
              <a:t>‹#›</a:t>
            </a:fld>
            <a:endParaRPr lang="en-US" altLang="en-US"/>
          </a:p>
        </p:txBody>
      </p:sp>
    </p:spTree>
    <p:extLst>
      <p:ext uri="{BB962C8B-B14F-4D97-AF65-F5344CB8AC3E}">
        <p14:creationId xmlns:p14="http://schemas.microsoft.com/office/powerpoint/2010/main" val="226381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17DBB-034B-11FA-2EA6-5CBA3823B777}"/>
              </a:ext>
            </a:extLst>
          </p:cNvPr>
          <p:cNvSpPr>
            <a:spLocks noGrp="1"/>
          </p:cNvSpPr>
          <p:nvPr>
            <p:ph type="dt" sz="half" idx="10"/>
          </p:nvPr>
        </p:nvSpPr>
        <p:spPr/>
        <p:txBody>
          <a:bodyPr/>
          <a:lstStyle>
            <a:lvl1pPr>
              <a:defRPr/>
            </a:lvl1pPr>
          </a:lstStyle>
          <a:p>
            <a:pPr>
              <a:defRPr/>
            </a:pPr>
            <a:fld id="{CCA6FA75-5881-423C-92CB-4F5DCA41D104}" type="datetime1">
              <a:rPr lang="en-US" smtClean="0"/>
              <a:t>29-Jan-24</a:t>
            </a:fld>
            <a:endParaRPr lang="en-US"/>
          </a:p>
        </p:txBody>
      </p:sp>
      <p:sp>
        <p:nvSpPr>
          <p:cNvPr id="5" name="Footer Placeholder 4">
            <a:extLst>
              <a:ext uri="{FF2B5EF4-FFF2-40B4-BE49-F238E27FC236}">
                <a16:creationId xmlns:a16="http://schemas.microsoft.com/office/drawing/2014/main" id="{5DD7EBA5-80E8-DB4D-F6DD-18477BA80234}"/>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0CF8561-C145-E06F-6F0C-79A76210B4DF}"/>
              </a:ext>
            </a:extLst>
          </p:cNvPr>
          <p:cNvSpPr>
            <a:spLocks noGrp="1"/>
          </p:cNvSpPr>
          <p:nvPr>
            <p:ph type="sldNum" sz="quarter" idx="12"/>
          </p:nvPr>
        </p:nvSpPr>
        <p:spPr/>
        <p:txBody>
          <a:bodyPr/>
          <a:lstStyle>
            <a:lvl1pPr>
              <a:defRPr/>
            </a:lvl1pPr>
          </a:lstStyle>
          <a:p>
            <a:pPr>
              <a:defRPr/>
            </a:pPr>
            <a:fld id="{52F30538-989E-473D-9BBB-FABAD948361D}" type="slidenum">
              <a:rPr lang="en-US" altLang="en-US"/>
              <a:pPr>
                <a:defRPr/>
              </a:pPr>
              <a:t>‹#›</a:t>
            </a:fld>
            <a:endParaRPr lang="en-US" altLang="en-US"/>
          </a:p>
        </p:txBody>
      </p:sp>
    </p:spTree>
    <p:extLst>
      <p:ext uri="{BB962C8B-B14F-4D97-AF65-F5344CB8AC3E}">
        <p14:creationId xmlns:p14="http://schemas.microsoft.com/office/powerpoint/2010/main" val="1443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27E40-12E1-944F-6C38-5D57E7E2A93C}"/>
              </a:ext>
            </a:extLst>
          </p:cNvPr>
          <p:cNvSpPr>
            <a:spLocks noGrp="1"/>
          </p:cNvSpPr>
          <p:nvPr>
            <p:ph type="dt" sz="half" idx="10"/>
          </p:nvPr>
        </p:nvSpPr>
        <p:spPr/>
        <p:txBody>
          <a:bodyPr/>
          <a:lstStyle>
            <a:lvl1pPr>
              <a:defRPr/>
            </a:lvl1pPr>
          </a:lstStyle>
          <a:p>
            <a:pPr>
              <a:defRPr/>
            </a:pPr>
            <a:fld id="{A1BD6CE4-7AA9-4E07-BDCC-357C5361BB26}" type="datetime1">
              <a:rPr lang="en-US" smtClean="0"/>
              <a:t>29-Jan-24</a:t>
            </a:fld>
            <a:endParaRPr lang="en-US"/>
          </a:p>
        </p:txBody>
      </p:sp>
      <p:sp>
        <p:nvSpPr>
          <p:cNvPr id="5" name="Footer Placeholder 4">
            <a:extLst>
              <a:ext uri="{FF2B5EF4-FFF2-40B4-BE49-F238E27FC236}">
                <a16:creationId xmlns:a16="http://schemas.microsoft.com/office/drawing/2014/main" id="{3FDDAFB7-5678-FD18-A828-98FA41BBBBD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4FF55557-B491-EEFC-1111-29C7052305D9}"/>
              </a:ext>
            </a:extLst>
          </p:cNvPr>
          <p:cNvSpPr>
            <a:spLocks noGrp="1"/>
          </p:cNvSpPr>
          <p:nvPr>
            <p:ph type="sldNum" sz="quarter" idx="12"/>
          </p:nvPr>
        </p:nvSpPr>
        <p:spPr/>
        <p:txBody>
          <a:bodyPr/>
          <a:lstStyle>
            <a:lvl1pPr>
              <a:defRPr/>
            </a:lvl1pPr>
          </a:lstStyle>
          <a:p>
            <a:pPr>
              <a:defRPr/>
            </a:pPr>
            <a:fld id="{99DCEF44-BF76-4947-9CC7-4493C0CD264A}" type="slidenum">
              <a:rPr lang="en-US" altLang="en-US"/>
              <a:pPr>
                <a:defRPr/>
              </a:pPr>
              <a:t>‹#›</a:t>
            </a:fld>
            <a:endParaRPr lang="en-US" altLang="en-US"/>
          </a:p>
        </p:txBody>
      </p:sp>
    </p:spTree>
    <p:extLst>
      <p:ext uri="{BB962C8B-B14F-4D97-AF65-F5344CB8AC3E}">
        <p14:creationId xmlns:p14="http://schemas.microsoft.com/office/powerpoint/2010/main" val="250108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33DC1-5702-ADC3-085B-656031366498}"/>
              </a:ext>
            </a:extLst>
          </p:cNvPr>
          <p:cNvSpPr>
            <a:spLocks noGrp="1"/>
          </p:cNvSpPr>
          <p:nvPr>
            <p:ph type="dt" sz="half" idx="10"/>
          </p:nvPr>
        </p:nvSpPr>
        <p:spPr/>
        <p:txBody>
          <a:bodyPr/>
          <a:lstStyle>
            <a:lvl1pPr>
              <a:defRPr/>
            </a:lvl1pPr>
          </a:lstStyle>
          <a:p>
            <a:pPr>
              <a:defRPr/>
            </a:pPr>
            <a:fld id="{96ADFA3D-3B20-42A6-B938-5E7A0D2F85C9}" type="datetime1">
              <a:rPr lang="en-US" smtClean="0"/>
              <a:t>29-Jan-24</a:t>
            </a:fld>
            <a:endParaRPr lang="en-US"/>
          </a:p>
        </p:txBody>
      </p:sp>
      <p:sp>
        <p:nvSpPr>
          <p:cNvPr id="5" name="Footer Placeholder 4">
            <a:extLst>
              <a:ext uri="{FF2B5EF4-FFF2-40B4-BE49-F238E27FC236}">
                <a16:creationId xmlns:a16="http://schemas.microsoft.com/office/drawing/2014/main" id="{EFE9A53E-79C9-2F6D-2BEC-A58CF03B6163}"/>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CF83535D-7F49-3D02-07A7-F895E987587B}"/>
              </a:ext>
            </a:extLst>
          </p:cNvPr>
          <p:cNvSpPr>
            <a:spLocks noGrp="1"/>
          </p:cNvSpPr>
          <p:nvPr>
            <p:ph type="sldNum" sz="quarter" idx="12"/>
          </p:nvPr>
        </p:nvSpPr>
        <p:spPr/>
        <p:txBody>
          <a:bodyPr/>
          <a:lstStyle>
            <a:lvl1pPr>
              <a:defRPr/>
            </a:lvl1pPr>
          </a:lstStyle>
          <a:p>
            <a:pPr>
              <a:defRPr/>
            </a:pPr>
            <a:fld id="{22F11056-B9F2-4800-AF7E-2A67D98DF0D7}" type="slidenum">
              <a:rPr lang="en-US" altLang="en-US"/>
              <a:pPr>
                <a:defRPr/>
              </a:pPr>
              <a:t>‹#›</a:t>
            </a:fld>
            <a:endParaRPr lang="en-US" altLang="en-US"/>
          </a:p>
        </p:txBody>
      </p:sp>
    </p:spTree>
    <p:extLst>
      <p:ext uri="{BB962C8B-B14F-4D97-AF65-F5344CB8AC3E}">
        <p14:creationId xmlns:p14="http://schemas.microsoft.com/office/powerpoint/2010/main" val="154960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61BD77-9866-4E05-DE3E-CBDEDAC0C40D}"/>
              </a:ext>
            </a:extLst>
          </p:cNvPr>
          <p:cNvSpPr>
            <a:spLocks noGrp="1"/>
          </p:cNvSpPr>
          <p:nvPr>
            <p:ph type="dt" sz="half" idx="10"/>
          </p:nvPr>
        </p:nvSpPr>
        <p:spPr/>
        <p:txBody>
          <a:bodyPr/>
          <a:lstStyle>
            <a:lvl1pPr>
              <a:defRPr/>
            </a:lvl1pPr>
          </a:lstStyle>
          <a:p>
            <a:pPr>
              <a:defRPr/>
            </a:pPr>
            <a:fld id="{A35C22FD-8F62-44AB-BC18-4F68B191AF87}" type="datetime1">
              <a:rPr lang="en-US" smtClean="0"/>
              <a:t>29-Jan-24</a:t>
            </a:fld>
            <a:endParaRPr lang="en-US"/>
          </a:p>
        </p:txBody>
      </p:sp>
      <p:sp>
        <p:nvSpPr>
          <p:cNvPr id="6" name="Footer Placeholder 4">
            <a:extLst>
              <a:ext uri="{FF2B5EF4-FFF2-40B4-BE49-F238E27FC236}">
                <a16:creationId xmlns:a16="http://schemas.microsoft.com/office/drawing/2014/main" id="{591B4673-1426-7F01-E23D-32415FC0E210}"/>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4F4CD42B-2173-3917-7F98-F9259E9CF082}"/>
              </a:ext>
            </a:extLst>
          </p:cNvPr>
          <p:cNvSpPr>
            <a:spLocks noGrp="1"/>
          </p:cNvSpPr>
          <p:nvPr>
            <p:ph type="sldNum" sz="quarter" idx="12"/>
          </p:nvPr>
        </p:nvSpPr>
        <p:spPr/>
        <p:txBody>
          <a:bodyPr/>
          <a:lstStyle>
            <a:lvl1pPr>
              <a:defRPr/>
            </a:lvl1pPr>
          </a:lstStyle>
          <a:p>
            <a:pPr>
              <a:defRPr/>
            </a:pPr>
            <a:fld id="{A69AA5DC-F301-4222-A0AC-FAD901A7C12E}" type="slidenum">
              <a:rPr lang="en-US" altLang="en-US"/>
              <a:pPr>
                <a:defRPr/>
              </a:pPr>
              <a:t>‹#›</a:t>
            </a:fld>
            <a:endParaRPr lang="en-US" altLang="en-US"/>
          </a:p>
        </p:txBody>
      </p:sp>
    </p:spTree>
    <p:extLst>
      <p:ext uri="{BB962C8B-B14F-4D97-AF65-F5344CB8AC3E}">
        <p14:creationId xmlns:p14="http://schemas.microsoft.com/office/powerpoint/2010/main" val="340154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A11982-2E64-FB11-6F37-4402669F6F38}"/>
              </a:ext>
            </a:extLst>
          </p:cNvPr>
          <p:cNvSpPr>
            <a:spLocks noGrp="1"/>
          </p:cNvSpPr>
          <p:nvPr>
            <p:ph type="dt" sz="half" idx="10"/>
          </p:nvPr>
        </p:nvSpPr>
        <p:spPr/>
        <p:txBody>
          <a:bodyPr/>
          <a:lstStyle>
            <a:lvl1pPr>
              <a:defRPr/>
            </a:lvl1pPr>
          </a:lstStyle>
          <a:p>
            <a:pPr>
              <a:defRPr/>
            </a:pPr>
            <a:fld id="{CF3F07DC-73AF-4FC1-B33C-2B4E4133E892}" type="datetime1">
              <a:rPr lang="en-US" smtClean="0"/>
              <a:t>29-Jan-24</a:t>
            </a:fld>
            <a:endParaRPr lang="en-US"/>
          </a:p>
        </p:txBody>
      </p:sp>
      <p:sp>
        <p:nvSpPr>
          <p:cNvPr id="8" name="Footer Placeholder 4">
            <a:extLst>
              <a:ext uri="{FF2B5EF4-FFF2-40B4-BE49-F238E27FC236}">
                <a16:creationId xmlns:a16="http://schemas.microsoft.com/office/drawing/2014/main" id="{AC5373C8-E388-5245-80EF-FF11E22A39E2}"/>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9" name="Slide Number Placeholder 5">
            <a:extLst>
              <a:ext uri="{FF2B5EF4-FFF2-40B4-BE49-F238E27FC236}">
                <a16:creationId xmlns:a16="http://schemas.microsoft.com/office/drawing/2014/main" id="{3D8822F0-50A0-CEBD-1954-B5EE5224C491}"/>
              </a:ext>
            </a:extLst>
          </p:cNvPr>
          <p:cNvSpPr>
            <a:spLocks noGrp="1"/>
          </p:cNvSpPr>
          <p:nvPr>
            <p:ph type="sldNum" sz="quarter" idx="12"/>
          </p:nvPr>
        </p:nvSpPr>
        <p:spPr/>
        <p:txBody>
          <a:bodyPr/>
          <a:lstStyle>
            <a:lvl1pPr>
              <a:defRPr/>
            </a:lvl1pPr>
          </a:lstStyle>
          <a:p>
            <a:pPr>
              <a:defRPr/>
            </a:pPr>
            <a:fld id="{F46D8C53-75AA-4391-96E9-6E5251986152}" type="slidenum">
              <a:rPr lang="en-US" altLang="en-US"/>
              <a:pPr>
                <a:defRPr/>
              </a:pPr>
              <a:t>‹#›</a:t>
            </a:fld>
            <a:endParaRPr lang="en-US" altLang="en-US"/>
          </a:p>
        </p:txBody>
      </p:sp>
    </p:spTree>
    <p:extLst>
      <p:ext uri="{BB962C8B-B14F-4D97-AF65-F5344CB8AC3E}">
        <p14:creationId xmlns:p14="http://schemas.microsoft.com/office/powerpoint/2010/main" val="172807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C14E44B-D570-9A23-B650-231025477874}"/>
              </a:ext>
            </a:extLst>
          </p:cNvPr>
          <p:cNvSpPr>
            <a:spLocks noGrp="1"/>
          </p:cNvSpPr>
          <p:nvPr>
            <p:ph type="dt" sz="half" idx="10"/>
          </p:nvPr>
        </p:nvSpPr>
        <p:spPr/>
        <p:txBody>
          <a:bodyPr/>
          <a:lstStyle>
            <a:lvl1pPr>
              <a:defRPr/>
            </a:lvl1pPr>
          </a:lstStyle>
          <a:p>
            <a:pPr>
              <a:defRPr/>
            </a:pPr>
            <a:fld id="{47A258A6-3751-47AA-80EF-2553DDF10F39}" type="datetime1">
              <a:rPr lang="en-US" smtClean="0"/>
              <a:t>29-Jan-24</a:t>
            </a:fld>
            <a:endParaRPr lang="en-US"/>
          </a:p>
        </p:txBody>
      </p:sp>
      <p:sp>
        <p:nvSpPr>
          <p:cNvPr id="4" name="Footer Placeholder 4">
            <a:extLst>
              <a:ext uri="{FF2B5EF4-FFF2-40B4-BE49-F238E27FC236}">
                <a16:creationId xmlns:a16="http://schemas.microsoft.com/office/drawing/2014/main" id="{936A465F-880E-B732-824B-6A31EA6C0ED8}"/>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5" name="Slide Number Placeholder 5">
            <a:extLst>
              <a:ext uri="{FF2B5EF4-FFF2-40B4-BE49-F238E27FC236}">
                <a16:creationId xmlns:a16="http://schemas.microsoft.com/office/drawing/2014/main" id="{5E830E59-7EE9-239F-7857-6DFB68C8E448}"/>
              </a:ext>
            </a:extLst>
          </p:cNvPr>
          <p:cNvSpPr>
            <a:spLocks noGrp="1"/>
          </p:cNvSpPr>
          <p:nvPr>
            <p:ph type="sldNum" sz="quarter" idx="12"/>
          </p:nvPr>
        </p:nvSpPr>
        <p:spPr/>
        <p:txBody>
          <a:bodyPr/>
          <a:lstStyle>
            <a:lvl1pPr>
              <a:defRPr/>
            </a:lvl1pPr>
          </a:lstStyle>
          <a:p>
            <a:pPr>
              <a:defRPr/>
            </a:pPr>
            <a:fld id="{19C300EA-D3E0-4394-8D79-3F1F103C95B8}" type="slidenum">
              <a:rPr lang="en-US" altLang="en-US"/>
              <a:pPr>
                <a:defRPr/>
              </a:pPr>
              <a:t>‹#›</a:t>
            </a:fld>
            <a:endParaRPr lang="en-US" altLang="en-US"/>
          </a:p>
        </p:txBody>
      </p:sp>
    </p:spTree>
    <p:extLst>
      <p:ext uri="{BB962C8B-B14F-4D97-AF65-F5344CB8AC3E}">
        <p14:creationId xmlns:p14="http://schemas.microsoft.com/office/powerpoint/2010/main" val="337594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DB8D4C-CA1C-C1B5-6BC3-15DE939F0170}"/>
              </a:ext>
            </a:extLst>
          </p:cNvPr>
          <p:cNvSpPr>
            <a:spLocks noGrp="1"/>
          </p:cNvSpPr>
          <p:nvPr>
            <p:ph type="dt" sz="half" idx="10"/>
          </p:nvPr>
        </p:nvSpPr>
        <p:spPr/>
        <p:txBody>
          <a:bodyPr/>
          <a:lstStyle>
            <a:lvl1pPr>
              <a:defRPr/>
            </a:lvl1pPr>
          </a:lstStyle>
          <a:p>
            <a:pPr>
              <a:defRPr/>
            </a:pPr>
            <a:fld id="{D8445FCA-571E-4111-AF54-07380FBD0EE2}" type="datetime1">
              <a:rPr lang="en-US" smtClean="0"/>
              <a:t>29-Jan-24</a:t>
            </a:fld>
            <a:endParaRPr lang="en-US"/>
          </a:p>
        </p:txBody>
      </p:sp>
      <p:sp>
        <p:nvSpPr>
          <p:cNvPr id="3" name="Footer Placeholder 4">
            <a:extLst>
              <a:ext uri="{FF2B5EF4-FFF2-40B4-BE49-F238E27FC236}">
                <a16:creationId xmlns:a16="http://schemas.microsoft.com/office/drawing/2014/main" id="{B3F903DD-49B4-9F33-53A6-AF05ED1891D1}"/>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4" name="Slide Number Placeholder 5">
            <a:extLst>
              <a:ext uri="{FF2B5EF4-FFF2-40B4-BE49-F238E27FC236}">
                <a16:creationId xmlns:a16="http://schemas.microsoft.com/office/drawing/2014/main" id="{BD8687F4-1D8D-9253-9777-D1D5EEB585FB}"/>
              </a:ext>
            </a:extLst>
          </p:cNvPr>
          <p:cNvSpPr>
            <a:spLocks noGrp="1"/>
          </p:cNvSpPr>
          <p:nvPr>
            <p:ph type="sldNum" sz="quarter" idx="12"/>
          </p:nvPr>
        </p:nvSpPr>
        <p:spPr/>
        <p:txBody>
          <a:bodyPr/>
          <a:lstStyle>
            <a:lvl1pPr>
              <a:defRPr/>
            </a:lvl1pPr>
          </a:lstStyle>
          <a:p>
            <a:pPr>
              <a:defRPr/>
            </a:pPr>
            <a:fld id="{D4E98C70-B74C-46D3-BB33-5FBCFF488BEF}" type="slidenum">
              <a:rPr lang="en-US" altLang="en-US"/>
              <a:pPr>
                <a:defRPr/>
              </a:pPr>
              <a:t>‹#›</a:t>
            </a:fld>
            <a:endParaRPr lang="en-US" altLang="en-US"/>
          </a:p>
        </p:txBody>
      </p:sp>
    </p:spTree>
    <p:extLst>
      <p:ext uri="{BB962C8B-B14F-4D97-AF65-F5344CB8AC3E}">
        <p14:creationId xmlns:p14="http://schemas.microsoft.com/office/powerpoint/2010/main" val="6585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71B4338-B44F-4B26-7486-E0B11CDF0C50}"/>
              </a:ext>
            </a:extLst>
          </p:cNvPr>
          <p:cNvSpPr>
            <a:spLocks noGrp="1"/>
          </p:cNvSpPr>
          <p:nvPr>
            <p:ph type="dt" sz="half" idx="10"/>
          </p:nvPr>
        </p:nvSpPr>
        <p:spPr/>
        <p:txBody>
          <a:bodyPr/>
          <a:lstStyle>
            <a:lvl1pPr>
              <a:defRPr/>
            </a:lvl1pPr>
          </a:lstStyle>
          <a:p>
            <a:pPr>
              <a:defRPr/>
            </a:pPr>
            <a:fld id="{41E47C24-E68E-41A8-9E54-2991E68BBA71}" type="datetime1">
              <a:rPr lang="en-US" smtClean="0"/>
              <a:t>29-Jan-24</a:t>
            </a:fld>
            <a:endParaRPr lang="en-US"/>
          </a:p>
        </p:txBody>
      </p:sp>
      <p:sp>
        <p:nvSpPr>
          <p:cNvPr id="6" name="Footer Placeholder 4">
            <a:extLst>
              <a:ext uri="{FF2B5EF4-FFF2-40B4-BE49-F238E27FC236}">
                <a16:creationId xmlns:a16="http://schemas.microsoft.com/office/drawing/2014/main" id="{5562DC70-00B7-0D29-8D6E-B488CC71E2B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74FF604F-5316-90DB-3B5D-FFE26A2CA09B}"/>
              </a:ext>
            </a:extLst>
          </p:cNvPr>
          <p:cNvSpPr>
            <a:spLocks noGrp="1"/>
          </p:cNvSpPr>
          <p:nvPr>
            <p:ph type="sldNum" sz="quarter" idx="12"/>
          </p:nvPr>
        </p:nvSpPr>
        <p:spPr/>
        <p:txBody>
          <a:bodyPr/>
          <a:lstStyle>
            <a:lvl1pPr>
              <a:defRPr/>
            </a:lvl1pPr>
          </a:lstStyle>
          <a:p>
            <a:pPr>
              <a:defRPr/>
            </a:pPr>
            <a:fld id="{66839EC5-0783-4026-9700-D5A788D7D170}" type="slidenum">
              <a:rPr lang="en-US" altLang="en-US"/>
              <a:pPr>
                <a:defRPr/>
              </a:pPr>
              <a:t>‹#›</a:t>
            </a:fld>
            <a:endParaRPr lang="en-US" altLang="en-US"/>
          </a:p>
        </p:txBody>
      </p:sp>
    </p:spTree>
    <p:extLst>
      <p:ext uri="{BB962C8B-B14F-4D97-AF65-F5344CB8AC3E}">
        <p14:creationId xmlns:p14="http://schemas.microsoft.com/office/powerpoint/2010/main" val="12832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EDB21CD-B0A3-3470-203D-E0280AF9B6C7}"/>
              </a:ext>
            </a:extLst>
          </p:cNvPr>
          <p:cNvSpPr>
            <a:spLocks noGrp="1"/>
          </p:cNvSpPr>
          <p:nvPr>
            <p:ph type="dt" sz="half" idx="10"/>
          </p:nvPr>
        </p:nvSpPr>
        <p:spPr/>
        <p:txBody>
          <a:bodyPr/>
          <a:lstStyle>
            <a:lvl1pPr>
              <a:defRPr/>
            </a:lvl1pPr>
          </a:lstStyle>
          <a:p>
            <a:pPr>
              <a:defRPr/>
            </a:pPr>
            <a:fld id="{9A31E5EA-83BE-4A23-BCE9-FF118F156DC0}" type="datetime1">
              <a:rPr lang="en-US" smtClean="0"/>
              <a:t>29-Jan-24</a:t>
            </a:fld>
            <a:endParaRPr lang="en-US"/>
          </a:p>
        </p:txBody>
      </p:sp>
      <p:sp>
        <p:nvSpPr>
          <p:cNvPr id="6" name="Footer Placeholder 4">
            <a:extLst>
              <a:ext uri="{FF2B5EF4-FFF2-40B4-BE49-F238E27FC236}">
                <a16:creationId xmlns:a16="http://schemas.microsoft.com/office/drawing/2014/main" id="{4AECF35E-C127-FD72-A510-45C249BCF6D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1873EAE4-D055-1428-4FE8-47DF8B3B539D}"/>
              </a:ext>
            </a:extLst>
          </p:cNvPr>
          <p:cNvSpPr>
            <a:spLocks noGrp="1"/>
          </p:cNvSpPr>
          <p:nvPr>
            <p:ph type="sldNum" sz="quarter" idx="12"/>
          </p:nvPr>
        </p:nvSpPr>
        <p:spPr/>
        <p:txBody>
          <a:bodyPr/>
          <a:lstStyle>
            <a:lvl1pPr>
              <a:defRPr/>
            </a:lvl1pPr>
          </a:lstStyle>
          <a:p>
            <a:pPr>
              <a:defRPr/>
            </a:pPr>
            <a:fld id="{35BFF726-2C8F-4671-9907-3649EA5B38EB}" type="slidenum">
              <a:rPr lang="en-US" altLang="en-US"/>
              <a:pPr>
                <a:defRPr/>
              </a:pPr>
              <a:t>‹#›</a:t>
            </a:fld>
            <a:endParaRPr lang="en-US" altLang="en-US"/>
          </a:p>
        </p:txBody>
      </p:sp>
    </p:spTree>
    <p:extLst>
      <p:ext uri="{BB962C8B-B14F-4D97-AF65-F5344CB8AC3E}">
        <p14:creationId xmlns:p14="http://schemas.microsoft.com/office/powerpoint/2010/main" val="261072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BCA1CE5-F862-5C77-C6D4-8D8285A92F8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6FB96EE8-78B6-F755-5F92-D06FF72D98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4D57-3CE7-807D-772D-060347F8A41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a:defRPr/>
            </a:pPr>
            <a:fld id="{5AE6656A-5248-47CE-B602-186284BB47CC}" type="datetime1">
              <a:rPr lang="en-US" smtClean="0"/>
              <a:t>29-Jan-24</a:t>
            </a:fld>
            <a:endParaRPr lang="en-US"/>
          </a:p>
        </p:txBody>
      </p:sp>
      <p:sp>
        <p:nvSpPr>
          <p:cNvPr id="5" name="Footer Placeholder 4">
            <a:extLst>
              <a:ext uri="{FF2B5EF4-FFF2-40B4-BE49-F238E27FC236}">
                <a16:creationId xmlns:a16="http://schemas.microsoft.com/office/drawing/2014/main" id="{1E11F612-C066-4F6A-25FF-B892BDAC65D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27A3634-BB10-66CE-4FB5-6EF6B423A2E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B1E64F2F-79A1-43F9-973B-5368490D9A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Rectangle 410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Freeform: Shape 411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98" name="Title 1">
            <a:extLst>
              <a:ext uri="{FF2B5EF4-FFF2-40B4-BE49-F238E27FC236}">
                <a16:creationId xmlns:a16="http://schemas.microsoft.com/office/drawing/2014/main" id="{1AB934AC-8772-8C53-77CF-46F19A22915B}"/>
              </a:ext>
            </a:extLst>
          </p:cNvPr>
          <p:cNvSpPr>
            <a:spLocks noGrp="1" noChangeArrowheads="1"/>
          </p:cNvSpPr>
          <p:nvPr>
            <p:ph type="ctrTitle"/>
          </p:nvPr>
        </p:nvSpPr>
        <p:spPr>
          <a:xfrm>
            <a:off x="986118" y="735106"/>
            <a:ext cx="7540322" cy="2928470"/>
          </a:xfrm>
        </p:spPr>
        <p:txBody>
          <a:bodyPr anchor="b">
            <a:normAutofit/>
          </a:bodyPr>
          <a:lstStyle/>
          <a:p>
            <a:pPr algn="l"/>
            <a:r>
              <a:rPr lang="en-US" altLang="en-US" sz="4200">
                <a:solidFill>
                  <a:srgbClr val="FFFFFF"/>
                </a:solidFill>
              </a:rPr>
              <a:t>Software Process Models</a:t>
            </a:r>
          </a:p>
        </p:txBody>
      </p:sp>
      <p:sp>
        <p:nvSpPr>
          <p:cNvPr id="4099" name="Subtitle 2">
            <a:extLst>
              <a:ext uri="{FF2B5EF4-FFF2-40B4-BE49-F238E27FC236}">
                <a16:creationId xmlns:a16="http://schemas.microsoft.com/office/drawing/2014/main" id="{884962A1-BB95-02F0-B35F-C4B0C0DB8330}"/>
              </a:ext>
            </a:extLst>
          </p:cNvPr>
          <p:cNvSpPr>
            <a:spLocks noGrp="1" noChangeArrowheads="1"/>
          </p:cNvSpPr>
          <p:nvPr>
            <p:ph type="subTitle" idx="1"/>
          </p:nvPr>
        </p:nvSpPr>
        <p:spPr bwMode="auto">
          <a:xfrm>
            <a:off x="1013011" y="4870824"/>
            <a:ext cx="7504463" cy="1458258"/>
          </a:xfrm>
        </p:spPr>
        <p:txBody>
          <a:bodyPr numCol="1" anchor="ctr" anchorCtr="0" compatLnSpc="1">
            <a:prstTxWarp prst="textNoShape">
              <a:avLst/>
            </a:prstTxWarp>
            <a:normAutofit/>
          </a:bodyPr>
          <a:lstStyle/>
          <a:p>
            <a:pPr algn="l"/>
            <a:r>
              <a:rPr lang="en-US" altLang="en-US"/>
              <a:t>Instructor: Mehroze Khan</a:t>
            </a:r>
          </a:p>
        </p:txBody>
      </p:sp>
      <p:sp>
        <p:nvSpPr>
          <p:cNvPr id="5" name="Slide Number Placeholder 4">
            <a:extLst>
              <a:ext uri="{FF2B5EF4-FFF2-40B4-BE49-F238E27FC236}">
                <a16:creationId xmlns:a16="http://schemas.microsoft.com/office/drawing/2014/main" id="{0AAF08D6-F51C-6753-A8D1-C4E65FA9EF87}"/>
              </a:ext>
            </a:extLst>
          </p:cNvPr>
          <p:cNvSpPr>
            <a:spLocks noGrp="1"/>
          </p:cNvSpPr>
          <p:nvPr>
            <p:ph type="sldNum" sz="quarter" idx="12"/>
          </p:nvPr>
        </p:nvSpPr>
        <p:spPr>
          <a:xfrm>
            <a:off x="8778240" y="6446837"/>
            <a:ext cx="336042" cy="365125"/>
          </a:xfrm>
        </p:spPr>
        <p:txBody>
          <a:bodyPr>
            <a:normAutofit/>
          </a:bodyPr>
          <a:lstStyle/>
          <a:p>
            <a:pPr>
              <a:spcAft>
                <a:spcPts val="600"/>
              </a:spcAft>
              <a:defRPr/>
            </a:pPr>
            <a:fld id="{A78D0473-0210-415D-BB8A-12AA1D5491F7}" type="slidenum">
              <a:rPr lang="en-US" altLang="en-US" sz="1000">
                <a:solidFill>
                  <a:schemeClr val="tx1">
                    <a:lumMod val="50000"/>
                    <a:lumOff val="50000"/>
                  </a:schemeClr>
                </a:solidFill>
              </a:rPr>
              <a:pPr>
                <a:spcAft>
                  <a:spcPts val="600"/>
                </a:spcAft>
                <a:defRPr/>
              </a:pPr>
              <a:t>1</a:t>
            </a:fld>
            <a:endParaRPr lang="en-US" altLang="en-US" sz="100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35" name="Rectangle 481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7" name="Rectangle 481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9" name="Rectangle 481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1" name="Rectangle 481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3" name="Rectangle 481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Title 1">
            <a:extLst>
              <a:ext uri="{FF2B5EF4-FFF2-40B4-BE49-F238E27FC236}">
                <a16:creationId xmlns:a16="http://schemas.microsoft.com/office/drawing/2014/main" id="{071E415A-1097-F4E0-99F2-7DC90FFE78FD}"/>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B39D9B1E-A703-4018-25D8-AEA14541C53D}"/>
              </a:ext>
            </a:extLst>
          </p:cNvPr>
          <p:cNvSpPr>
            <a:spLocks noGrp="1"/>
          </p:cNvSpPr>
          <p:nvPr>
            <p:ph idx="1"/>
          </p:nvPr>
        </p:nvSpPr>
        <p:spPr>
          <a:xfrm>
            <a:off x="1028699" y="2318197"/>
            <a:ext cx="7293023" cy="3683358"/>
          </a:xfrm>
        </p:spPr>
        <p:txBody>
          <a:bodyPr anchor="ctr">
            <a:normAutofit/>
          </a:bodyPr>
          <a:lstStyle/>
          <a:p>
            <a:r>
              <a:rPr lang="en-US" sz="2800" dirty="0"/>
              <a:t>Offered by Rational/IBM, UP developed by Booch, Rumbaugh, and Jacobson</a:t>
            </a:r>
          </a:p>
          <a:p>
            <a:r>
              <a:rPr lang="en-US" sz="2800" dirty="0"/>
              <a:t> UP should be tailored to organizational and project needs</a:t>
            </a:r>
          </a:p>
          <a:p>
            <a:r>
              <a:rPr lang="en-US" sz="2800" dirty="0"/>
              <a:t> Highly iterative life cycle</a:t>
            </a:r>
          </a:p>
          <a:p>
            <a:r>
              <a:rPr lang="en-US" sz="2800" dirty="0"/>
              <a:t> Project will be use-case driven and modeled using UML</a:t>
            </a:r>
            <a:endParaRPr lang="en-GB" sz="2800" dirty="0"/>
          </a:p>
          <a:p>
            <a:pPr marL="0" indent="0" fontAlgn="auto">
              <a:spcAft>
                <a:spcPts val="0"/>
              </a:spcAft>
              <a:buFont typeface="Arial" panose="020B0604020202020204" pitchFamily="34" charset="0"/>
              <a:buNone/>
              <a:defRPr/>
            </a:pPr>
            <a:endParaRPr lang="en-US" sz="1700" dirty="0"/>
          </a:p>
        </p:txBody>
      </p:sp>
      <p:sp>
        <p:nvSpPr>
          <p:cNvPr id="5" name="Slide Number Placeholder 4">
            <a:extLst>
              <a:ext uri="{FF2B5EF4-FFF2-40B4-BE49-F238E27FC236}">
                <a16:creationId xmlns:a16="http://schemas.microsoft.com/office/drawing/2014/main" id="{BB33DB4B-9C46-3B4A-5E8E-726B339EC05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099A2AB-F956-4DE8-9B8C-FBF79D4FF354}" type="slidenum">
              <a:rPr lang="en-US" altLang="en-US" sz="1000">
                <a:solidFill>
                  <a:schemeClr val="tx1">
                    <a:lumMod val="50000"/>
                    <a:lumOff val="50000"/>
                  </a:schemeClr>
                </a:solidFill>
              </a:rPr>
              <a:pPr>
                <a:spcAft>
                  <a:spcPts val="600"/>
                </a:spcAft>
                <a:defRPr/>
              </a:pPr>
              <a:t>10</a:t>
            </a:fld>
            <a:endParaRPr lang="en-US" altLang="en-US" sz="100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35" name="Rectangle 481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7" name="Rectangle 481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9" name="Rectangle 481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1" name="Rectangle 481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3" name="Rectangle 481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Title 1">
            <a:extLst>
              <a:ext uri="{FF2B5EF4-FFF2-40B4-BE49-F238E27FC236}">
                <a16:creationId xmlns:a16="http://schemas.microsoft.com/office/drawing/2014/main" id="{071E415A-1097-F4E0-99F2-7DC90FFE78FD}"/>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B39D9B1E-A703-4018-25D8-AEA14541C53D}"/>
              </a:ext>
            </a:extLst>
          </p:cNvPr>
          <p:cNvSpPr>
            <a:spLocks noGrp="1"/>
          </p:cNvSpPr>
          <p:nvPr>
            <p:ph idx="1"/>
          </p:nvPr>
        </p:nvSpPr>
        <p:spPr>
          <a:xfrm>
            <a:off x="1028699" y="1885278"/>
            <a:ext cx="7293023" cy="4935277"/>
          </a:xfrm>
        </p:spPr>
        <p:txBody>
          <a:bodyPr anchor="ctr">
            <a:normAutofit/>
          </a:bodyPr>
          <a:lstStyle/>
          <a:p>
            <a:r>
              <a:rPr lang="en-US" sz="2200" b="1" dirty="0"/>
              <a:t>UP life cycle:</a:t>
            </a:r>
          </a:p>
          <a:p>
            <a:pPr lvl="1" algn="just"/>
            <a:r>
              <a:rPr lang="en-US" sz="2200" dirty="0"/>
              <a:t>Includes five phases which consist of iterations</a:t>
            </a:r>
          </a:p>
          <a:p>
            <a:pPr lvl="1" algn="just"/>
            <a:r>
              <a:rPr lang="en-US" sz="2200" dirty="0"/>
              <a:t>Iterations are “mini-projects”</a:t>
            </a:r>
            <a:endParaRPr lang="en-US" sz="2200" b="1" dirty="0"/>
          </a:p>
          <a:p>
            <a:pPr algn="just" fontAlgn="auto">
              <a:spcAft>
                <a:spcPts val="0"/>
              </a:spcAft>
              <a:buFont typeface="Wingdings" panose="05000000000000000000" pitchFamily="2" charset="2"/>
              <a:buChar char="Ø"/>
              <a:defRPr/>
            </a:pPr>
            <a:r>
              <a:rPr lang="en-US" sz="2200" b="1" dirty="0"/>
              <a:t>Inception:</a:t>
            </a:r>
          </a:p>
          <a:p>
            <a:pPr lvl="1" algn="just" fontAlgn="auto">
              <a:spcAft>
                <a:spcPts val="0"/>
              </a:spcAft>
              <a:defRPr/>
            </a:pPr>
            <a:r>
              <a:rPr lang="en-US" sz="2200" dirty="0"/>
              <a:t>Fundamental business requirements are described through a set of preliminary use cases. </a:t>
            </a:r>
          </a:p>
          <a:p>
            <a:pPr lvl="1" algn="just" fontAlgn="auto">
              <a:spcAft>
                <a:spcPts val="0"/>
              </a:spcAft>
              <a:defRPr/>
            </a:pPr>
            <a:r>
              <a:rPr lang="en-US" sz="2200" dirty="0"/>
              <a:t>Planning identifies resources, assesses major risks, and defines a preliminary schedule for the software increments.</a:t>
            </a:r>
          </a:p>
          <a:p>
            <a:pPr algn="just" fontAlgn="auto">
              <a:spcAft>
                <a:spcPts val="0"/>
              </a:spcAft>
              <a:buFont typeface="Wingdings" panose="05000000000000000000" pitchFamily="2" charset="2"/>
              <a:buChar char="Ø"/>
              <a:defRPr/>
            </a:pPr>
            <a:r>
              <a:rPr lang="en-US" sz="2200" b="1" dirty="0"/>
              <a:t>Elaboration:</a:t>
            </a:r>
          </a:p>
          <a:p>
            <a:pPr lvl="1" algn="just" fontAlgn="auto">
              <a:spcAft>
                <a:spcPts val="0"/>
              </a:spcAft>
              <a:defRPr/>
            </a:pPr>
            <a:r>
              <a:rPr lang="en-US" sz="2200" dirty="0"/>
              <a:t>Refines and expands the preliminary use cases and creates an architectural baseline.</a:t>
            </a:r>
          </a:p>
          <a:p>
            <a:pPr lvl="1" algn="just" fontAlgn="auto">
              <a:spcAft>
                <a:spcPts val="0"/>
              </a:spcAft>
              <a:defRPr/>
            </a:pPr>
            <a:r>
              <a:rPr lang="en-US" sz="2200" dirty="0"/>
              <a:t>Modifications to the plan are often made at this time.</a:t>
            </a:r>
          </a:p>
          <a:p>
            <a:pPr marL="0" indent="0" fontAlgn="auto">
              <a:spcAft>
                <a:spcPts val="0"/>
              </a:spcAft>
              <a:buFont typeface="Arial" panose="020B0604020202020204" pitchFamily="34" charset="0"/>
              <a:buNone/>
              <a:defRPr/>
            </a:pPr>
            <a:endParaRPr lang="en-US" sz="1700" dirty="0"/>
          </a:p>
        </p:txBody>
      </p:sp>
      <p:sp>
        <p:nvSpPr>
          <p:cNvPr id="5" name="Slide Number Placeholder 4">
            <a:extLst>
              <a:ext uri="{FF2B5EF4-FFF2-40B4-BE49-F238E27FC236}">
                <a16:creationId xmlns:a16="http://schemas.microsoft.com/office/drawing/2014/main" id="{BB33DB4B-9C46-3B4A-5E8E-726B339EC05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099A2AB-F956-4DE8-9B8C-FBF79D4FF354}" type="slidenum">
              <a:rPr lang="en-US" altLang="en-US" sz="1000">
                <a:solidFill>
                  <a:schemeClr val="tx1">
                    <a:lumMod val="50000"/>
                    <a:lumOff val="50000"/>
                  </a:schemeClr>
                </a:solidFill>
              </a:rPr>
              <a:pPr>
                <a:spcAft>
                  <a:spcPts val="600"/>
                </a:spcAft>
                <a:defRPr/>
              </a:pPr>
              <a:t>11</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9201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60" name="Rectangle 4915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2" name="Rectangle 4916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4" name="Rectangle 4916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6" name="Rectangle 4916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8" name="Rectangle 4916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Title 1">
            <a:extLst>
              <a:ext uri="{FF2B5EF4-FFF2-40B4-BE49-F238E27FC236}">
                <a16:creationId xmlns:a16="http://schemas.microsoft.com/office/drawing/2014/main" id="{2FC57E27-278F-8FF8-095D-CFF5A66BCAB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49155" name="Content Placeholder 2">
            <a:extLst>
              <a:ext uri="{FF2B5EF4-FFF2-40B4-BE49-F238E27FC236}">
                <a16:creationId xmlns:a16="http://schemas.microsoft.com/office/drawing/2014/main" id="{810A140D-27CB-B862-01FE-0546B618ABF7}"/>
              </a:ext>
            </a:extLst>
          </p:cNvPr>
          <p:cNvSpPr>
            <a:spLocks noGrp="1" noChangeArrowheads="1"/>
          </p:cNvSpPr>
          <p:nvPr>
            <p:ph idx="1"/>
          </p:nvPr>
        </p:nvSpPr>
        <p:spPr bwMode="auto">
          <a:xfrm>
            <a:off x="1028699" y="2318196"/>
            <a:ext cx="7293023" cy="4311203"/>
          </a:xfrm>
        </p:spPr>
        <p:txBody>
          <a:bodyPr numCol="1" anchor="ctr" anchorCtr="0" compatLnSpc="1">
            <a:prstTxWarp prst="textNoShape">
              <a:avLst/>
            </a:prstTxWarp>
            <a:normAutofit lnSpcReduction="10000"/>
          </a:bodyPr>
          <a:lstStyle/>
          <a:p>
            <a:pPr>
              <a:buFont typeface="Wingdings" panose="05000000000000000000" pitchFamily="2" charset="2"/>
              <a:buChar char="Ø"/>
            </a:pPr>
            <a:r>
              <a:rPr lang="en-US" altLang="en-US" sz="2200" b="1" dirty="0"/>
              <a:t>Construction:</a:t>
            </a:r>
          </a:p>
          <a:p>
            <a:pPr lvl="1" algn="just"/>
            <a:r>
              <a:rPr lang="en-US" altLang="en-US" sz="2200" dirty="0"/>
              <a:t>All necessary and required features and functions for the software increment (i.e., the release) are implemented in source code.</a:t>
            </a:r>
          </a:p>
          <a:p>
            <a:pPr lvl="1" algn="just"/>
            <a:r>
              <a:rPr lang="en-US" altLang="en-US" sz="2200" dirty="0"/>
              <a:t>As components are being implemented, unit tests are designed and executed for each. </a:t>
            </a:r>
          </a:p>
          <a:p>
            <a:pPr lvl="1" algn="just"/>
            <a:r>
              <a:rPr lang="en-US" altLang="en-US" sz="2200" dirty="0"/>
              <a:t>Integration activities (component assembly and integration testing) are conducted.</a:t>
            </a:r>
          </a:p>
          <a:p>
            <a:pPr lvl="1" algn="just"/>
            <a:r>
              <a:rPr lang="en-US" altLang="en-US" sz="2200" dirty="0"/>
              <a:t>Use cases are used to derive a suite of acceptance tests.</a:t>
            </a:r>
          </a:p>
          <a:p>
            <a:pPr algn="just">
              <a:buFont typeface="Wingdings" panose="05000000000000000000" pitchFamily="2" charset="2"/>
              <a:buChar char="Ø"/>
            </a:pPr>
            <a:r>
              <a:rPr lang="en-US" altLang="en-US" sz="2200" b="1" dirty="0"/>
              <a:t>Transition:</a:t>
            </a:r>
          </a:p>
          <a:p>
            <a:pPr lvl="1" algn="just"/>
            <a:r>
              <a:rPr lang="en-US" altLang="en-US" sz="2200" dirty="0"/>
              <a:t>Software and supporting documentation is given to end users for beta testing</a:t>
            </a:r>
          </a:p>
          <a:p>
            <a:pPr lvl="1" algn="just"/>
            <a:r>
              <a:rPr lang="en-US" altLang="en-US" sz="2200" dirty="0"/>
              <a:t>User feedback reports both defects and necessary changes.</a:t>
            </a:r>
          </a:p>
          <a:p>
            <a:endParaRPr lang="en-US" altLang="en-US" sz="1700" dirty="0"/>
          </a:p>
        </p:txBody>
      </p:sp>
      <p:sp>
        <p:nvSpPr>
          <p:cNvPr id="5" name="Slide Number Placeholder 4">
            <a:extLst>
              <a:ext uri="{FF2B5EF4-FFF2-40B4-BE49-F238E27FC236}">
                <a16:creationId xmlns:a16="http://schemas.microsoft.com/office/drawing/2014/main" id="{9FC7DC6B-C4B5-8BAE-A850-9C124B74BBB3}"/>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60ED38D-37FF-45FD-A8A2-8524D802B109}" type="slidenum">
              <a:rPr lang="en-US" altLang="en-US" sz="1000">
                <a:solidFill>
                  <a:schemeClr val="tx1">
                    <a:lumMod val="50000"/>
                    <a:lumOff val="50000"/>
                  </a:schemeClr>
                </a:solidFill>
              </a:rPr>
              <a:pPr>
                <a:spcAft>
                  <a:spcPts val="600"/>
                </a:spcAft>
                <a:defRPr/>
              </a:pPr>
              <a:t>12</a:t>
            </a:fld>
            <a:endParaRPr lang="en-US" altLang="en-US" sz="1000">
              <a:solidFill>
                <a:schemeClr val="tx1">
                  <a:lumMod val="50000"/>
                  <a:lumOff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50179" name="Content Placeholder 2">
            <a:extLst>
              <a:ext uri="{FF2B5EF4-FFF2-40B4-BE49-F238E27FC236}">
                <a16:creationId xmlns:a16="http://schemas.microsoft.com/office/drawing/2014/main" id="{34491504-03F0-666D-A86D-4F96556F5813}"/>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buFont typeface="Wingdings" panose="05000000000000000000" pitchFamily="2" charset="2"/>
              <a:buChar char="Ø"/>
            </a:pPr>
            <a:r>
              <a:rPr lang="en-US" altLang="en-US" sz="2200" b="1" dirty="0"/>
              <a:t>Production:</a:t>
            </a:r>
          </a:p>
          <a:p>
            <a:pPr lvl="1" algn="just"/>
            <a:r>
              <a:rPr lang="en-US" altLang="en-US" sz="2200" dirty="0"/>
              <a:t>Ongoing use of the software is monitored.</a:t>
            </a:r>
          </a:p>
          <a:p>
            <a:pPr lvl="1" algn="just"/>
            <a:r>
              <a:rPr lang="en-US" altLang="en-US" sz="2200" dirty="0"/>
              <a:t>Support for the operating environment is provided</a:t>
            </a:r>
          </a:p>
          <a:p>
            <a:pPr lvl="1" algn="just"/>
            <a:r>
              <a:rPr lang="en-US" altLang="en-US" sz="2200" dirty="0"/>
              <a:t>Defect reports and requests for changes are submitted and evaluated.</a:t>
            </a:r>
          </a:p>
        </p:txBody>
      </p:sp>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13</a:t>
            </a:fld>
            <a:endParaRPr lang="en-US" altLang="en-US" sz="1000">
              <a:solidFill>
                <a:schemeClr val="tx1">
                  <a:lumMod val="50000"/>
                  <a:lumOff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pic>
        <p:nvPicPr>
          <p:cNvPr id="3" name="Content Placeholder 2" descr="Diagram, schematic&#10;&#10;Description automatically generated">
            <a:extLst>
              <a:ext uri="{FF2B5EF4-FFF2-40B4-BE49-F238E27FC236}">
                <a16:creationId xmlns:a16="http://schemas.microsoft.com/office/drawing/2014/main" id="{1F666DAE-4CE2-A06B-9880-8B8FC5F52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9154" y="1943499"/>
            <a:ext cx="6885691" cy="4619963"/>
          </a:xfrm>
        </p:spPr>
      </p:pic>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14</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9013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a:bodyPr>
          <a:lstStyle/>
          <a:p>
            <a:pPr algn="just"/>
            <a:r>
              <a:rPr lang="en-US" sz="2800" b="0" i="0" u="none" strike="noStrike" baseline="0" dirty="0"/>
              <a:t>It is likely that at the same time the construction, transition, and production phases are being conducted, work may have already begun on the next software increment.</a:t>
            </a:r>
          </a:p>
          <a:p>
            <a:pPr algn="just"/>
            <a:r>
              <a:rPr lang="en-US" sz="2800" b="0" i="0" u="none" strike="noStrike" baseline="0" dirty="0"/>
              <a:t>This means that the five UP phases do not occur in a sequence, but rather with staggered concurrency.</a:t>
            </a:r>
            <a:endParaRPr lang="en-US" sz="2800" dirty="0"/>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15</a:t>
            </a:fld>
            <a:endParaRPr lang="en-US" altLang="en-US" sz="1000">
              <a:solidFill>
                <a:schemeClr val="tx1">
                  <a:lumMod val="50000"/>
                  <a:lumOff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16</a:t>
            </a:fld>
            <a:endParaRPr lang="en-US" altLang="en-US" sz="1000">
              <a:solidFill>
                <a:schemeClr val="tx1">
                  <a:lumMod val="50000"/>
                  <a:lumOff val="50000"/>
                </a:schemeClr>
              </a:solidFill>
            </a:endParaRPr>
          </a:p>
        </p:txBody>
      </p:sp>
      <p:pic>
        <p:nvPicPr>
          <p:cNvPr id="2" name="Content Placeholder 1">
            <a:extLst>
              <a:ext uri="{FF2B5EF4-FFF2-40B4-BE49-F238E27FC236}">
                <a16:creationId xmlns:a16="http://schemas.microsoft.com/office/drawing/2014/main" id="{873D6C6C-E5E4-D946-FD99-1075FF41FFE4}"/>
              </a:ext>
            </a:extLst>
          </p:cNvPr>
          <p:cNvPicPr>
            <a:picLocks noGrp="1" noChangeAspect="1" noChangeArrowheads="1"/>
          </p:cNvPicPr>
          <p:nvPr>
            <p:ph idx="1"/>
          </p:nvPr>
        </p:nvPicPr>
        <p:blipFill>
          <a:blip r:embed="rId2" cstate="print"/>
          <a:srcRect/>
          <a:stretch>
            <a:fillRect/>
          </a:stretch>
        </p:blipFill>
        <p:spPr bwMode="auto">
          <a:xfrm>
            <a:off x="561201" y="1891970"/>
            <a:ext cx="8021594" cy="3655679"/>
          </a:xfrm>
          <a:prstGeom prst="rect">
            <a:avLst/>
          </a:prstGeom>
          <a:noFill/>
          <a:ln w="9525">
            <a:noFill/>
            <a:miter lim="800000"/>
            <a:headEnd/>
            <a:tailEnd/>
          </a:ln>
        </p:spPr>
      </p:pic>
      <p:sp>
        <p:nvSpPr>
          <p:cNvPr id="4" name="Rectangle 3">
            <a:extLst>
              <a:ext uri="{FF2B5EF4-FFF2-40B4-BE49-F238E27FC236}">
                <a16:creationId xmlns:a16="http://schemas.microsoft.com/office/drawing/2014/main" id="{08A463AB-3CA5-4EDE-84DD-59F4C743BCDD}"/>
              </a:ext>
            </a:extLst>
          </p:cNvPr>
          <p:cNvSpPr/>
          <p:nvPr/>
        </p:nvSpPr>
        <p:spPr>
          <a:xfrm>
            <a:off x="870523" y="5816874"/>
            <a:ext cx="8229600"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Image Source:</a:t>
            </a:r>
            <a:r>
              <a:rPr lang="en-US" dirty="0"/>
              <a:t> Systems Analysis and Design in a Changing World, 4th Edition</a:t>
            </a:r>
          </a:p>
        </p:txBody>
      </p:sp>
    </p:spTree>
    <p:extLst>
      <p:ext uri="{BB962C8B-B14F-4D97-AF65-F5344CB8AC3E}">
        <p14:creationId xmlns:p14="http://schemas.microsoft.com/office/powerpoint/2010/main" val="82062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17</a:t>
            </a:fld>
            <a:endParaRPr lang="en-US" altLang="en-US" sz="1000">
              <a:solidFill>
                <a:schemeClr val="tx1">
                  <a:lumMod val="50000"/>
                  <a:lumOff val="50000"/>
                </a:schemeClr>
              </a:solidFill>
            </a:endParaRPr>
          </a:p>
        </p:txBody>
      </p:sp>
      <p:pic>
        <p:nvPicPr>
          <p:cNvPr id="7" name="Picture 6">
            <a:extLst>
              <a:ext uri="{FF2B5EF4-FFF2-40B4-BE49-F238E27FC236}">
                <a16:creationId xmlns:a16="http://schemas.microsoft.com/office/drawing/2014/main" id="{C1546723-FF9A-1507-26B7-94C4059B137C}"/>
              </a:ext>
            </a:extLst>
          </p:cNvPr>
          <p:cNvPicPr>
            <a:picLocks noChangeAspect="1" noChangeArrowheads="1"/>
          </p:cNvPicPr>
          <p:nvPr/>
        </p:nvPicPr>
        <p:blipFill>
          <a:blip r:embed="rId2" cstate="print"/>
          <a:srcRect/>
          <a:stretch>
            <a:fillRect/>
          </a:stretch>
        </p:blipFill>
        <p:spPr bwMode="auto">
          <a:xfrm>
            <a:off x="1243010" y="1932643"/>
            <a:ext cx="6657975" cy="4705350"/>
          </a:xfrm>
          <a:prstGeom prst="rect">
            <a:avLst/>
          </a:prstGeom>
          <a:noFill/>
          <a:ln w="9525">
            <a:noFill/>
            <a:miter lim="800000"/>
            <a:headEnd/>
            <a:tailEnd/>
          </a:ln>
        </p:spPr>
      </p:pic>
    </p:spTree>
    <p:extLst>
      <p:ext uri="{BB962C8B-B14F-4D97-AF65-F5344CB8AC3E}">
        <p14:creationId xmlns:p14="http://schemas.microsoft.com/office/powerpoint/2010/main" val="16529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Unified Process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fontScale="92500" lnSpcReduction="20000"/>
          </a:bodyPr>
          <a:lstStyle/>
          <a:p>
            <a:pPr marL="0" indent="0" fontAlgn="auto">
              <a:spcAft>
                <a:spcPts val="0"/>
              </a:spcAft>
              <a:buFont typeface="Arial" panose="020B0604020202020204" pitchFamily="34" charset="0"/>
              <a:buNone/>
              <a:defRPr/>
            </a:pPr>
            <a:r>
              <a:rPr lang="en-US" sz="2600" dirty="0"/>
              <a:t>Pros:</a:t>
            </a:r>
          </a:p>
          <a:p>
            <a:pPr fontAlgn="auto">
              <a:spcAft>
                <a:spcPts val="0"/>
              </a:spcAft>
              <a:defRPr/>
            </a:pPr>
            <a:r>
              <a:rPr lang="en-US" sz="2600" dirty="0"/>
              <a:t>Quality documentation is emphasized.</a:t>
            </a:r>
          </a:p>
          <a:p>
            <a:pPr fontAlgn="auto">
              <a:spcAft>
                <a:spcPts val="0"/>
              </a:spcAft>
              <a:defRPr/>
            </a:pPr>
            <a:r>
              <a:rPr lang="en-US" sz="2600" dirty="0"/>
              <a:t>There is continuous customer involvement.</a:t>
            </a:r>
          </a:p>
          <a:p>
            <a:pPr fontAlgn="auto">
              <a:spcAft>
                <a:spcPts val="0"/>
              </a:spcAft>
              <a:defRPr/>
            </a:pPr>
            <a:r>
              <a:rPr lang="en-US" sz="2600" dirty="0"/>
              <a:t>It accommodates requirements changes.</a:t>
            </a:r>
          </a:p>
          <a:p>
            <a:pPr fontAlgn="auto">
              <a:spcAft>
                <a:spcPts val="0"/>
              </a:spcAft>
              <a:defRPr/>
            </a:pPr>
            <a:r>
              <a:rPr lang="en-US" sz="2600" dirty="0"/>
              <a:t>It works well for maintenance projects.</a:t>
            </a:r>
          </a:p>
          <a:p>
            <a:pPr fontAlgn="auto">
              <a:spcAft>
                <a:spcPts val="0"/>
              </a:spcAft>
              <a:defRPr/>
            </a:pPr>
            <a:endParaRPr lang="en-US" sz="2600" dirty="0"/>
          </a:p>
          <a:p>
            <a:pPr marL="0" indent="0" fontAlgn="auto">
              <a:spcAft>
                <a:spcPts val="0"/>
              </a:spcAft>
              <a:buFont typeface="Arial" panose="020B0604020202020204" pitchFamily="34" charset="0"/>
              <a:buNone/>
              <a:defRPr/>
            </a:pPr>
            <a:r>
              <a:rPr lang="en-US" sz="2600" dirty="0"/>
              <a:t>Cons:</a:t>
            </a:r>
          </a:p>
          <a:p>
            <a:pPr fontAlgn="auto">
              <a:spcAft>
                <a:spcPts val="0"/>
              </a:spcAft>
              <a:defRPr/>
            </a:pPr>
            <a:r>
              <a:rPr lang="en-US" sz="2600" dirty="0"/>
              <a:t>Use cases are not always precise. </a:t>
            </a:r>
          </a:p>
          <a:p>
            <a:pPr fontAlgn="auto">
              <a:spcAft>
                <a:spcPts val="0"/>
              </a:spcAft>
              <a:defRPr/>
            </a:pPr>
            <a:r>
              <a:rPr lang="en-US" sz="2600" dirty="0"/>
              <a:t>Overlapping phases can cause problems.</a:t>
            </a:r>
          </a:p>
          <a:p>
            <a:pPr fontAlgn="auto">
              <a:spcAft>
                <a:spcPts val="0"/>
              </a:spcAft>
              <a:defRPr/>
            </a:pPr>
            <a:r>
              <a:rPr lang="en-US" sz="2600" dirty="0"/>
              <a:t>It requires an expert development team.</a:t>
            </a:r>
          </a:p>
          <a:p>
            <a:pPr marL="0" indent="0" fontAlgn="auto">
              <a:spcAft>
                <a:spcPts val="0"/>
              </a:spcAft>
              <a:buFont typeface="Arial" panose="020B0604020202020204" pitchFamily="34" charset="0"/>
              <a:buNone/>
              <a:defRPr/>
            </a:pPr>
            <a:endParaRPr lang="en-US" sz="1700" dirty="0"/>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18</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1518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fontScale="90000"/>
          </a:bodyPr>
          <a:lstStyle/>
          <a:p>
            <a:r>
              <a:rPr lang="en-US" altLang="en-US" sz="3500" dirty="0">
                <a:solidFill>
                  <a:srgbClr val="FFFFFF"/>
                </a:solidFill>
              </a:rPr>
              <a:t>Rapid Application Development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a:bodyPr>
          <a:lstStyle/>
          <a:p>
            <a:pPr algn="just" fontAlgn="auto">
              <a:spcAft>
                <a:spcPts val="0"/>
              </a:spcAft>
              <a:defRPr/>
            </a:pPr>
            <a:r>
              <a:rPr lang="en-US" sz="2400" b="0" i="0" dirty="0">
                <a:solidFill>
                  <a:srgbClr val="333333"/>
                </a:solidFill>
                <a:effectLst/>
              </a:rPr>
              <a:t>RAD is a linear sequential software development process model.</a:t>
            </a:r>
          </a:p>
          <a:p>
            <a:pPr algn="just" fontAlgn="auto">
              <a:spcAft>
                <a:spcPts val="0"/>
              </a:spcAft>
              <a:defRPr/>
            </a:pPr>
            <a:r>
              <a:rPr lang="en-US" sz="2400" dirty="0">
                <a:solidFill>
                  <a:srgbClr val="333333"/>
                </a:solidFill>
              </a:rPr>
              <a:t>It</a:t>
            </a:r>
            <a:r>
              <a:rPr lang="en-US" sz="2400" b="0" i="0" dirty="0">
                <a:solidFill>
                  <a:srgbClr val="333333"/>
                </a:solidFill>
                <a:effectLst/>
              </a:rPr>
              <a:t> emphasizes a </a:t>
            </a:r>
            <a:r>
              <a:rPr lang="en-US" sz="2400" b="1" i="0" dirty="0">
                <a:solidFill>
                  <a:srgbClr val="333333"/>
                </a:solidFill>
                <a:effectLst/>
              </a:rPr>
              <a:t>concise development cycle </a:t>
            </a:r>
            <a:r>
              <a:rPr lang="en-US" sz="2400" b="0" i="0" dirty="0">
                <a:solidFill>
                  <a:srgbClr val="333333"/>
                </a:solidFill>
                <a:effectLst/>
              </a:rPr>
              <a:t>using an </a:t>
            </a:r>
            <a:r>
              <a:rPr lang="en-US" sz="2400" b="1" i="0" dirty="0">
                <a:solidFill>
                  <a:srgbClr val="333333"/>
                </a:solidFill>
                <a:effectLst/>
              </a:rPr>
              <a:t>element-based construction </a:t>
            </a:r>
            <a:r>
              <a:rPr lang="en-US" sz="2400" b="0" i="0" dirty="0">
                <a:solidFill>
                  <a:srgbClr val="333333"/>
                </a:solidFill>
                <a:effectLst/>
              </a:rPr>
              <a:t>approach. </a:t>
            </a:r>
          </a:p>
          <a:p>
            <a:pPr algn="just" fontAlgn="auto">
              <a:spcAft>
                <a:spcPts val="0"/>
              </a:spcAft>
              <a:defRPr/>
            </a:pPr>
            <a:r>
              <a:rPr lang="en-US" sz="2400" b="0" i="0" dirty="0">
                <a:solidFill>
                  <a:srgbClr val="333333"/>
                </a:solidFill>
                <a:effectLst/>
              </a:rPr>
              <a:t>If the requirements are well understood and described, and the project scope is a constraint, the RAD process enables a development team to create a fully functional system within a concise time period.</a:t>
            </a:r>
            <a:endParaRPr lang="en-US" sz="2400" dirty="0"/>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19</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46496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40562EE-56EB-B9E5-4A53-E32F688073B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Life Cycle</a:t>
            </a:r>
          </a:p>
        </p:txBody>
      </p:sp>
      <p:sp>
        <p:nvSpPr>
          <p:cNvPr id="3" name="Content Placeholder 2">
            <a:extLst>
              <a:ext uri="{FF2B5EF4-FFF2-40B4-BE49-F238E27FC236}">
                <a16:creationId xmlns:a16="http://schemas.microsoft.com/office/drawing/2014/main" id="{5353AAB9-416F-2892-8F61-4ABD28D41A4D}"/>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Software development usually involves the following stages:</a:t>
            </a:r>
          </a:p>
          <a:p>
            <a:pPr fontAlgn="auto">
              <a:spcAft>
                <a:spcPts val="0"/>
              </a:spcAft>
              <a:defRPr/>
            </a:pPr>
            <a:r>
              <a:rPr lang="en-US" sz="2200" dirty="0"/>
              <a:t>Requirements analysis and definition</a:t>
            </a:r>
          </a:p>
          <a:p>
            <a:pPr fontAlgn="auto">
              <a:spcAft>
                <a:spcPts val="0"/>
              </a:spcAft>
              <a:defRPr/>
            </a:pPr>
            <a:r>
              <a:rPr lang="en-US" sz="2200" dirty="0"/>
              <a:t>System design</a:t>
            </a:r>
          </a:p>
          <a:p>
            <a:pPr fontAlgn="auto">
              <a:spcAft>
                <a:spcPts val="0"/>
              </a:spcAft>
              <a:defRPr/>
            </a:pPr>
            <a:r>
              <a:rPr lang="en-US" sz="2200" dirty="0"/>
              <a:t>Program design</a:t>
            </a:r>
          </a:p>
          <a:p>
            <a:pPr fontAlgn="auto">
              <a:spcAft>
                <a:spcPts val="0"/>
              </a:spcAft>
              <a:defRPr/>
            </a:pPr>
            <a:r>
              <a:rPr lang="en-US" sz="2200" dirty="0"/>
              <a:t>Writing the programs (program implementation)</a:t>
            </a:r>
          </a:p>
          <a:p>
            <a:pPr fontAlgn="auto">
              <a:spcAft>
                <a:spcPts val="0"/>
              </a:spcAft>
              <a:defRPr/>
            </a:pPr>
            <a:r>
              <a:rPr lang="en-US" sz="2200" dirty="0"/>
              <a:t>Unit testing</a:t>
            </a:r>
          </a:p>
          <a:p>
            <a:pPr fontAlgn="auto">
              <a:spcAft>
                <a:spcPts val="0"/>
              </a:spcAft>
              <a:defRPr/>
            </a:pPr>
            <a:r>
              <a:rPr lang="en-US" sz="2200" dirty="0"/>
              <a:t>Integration testing</a:t>
            </a:r>
          </a:p>
          <a:p>
            <a:pPr fontAlgn="auto">
              <a:spcAft>
                <a:spcPts val="0"/>
              </a:spcAft>
              <a:defRPr/>
            </a:pPr>
            <a:r>
              <a:rPr lang="en-US" sz="2200" dirty="0"/>
              <a:t>System testing</a:t>
            </a:r>
          </a:p>
          <a:p>
            <a:pPr fontAlgn="auto">
              <a:spcAft>
                <a:spcPts val="0"/>
              </a:spcAft>
              <a:defRPr/>
            </a:pPr>
            <a:r>
              <a:rPr lang="en-US" sz="2200" dirty="0"/>
              <a:t>System delivery</a:t>
            </a:r>
          </a:p>
          <a:p>
            <a:pPr fontAlgn="auto">
              <a:spcAft>
                <a:spcPts val="0"/>
              </a:spcAft>
              <a:defRPr/>
            </a:pPr>
            <a:r>
              <a:rPr lang="en-US" sz="2200" dirty="0"/>
              <a:t>Maintenance</a:t>
            </a:r>
          </a:p>
        </p:txBody>
      </p:sp>
      <p:sp>
        <p:nvSpPr>
          <p:cNvPr id="5" name="Slide Number Placeholder 4">
            <a:extLst>
              <a:ext uri="{FF2B5EF4-FFF2-40B4-BE49-F238E27FC236}">
                <a16:creationId xmlns:a16="http://schemas.microsoft.com/office/drawing/2014/main" id="{C737F169-7E55-2604-28BF-1949E69AF3C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1FCB5EA-EDB9-4822-9101-96E420D62DA4}" type="slidenum">
              <a:rPr lang="en-US" altLang="en-US" sz="1000">
                <a:solidFill>
                  <a:schemeClr val="tx1">
                    <a:lumMod val="50000"/>
                    <a:lumOff val="50000"/>
                  </a:schemeClr>
                </a:solidFill>
              </a:rPr>
              <a:pPr>
                <a:spcAft>
                  <a:spcPts val="600"/>
                </a:spcAft>
                <a:defRPr/>
              </a:pPr>
              <a:t>2</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37160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RAD Model</a:t>
            </a:r>
          </a:p>
        </p:txBody>
      </p:sp>
      <p:pic>
        <p:nvPicPr>
          <p:cNvPr id="3" name="Content Placeholder 2">
            <a:extLst>
              <a:ext uri="{FF2B5EF4-FFF2-40B4-BE49-F238E27FC236}">
                <a16:creationId xmlns:a16="http://schemas.microsoft.com/office/drawing/2014/main" id="{1F666DAE-4CE2-A06B-9880-8B8FC5F523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1028699" y="1646030"/>
            <a:ext cx="7329045" cy="4917432"/>
          </a:xfrm>
        </p:spPr>
      </p:pic>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20</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2274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6" name="Rectangle 501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Title 1">
            <a:extLst>
              <a:ext uri="{FF2B5EF4-FFF2-40B4-BE49-F238E27FC236}">
                <a16:creationId xmlns:a16="http://schemas.microsoft.com/office/drawing/2014/main" id="{844555A7-F099-CE3C-5AA8-57FE71DDCA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RAD Model</a:t>
            </a:r>
          </a:p>
        </p:txBody>
      </p:sp>
      <p:pic>
        <p:nvPicPr>
          <p:cNvPr id="3" name="Content Placeholder 2">
            <a:extLst>
              <a:ext uri="{FF2B5EF4-FFF2-40B4-BE49-F238E27FC236}">
                <a16:creationId xmlns:a16="http://schemas.microsoft.com/office/drawing/2014/main" id="{1F666DAE-4CE2-A06B-9880-8B8FC5F523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bwMode="auto">
          <a:xfrm>
            <a:off x="1123948" y="1622745"/>
            <a:ext cx="7231463" cy="5260970"/>
          </a:xfrm>
        </p:spPr>
      </p:pic>
      <p:sp>
        <p:nvSpPr>
          <p:cNvPr id="5" name="Slide Number Placeholder 4">
            <a:extLst>
              <a:ext uri="{FF2B5EF4-FFF2-40B4-BE49-F238E27FC236}">
                <a16:creationId xmlns:a16="http://schemas.microsoft.com/office/drawing/2014/main" id="{E93B3EF6-61BC-6F8F-C5C7-2424216CC056}"/>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CE171EC-32E9-4E51-A939-35707BD122E0}" type="slidenum">
              <a:rPr lang="en-US" altLang="en-US" sz="1000">
                <a:solidFill>
                  <a:schemeClr val="tx1">
                    <a:lumMod val="50000"/>
                    <a:lumOff val="50000"/>
                  </a:schemeClr>
                </a:solidFill>
              </a:rPr>
              <a:pPr>
                <a:spcAft>
                  <a:spcPts val="600"/>
                </a:spcAft>
                <a:defRPr/>
              </a:pPr>
              <a:t>21</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775978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Phases of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228600" indent="-228600" algn="just">
              <a:buFont typeface="+mj-lt"/>
              <a:buAutoNum type="arabicPeriod"/>
            </a:pPr>
            <a:r>
              <a:rPr lang="en-US" sz="2200" b="1" i="0" dirty="0">
                <a:solidFill>
                  <a:srgbClr val="333333"/>
                </a:solidFill>
                <a:effectLst/>
              </a:rPr>
              <a:t>Business Modelling:</a:t>
            </a:r>
            <a:r>
              <a:rPr lang="en-US" sz="2200" b="0" i="0" dirty="0">
                <a:solidFill>
                  <a:srgbClr val="333333"/>
                </a:solidFill>
                <a:effectLst/>
              </a:rPr>
              <a:t> </a:t>
            </a:r>
            <a:r>
              <a:rPr lang="en-US" sz="2200" b="0" i="0" dirty="0">
                <a:solidFill>
                  <a:srgbClr val="000000"/>
                </a:solidFill>
                <a:effectLst/>
              </a:rPr>
              <a:t>The business model for the product under development is designed in terms of flow of information and the distribution of information between various business channels. A complete business analysis is performed to find the vital information for business.</a:t>
            </a:r>
          </a:p>
          <a:p>
            <a:pPr marL="228600" indent="-228600" algn="just">
              <a:buFont typeface="+mj-lt"/>
              <a:buAutoNum type="arabicPeriod"/>
            </a:pPr>
            <a:r>
              <a:rPr lang="en-US" sz="2200" b="1" i="0" dirty="0">
                <a:solidFill>
                  <a:srgbClr val="333333"/>
                </a:solidFill>
                <a:effectLst/>
              </a:rPr>
              <a:t>Data Modelling:</a:t>
            </a:r>
            <a:r>
              <a:rPr lang="en-US" sz="2200" b="0" i="0" dirty="0">
                <a:solidFill>
                  <a:srgbClr val="333333"/>
                </a:solidFill>
                <a:effectLst/>
              </a:rPr>
              <a:t> The data collected from business modeling is refined into a set of data objects (entities) that are needed to support the business. The attributes (character of each entity) are identified, and the relation between these data objects (entities) is defined.</a:t>
            </a:r>
          </a:p>
          <a:p>
            <a:pPr marL="228600" indent="-228600" algn="just">
              <a:buFont typeface="+mj-lt"/>
              <a:buAutoNum type="arabicPeriod"/>
            </a:pPr>
            <a:r>
              <a:rPr lang="en-US" sz="2200" b="1" i="0" dirty="0">
                <a:solidFill>
                  <a:srgbClr val="333333"/>
                </a:solidFill>
                <a:effectLst/>
              </a:rPr>
              <a:t>Process Modelling:</a:t>
            </a:r>
            <a:r>
              <a:rPr lang="en-US" sz="2200" b="0" i="0" dirty="0">
                <a:solidFill>
                  <a:srgbClr val="333333"/>
                </a:solidFill>
                <a:effectLst/>
              </a:rPr>
              <a:t> The information object defined in the data modeling phase are transformed to achieve the data flow necessary to implement a business function. Processing descriptions are created for adding, modifying, deleting, or retrieving a data object.</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22</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7525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Phases of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457200" indent="-457200" algn="just">
              <a:buFont typeface="+mj-lt"/>
              <a:buAutoNum type="arabicPeriod" startAt="4"/>
            </a:pPr>
            <a:r>
              <a:rPr lang="en-US" sz="2200" b="1" i="0" dirty="0">
                <a:solidFill>
                  <a:srgbClr val="333333"/>
                </a:solidFill>
                <a:effectLst/>
              </a:rPr>
              <a:t>Application Generation:</a:t>
            </a:r>
            <a:r>
              <a:rPr lang="en-US" sz="2200" b="0" i="0" dirty="0">
                <a:solidFill>
                  <a:srgbClr val="333333"/>
                </a:solidFill>
                <a:effectLst/>
              </a:rPr>
              <a:t> </a:t>
            </a:r>
            <a:r>
              <a:rPr lang="en-US" sz="2200" b="0" i="0" dirty="0">
                <a:solidFill>
                  <a:srgbClr val="000000"/>
                </a:solidFill>
                <a:effectLst/>
              </a:rPr>
              <a:t>The actual system is built and coding is done by using automation tools to convert process and data models into actual prototypes.</a:t>
            </a:r>
          </a:p>
          <a:p>
            <a:pPr marL="457200" indent="-457200" algn="just">
              <a:buFont typeface="+mj-lt"/>
              <a:buAutoNum type="arabicPeriod" startAt="4"/>
            </a:pPr>
            <a:r>
              <a:rPr lang="en-US" sz="2200" b="1" i="0" dirty="0">
                <a:solidFill>
                  <a:srgbClr val="333333"/>
                </a:solidFill>
                <a:effectLst/>
              </a:rPr>
              <a:t>Testing &amp; Turnover:</a:t>
            </a:r>
            <a:r>
              <a:rPr lang="en-US" sz="2200" b="0" i="0" dirty="0">
                <a:solidFill>
                  <a:srgbClr val="333333"/>
                </a:solidFill>
                <a:effectLst/>
              </a:rPr>
              <a:t> </a:t>
            </a:r>
            <a:r>
              <a:rPr lang="en-US" sz="2200" b="0" i="0" dirty="0">
                <a:solidFill>
                  <a:srgbClr val="000000"/>
                </a:solidFill>
                <a:effectLst/>
              </a:rPr>
              <a:t>The overall testing time is reduced in the RAD model as the prototypes are independently tested during every iteration. However, the data flow and the interfaces between all the components need to be thoroughly tested with complete test coverage. Since most of the programming components have already been tested, it reduces the risk of any major issues.</a:t>
            </a:r>
            <a:endParaRPr lang="en-US" sz="2200" b="0" i="0" dirty="0">
              <a:solidFill>
                <a:srgbClr val="333333"/>
              </a:solidFill>
              <a:effectLst/>
            </a:endParaRP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23</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91066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When to use 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rmAutofit/>
          </a:bodyPr>
          <a:lstStyle/>
          <a:p>
            <a:pPr algn="just">
              <a:buFont typeface="Arial" panose="020B0604020202020204" pitchFamily="34" charset="0"/>
              <a:buChar char="•"/>
            </a:pPr>
            <a:r>
              <a:rPr lang="en-US" sz="2200" b="0" i="0" dirty="0">
                <a:solidFill>
                  <a:srgbClr val="000000"/>
                </a:solidFill>
                <a:effectLst/>
              </a:rPr>
              <a:t>When the system should need to create the project that modularizes in a short span time (2-3 months).</a:t>
            </a:r>
          </a:p>
          <a:p>
            <a:pPr algn="just">
              <a:buFont typeface="Arial" panose="020B0604020202020204" pitchFamily="34" charset="0"/>
              <a:buChar char="•"/>
            </a:pPr>
            <a:r>
              <a:rPr lang="en-US" sz="2200" b="0" i="0" dirty="0">
                <a:solidFill>
                  <a:srgbClr val="000000"/>
                </a:solidFill>
                <a:effectLst/>
              </a:rPr>
              <a:t>When the requirements are well-known.</a:t>
            </a:r>
          </a:p>
          <a:p>
            <a:pPr algn="just">
              <a:buFont typeface="Arial" panose="020B0604020202020204" pitchFamily="34" charset="0"/>
              <a:buChar char="•"/>
            </a:pPr>
            <a:r>
              <a:rPr lang="en-US" sz="2200" b="0" i="0" dirty="0">
                <a:solidFill>
                  <a:srgbClr val="000000"/>
                </a:solidFill>
                <a:effectLst/>
              </a:rPr>
              <a:t>When the technical risk is limited.</a:t>
            </a:r>
          </a:p>
          <a:p>
            <a:pPr algn="just"/>
            <a:r>
              <a:rPr lang="en-US" sz="2200" b="0" i="0" dirty="0">
                <a:solidFill>
                  <a:srgbClr val="1D2B36"/>
                </a:solidFill>
                <a:effectLst/>
              </a:rPr>
              <a:t>Progress needs to be made visible </a:t>
            </a:r>
          </a:p>
          <a:p>
            <a:pPr algn="just">
              <a:buFont typeface="Arial" panose="020B0604020202020204" pitchFamily="34" charset="0"/>
              <a:buChar char="•"/>
            </a:pPr>
            <a:endParaRPr lang="en-US" sz="2200" b="0" i="0" dirty="0">
              <a:solidFill>
                <a:srgbClr val="000000"/>
              </a:solidFill>
              <a:effectLst/>
            </a:endParaRP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24</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03489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RAD Model</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b="1" dirty="0"/>
              <a:t>Pros:</a:t>
            </a:r>
          </a:p>
          <a:p>
            <a:pPr algn="just">
              <a:buFont typeface="Arial" panose="020B0604020202020204" pitchFamily="34" charset="0"/>
              <a:buChar char="•"/>
            </a:pPr>
            <a:r>
              <a:rPr lang="en-US" sz="2200" b="0" i="0" dirty="0">
                <a:solidFill>
                  <a:srgbClr val="212529"/>
                </a:solidFill>
                <a:effectLst/>
              </a:rPr>
              <a:t>Encourages and prioritizes customer feedback.</a:t>
            </a:r>
          </a:p>
          <a:p>
            <a:pPr algn="just">
              <a:buFont typeface="Arial" panose="020B0604020202020204" pitchFamily="34" charset="0"/>
              <a:buChar char="•"/>
            </a:pPr>
            <a:r>
              <a:rPr lang="en-US" sz="2200" b="0" i="0" dirty="0">
                <a:solidFill>
                  <a:srgbClr val="000000"/>
                </a:solidFill>
                <a:effectLst/>
              </a:rPr>
              <a:t>It reduced development time.</a:t>
            </a:r>
          </a:p>
          <a:p>
            <a:pPr algn="just">
              <a:buFont typeface="Arial" panose="020B0604020202020204" pitchFamily="34" charset="0"/>
              <a:buChar char="•"/>
            </a:pPr>
            <a:r>
              <a:rPr lang="en-US" sz="2200" b="0" i="0" dirty="0">
                <a:solidFill>
                  <a:srgbClr val="000000"/>
                </a:solidFill>
                <a:effectLst/>
              </a:rPr>
              <a:t>It increases the reusability of features.</a:t>
            </a:r>
            <a:endParaRPr lang="en-US" sz="2200" dirty="0"/>
          </a:p>
          <a:p>
            <a:pPr marL="0" indent="0" fontAlgn="auto">
              <a:spcAft>
                <a:spcPts val="0"/>
              </a:spcAft>
              <a:buFont typeface="Arial" panose="020B0604020202020204" pitchFamily="34" charset="0"/>
              <a:buNone/>
              <a:defRPr/>
            </a:pPr>
            <a:r>
              <a:rPr lang="en-US" sz="2200" b="1" dirty="0"/>
              <a:t>Cons:</a:t>
            </a:r>
          </a:p>
          <a:p>
            <a:pPr algn="just">
              <a:buFont typeface="Arial" panose="020B0604020202020204" pitchFamily="34" charset="0"/>
              <a:buChar char="•"/>
            </a:pPr>
            <a:r>
              <a:rPr lang="en-US" sz="2200" b="0" i="0" dirty="0">
                <a:solidFill>
                  <a:srgbClr val="000000"/>
                </a:solidFill>
                <a:effectLst/>
              </a:rPr>
              <a:t>It requires highly skilled designers.</a:t>
            </a:r>
          </a:p>
          <a:p>
            <a:pPr algn="just">
              <a:buFont typeface="Arial" panose="020B0604020202020204" pitchFamily="34" charset="0"/>
              <a:buChar char="•"/>
            </a:pPr>
            <a:r>
              <a:rPr lang="en-US" sz="2200" b="0" i="0" dirty="0">
                <a:solidFill>
                  <a:srgbClr val="212529"/>
                </a:solidFill>
                <a:effectLst/>
              </a:rPr>
              <a:t>Only suitable for projects which have a small development time.</a:t>
            </a:r>
            <a:endParaRPr lang="en-US" sz="2200" b="0" i="0" dirty="0">
              <a:solidFill>
                <a:srgbClr val="000000"/>
              </a:solidFill>
              <a:effectLst/>
            </a:endParaRPr>
          </a:p>
          <a:p>
            <a:pPr algn="just">
              <a:buFont typeface="Arial" panose="020B0604020202020204" pitchFamily="34" charset="0"/>
              <a:buChar char="•"/>
            </a:pPr>
            <a:r>
              <a:rPr lang="en-US" sz="2200" b="0" i="0" dirty="0">
                <a:solidFill>
                  <a:srgbClr val="212529"/>
                </a:solidFill>
                <a:effectLst/>
              </a:rPr>
              <a:t>Only systems which can be modularized can be developed using Rapid application development.</a:t>
            </a:r>
          </a:p>
          <a:p>
            <a:pPr algn="just">
              <a:buFont typeface="Arial" panose="020B0604020202020204" pitchFamily="34" charset="0"/>
              <a:buChar char="•"/>
            </a:pPr>
            <a:r>
              <a:rPr lang="en-US" sz="2200" b="0" i="0" dirty="0">
                <a:solidFill>
                  <a:srgbClr val="000000"/>
                </a:solidFill>
                <a:effectLst/>
              </a:rPr>
              <a:t>On the high technical risk, it's not suitable.</a:t>
            </a:r>
          </a:p>
          <a:p>
            <a:pPr algn="just">
              <a:buFont typeface="Arial" panose="020B0604020202020204" pitchFamily="34" charset="0"/>
              <a:buChar char="•"/>
            </a:pPr>
            <a:r>
              <a:rPr lang="en-US" sz="2200" b="0" i="0" dirty="0">
                <a:solidFill>
                  <a:srgbClr val="000000"/>
                </a:solidFill>
                <a:effectLst/>
              </a:rPr>
              <a:t>Required user involvement.</a:t>
            </a: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25</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531456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31" name="Rectangle 522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3" name="Rectangle 522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5" name="Rectangle 522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7" name="Rectangle 522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39" name="Rectangle 522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Title 1">
            <a:extLst>
              <a:ext uri="{FF2B5EF4-FFF2-40B4-BE49-F238E27FC236}">
                <a16:creationId xmlns:a16="http://schemas.microsoft.com/office/drawing/2014/main" id="{8268514B-DA39-38CA-CFDE-5FEC6C237DCE}"/>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References</a:t>
            </a:r>
          </a:p>
        </p:txBody>
      </p:sp>
      <p:sp>
        <p:nvSpPr>
          <p:cNvPr id="3" name="Content Placeholder 2">
            <a:extLst>
              <a:ext uri="{FF2B5EF4-FFF2-40B4-BE49-F238E27FC236}">
                <a16:creationId xmlns:a16="http://schemas.microsoft.com/office/drawing/2014/main" id="{4C00A765-9D4F-24D7-FEC1-A0A3FFB013DE}"/>
              </a:ext>
            </a:extLst>
          </p:cNvPr>
          <p:cNvSpPr>
            <a:spLocks noGrp="1"/>
          </p:cNvSpPr>
          <p:nvPr>
            <p:ph idx="1"/>
          </p:nvPr>
        </p:nvSpPr>
        <p:spPr>
          <a:xfrm>
            <a:off x="1028699" y="2318197"/>
            <a:ext cx="7293023" cy="3683358"/>
          </a:xfrm>
        </p:spPr>
        <p:txBody>
          <a:bodyPr anchor="ctr">
            <a:noAutofit/>
          </a:bodyPr>
          <a:lstStyle/>
          <a:p>
            <a:pPr marL="34290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Shari </a:t>
            </a:r>
            <a:r>
              <a:rPr lang="en-US" sz="2200" dirty="0" err="1">
                <a:effectLst/>
                <a:latin typeface="Calibri" panose="020F0502020204030204" pitchFamily="34" charset="0"/>
                <a:ea typeface="Calibri" panose="020F0502020204030204" pitchFamily="34" charset="0"/>
                <a:cs typeface="Calibri" panose="020F0502020204030204" pitchFamily="34" charset="0"/>
              </a:rPr>
              <a:t>PFleeger</a:t>
            </a:r>
            <a:r>
              <a:rPr lang="en-US" sz="2200" dirty="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a:t>
            </a:r>
          </a:p>
          <a:p>
            <a:pPr marL="342900" marR="0" lvl="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 </a:t>
            </a:r>
            <a:r>
              <a:rPr lang="en-US" sz="22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en-US" sz="2200" b="0" i="0" dirty="0">
              <a:solidFill>
                <a:srgbClr val="000000"/>
              </a:solidFill>
              <a:effectLst/>
            </a:endParaRPr>
          </a:p>
        </p:txBody>
      </p:sp>
      <p:sp>
        <p:nvSpPr>
          <p:cNvPr id="5" name="Slide Number Placeholder 4">
            <a:extLst>
              <a:ext uri="{FF2B5EF4-FFF2-40B4-BE49-F238E27FC236}">
                <a16:creationId xmlns:a16="http://schemas.microsoft.com/office/drawing/2014/main" id="{C2EA1A23-7DD0-6E7B-4C32-6550B2C0959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DAD39D7A-0832-4090-93E8-6DA30FFFDBDE}" type="slidenum">
              <a:rPr lang="en-US" altLang="en-US" sz="1000">
                <a:solidFill>
                  <a:schemeClr val="tx1">
                    <a:lumMod val="50000"/>
                    <a:lumOff val="50000"/>
                  </a:schemeClr>
                </a:solidFill>
              </a:rPr>
              <a:pPr>
                <a:spcAft>
                  <a:spcPts val="600"/>
                </a:spcAft>
                <a:defRPr/>
              </a:pPr>
              <a:t>26</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81497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4" name="Rectangle 245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6" name="Rectangle 245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8" name="Rectangle 245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0" name="Rectangle 245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2" name="Rectangle 245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00569D53-3AAD-145B-02C7-4F03A5D5BB72}"/>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Development Process Models</a:t>
            </a:r>
          </a:p>
        </p:txBody>
      </p:sp>
      <p:sp>
        <p:nvSpPr>
          <p:cNvPr id="24579" name="Content Placeholder 2">
            <a:extLst>
              <a:ext uri="{FF2B5EF4-FFF2-40B4-BE49-F238E27FC236}">
                <a16:creationId xmlns:a16="http://schemas.microsoft.com/office/drawing/2014/main" id="{C6C8D896-7E1C-DB9B-F534-0081E9824E85}"/>
              </a:ext>
            </a:extLst>
          </p:cNvPr>
          <p:cNvSpPr>
            <a:spLocks noGrp="1" noChangeArrowheads="1"/>
          </p:cNvSpPr>
          <p:nvPr>
            <p:ph idx="1"/>
          </p:nvPr>
        </p:nvSpPr>
        <p:spPr bwMode="auto">
          <a:xfrm>
            <a:off x="1028699" y="1752600"/>
            <a:ext cx="7293023" cy="5029200"/>
          </a:xfrm>
        </p:spPr>
        <p:txBody>
          <a:bodyPr numCol="1" anchor="ctr" anchorCtr="0" compatLnSpc="1">
            <a:prstTxWarp prst="textNoShape">
              <a:avLst/>
            </a:prstTxWarp>
            <a:normAutofit fontScale="85000" lnSpcReduction="20000"/>
          </a:bodyPr>
          <a:lstStyle/>
          <a:p>
            <a:endParaRPr lang="en-US" altLang="en-US" sz="2000" dirty="0"/>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Waterfall model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Classical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With prototyping</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V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Prototyping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Phased development: increments and iterations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Spiral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Unified process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Rapid Application Development (RAD)</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Agile methods</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XP</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Scrum</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a:t>Kanban</a:t>
            </a:r>
            <a:endParaRPr lang="en-US" altLang="en-US" sz="2800" dirty="0"/>
          </a:p>
          <a:p>
            <a:endParaRPr lang="en-US" altLang="en-US" sz="2000" dirty="0"/>
          </a:p>
          <a:p>
            <a:endParaRPr lang="en-US" altLang="en-US" sz="1700" dirty="0"/>
          </a:p>
        </p:txBody>
      </p:sp>
      <p:sp>
        <p:nvSpPr>
          <p:cNvPr id="5" name="Slide Number Placeholder 4">
            <a:extLst>
              <a:ext uri="{FF2B5EF4-FFF2-40B4-BE49-F238E27FC236}">
                <a16:creationId xmlns:a16="http://schemas.microsoft.com/office/drawing/2014/main" id="{A150B04E-263D-40B2-FB2A-6E5140F1AD4A}"/>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1CC04F2E-1E3E-4C09-874B-3A733511DA90}" type="slidenum">
              <a:rPr lang="en-US" altLang="en-US" sz="1000">
                <a:solidFill>
                  <a:schemeClr val="tx1">
                    <a:lumMod val="50000"/>
                    <a:lumOff val="50000"/>
                  </a:schemeClr>
                </a:solidFill>
              </a:rPr>
              <a:pPr>
                <a:spcAft>
                  <a:spcPts val="600"/>
                </a:spcAft>
                <a:defRPr/>
              </a:pPr>
              <a:t>3</a:t>
            </a:fld>
            <a:endParaRPr lang="en-US" altLang="en-US" sz="1000">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8" name="Rectangle 430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a:extLst>
              <a:ext uri="{FF2B5EF4-FFF2-40B4-BE49-F238E27FC236}">
                <a16:creationId xmlns:a16="http://schemas.microsoft.com/office/drawing/2014/main" id="{5672A2E2-4A69-58DC-EA52-08618C92C01F}"/>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The Spiral Model</a:t>
            </a:r>
          </a:p>
        </p:txBody>
      </p:sp>
      <p:sp>
        <p:nvSpPr>
          <p:cNvPr id="43011" name="Content Placeholder 2">
            <a:extLst>
              <a:ext uri="{FF2B5EF4-FFF2-40B4-BE49-F238E27FC236}">
                <a16:creationId xmlns:a16="http://schemas.microsoft.com/office/drawing/2014/main" id="{4DA73278-9E0E-0B06-28F7-3C58F494E266}"/>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Autofit/>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Suggested by Boehm (1988)</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Combines development activities with </a:t>
            </a:r>
            <a:r>
              <a:rPr lang="en-GB" sz="2400" b="1" dirty="0"/>
              <a:t>risk management </a:t>
            </a:r>
            <a:r>
              <a:rPr lang="en-GB" sz="2400" dirty="0"/>
              <a:t>to minimize and control risks</a:t>
            </a:r>
          </a:p>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The model is presented as a spiral in which each iteration is represented by a circuit around four major activities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Plan</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Determine goals, alternatives and constraints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Evaluate alternatives and risks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Develop and test</a:t>
            </a:r>
          </a:p>
        </p:txBody>
      </p:sp>
      <p:sp>
        <p:nvSpPr>
          <p:cNvPr id="5" name="Slide Number Placeholder 4">
            <a:extLst>
              <a:ext uri="{FF2B5EF4-FFF2-40B4-BE49-F238E27FC236}">
                <a16:creationId xmlns:a16="http://schemas.microsoft.com/office/drawing/2014/main" id="{78A40692-01A5-CB84-74BB-98FAFF536AAE}"/>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08D67CC-E610-41F0-A0E5-89D283980EA8}" type="slidenum">
              <a:rPr lang="en-US" altLang="en-US" sz="1000">
                <a:solidFill>
                  <a:schemeClr val="tx1">
                    <a:lumMod val="50000"/>
                    <a:lumOff val="50000"/>
                  </a:schemeClr>
                </a:solidFill>
              </a:rPr>
              <a:pPr>
                <a:spcAft>
                  <a:spcPts val="600"/>
                </a:spcAft>
                <a:defRPr/>
              </a:pPr>
              <a:t>4</a:t>
            </a:fld>
            <a:endParaRPr lang="en-US" altLang="en-US" sz="100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8" name="Rectangle 430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a:extLst>
              <a:ext uri="{FF2B5EF4-FFF2-40B4-BE49-F238E27FC236}">
                <a16:creationId xmlns:a16="http://schemas.microsoft.com/office/drawing/2014/main" id="{5672A2E2-4A69-58DC-EA52-08618C92C01F}"/>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Evolutionary Process Model: The Spiral Model</a:t>
            </a:r>
          </a:p>
        </p:txBody>
      </p:sp>
      <p:pic>
        <p:nvPicPr>
          <p:cNvPr id="3" name="Content Placeholder 2">
            <a:extLst>
              <a:ext uri="{FF2B5EF4-FFF2-40B4-BE49-F238E27FC236}">
                <a16:creationId xmlns:a16="http://schemas.microsoft.com/office/drawing/2014/main" id="{0C63710E-6959-8BA6-8A73-5EFA53A257B8}"/>
              </a:ext>
            </a:extLst>
          </p:cNvPr>
          <p:cNvPicPr>
            <a:picLocks noGrp="1" noChangeAspect="1"/>
          </p:cNvPicPr>
          <p:nvPr>
            <p:ph idx="1"/>
          </p:nvPr>
        </p:nvPicPr>
        <p:blipFill>
          <a:blip r:embed="rId3"/>
          <a:stretch>
            <a:fillRect/>
          </a:stretch>
        </p:blipFill>
        <p:spPr bwMode="auto">
          <a:xfrm>
            <a:off x="1028699" y="1752600"/>
            <a:ext cx="6869855" cy="4968502"/>
          </a:xfrm>
        </p:spPr>
      </p:pic>
      <p:sp>
        <p:nvSpPr>
          <p:cNvPr id="5" name="Slide Number Placeholder 4">
            <a:extLst>
              <a:ext uri="{FF2B5EF4-FFF2-40B4-BE49-F238E27FC236}">
                <a16:creationId xmlns:a16="http://schemas.microsoft.com/office/drawing/2014/main" id="{78A40692-01A5-CB84-74BB-98FAFF536AAE}"/>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08D67CC-E610-41F0-A0E5-89D283980EA8}" type="slidenum">
              <a:rPr lang="en-US" altLang="en-US" sz="1000">
                <a:solidFill>
                  <a:schemeClr val="tx1">
                    <a:lumMod val="50000"/>
                    <a:lumOff val="50000"/>
                  </a:schemeClr>
                </a:solidFill>
              </a:rPr>
              <a:pPr>
                <a:spcAft>
                  <a:spcPts val="600"/>
                </a:spcAft>
                <a:defRPr/>
              </a:pPr>
              <a:t>5</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67360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5" name="Rectangle 4506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7" name="Rectangle 4506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69" name="Rectangle 4506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1" name="Rectangle 4507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58" name="Rectangle 2">
            <a:extLst>
              <a:ext uri="{FF2B5EF4-FFF2-40B4-BE49-F238E27FC236}">
                <a16:creationId xmlns:a16="http://schemas.microsoft.com/office/drawing/2014/main" id="{5A10A4FF-5464-A9DF-4ADB-11957C35ACF1}"/>
              </a:ext>
            </a:extLst>
          </p:cNvPr>
          <p:cNvSpPr>
            <a:spLocks noGrp="1" noChangeArrowheads="1"/>
          </p:cNvSpPr>
          <p:nvPr>
            <p:ph type="title"/>
          </p:nvPr>
        </p:nvSpPr>
        <p:spPr>
          <a:xfrm>
            <a:off x="524784" y="248038"/>
            <a:ext cx="5297791" cy="115920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pPr defTabSz="914400"/>
            <a:r>
              <a:rPr lang="en-US" altLang="en-US" sz="3500" kern="1200" dirty="0">
                <a:solidFill>
                  <a:srgbClr val="FFFFFF"/>
                </a:solidFill>
                <a:latin typeface="+mj-lt"/>
                <a:ea typeface="+mj-ea"/>
                <a:cs typeface="+mj-cs"/>
              </a:rPr>
              <a:t>Evolutionary Process Model: The Spiral Model</a:t>
            </a:r>
          </a:p>
        </p:txBody>
      </p:sp>
      <p:pic>
        <p:nvPicPr>
          <p:cNvPr id="45060" name="Picture 3">
            <a:extLst>
              <a:ext uri="{FF2B5EF4-FFF2-40B4-BE49-F238E27FC236}">
                <a16:creationId xmlns:a16="http://schemas.microsoft.com/office/drawing/2014/main" id="{24AAF1BF-4DD3-6E1A-FDA7-AD3F96FB7E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60382" y="1966293"/>
            <a:ext cx="6823234" cy="4452160"/>
          </a:xfrm>
          <a:prstGeom prst="rect">
            <a:avLst/>
          </a:prstGeom>
          <a:solidFill>
            <a:srgbClr val="96E3FE"/>
          </a:solid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4">
            <a:extLst>
              <a:ext uri="{FF2B5EF4-FFF2-40B4-BE49-F238E27FC236}">
                <a16:creationId xmlns:a16="http://schemas.microsoft.com/office/drawing/2014/main" id="{8F994AB5-70C9-9490-23B7-3CBE82AEE71D}"/>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75345EAC-9ECB-4E3F-89DD-FF039CA92627}" type="slidenum">
              <a:rPr lang="en-US" altLang="en-US" sz="1000">
                <a:solidFill>
                  <a:schemeClr val="tx1">
                    <a:lumMod val="50000"/>
                    <a:lumOff val="50000"/>
                  </a:schemeClr>
                </a:solidFill>
              </a:rPr>
              <a:pPr>
                <a:spcAft>
                  <a:spcPts val="600"/>
                </a:spcAft>
                <a:defRPr/>
              </a:pPr>
              <a:t>6</a:t>
            </a:fld>
            <a:endParaRPr lang="en-US" altLang="en-US" sz="1000">
              <a:solidFill>
                <a:schemeClr val="tx1">
                  <a:lumMod val="50000"/>
                  <a:lumOff val="50000"/>
                </a:schemeClr>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6" name="Rectangle 430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8" name="Rectangle 4301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0" name="Rectangle 430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2" name="Rectangle 4302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4" name="Rectangle 4302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10" name="Title 1">
            <a:extLst>
              <a:ext uri="{FF2B5EF4-FFF2-40B4-BE49-F238E27FC236}">
                <a16:creationId xmlns:a16="http://schemas.microsoft.com/office/drawing/2014/main" id="{5672A2E2-4A69-58DC-EA52-08618C92C01F}"/>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Evolutionary Process Model: The Spiral Model</a:t>
            </a:r>
          </a:p>
        </p:txBody>
      </p:sp>
      <p:sp>
        <p:nvSpPr>
          <p:cNvPr id="43011" name="Content Placeholder 2">
            <a:extLst>
              <a:ext uri="{FF2B5EF4-FFF2-40B4-BE49-F238E27FC236}">
                <a16:creationId xmlns:a16="http://schemas.microsoft.com/office/drawing/2014/main" id="{4DA73278-9E0E-0B06-28F7-3C58F494E266}"/>
              </a:ext>
            </a:extLst>
          </p:cNvPr>
          <p:cNvSpPr>
            <a:spLocks noGrp="1" noChangeArrowheads="1"/>
          </p:cNvSpPr>
          <p:nvPr>
            <p:ph idx="1"/>
          </p:nvPr>
        </p:nvSpPr>
        <p:spPr bwMode="auto">
          <a:xfrm>
            <a:off x="1028699" y="2318197"/>
            <a:ext cx="7293023" cy="4137234"/>
          </a:xfrm>
        </p:spPr>
        <p:txBody>
          <a:bodyPr numCol="1" anchor="ctr" anchorCtr="0" compatLnSpc="1">
            <a:prstTxWarp prst="textNoShape">
              <a:avLst/>
            </a:prstTxWarp>
            <a:noAutofit/>
          </a:bodyPr>
          <a:lstStyle/>
          <a:p>
            <a:pPr algn="just"/>
            <a:r>
              <a:rPr lang="en-US" altLang="en-US" sz="2200" dirty="0"/>
              <a:t>The </a:t>
            </a:r>
            <a:r>
              <a:rPr lang="en-US" altLang="en-US" sz="2200" i="1" dirty="0"/>
              <a:t>spiral model </a:t>
            </a:r>
            <a:r>
              <a:rPr lang="en-US" altLang="en-US" sz="2200" dirty="0"/>
              <a:t>is an evolutionary software process model that couples the iterative nature of prototyping with the controlled and systematic aspects of the waterfall model.</a:t>
            </a:r>
          </a:p>
          <a:p>
            <a:pPr algn="just"/>
            <a:r>
              <a:rPr lang="en-US" altLang="en-US" sz="2200" dirty="0"/>
              <a:t>Using the spiral model, software is developed in a series of evolutionary releases. During early iterations, the release might be a model or prototype. During later iterations, increasingly more complete versions of the engineered system are produced.</a:t>
            </a:r>
          </a:p>
          <a:p>
            <a:pPr algn="just"/>
            <a:r>
              <a:rPr lang="en-US" sz="2200" b="0" i="0" u="none" strike="noStrike" baseline="0" dirty="0"/>
              <a:t>Each of the framework activities represent one segment of the spiral path</a:t>
            </a:r>
            <a:r>
              <a:rPr lang="en-US" altLang="en-US" sz="2200" dirty="0"/>
              <a:t>. The software team performs activities that are implied by a circuit around the spiral in a clockwise direction, beginning at the center.</a:t>
            </a:r>
          </a:p>
        </p:txBody>
      </p:sp>
      <p:sp>
        <p:nvSpPr>
          <p:cNvPr id="5" name="Slide Number Placeholder 4">
            <a:extLst>
              <a:ext uri="{FF2B5EF4-FFF2-40B4-BE49-F238E27FC236}">
                <a16:creationId xmlns:a16="http://schemas.microsoft.com/office/drawing/2014/main" id="{78A40692-01A5-CB84-74BB-98FAFF536AAE}"/>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08D67CC-E610-41F0-A0E5-89D283980EA8}" type="slidenum">
              <a:rPr lang="en-US" altLang="en-US" sz="1000">
                <a:solidFill>
                  <a:schemeClr val="tx1">
                    <a:lumMod val="50000"/>
                    <a:lumOff val="50000"/>
                  </a:schemeClr>
                </a:solidFill>
              </a:rPr>
              <a:pPr>
                <a:spcAft>
                  <a:spcPts val="600"/>
                </a:spcAft>
                <a:defRPr/>
              </a:pPr>
              <a:t>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68979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040" name="Rectangle 440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2" name="Rectangle 440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4" name="Rectangle 440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6" name="Rectangle 440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8" name="Rectangle 440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34" name="Title 1">
            <a:extLst>
              <a:ext uri="{FF2B5EF4-FFF2-40B4-BE49-F238E27FC236}">
                <a16:creationId xmlns:a16="http://schemas.microsoft.com/office/drawing/2014/main" id="{E12E6A46-4415-8C5E-302D-D2CD669BF433}"/>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Evolutionary Process Model: The Spiral Model</a:t>
            </a:r>
          </a:p>
        </p:txBody>
      </p:sp>
      <p:sp>
        <p:nvSpPr>
          <p:cNvPr id="44035" name="Content Placeholder 2">
            <a:extLst>
              <a:ext uri="{FF2B5EF4-FFF2-40B4-BE49-F238E27FC236}">
                <a16:creationId xmlns:a16="http://schemas.microsoft.com/office/drawing/2014/main" id="{D0969677-4289-7128-B3F5-299861032A87}"/>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lgn="just"/>
            <a:r>
              <a:rPr lang="en-US" altLang="en-US" sz="2200" b="1" dirty="0"/>
              <a:t>Risk</a:t>
            </a:r>
            <a:r>
              <a:rPr lang="en-US" altLang="en-US" sz="2200" dirty="0"/>
              <a:t> is considered as each revolution is made. </a:t>
            </a:r>
          </a:p>
          <a:p>
            <a:pPr algn="just"/>
            <a:r>
              <a:rPr lang="en-US" altLang="en-US" sz="2200" b="1" i="1" dirty="0"/>
              <a:t>Anchor point </a:t>
            </a:r>
            <a:r>
              <a:rPr lang="en-US" altLang="en-US" sz="2200" i="1" dirty="0"/>
              <a:t>milestones</a:t>
            </a:r>
            <a:r>
              <a:rPr lang="en-US" altLang="en-US" sz="2200" dirty="0"/>
              <a:t>—a combination of work products and conditions that are attained along the path of the spiral—are noted for each evolutionary pass.</a:t>
            </a:r>
          </a:p>
          <a:p>
            <a:pPr algn="just"/>
            <a:r>
              <a:rPr lang="en-US" altLang="en-US" sz="2200" dirty="0"/>
              <a:t>The first circuit around the spiral might result in the development of a product specification</a:t>
            </a:r>
          </a:p>
          <a:p>
            <a:pPr algn="just"/>
            <a:r>
              <a:rPr lang="en-US" altLang="en-US" sz="2200" dirty="0"/>
              <a:t>Subsequent passes around the spiral might be used to develop a prototype </a:t>
            </a:r>
          </a:p>
          <a:p>
            <a:pPr algn="just"/>
            <a:r>
              <a:rPr lang="en-US" altLang="en-US" sz="2200" dirty="0"/>
              <a:t>Then progressively more sophisticated versions of the software.</a:t>
            </a:r>
          </a:p>
        </p:txBody>
      </p:sp>
      <p:sp>
        <p:nvSpPr>
          <p:cNvPr id="5" name="Slide Number Placeholder 4">
            <a:extLst>
              <a:ext uri="{FF2B5EF4-FFF2-40B4-BE49-F238E27FC236}">
                <a16:creationId xmlns:a16="http://schemas.microsoft.com/office/drawing/2014/main" id="{7B0830A0-AF8D-69BC-17DF-DE8F7FC269F8}"/>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8295995-0A64-4162-8CDF-6E8C6EA18714}" type="slidenum">
              <a:rPr lang="en-US" altLang="en-US" sz="1000">
                <a:solidFill>
                  <a:schemeClr val="tx1">
                    <a:lumMod val="50000"/>
                    <a:lumOff val="50000"/>
                  </a:schemeClr>
                </a:solidFill>
              </a:rPr>
              <a:pPr>
                <a:spcAft>
                  <a:spcPts val="600"/>
                </a:spcAft>
                <a:defRPr/>
              </a:pPr>
              <a:t>8</a:t>
            </a:fld>
            <a:endParaRPr lang="en-US" altLang="en-US" sz="1000">
              <a:solidFill>
                <a:schemeClr val="tx1">
                  <a:lumMod val="50000"/>
                  <a:lumOff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087" name="Rectangle 4608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9" name="Rectangle 4608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1" name="Rectangle 4609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3" name="Rectangle 4609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5" name="Rectangle 4609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82" name="Title 1">
            <a:extLst>
              <a:ext uri="{FF2B5EF4-FFF2-40B4-BE49-F238E27FC236}">
                <a16:creationId xmlns:a16="http://schemas.microsoft.com/office/drawing/2014/main" id="{D41794F0-4C3A-2531-2E29-CB9FA964CD52}"/>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Spiral Model</a:t>
            </a:r>
          </a:p>
        </p:txBody>
      </p:sp>
      <p:sp>
        <p:nvSpPr>
          <p:cNvPr id="3" name="Content Placeholder 2">
            <a:extLst>
              <a:ext uri="{FF2B5EF4-FFF2-40B4-BE49-F238E27FC236}">
                <a16:creationId xmlns:a16="http://schemas.microsoft.com/office/drawing/2014/main" id="{97098D63-5006-EBFA-BDBC-6A48475B953F}"/>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Pros:</a:t>
            </a:r>
          </a:p>
          <a:p>
            <a:pPr fontAlgn="auto">
              <a:spcAft>
                <a:spcPts val="0"/>
              </a:spcAft>
              <a:defRPr/>
            </a:pPr>
            <a:r>
              <a:rPr lang="en-US" sz="2200" dirty="0"/>
              <a:t>There is continuous customer involvement.</a:t>
            </a:r>
          </a:p>
          <a:p>
            <a:pPr fontAlgn="auto">
              <a:spcAft>
                <a:spcPts val="0"/>
              </a:spcAft>
              <a:defRPr/>
            </a:pPr>
            <a:r>
              <a:rPr lang="en-US" sz="2200" dirty="0"/>
              <a:t>Development risks are managed.</a:t>
            </a:r>
          </a:p>
          <a:p>
            <a:pPr fontAlgn="auto">
              <a:spcAft>
                <a:spcPts val="0"/>
              </a:spcAft>
              <a:defRPr/>
            </a:pPr>
            <a:r>
              <a:rPr lang="en-US" sz="2200" dirty="0"/>
              <a:t>It is suitable for large, complex projects.</a:t>
            </a:r>
          </a:p>
          <a:p>
            <a:pPr fontAlgn="auto">
              <a:spcAft>
                <a:spcPts val="0"/>
              </a:spcAft>
              <a:defRPr/>
            </a:pPr>
            <a:r>
              <a:rPr lang="en-US" sz="2200" dirty="0"/>
              <a:t>It works well for extensible products.</a:t>
            </a:r>
          </a:p>
          <a:p>
            <a:pPr marL="0" indent="0" fontAlgn="auto">
              <a:spcAft>
                <a:spcPts val="0"/>
              </a:spcAft>
              <a:buFont typeface="Arial" panose="020B0604020202020204" pitchFamily="34" charset="0"/>
              <a:buNone/>
              <a:defRPr/>
            </a:pPr>
            <a:endParaRPr lang="en-US" sz="2200" dirty="0"/>
          </a:p>
          <a:p>
            <a:pPr marL="0" indent="0" fontAlgn="auto">
              <a:spcAft>
                <a:spcPts val="0"/>
              </a:spcAft>
              <a:buFont typeface="Arial" panose="020B0604020202020204" pitchFamily="34" charset="0"/>
              <a:buNone/>
              <a:defRPr/>
            </a:pPr>
            <a:r>
              <a:rPr lang="en-US" sz="2200" dirty="0"/>
              <a:t>Cons:</a:t>
            </a:r>
          </a:p>
          <a:p>
            <a:pPr fontAlgn="auto">
              <a:spcAft>
                <a:spcPts val="0"/>
              </a:spcAft>
              <a:defRPr/>
            </a:pPr>
            <a:r>
              <a:rPr lang="en-US" sz="2200" dirty="0"/>
              <a:t>Risk analysis failures can doom the project.</a:t>
            </a:r>
          </a:p>
          <a:p>
            <a:pPr fontAlgn="auto">
              <a:spcAft>
                <a:spcPts val="0"/>
              </a:spcAft>
              <a:defRPr/>
            </a:pPr>
            <a:r>
              <a:rPr lang="en-US" sz="2200" dirty="0"/>
              <a:t>The project may be hard to manage.</a:t>
            </a:r>
          </a:p>
          <a:p>
            <a:pPr fontAlgn="auto">
              <a:spcAft>
                <a:spcPts val="0"/>
              </a:spcAft>
              <a:defRPr/>
            </a:pPr>
            <a:r>
              <a:rPr lang="en-US" sz="2200" dirty="0"/>
              <a:t>It requires an expert development team.</a:t>
            </a:r>
          </a:p>
        </p:txBody>
      </p:sp>
      <p:sp>
        <p:nvSpPr>
          <p:cNvPr id="5" name="Slide Number Placeholder 4">
            <a:extLst>
              <a:ext uri="{FF2B5EF4-FFF2-40B4-BE49-F238E27FC236}">
                <a16:creationId xmlns:a16="http://schemas.microsoft.com/office/drawing/2014/main" id="{4491D942-FF3F-9E6C-6F4E-4E9E0AF0EE44}"/>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BC035C9-8791-4DBC-9331-979A3B456F36}" type="slidenum">
              <a:rPr lang="en-US" altLang="en-US" sz="1000">
                <a:solidFill>
                  <a:schemeClr val="tx1">
                    <a:lumMod val="50000"/>
                    <a:lumOff val="50000"/>
                  </a:schemeClr>
                </a:solidFill>
              </a:rPr>
              <a:pPr>
                <a:spcAft>
                  <a:spcPts val="600"/>
                </a:spcAft>
                <a:defRPr/>
              </a:pPr>
              <a:t>9</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012063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amp;quot;&quot;/&gt;&lt;property id=&quot;20307&quot; value=&quot;272&quot;/&gt;&lt;/object&gt;&lt;object type=&quot;3&quot; unique_id=&quot;10005&quot;&gt;&lt;property id=&quot;20148&quot; value=&quot;5&quot;/&gt;&lt;property id=&quot;20300&quot; value=&quot;Slide 2 - &amp;quot; A Generic Process Model&amp;quot;&quot;/&gt;&lt;property id=&quot;20307&quot; value=&quot;273&quot;/&gt;&lt;/object&gt;&lt;object type=&quot;3&quot; unique_id=&quot;10006&quot;&gt;&lt;property id=&quot;20148&quot; value=&quot;5&quot;/&gt;&lt;property id=&quot;20300&quot; value=&quot;Slide 3 - &amp;quot;Process Flow&amp;quot;&quot;/&gt;&lt;property id=&quot;20307&quot; value=&quot;296&quot;/&gt;&lt;/object&gt;&lt;object type=&quot;3&quot; unique_id=&quot;10007&quot;&gt;&lt;property id=&quot;20148&quot; value=&quot;5&quot;/&gt;&lt;property id=&quot;20300&quot; value=&quot;Slide 4 - &amp;quot;Identifying a Task Set&amp;quot;&quot;/&gt;&lt;property id=&quot;20307&quot; value=&quot;297&quot;/&gt;&lt;/object&gt;&lt;object type=&quot;3&quot; unique_id=&quot;10008&quot;&gt;&lt;property id=&quot;20148&quot; value=&quot;5&quot;/&gt;&lt;property id=&quot;20300&quot; value=&quot;Slide 5 - &amp;quot;Process Patterns&amp;quot;&quot;/&gt;&lt;property id=&quot;20307&quot; value=&quot;298&quot;/&gt;&lt;/object&gt;&lt;object type=&quot;3&quot; unique_id=&quot;10009&quot;&gt;&lt;property id=&quot;20148&quot; value=&quot;5&quot;/&gt;&lt;property id=&quot;20300&quot; value=&quot;Slide 6 - &amp;quot;Process Pattern Types&amp;quot;&quot;/&gt;&lt;property id=&quot;20307&quot; value=&quot;299&quot;/&gt;&lt;/object&gt;&lt;object type=&quot;3&quot; unique_id=&quot;10010&quot;&gt;&lt;property id=&quot;20148&quot; value=&quot;5&quot;/&gt;&lt;property id=&quot;20300&quot; value=&quot;Slide 7 - &amp;quot;Process Assessment and Improvement&amp;quot;&quot;/&gt;&lt;property id=&quot;20307&quot; value=&quot;300&quot;/&gt;&lt;/object&gt;&lt;object type=&quot;3&quot; unique_id=&quot;10011&quot;&gt;&lt;property id=&quot;20148&quot; value=&quot;5&quot;/&gt;&lt;property id=&quot;20300&quot; value=&quot;Slide 8 - &amp;quot;Prescriptive Models&amp;quot;&quot;/&gt;&lt;property id=&quot;20307&quot; value=&quot;285&quot;/&gt;&lt;/object&gt;&lt;object type=&quot;3&quot; unique_id=&quot;10012&quot;&gt;&lt;property id=&quot;20148&quot; value=&quot;5&quot;/&gt;&lt;property id=&quot;20300&quot; value=&quot;Slide 9 - &amp;quot;The Waterfall Model&amp;quot;&quot;/&gt;&lt;property id=&quot;20307&quot; value=&quot;286&quot;/&gt;&lt;/object&gt;&lt;object type=&quot;3&quot; unique_id=&quot;10013&quot;&gt;&lt;property id=&quot;20148&quot; value=&quot;5&quot;/&gt;&lt;property id=&quot;20300&quot; value=&quot;Slide 10 - &amp;quot;The V-Model&amp;quot;&quot;/&gt;&lt;property id=&quot;20307&quot; value=&quot;301&quot;/&gt;&lt;/object&gt;&lt;object type=&quot;3&quot; unique_id=&quot;10014&quot;&gt;&lt;property id=&quot;20148&quot; value=&quot;5&quot;/&gt;&lt;property id=&quot;20300&quot; value=&quot;Slide 11 - &amp;quot;The Incremental Model&amp;quot;&quot;/&gt;&lt;property id=&quot;20307&quot; value=&quot;287&quot;/&gt;&lt;/object&gt;&lt;object type=&quot;3&quot; unique_id=&quot;10015&quot;&gt;&lt;property id=&quot;20148&quot; value=&quot;5&quot;/&gt;&lt;property id=&quot;20300&quot; value=&quot;Slide 12 - &amp;quot;Evolutionary Models: Prototyping&amp;quot;&quot;/&gt;&lt;property id=&quot;20307&quot; value=&quot;289&quot;/&gt;&lt;/object&gt;&lt;object type=&quot;3&quot; unique_id=&quot;10016&quot;&gt;&lt;property id=&quot;20148&quot; value=&quot;5&quot;/&gt;&lt;property id=&quot;20300&quot; value=&quot;Slide 13 - &amp;quot;Evolutionary Models: The Spiral&amp;quot;&quot;/&gt;&lt;property id=&quot;20307&quot; value=&quot;290&quot;/&gt;&lt;/object&gt;&lt;object type=&quot;3&quot; unique_id=&quot;10017&quot;&gt;&lt;property id=&quot;20148&quot; value=&quot;5&quot;/&gt;&lt;property id=&quot;20300&quot; value=&quot;Slide 14 - &amp;quot;Evolutionary Models: Concurrent&amp;quot;&quot;/&gt;&lt;property id=&quot;20307&quot; value=&quot;291&quot;/&gt;&lt;/object&gt;&lt;object type=&quot;3&quot; unique_id=&quot;10018&quot;&gt;&lt;property id=&quot;20148&quot; value=&quot;5&quot;/&gt;&lt;property id=&quot;20300&quot; value=&quot;Slide 15 - &amp;quot;Still Other Process Models&amp;quot;&quot;/&gt;&lt;property id=&quot;20307&quot; value=&quot;292&quot;/&gt;&lt;/object&gt;&lt;object type=&quot;3&quot; unique_id=&quot;10019&quot;&gt;&lt;property id=&quot;20148&quot; value=&quot;5&quot;/&gt;&lt;property id=&quot;20300&quot; value=&quot;Slide 16 - &amp;quot;The Unified Process (UP)&amp;quot;&quot;/&gt;&lt;property id=&quot;20307&quot; value=&quot;293&quot;/&gt;&lt;/object&gt;&lt;object type=&quot;3&quot; unique_id=&quot;10020&quot;&gt;&lt;property id=&quot;20148&quot; value=&quot;5&quot;/&gt;&lt;property id=&quot;20300&quot; value=&quot;Slide 17 - &amp;quot;UP Phases&amp;quot;&quot;/&gt;&lt;property id=&quot;20307&quot; value=&quot;294&quot;/&gt;&lt;/object&gt;&lt;object type=&quot;3&quot; unique_id=&quot;10021&quot;&gt;&lt;property id=&quot;20148&quot; value=&quot;5&quot;/&gt;&lt;property id=&quot;20300&quot; value=&quot;Slide 18 - &amp;quot;UP Work Products&amp;quot;&quot;/&gt;&lt;property id=&quot;20307&quot; value=&quot;295&quot;/&gt;&lt;/object&gt;&lt;object type=&quot;3&quot; unique_id=&quot;10022&quot;&gt;&lt;property id=&quot;20148&quot; value=&quot;5&quot;/&gt;&lt;property id=&quot;20300&quot; value=&quot;Slide 19 - &amp;quot;Personal Software Process (PSP)&amp;quot;&quot;/&gt;&lt;property id=&quot;20307&quot; value=&quot;302&quot;/&gt;&lt;/object&gt;&lt;object type=&quot;3&quot; unique_id=&quot;10023&quot;&gt;&lt;property id=&quot;20148&quot; value=&quot;5&quot;/&gt;&lt;property id=&quot;20300&quot; value=&quot;Slide 20 - &amp;quot;Team Software Process (TSP)&amp;quot;&quot;/&gt;&lt;property id=&quot;20307&quot; value=&quot;303&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21446</TotalTime>
  <Words>1329</Words>
  <Application>Microsoft Office PowerPoint</Application>
  <PresentationFormat>On-screen Show (4:3)</PresentationFormat>
  <Paragraphs>166</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Palatino</vt:lpstr>
      <vt:lpstr>TimesTen-Roman</vt:lpstr>
      <vt:lpstr>Wingdings</vt:lpstr>
      <vt:lpstr>Office Theme</vt:lpstr>
      <vt:lpstr>Software Process Models</vt:lpstr>
      <vt:lpstr>Software Life Cycle</vt:lpstr>
      <vt:lpstr>Software Development Process Models</vt:lpstr>
      <vt:lpstr>The Spiral Model</vt:lpstr>
      <vt:lpstr>Evolutionary Process Model: The Spiral Model</vt:lpstr>
      <vt:lpstr>Evolutionary Process Model: The Spiral Model</vt:lpstr>
      <vt:lpstr>Evolutionary Process Model: The Spiral Model</vt:lpstr>
      <vt:lpstr>Evolutionary Process Model: The Spiral Model</vt:lpstr>
      <vt:lpstr>Spiral Model</vt:lpstr>
      <vt:lpstr>Unified Process Model</vt:lpstr>
      <vt:lpstr>Unified Process Model</vt:lpstr>
      <vt:lpstr>Unified Process Model</vt:lpstr>
      <vt:lpstr>Unified Process Model</vt:lpstr>
      <vt:lpstr>Unified Process Model</vt:lpstr>
      <vt:lpstr>Unified Process Model</vt:lpstr>
      <vt:lpstr>Unified Process Model</vt:lpstr>
      <vt:lpstr>Unified Process Model</vt:lpstr>
      <vt:lpstr>Unified Process Model</vt:lpstr>
      <vt:lpstr>Rapid Application Development (RAD) Model</vt:lpstr>
      <vt:lpstr>RAD Model</vt:lpstr>
      <vt:lpstr>RAD Model</vt:lpstr>
      <vt:lpstr>Phases of RAD Model</vt:lpstr>
      <vt:lpstr>Phases of RAD Model</vt:lpstr>
      <vt:lpstr>When to use RAD Model</vt:lpstr>
      <vt:lpstr>RAD Model</vt:lpstr>
      <vt:lpstr>References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keywords>2.Software Process Model</cp:keywords>
  <cp:lastModifiedBy>Mehroze Khan</cp:lastModifiedBy>
  <cp:revision>151</cp:revision>
  <dcterms:created xsi:type="dcterms:W3CDTF">2008-02-08T18:09:54Z</dcterms:created>
  <dcterms:modified xsi:type="dcterms:W3CDTF">2024-01-29T04:19:40Z</dcterms:modified>
</cp:coreProperties>
</file>