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32" r:id="rId3"/>
    <p:sldId id="267" r:id="rId4"/>
    <p:sldId id="305" r:id="rId5"/>
    <p:sldId id="308" r:id="rId6"/>
    <p:sldId id="293" r:id="rId7"/>
    <p:sldId id="297" r:id="rId8"/>
    <p:sldId id="298" r:id="rId9"/>
    <p:sldId id="311" r:id="rId10"/>
    <p:sldId id="312" r:id="rId11"/>
    <p:sldId id="313" r:id="rId12"/>
    <p:sldId id="299" r:id="rId13"/>
    <p:sldId id="315" r:id="rId14"/>
    <p:sldId id="314" r:id="rId15"/>
    <p:sldId id="316" r:id="rId16"/>
    <p:sldId id="317" r:id="rId17"/>
    <p:sldId id="318" r:id="rId18"/>
    <p:sldId id="340" r:id="rId19"/>
    <p:sldId id="319" r:id="rId20"/>
    <p:sldId id="341" r:id="rId21"/>
    <p:sldId id="320" r:id="rId22"/>
    <p:sldId id="321" r:id="rId23"/>
    <p:sldId id="322" r:id="rId24"/>
    <p:sldId id="323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43" r:id="rId33"/>
    <p:sldId id="344" r:id="rId34"/>
    <p:sldId id="345" r:id="rId35"/>
    <p:sldId id="350" r:id="rId36"/>
    <p:sldId id="352" r:id="rId37"/>
    <p:sldId id="351" r:id="rId38"/>
    <p:sldId id="353" r:id="rId39"/>
    <p:sldId id="354" r:id="rId40"/>
    <p:sldId id="347" r:id="rId41"/>
    <p:sldId id="348" r:id="rId42"/>
    <p:sldId id="349" r:id="rId43"/>
    <p:sldId id="346" r:id="rId44"/>
    <p:sldId id="34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74930-73A9-43F9-925A-0321FEE5513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8699A4-69CE-493E-A2D3-338427C378FF}">
      <dgm:prSet/>
      <dgm:spPr/>
      <dgm:t>
        <a:bodyPr/>
        <a:lstStyle/>
        <a:p>
          <a:r>
            <a:rPr lang="en-US"/>
            <a:t>Inception</a:t>
          </a:r>
        </a:p>
      </dgm:t>
    </dgm:pt>
    <dgm:pt modelId="{C58872BC-04B7-4749-9EDE-6D6687989645}" type="parTrans" cxnId="{65C73D53-AE30-4539-BBB9-78040E8F31DD}">
      <dgm:prSet/>
      <dgm:spPr/>
      <dgm:t>
        <a:bodyPr/>
        <a:lstStyle/>
        <a:p>
          <a:endParaRPr lang="en-US"/>
        </a:p>
      </dgm:t>
    </dgm:pt>
    <dgm:pt modelId="{F0A01FE7-D47A-47F1-91DE-C0CE70088130}" type="sibTrans" cxnId="{65C73D53-AE30-4539-BBB9-78040E8F31DD}">
      <dgm:prSet/>
      <dgm:spPr/>
      <dgm:t>
        <a:bodyPr/>
        <a:lstStyle/>
        <a:p>
          <a:endParaRPr lang="en-US"/>
        </a:p>
      </dgm:t>
    </dgm:pt>
    <dgm:pt modelId="{05069120-C390-4B4C-AC0A-886D8C7947A2}">
      <dgm:prSet/>
      <dgm:spPr/>
      <dgm:t>
        <a:bodyPr/>
        <a:lstStyle/>
        <a:p>
          <a:r>
            <a:rPr lang="en-US"/>
            <a:t>Elicitation</a:t>
          </a:r>
        </a:p>
      </dgm:t>
    </dgm:pt>
    <dgm:pt modelId="{6E46F87F-E41A-4A81-AE2E-DF22C8B4346B}" type="parTrans" cxnId="{321B1F6A-6B9B-44CB-B6C2-A2A4EE8BA243}">
      <dgm:prSet/>
      <dgm:spPr/>
      <dgm:t>
        <a:bodyPr/>
        <a:lstStyle/>
        <a:p>
          <a:endParaRPr lang="en-US"/>
        </a:p>
      </dgm:t>
    </dgm:pt>
    <dgm:pt modelId="{6413516D-EEB0-4FEE-BED2-B0CAF22BFBE6}" type="sibTrans" cxnId="{321B1F6A-6B9B-44CB-B6C2-A2A4EE8BA243}">
      <dgm:prSet/>
      <dgm:spPr/>
      <dgm:t>
        <a:bodyPr/>
        <a:lstStyle/>
        <a:p>
          <a:endParaRPr lang="en-US"/>
        </a:p>
      </dgm:t>
    </dgm:pt>
    <dgm:pt modelId="{65F2318C-7C7E-4263-BDD8-35FAE3580BE0}">
      <dgm:prSet/>
      <dgm:spPr/>
      <dgm:t>
        <a:bodyPr/>
        <a:lstStyle/>
        <a:p>
          <a:r>
            <a:rPr lang="en-US"/>
            <a:t>Elaboration</a:t>
          </a:r>
        </a:p>
      </dgm:t>
    </dgm:pt>
    <dgm:pt modelId="{30CA5A06-DE43-4A7D-A32B-975BAC64F00A}" type="parTrans" cxnId="{C0CC0ABE-071E-4F3A-A03C-ED5A55FF4F8E}">
      <dgm:prSet/>
      <dgm:spPr/>
      <dgm:t>
        <a:bodyPr/>
        <a:lstStyle/>
        <a:p>
          <a:endParaRPr lang="en-US"/>
        </a:p>
      </dgm:t>
    </dgm:pt>
    <dgm:pt modelId="{16BEB076-9380-4D84-9795-571F08E1C8AB}" type="sibTrans" cxnId="{C0CC0ABE-071E-4F3A-A03C-ED5A55FF4F8E}">
      <dgm:prSet/>
      <dgm:spPr/>
      <dgm:t>
        <a:bodyPr/>
        <a:lstStyle/>
        <a:p>
          <a:endParaRPr lang="en-US"/>
        </a:p>
      </dgm:t>
    </dgm:pt>
    <dgm:pt modelId="{17CB5C25-80F4-485C-A9EB-7E4963E04044}">
      <dgm:prSet/>
      <dgm:spPr/>
      <dgm:t>
        <a:bodyPr/>
        <a:lstStyle/>
        <a:p>
          <a:r>
            <a:rPr lang="en-US"/>
            <a:t>Negotiation</a:t>
          </a:r>
        </a:p>
      </dgm:t>
    </dgm:pt>
    <dgm:pt modelId="{5E312F9C-0BE1-4A94-838A-A3B0F5EF84C1}" type="parTrans" cxnId="{B6D8B211-DFEB-485B-903E-FF54B03C7D95}">
      <dgm:prSet/>
      <dgm:spPr/>
      <dgm:t>
        <a:bodyPr/>
        <a:lstStyle/>
        <a:p>
          <a:endParaRPr lang="en-US"/>
        </a:p>
      </dgm:t>
    </dgm:pt>
    <dgm:pt modelId="{78738D84-A758-49F7-B915-2553888FCE45}" type="sibTrans" cxnId="{B6D8B211-DFEB-485B-903E-FF54B03C7D95}">
      <dgm:prSet/>
      <dgm:spPr/>
      <dgm:t>
        <a:bodyPr/>
        <a:lstStyle/>
        <a:p>
          <a:endParaRPr lang="en-US"/>
        </a:p>
      </dgm:t>
    </dgm:pt>
    <dgm:pt modelId="{BBEEF469-01D9-4593-8A85-E85896C05D76}">
      <dgm:prSet/>
      <dgm:spPr/>
      <dgm:t>
        <a:bodyPr/>
        <a:lstStyle/>
        <a:p>
          <a:r>
            <a:rPr lang="en-US" b="0" i="0" baseline="0"/>
            <a:t>Specification</a:t>
          </a:r>
          <a:endParaRPr lang="en-US"/>
        </a:p>
      </dgm:t>
    </dgm:pt>
    <dgm:pt modelId="{75B76831-F9F2-4879-A1E0-5E0A15C81FFF}" type="parTrans" cxnId="{D2D29D66-1E7E-4251-8BC6-FA3979D42A4F}">
      <dgm:prSet/>
      <dgm:spPr/>
      <dgm:t>
        <a:bodyPr/>
        <a:lstStyle/>
        <a:p>
          <a:endParaRPr lang="en-US"/>
        </a:p>
      </dgm:t>
    </dgm:pt>
    <dgm:pt modelId="{862DB0E6-F2BC-4769-8137-07EA18E525AC}" type="sibTrans" cxnId="{D2D29D66-1E7E-4251-8BC6-FA3979D42A4F}">
      <dgm:prSet/>
      <dgm:spPr/>
      <dgm:t>
        <a:bodyPr/>
        <a:lstStyle/>
        <a:p>
          <a:endParaRPr lang="en-US"/>
        </a:p>
      </dgm:t>
    </dgm:pt>
    <dgm:pt modelId="{0CF43A61-77D3-4A6C-9CCE-93A7E6623099}">
      <dgm:prSet/>
      <dgm:spPr/>
      <dgm:t>
        <a:bodyPr/>
        <a:lstStyle/>
        <a:p>
          <a:r>
            <a:rPr lang="en-US"/>
            <a:t>Validation</a:t>
          </a:r>
        </a:p>
      </dgm:t>
    </dgm:pt>
    <dgm:pt modelId="{BBF875F1-BABC-41FF-B1BD-CBEE2E932C9F}" type="parTrans" cxnId="{1EFEEE06-C83B-4B50-B861-78E3C1B3D017}">
      <dgm:prSet/>
      <dgm:spPr/>
      <dgm:t>
        <a:bodyPr/>
        <a:lstStyle/>
        <a:p>
          <a:endParaRPr lang="en-US"/>
        </a:p>
      </dgm:t>
    </dgm:pt>
    <dgm:pt modelId="{917E359B-59B2-4E06-81B2-69F8D66FD09D}" type="sibTrans" cxnId="{1EFEEE06-C83B-4B50-B861-78E3C1B3D017}">
      <dgm:prSet/>
      <dgm:spPr/>
      <dgm:t>
        <a:bodyPr/>
        <a:lstStyle/>
        <a:p>
          <a:endParaRPr lang="en-US"/>
        </a:p>
      </dgm:t>
    </dgm:pt>
    <dgm:pt modelId="{EE94855A-D81E-463A-B507-10D2D9E0267B}">
      <dgm:prSet/>
      <dgm:spPr/>
      <dgm:t>
        <a:bodyPr/>
        <a:lstStyle/>
        <a:p>
          <a:r>
            <a:rPr lang="en-US" b="0" i="0" baseline="0"/>
            <a:t>Management</a:t>
          </a:r>
          <a:endParaRPr lang="en-US"/>
        </a:p>
      </dgm:t>
    </dgm:pt>
    <dgm:pt modelId="{E5EE74AD-1D9F-4EC7-AE18-24CF858158D3}" type="parTrans" cxnId="{BFCF57F6-4F09-4D1C-9CDD-8C444B89A0D3}">
      <dgm:prSet/>
      <dgm:spPr/>
      <dgm:t>
        <a:bodyPr/>
        <a:lstStyle/>
        <a:p>
          <a:endParaRPr lang="en-US"/>
        </a:p>
      </dgm:t>
    </dgm:pt>
    <dgm:pt modelId="{9ABA3DFA-E2C3-4B8A-82FA-9ED657498470}" type="sibTrans" cxnId="{BFCF57F6-4F09-4D1C-9CDD-8C444B89A0D3}">
      <dgm:prSet/>
      <dgm:spPr/>
      <dgm:t>
        <a:bodyPr/>
        <a:lstStyle/>
        <a:p>
          <a:endParaRPr lang="en-US"/>
        </a:p>
      </dgm:t>
    </dgm:pt>
    <dgm:pt modelId="{E793B493-6E0F-4379-AEF1-F14686332196}" type="pres">
      <dgm:prSet presAssocID="{20474930-73A9-43F9-925A-0321FEE55133}" presName="diagram" presStyleCnt="0">
        <dgm:presLayoutVars>
          <dgm:dir/>
          <dgm:resizeHandles val="exact"/>
        </dgm:presLayoutVars>
      </dgm:prSet>
      <dgm:spPr/>
    </dgm:pt>
    <dgm:pt modelId="{E3EC6513-E39D-4233-B229-2D1BAE1BDED9}" type="pres">
      <dgm:prSet presAssocID="{258699A4-69CE-493E-A2D3-338427C378FF}" presName="node" presStyleLbl="node1" presStyleIdx="0" presStyleCnt="7">
        <dgm:presLayoutVars>
          <dgm:bulletEnabled val="1"/>
        </dgm:presLayoutVars>
      </dgm:prSet>
      <dgm:spPr/>
    </dgm:pt>
    <dgm:pt modelId="{1100DB3C-5CD4-42F1-94F6-031EB94CD373}" type="pres">
      <dgm:prSet presAssocID="{F0A01FE7-D47A-47F1-91DE-C0CE70088130}" presName="sibTrans" presStyleCnt="0"/>
      <dgm:spPr/>
    </dgm:pt>
    <dgm:pt modelId="{FC1B4AB1-13F1-4C31-A6A4-B023394637EF}" type="pres">
      <dgm:prSet presAssocID="{05069120-C390-4B4C-AC0A-886D8C7947A2}" presName="node" presStyleLbl="node1" presStyleIdx="1" presStyleCnt="7">
        <dgm:presLayoutVars>
          <dgm:bulletEnabled val="1"/>
        </dgm:presLayoutVars>
      </dgm:prSet>
      <dgm:spPr/>
    </dgm:pt>
    <dgm:pt modelId="{FFAC1358-DDF1-4006-9D47-D7416F243811}" type="pres">
      <dgm:prSet presAssocID="{6413516D-EEB0-4FEE-BED2-B0CAF22BFBE6}" presName="sibTrans" presStyleCnt="0"/>
      <dgm:spPr/>
    </dgm:pt>
    <dgm:pt modelId="{247F0921-2782-4482-83DF-4E859AE9348F}" type="pres">
      <dgm:prSet presAssocID="{65F2318C-7C7E-4263-BDD8-35FAE3580BE0}" presName="node" presStyleLbl="node1" presStyleIdx="2" presStyleCnt="7">
        <dgm:presLayoutVars>
          <dgm:bulletEnabled val="1"/>
        </dgm:presLayoutVars>
      </dgm:prSet>
      <dgm:spPr/>
    </dgm:pt>
    <dgm:pt modelId="{1E6F7132-9D6A-4320-926B-AAF6DB38CB9D}" type="pres">
      <dgm:prSet presAssocID="{16BEB076-9380-4D84-9795-571F08E1C8AB}" presName="sibTrans" presStyleCnt="0"/>
      <dgm:spPr/>
    </dgm:pt>
    <dgm:pt modelId="{7CCE08AA-7CBC-4126-8AAF-26643913B671}" type="pres">
      <dgm:prSet presAssocID="{17CB5C25-80F4-485C-A9EB-7E4963E04044}" presName="node" presStyleLbl="node1" presStyleIdx="3" presStyleCnt="7">
        <dgm:presLayoutVars>
          <dgm:bulletEnabled val="1"/>
        </dgm:presLayoutVars>
      </dgm:prSet>
      <dgm:spPr/>
    </dgm:pt>
    <dgm:pt modelId="{7B7FE0BD-7B0D-45BD-9355-4566235F066B}" type="pres">
      <dgm:prSet presAssocID="{78738D84-A758-49F7-B915-2553888FCE45}" presName="sibTrans" presStyleCnt="0"/>
      <dgm:spPr/>
    </dgm:pt>
    <dgm:pt modelId="{E4054E7B-25AE-4F1B-A87D-8B0FE3614D32}" type="pres">
      <dgm:prSet presAssocID="{BBEEF469-01D9-4593-8A85-E85896C05D76}" presName="node" presStyleLbl="node1" presStyleIdx="4" presStyleCnt="7">
        <dgm:presLayoutVars>
          <dgm:bulletEnabled val="1"/>
        </dgm:presLayoutVars>
      </dgm:prSet>
      <dgm:spPr/>
    </dgm:pt>
    <dgm:pt modelId="{9E760D7E-4B6E-4EE3-85BA-99F0B3510956}" type="pres">
      <dgm:prSet presAssocID="{862DB0E6-F2BC-4769-8137-07EA18E525AC}" presName="sibTrans" presStyleCnt="0"/>
      <dgm:spPr/>
    </dgm:pt>
    <dgm:pt modelId="{DB1602CC-9904-4281-820A-49B4EE408703}" type="pres">
      <dgm:prSet presAssocID="{0CF43A61-77D3-4A6C-9CCE-93A7E6623099}" presName="node" presStyleLbl="node1" presStyleIdx="5" presStyleCnt="7">
        <dgm:presLayoutVars>
          <dgm:bulletEnabled val="1"/>
        </dgm:presLayoutVars>
      </dgm:prSet>
      <dgm:spPr/>
    </dgm:pt>
    <dgm:pt modelId="{112BA304-974B-49FF-8AC2-27A04EA6BB2A}" type="pres">
      <dgm:prSet presAssocID="{917E359B-59B2-4E06-81B2-69F8D66FD09D}" presName="sibTrans" presStyleCnt="0"/>
      <dgm:spPr/>
    </dgm:pt>
    <dgm:pt modelId="{805B8DDE-5D58-410F-B2E0-B3561060A493}" type="pres">
      <dgm:prSet presAssocID="{EE94855A-D81E-463A-B507-10D2D9E0267B}" presName="node" presStyleLbl="node1" presStyleIdx="6" presStyleCnt="7">
        <dgm:presLayoutVars>
          <dgm:bulletEnabled val="1"/>
        </dgm:presLayoutVars>
      </dgm:prSet>
      <dgm:spPr/>
    </dgm:pt>
  </dgm:ptLst>
  <dgm:cxnLst>
    <dgm:cxn modelId="{1EFEEE06-C83B-4B50-B861-78E3C1B3D017}" srcId="{20474930-73A9-43F9-925A-0321FEE55133}" destId="{0CF43A61-77D3-4A6C-9CCE-93A7E6623099}" srcOrd="5" destOrd="0" parTransId="{BBF875F1-BABC-41FF-B1BD-CBEE2E932C9F}" sibTransId="{917E359B-59B2-4E06-81B2-69F8D66FD09D}"/>
    <dgm:cxn modelId="{B6D8B211-DFEB-485B-903E-FF54B03C7D95}" srcId="{20474930-73A9-43F9-925A-0321FEE55133}" destId="{17CB5C25-80F4-485C-A9EB-7E4963E04044}" srcOrd="3" destOrd="0" parTransId="{5E312F9C-0BE1-4A94-838A-A3B0F5EF84C1}" sibTransId="{78738D84-A758-49F7-B915-2553888FCE45}"/>
    <dgm:cxn modelId="{945A6E17-F6D6-44F9-A324-802BE54D9BB9}" type="presOf" srcId="{05069120-C390-4B4C-AC0A-886D8C7947A2}" destId="{FC1B4AB1-13F1-4C31-A6A4-B023394637EF}" srcOrd="0" destOrd="0" presId="urn:microsoft.com/office/officeart/2005/8/layout/default"/>
    <dgm:cxn modelId="{BBC8F728-F7FB-4800-AE90-1803FBBCA8DA}" type="presOf" srcId="{258699A4-69CE-493E-A2D3-338427C378FF}" destId="{E3EC6513-E39D-4233-B229-2D1BAE1BDED9}" srcOrd="0" destOrd="0" presId="urn:microsoft.com/office/officeart/2005/8/layout/default"/>
    <dgm:cxn modelId="{A89C8531-44D5-4D64-8804-3A28964866D5}" type="presOf" srcId="{0CF43A61-77D3-4A6C-9CCE-93A7E6623099}" destId="{DB1602CC-9904-4281-820A-49B4EE408703}" srcOrd="0" destOrd="0" presId="urn:microsoft.com/office/officeart/2005/8/layout/default"/>
    <dgm:cxn modelId="{C730DF61-C613-4064-B55C-E39F1114A0D3}" type="presOf" srcId="{17CB5C25-80F4-485C-A9EB-7E4963E04044}" destId="{7CCE08AA-7CBC-4126-8AAF-26643913B671}" srcOrd="0" destOrd="0" presId="urn:microsoft.com/office/officeart/2005/8/layout/default"/>
    <dgm:cxn modelId="{6C39C665-B732-4F45-A115-D2DE1D22FA5E}" type="presOf" srcId="{20474930-73A9-43F9-925A-0321FEE55133}" destId="{E793B493-6E0F-4379-AEF1-F14686332196}" srcOrd="0" destOrd="0" presId="urn:microsoft.com/office/officeart/2005/8/layout/default"/>
    <dgm:cxn modelId="{D2D29D66-1E7E-4251-8BC6-FA3979D42A4F}" srcId="{20474930-73A9-43F9-925A-0321FEE55133}" destId="{BBEEF469-01D9-4593-8A85-E85896C05D76}" srcOrd="4" destOrd="0" parTransId="{75B76831-F9F2-4879-A1E0-5E0A15C81FFF}" sibTransId="{862DB0E6-F2BC-4769-8137-07EA18E525AC}"/>
    <dgm:cxn modelId="{321B1F6A-6B9B-44CB-B6C2-A2A4EE8BA243}" srcId="{20474930-73A9-43F9-925A-0321FEE55133}" destId="{05069120-C390-4B4C-AC0A-886D8C7947A2}" srcOrd="1" destOrd="0" parTransId="{6E46F87F-E41A-4A81-AE2E-DF22C8B4346B}" sibTransId="{6413516D-EEB0-4FEE-BED2-B0CAF22BFBE6}"/>
    <dgm:cxn modelId="{65C73D53-AE30-4539-BBB9-78040E8F31DD}" srcId="{20474930-73A9-43F9-925A-0321FEE55133}" destId="{258699A4-69CE-493E-A2D3-338427C378FF}" srcOrd="0" destOrd="0" parTransId="{C58872BC-04B7-4749-9EDE-6D6687989645}" sibTransId="{F0A01FE7-D47A-47F1-91DE-C0CE70088130}"/>
    <dgm:cxn modelId="{DCD44280-7217-4CAE-9D38-F09A1CC6DD50}" type="presOf" srcId="{65F2318C-7C7E-4263-BDD8-35FAE3580BE0}" destId="{247F0921-2782-4482-83DF-4E859AE9348F}" srcOrd="0" destOrd="0" presId="urn:microsoft.com/office/officeart/2005/8/layout/default"/>
    <dgm:cxn modelId="{C0CC0ABE-071E-4F3A-A03C-ED5A55FF4F8E}" srcId="{20474930-73A9-43F9-925A-0321FEE55133}" destId="{65F2318C-7C7E-4263-BDD8-35FAE3580BE0}" srcOrd="2" destOrd="0" parTransId="{30CA5A06-DE43-4A7D-A32B-975BAC64F00A}" sibTransId="{16BEB076-9380-4D84-9795-571F08E1C8AB}"/>
    <dgm:cxn modelId="{26A0FBC6-5B5C-48F7-BB1A-D8CDFEC1CF6E}" type="presOf" srcId="{EE94855A-D81E-463A-B507-10D2D9E0267B}" destId="{805B8DDE-5D58-410F-B2E0-B3561060A493}" srcOrd="0" destOrd="0" presId="urn:microsoft.com/office/officeart/2005/8/layout/default"/>
    <dgm:cxn modelId="{ED2930F4-7451-4526-B4C7-A8D22022CE03}" type="presOf" srcId="{BBEEF469-01D9-4593-8A85-E85896C05D76}" destId="{E4054E7B-25AE-4F1B-A87D-8B0FE3614D32}" srcOrd="0" destOrd="0" presId="urn:microsoft.com/office/officeart/2005/8/layout/default"/>
    <dgm:cxn modelId="{BFCF57F6-4F09-4D1C-9CDD-8C444B89A0D3}" srcId="{20474930-73A9-43F9-925A-0321FEE55133}" destId="{EE94855A-D81E-463A-B507-10D2D9E0267B}" srcOrd="6" destOrd="0" parTransId="{E5EE74AD-1D9F-4EC7-AE18-24CF858158D3}" sibTransId="{9ABA3DFA-E2C3-4B8A-82FA-9ED657498470}"/>
    <dgm:cxn modelId="{99F85396-185B-4B3A-8294-9F984BDE61BE}" type="presParOf" srcId="{E793B493-6E0F-4379-AEF1-F14686332196}" destId="{E3EC6513-E39D-4233-B229-2D1BAE1BDED9}" srcOrd="0" destOrd="0" presId="urn:microsoft.com/office/officeart/2005/8/layout/default"/>
    <dgm:cxn modelId="{CE72FA0D-EB31-4AEB-B7CF-9B7F75424F7F}" type="presParOf" srcId="{E793B493-6E0F-4379-AEF1-F14686332196}" destId="{1100DB3C-5CD4-42F1-94F6-031EB94CD373}" srcOrd="1" destOrd="0" presId="urn:microsoft.com/office/officeart/2005/8/layout/default"/>
    <dgm:cxn modelId="{570DCB7B-BD21-4ED1-A4F9-A13F7CD35BF1}" type="presParOf" srcId="{E793B493-6E0F-4379-AEF1-F14686332196}" destId="{FC1B4AB1-13F1-4C31-A6A4-B023394637EF}" srcOrd="2" destOrd="0" presId="urn:microsoft.com/office/officeart/2005/8/layout/default"/>
    <dgm:cxn modelId="{ADC4EEE0-1482-4064-849D-82C4E994284B}" type="presParOf" srcId="{E793B493-6E0F-4379-AEF1-F14686332196}" destId="{FFAC1358-DDF1-4006-9D47-D7416F243811}" srcOrd="3" destOrd="0" presId="urn:microsoft.com/office/officeart/2005/8/layout/default"/>
    <dgm:cxn modelId="{B459062F-1930-4209-9FD2-7A2CBB39FEA3}" type="presParOf" srcId="{E793B493-6E0F-4379-AEF1-F14686332196}" destId="{247F0921-2782-4482-83DF-4E859AE9348F}" srcOrd="4" destOrd="0" presId="urn:microsoft.com/office/officeart/2005/8/layout/default"/>
    <dgm:cxn modelId="{96776769-CE21-41AE-9324-D66A8461D7CA}" type="presParOf" srcId="{E793B493-6E0F-4379-AEF1-F14686332196}" destId="{1E6F7132-9D6A-4320-926B-AAF6DB38CB9D}" srcOrd="5" destOrd="0" presId="urn:microsoft.com/office/officeart/2005/8/layout/default"/>
    <dgm:cxn modelId="{246DB2B0-071A-4E3F-A5FA-30ED5C2121DE}" type="presParOf" srcId="{E793B493-6E0F-4379-AEF1-F14686332196}" destId="{7CCE08AA-7CBC-4126-8AAF-26643913B671}" srcOrd="6" destOrd="0" presId="urn:microsoft.com/office/officeart/2005/8/layout/default"/>
    <dgm:cxn modelId="{0863CB64-8B07-48AE-A20B-5C9745B9822F}" type="presParOf" srcId="{E793B493-6E0F-4379-AEF1-F14686332196}" destId="{7B7FE0BD-7B0D-45BD-9355-4566235F066B}" srcOrd="7" destOrd="0" presId="urn:microsoft.com/office/officeart/2005/8/layout/default"/>
    <dgm:cxn modelId="{0F50022A-DC66-4330-89F7-F4F71488BBD1}" type="presParOf" srcId="{E793B493-6E0F-4379-AEF1-F14686332196}" destId="{E4054E7B-25AE-4F1B-A87D-8B0FE3614D32}" srcOrd="8" destOrd="0" presId="urn:microsoft.com/office/officeart/2005/8/layout/default"/>
    <dgm:cxn modelId="{F2285A55-BAFA-4E67-9581-ABE9C80A3484}" type="presParOf" srcId="{E793B493-6E0F-4379-AEF1-F14686332196}" destId="{9E760D7E-4B6E-4EE3-85BA-99F0B3510956}" srcOrd="9" destOrd="0" presId="urn:microsoft.com/office/officeart/2005/8/layout/default"/>
    <dgm:cxn modelId="{ABDB5FC5-A88F-4B9D-8A69-D2170AFFA5EA}" type="presParOf" srcId="{E793B493-6E0F-4379-AEF1-F14686332196}" destId="{DB1602CC-9904-4281-820A-49B4EE408703}" srcOrd="10" destOrd="0" presId="urn:microsoft.com/office/officeart/2005/8/layout/default"/>
    <dgm:cxn modelId="{AFCF0206-62FB-4EF9-9A56-C755F143668C}" type="presParOf" srcId="{E793B493-6E0F-4379-AEF1-F14686332196}" destId="{112BA304-974B-49FF-8AC2-27A04EA6BB2A}" srcOrd="11" destOrd="0" presId="urn:microsoft.com/office/officeart/2005/8/layout/default"/>
    <dgm:cxn modelId="{9B729484-9A0D-4740-9712-807483225EA2}" type="presParOf" srcId="{E793B493-6E0F-4379-AEF1-F14686332196}" destId="{805B8DDE-5D58-410F-B2E0-B3561060A49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C6513-E39D-4233-B229-2D1BAE1BDED9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Inception</a:t>
          </a:r>
        </a:p>
      </dsp:txBody>
      <dsp:txXfrm>
        <a:off x="3080" y="587032"/>
        <a:ext cx="2444055" cy="1466433"/>
      </dsp:txXfrm>
    </dsp:sp>
    <dsp:sp modelId="{FC1B4AB1-13F1-4C31-A6A4-B023394637EF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Elicitation</a:t>
          </a:r>
        </a:p>
      </dsp:txBody>
      <dsp:txXfrm>
        <a:off x="2691541" y="587032"/>
        <a:ext cx="2444055" cy="1466433"/>
      </dsp:txXfrm>
    </dsp:sp>
    <dsp:sp modelId="{247F0921-2782-4482-83DF-4E859AE9348F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Elaboration</a:t>
          </a:r>
        </a:p>
      </dsp:txBody>
      <dsp:txXfrm>
        <a:off x="5380002" y="587032"/>
        <a:ext cx="2444055" cy="1466433"/>
      </dsp:txXfrm>
    </dsp:sp>
    <dsp:sp modelId="{7CCE08AA-7CBC-4126-8AAF-26643913B671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Negotiation</a:t>
          </a:r>
        </a:p>
      </dsp:txBody>
      <dsp:txXfrm>
        <a:off x="8068463" y="587032"/>
        <a:ext cx="2444055" cy="1466433"/>
      </dsp:txXfrm>
    </dsp:sp>
    <dsp:sp modelId="{E4054E7B-25AE-4F1B-A87D-8B0FE3614D32}">
      <dsp:nvSpPr>
        <dsp:cNvPr id="0" name=""/>
        <dsp:cNvSpPr/>
      </dsp:nvSpPr>
      <dsp:spPr>
        <a:xfrm>
          <a:off x="1347311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Specification</a:t>
          </a:r>
          <a:endParaRPr lang="en-US" sz="3100" kern="1200"/>
        </a:p>
      </dsp:txBody>
      <dsp:txXfrm>
        <a:off x="1347311" y="2297871"/>
        <a:ext cx="2444055" cy="1466433"/>
      </dsp:txXfrm>
    </dsp:sp>
    <dsp:sp modelId="{DB1602CC-9904-4281-820A-49B4EE408703}">
      <dsp:nvSpPr>
        <dsp:cNvPr id="0" name=""/>
        <dsp:cNvSpPr/>
      </dsp:nvSpPr>
      <dsp:spPr>
        <a:xfrm>
          <a:off x="4035772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Validation</a:t>
          </a:r>
        </a:p>
      </dsp:txBody>
      <dsp:txXfrm>
        <a:off x="4035772" y="2297871"/>
        <a:ext cx="2444055" cy="1466433"/>
      </dsp:txXfrm>
    </dsp:sp>
    <dsp:sp modelId="{805B8DDE-5D58-410F-B2E0-B3561060A493}">
      <dsp:nvSpPr>
        <dsp:cNvPr id="0" name=""/>
        <dsp:cNvSpPr/>
      </dsp:nvSpPr>
      <dsp:spPr>
        <a:xfrm>
          <a:off x="6724233" y="2297871"/>
          <a:ext cx="2444055" cy="14664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Management</a:t>
          </a:r>
          <a:endParaRPr lang="en-US" sz="3100" kern="1200"/>
        </a:p>
      </dsp:txBody>
      <dsp:txXfrm>
        <a:off x="672423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23F-63AD-7D36-8DBC-003FFC3EE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3478-49EF-57C4-C8D2-EC413BE2A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A6EF-B584-AB6F-2BB9-91A74CEB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9735-5764-D7C1-30C9-DCBA14AD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758E-3167-4F58-2FAF-0D0F3C5E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6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9A73-27E7-D4B4-076D-47B787F8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0EC7C-85F8-312C-B0EB-87C721959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02000-49CB-3C36-7D1F-7BE88160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7781-912A-AB59-3DE0-43576DF6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A937-7776-024E-ACC8-3741C204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4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402F7-D439-255C-FDA2-6F7C4D3128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35DD0-ADA3-A1B6-DA29-29C43902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E4AB8-8FA7-ED47-30AF-64AB56A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BF89F-1754-CAF4-F330-2EFD284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666C-0E62-4CDA-094D-D615619A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30E4-C793-96AE-4C8D-DD1C29B9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CB98-8670-05AF-D01A-0B61DEBE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22AB8-AC65-46B5-4497-047927E7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B510-91ED-46BC-21A1-FDE901C0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CFE07-189D-AB72-CF9D-B1223F1C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3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19C-B7D1-68A5-1417-03E62BF8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1D842-1D73-18B1-E675-6DB6BA933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226-7632-0118-A885-B8142323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554C3-230A-F4A3-921C-80658E23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E19D6-9547-67F9-1530-1431B400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FA91-2A67-A16A-1257-9D2330DE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E973B-54AB-648A-72A6-FFB6698E8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C12CD-E3D0-BE09-BEA6-383AAC9B4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E7461-A002-AC33-374C-C0FCB2727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D27D-0347-6ADB-3881-A51C9D20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2E686-7723-736F-15B9-6726F8C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9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C760-5F10-EEA7-F921-BB9AC2EC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679F2-C2E9-E8AD-9C10-44DD16DCA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AB4D2-70EE-81C8-0791-437CE92B1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A8EB2-DFAD-014F-3D33-9B1C15760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1D41D-E6F4-5ECD-44F8-B9701B0A7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135F5-57F2-AD1A-F0BA-C5E1802A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EA862-2968-E9C6-8670-A8BB9327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8A541-09AD-7DB7-F664-6B8F2F2C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0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03C2-B431-7E07-1783-0098EE68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625D6-A52B-FD65-3C96-9122678D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1027C-3E20-2F9A-1E11-95645E6C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6FC14-7AE4-0369-FE59-3B75E9EF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84A0D5-006F-D08E-F340-7185B5FF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115D1-F66E-40F1-2483-073A8DB8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D7ADC-90DB-DDA9-A588-F5619BB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78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365C-4DB0-F838-7F6D-D29DB665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013E-68F7-B195-1322-F8F58A6D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5870-2B90-A38E-6B81-491435D6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0AA5-91A9-DB8E-E3EE-8ADEF398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C5957-C2F3-8DEE-3F9F-4AFEE4E3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22EE-B71B-4B68-7719-FD4242AC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24E22-48DC-3E1F-171E-C8D357FB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3A093-8BF1-F206-7C41-DB2999C0A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80D9F-8971-2172-D172-3F54EA08F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43F57-0F35-DF9A-5457-C504F328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2A44D-D485-A3F5-210D-0FFCB784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87F2B-BFCF-FE4E-871D-E7AD7CF6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8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D0AB8-D35D-6F40-C86E-59A3E234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6BE5-2A1C-B9A7-EAC9-D7EE1C7C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3003-142F-76FA-D77A-3D3866B57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6D10C-FB9C-4AB5-AD5C-510B84E24EC9}" type="datetimeFigureOut">
              <a:rPr lang="en-US" smtClean="0"/>
              <a:t>19-Feb-24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081A-D7E9-7E97-8993-E35335F79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77680-2087-DCFF-ED8A-F91551B46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44F3-5494-4FB9-B5D0-1BBF7FC83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7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841E5-97A5-3829-BF7C-B8FA55A1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971B-6282-39E8-D9F8-F636ED0FC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Instructor: Mehroze Khan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83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DC05A-9F61-9E11-72C5-F98B5EB5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8D68E-03B2-88D1-C909-56FFC3962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00" y="1415846"/>
            <a:ext cx="8949200" cy="4979427"/>
          </a:xfrm>
        </p:spPr>
      </p:pic>
    </p:spTree>
    <p:extLst>
      <p:ext uri="{BB962C8B-B14F-4D97-AF65-F5344CB8AC3E}">
        <p14:creationId xmlns:p14="http://schemas.microsoft.com/office/powerpoint/2010/main" val="287309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3B27A-3087-FB81-CDDA-25EF1AFE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51B1-0924-B17C-E58C-6F9800D73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ER diagrams are popular because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they provide an </a:t>
            </a:r>
            <a:r>
              <a:rPr lang="en-GB" b="1" dirty="0"/>
              <a:t>overview of the problem </a:t>
            </a:r>
            <a:r>
              <a:rPr lang="en-GB" dirty="0"/>
              <a:t>to be addressed.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</a:t>
            </a:r>
            <a:r>
              <a:rPr lang="en-GB" b="1" dirty="0"/>
              <a:t>view is relatively stable</a:t>
            </a:r>
            <a:r>
              <a:rPr lang="en-GB" dirty="0"/>
              <a:t> when changes are made to the problem's requirements.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ER diagram is likely to be used to model a problem early in the requirements process.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FDF05-487A-34D1-BBCD-AB0E628D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EB85-4AE8-8411-2004-49B2266EA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0" i="0" dirty="0">
                <a:effectLst/>
              </a:rPr>
              <a:t>Class Diagram is </a:t>
            </a:r>
            <a:r>
              <a:rPr lang="en-US" sz="2400" i="0" dirty="0">
                <a:effectLst/>
              </a:rPr>
              <a:t>a type of </a:t>
            </a:r>
            <a:r>
              <a:rPr lang="en-US" sz="2400" b="1" i="0" dirty="0">
                <a:effectLst/>
              </a:rPr>
              <a:t>static structure diagram</a:t>
            </a:r>
            <a:r>
              <a:rPr lang="en-US" sz="2400" b="0" i="0" dirty="0">
                <a:effectLst/>
              </a:rPr>
              <a:t> that describes the structure of a system by showing the system's classes, their attributes, operations (or methods), and the relationships among objects.</a:t>
            </a:r>
            <a:r>
              <a:rPr lang="en-GB" sz="2400" dirty="0"/>
              <a:t> 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dirty="0"/>
              <a:t>Components: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i="1" dirty="0"/>
              <a:t>Objects</a:t>
            </a:r>
            <a:r>
              <a:rPr lang="en-GB" dirty="0"/>
              <a:t>: akin to entities, organized in classes.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i="1" dirty="0"/>
              <a:t>Attributes</a:t>
            </a:r>
            <a:r>
              <a:rPr lang="en-GB" dirty="0"/>
              <a:t>: object's variables or characteristics.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i="1" dirty="0"/>
              <a:t>Behaviours</a:t>
            </a:r>
            <a:r>
              <a:rPr lang="en-GB" dirty="0"/>
              <a:t>: actions on the object's variables.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5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1AFC7-5313-DF22-819A-54F3CCBF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Types of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D3EB-BB93-E85C-87A4-133C2B29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Association:</a:t>
            </a:r>
            <a:r>
              <a:rPr lang="en-US" sz="2400" dirty="0"/>
              <a:t> Represents static relationship between classes.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Dependency:</a:t>
            </a:r>
            <a:r>
              <a:rPr lang="en-US" sz="2400" dirty="0"/>
              <a:t> Represents dependency of one class on another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Aggregation:</a:t>
            </a:r>
            <a:r>
              <a:rPr lang="en-US" sz="2400" dirty="0"/>
              <a:t> Represents has-a relationship. Contained class does not have strong dependency on container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Composition:</a:t>
            </a:r>
            <a:r>
              <a:rPr lang="en-US" sz="2400" dirty="0"/>
              <a:t> Contained class has a strong dependency on container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Generalization:</a:t>
            </a:r>
            <a:r>
              <a:rPr lang="en-US" sz="2400" dirty="0"/>
              <a:t> Represents is-a relationship. It has superclass and subclass relationships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99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1C1A1-9174-37E6-51CA-6B3E778E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>
            <a:normAutofit/>
          </a:bodyPr>
          <a:lstStyle/>
          <a:p>
            <a:r>
              <a:rPr lang="en-US" sz="3600"/>
              <a:t>Identifying Classes</a:t>
            </a:r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26CB-F4E7-B206-392B-57DB118C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43466"/>
            <a:ext cx="5452532" cy="5571065"/>
          </a:xfrm>
          <a:noFill/>
        </p:spPr>
        <p:txBody>
          <a:bodyPr anchor="ctr">
            <a:normAutofit/>
          </a:bodyPr>
          <a:lstStyle/>
          <a:p>
            <a:r>
              <a:rPr lang="en-US" sz="2400" dirty="0"/>
              <a:t>External Entities (producers, consumers)</a:t>
            </a:r>
          </a:p>
          <a:p>
            <a:r>
              <a:rPr lang="en-US" sz="2400" dirty="0"/>
              <a:t>Things</a:t>
            </a:r>
          </a:p>
          <a:p>
            <a:r>
              <a:rPr lang="en-US" sz="2400" dirty="0"/>
              <a:t>Occurrences or events</a:t>
            </a:r>
          </a:p>
          <a:p>
            <a:r>
              <a:rPr lang="en-US" sz="2400" dirty="0"/>
              <a:t>Roles</a:t>
            </a:r>
          </a:p>
          <a:p>
            <a:r>
              <a:rPr lang="en-US" sz="2400" dirty="0"/>
              <a:t>Organizational Units</a:t>
            </a:r>
          </a:p>
          <a:p>
            <a:r>
              <a:rPr lang="en-US" sz="2400" dirty="0"/>
              <a:t>Places</a:t>
            </a:r>
          </a:p>
          <a:p>
            <a:r>
              <a:rPr lang="en-US" sz="2400" dirty="0"/>
              <a:t>Structures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022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2EBA-59E3-4AAB-7835-99C7422A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A0295D8-450C-B5AD-29FB-BE9F818C1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405" y="1690688"/>
            <a:ext cx="6307189" cy="46599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D6CDCD-3747-4F2A-DCA6-EDA68C437F5A}"/>
              </a:ext>
            </a:extLst>
          </p:cNvPr>
          <p:cNvSpPr txBox="1"/>
          <p:nvPr/>
        </p:nvSpPr>
        <p:spPr>
          <a:xfrm flipH="1">
            <a:off x="838199" y="1690688"/>
            <a:ext cx="139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2E428-68D4-5B0B-7401-D6E9108EABA4}"/>
              </a:ext>
            </a:extLst>
          </p:cNvPr>
          <p:cNvSpPr txBox="1"/>
          <p:nvPr/>
        </p:nvSpPr>
        <p:spPr>
          <a:xfrm flipH="1">
            <a:off x="532516" y="2420887"/>
            <a:ext cx="139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72B8-E00A-3586-6025-94C07D991952}"/>
              </a:ext>
            </a:extLst>
          </p:cNvPr>
          <p:cNvSpPr txBox="1"/>
          <p:nvPr/>
        </p:nvSpPr>
        <p:spPr>
          <a:xfrm flipH="1">
            <a:off x="576762" y="3466640"/>
            <a:ext cx="139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Behavior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F5FE4-77D9-4F81-9FAE-CB9DA089BB0D}"/>
              </a:ext>
            </a:extLst>
          </p:cNvPr>
          <p:cNvSpPr txBox="1"/>
          <p:nvPr/>
        </p:nvSpPr>
        <p:spPr>
          <a:xfrm flipH="1">
            <a:off x="4952999" y="1027906"/>
            <a:ext cx="1399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Association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29D93-D2E0-232D-F508-3C2DD1860058}"/>
              </a:ext>
            </a:extLst>
          </p:cNvPr>
          <p:cNvSpPr txBox="1"/>
          <p:nvPr/>
        </p:nvSpPr>
        <p:spPr>
          <a:xfrm flipH="1">
            <a:off x="9249594" y="3097308"/>
            <a:ext cx="181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Generalization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DF34A0-5BF5-480B-0DDA-C80C921E4351}"/>
              </a:ext>
            </a:extLst>
          </p:cNvPr>
          <p:cNvCxnSpPr>
            <a:cxnSpLocks/>
          </p:cNvCxnSpPr>
          <p:nvPr/>
        </p:nvCxnSpPr>
        <p:spPr>
          <a:xfrm flipH="1" flipV="1">
            <a:off x="2101451" y="1875354"/>
            <a:ext cx="1113697" cy="5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C1EAAF-98FF-9304-5206-DA5C2C7A9035}"/>
              </a:ext>
            </a:extLst>
          </p:cNvPr>
          <p:cNvCxnSpPr/>
          <p:nvPr/>
        </p:nvCxnSpPr>
        <p:spPr>
          <a:xfrm flipH="1">
            <a:off x="1720645" y="2605553"/>
            <a:ext cx="1317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34F3D2-3CDB-EAD6-2BE1-753D5C54DF56}"/>
              </a:ext>
            </a:extLst>
          </p:cNvPr>
          <p:cNvCxnSpPr>
            <a:cxnSpLocks/>
          </p:cNvCxnSpPr>
          <p:nvPr/>
        </p:nvCxnSpPr>
        <p:spPr>
          <a:xfrm flipH="1">
            <a:off x="1700981" y="3385583"/>
            <a:ext cx="1337187" cy="26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F262BB-23B4-94C0-6660-395316E50F17}"/>
              </a:ext>
            </a:extLst>
          </p:cNvPr>
          <p:cNvCxnSpPr>
            <a:endCxn id="7" idx="2"/>
          </p:cNvCxnSpPr>
          <p:nvPr/>
        </p:nvCxnSpPr>
        <p:spPr>
          <a:xfrm flipV="1">
            <a:off x="5407742" y="1397238"/>
            <a:ext cx="245068" cy="107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7352E9-0001-8C1C-3A03-E31B54BA1E4A}"/>
              </a:ext>
            </a:extLst>
          </p:cNvPr>
          <p:cNvCxnSpPr/>
          <p:nvPr/>
        </p:nvCxnSpPr>
        <p:spPr>
          <a:xfrm flipV="1">
            <a:off x="7594046" y="3313471"/>
            <a:ext cx="1844922" cy="153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7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42AC9-1A15-F193-9954-E724277A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Class-Responsibility-Collaborator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9C84-816A-ECCA-2094-D8B2F351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effectLst/>
                <a:cs typeface="Times" panose="02020603050405020304" pitchFamily="18" charset="0"/>
              </a:rPr>
              <a:t>Class-responsibility-collaborator (CRC) modeling provides a simple means for </a:t>
            </a:r>
            <a:r>
              <a:rPr lang="en-US" sz="2400" b="1" dirty="0">
                <a:effectLst/>
                <a:cs typeface="Times" panose="02020603050405020304" pitchFamily="18" charset="0"/>
              </a:rPr>
              <a:t>identifying and organizing the classes </a:t>
            </a:r>
            <a:r>
              <a:rPr lang="en-US" sz="2400" dirty="0">
                <a:effectLst/>
                <a:cs typeface="Times" panose="02020603050405020304" pitchFamily="18" charset="0"/>
              </a:rPr>
              <a:t>that are relevant to system or product requirements.</a:t>
            </a:r>
          </a:p>
          <a:p>
            <a:pPr algn="just"/>
            <a:r>
              <a:rPr lang="en-US" sz="2400" dirty="0">
                <a:effectLst/>
                <a:cs typeface="Times" panose="02020603050405020304" pitchFamily="18" charset="0"/>
              </a:rPr>
              <a:t>A CRC model can be viewed as a </a:t>
            </a:r>
            <a:r>
              <a:rPr lang="en-US" sz="2400" b="1" dirty="0">
                <a:effectLst/>
                <a:cs typeface="Times" panose="02020603050405020304" pitchFamily="18" charset="0"/>
              </a:rPr>
              <a:t>collection of index cards</a:t>
            </a:r>
            <a:r>
              <a:rPr lang="en-US" sz="2400" dirty="0">
                <a:effectLst/>
                <a:cs typeface="Times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effectLst/>
                <a:cs typeface="Times" panose="02020603050405020304" pitchFamily="18" charset="0"/>
              </a:rPr>
              <a:t>Each index card contains a list of </a:t>
            </a:r>
            <a:r>
              <a:rPr lang="en-US" sz="2400" b="1" dirty="0">
                <a:effectLst/>
                <a:cs typeface="Times" panose="02020603050405020304" pitchFamily="18" charset="0"/>
              </a:rPr>
              <a:t>responsibilities</a:t>
            </a:r>
            <a:r>
              <a:rPr lang="en-US" sz="2400" dirty="0">
                <a:effectLst/>
                <a:cs typeface="Times" panose="02020603050405020304" pitchFamily="18" charset="0"/>
              </a:rPr>
              <a:t> on the left side and the corresponding </a:t>
            </a:r>
            <a:r>
              <a:rPr lang="en-US" sz="2400" b="1" dirty="0">
                <a:effectLst/>
                <a:cs typeface="Times" panose="02020603050405020304" pitchFamily="18" charset="0"/>
              </a:rPr>
              <a:t>collaborations</a:t>
            </a:r>
            <a:r>
              <a:rPr lang="en-US" sz="2400" dirty="0">
                <a:effectLst/>
                <a:cs typeface="Times" panose="02020603050405020304" pitchFamily="18" charset="0"/>
              </a:rPr>
              <a:t> that enable the responsibilities to be fulfilled on the right side.</a:t>
            </a:r>
          </a:p>
          <a:p>
            <a:pPr algn="just"/>
            <a:r>
              <a:rPr lang="en-US" sz="2400" b="1" dirty="0">
                <a:effectLst/>
                <a:cs typeface="Times" panose="02020603050405020304" pitchFamily="18" charset="0"/>
              </a:rPr>
              <a:t>Responsibilities</a:t>
            </a:r>
            <a:r>
              <a:rPr lang="en-US" sz="2400" dirty="0">
                <a:effectLst/>
                <a:cs typeface="Times" panose="02020603050405020304" pitchFamily="18" charset="0"/>
              </a:rPr>
              <a:t> are the attributes and operations that are relevant for the class. </a:t>
            </a:r>
          </a:p>
          <a:p>
            <a:pPr algn="just"/>
            <a:r>
              <a:rPr lang="en-US" sz="2400" b="1" dirty="0">
                <a:effectLst/>
                <a:cs typeface="Times" panose="02020603050405020304" pitchFamily="18" charset="0"/>
              </a:rPr>
              <a:t>Collaborators</a:t>
            </a:r>
            <a:r>
              <a:rPr lang="en-US" sz="2400" dirty="0">
                <a:cs typeface="Times" panose="02020603050405020304" pitchFamily="18" charset="0"/>
              </a:rPr>
              <a:t> </a:t>
            </a:r>
            <a:r>
              <a:rPr lang="en-US" sz="2400" dirty="0">
                <a:effectLst/>
                <a:cs typeface="Times" panose="02020603050405020304" pitchFamily="18" charset="0"/>
              </a:rPr>
              <a:t>are those classes that provide a class with the information needed or action required to complete a responsibility.</a:t>
            </a:r>
          </a:p>
          <a:p>
            <a:endParaRPr lang="en-US" sz="2000" dirty="0">
              <a:effectLst/>
              <a:latin typeface="Times" pitchFamily="2" charset="0"/>
            </a:endParaRP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41F3-2946-20EE-5B34-E3916730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Class-Responsibility-Collaborator Modeling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DD8850-D5E3-8FB7-04A1-4A2166CEB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213" y="1459827"/>
            <a:ext cx="8465574" cy="5272419"/>
          </a:xfrm>
        </p:spPr>
      </p:pic>
    </p:spTree>
    <p:extLst>
      <p:ext uri="{BB962C8B-B14F-4D97-AF65-F5344CB8AC3E}">
        <p14:creationId xmlns:p14="http://schemas.microsoft.com/office/powerpoint/2010/main" val="1925827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63DD-E991-A1D1-8D60-81961C204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E070-DEB5-4FA0-3EFC-DE03911BB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Class-Responsibility-Collaborator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F9D9C-CC63-1602-1DFD-A9C53683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0" u="none" strike="noStrike" baseline="0" dirty="0"/>
              <a:t>Collaborations: </a:t>
            </a:r>
            <a:r>
              <a:rPr lang="en-US" sz="2400" b="0" i="0" u="none" strike="noStrike" baseline="0" dirty="0"/>
              <a:t>Classes fulfill their responsibilities in one of two ways: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A class can use its own operations to manipulate its own attributes, thereby fulfilling a responsibility itself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A class can collaborate with other classes.</a:t>
            </a:r>
          </a:p>
          <a:p>
            <a:pPr algn="just"/>
            <a:r>
              <a:rPr lang="en-US" sz="2400" b="0" i="0" u="none" strike="noStrike" baseline="0" dirty="0"/>
              <a:t>Collaborations are identified by determining whether a class can fulfill each responsibility itself. If it cannot, then it needs to interact with another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22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B4B1-BA6E-C288-6CAE-E74E1659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Class-Responsibility-Collaborator Modeling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B67AE-3481-CE32-E2B8-6DEF7C283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013" y="1444604"/>
            <a:ext cx="8717973" cy="533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99C00-E776-D6EA-B41A-84F06812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4F115C-1E56-3A8D-A8D3-54589DE1F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581ED-7D1E-577A-48FC-F8E1EF96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Requirements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1412-DF9E-B635-A2CB-96B12935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/>
              <a:t>The </a:t>
            </a:r>
            <a:r>
              <a:rPr lang="en-US" sz="2400" b="1" i="0" u="none" strike="noStrike" baseline="0" dirty="0"/>
              <a:t>requirements</a:t>
            </a:r>
            <a:r>
              <a:rPr lang="en-US" sz="2400" b="0" i="0" u="none" strike="noStrike" baseline="0" dirty="0"/>
              <a:t> for a system are the descriptions of the </a:t>
            </a:r>
            <a:r>
              <a:rPr lang="en-US" sz="2400" b="1" i="0" u="none" strike="noStrike" baseline="0" dirty="0"/>
              <a:t>services</a:t>
            </a:r>
            <a:r>
              <a:rPr lang="en-US" sz="2400" b="0" i="0" u="none" strike="noStrike" baseline="0" dirty="0"/>
              <a:t> that a system should provide and the </a:t>
            </a:r>
            <a:r>
              <a:rPr lang="en-US" sz="2400" b="1" i="0" u="none" strike="noStrike" baseline="0" dirty="0"/>
              <a:t>constraints</a:t>
            </a:r>
            <a:r>
              <a:rPr lang="en-US" sz="2400" b="0" i="0" u="none" strike="noStrike" baseline="0" dirty="0"/>
              <a:t> on its operation.</a:t>
            </a:r>
          </a:p>
          <a:p>
            <a:r>
              <a:rPr lang="en-US" sz="2400" b="0" i="0" u="none" strike="noStrike" baseline="0" dirty="0"/>
              <a:t>These requirements reflect the needs of customers for a system that serves a certain purpose such as controlling a device, placing an order, or finding information.</a:t>
            </a:r>
          </a:p>
          <a:p>
            <a:r>
              <a:rPr lang="en-US" sz="2400" b="0" i="0" u="none" strike="noStrike" baseline="0" dirty="0"/>
              <a:t>The process of finding out, analyzing, documenting and checking these services and constraints is called </a:t>
            </a:r>
            <a:r>
              <a:rPr lang="en-US" sz="2400" b="1" i="0" u="none" strike="noStrike" baseline="0" dirty="0"/>
              <a:t>requirements engineering (RE).</a:t>
            </a:r>
            <a:endParaRPr lang="en-US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69E529-3A32-FC60-5684-6ACEAB9A9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8D04AB5-2F46-55E1-BB9C-E9DC0CDFD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E3653B8-4F55-A1A0-4182-DF0562D4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268FFC-6F71-7A61-0FF7-A2D004310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4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12F5-3B46-B801-2BD0-3E9DCCD4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39AF-B55A-E26F-F6F6-1B64299F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Class-Responsibility-Collaborator Modeling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856A1-D204-A833-7000-D030CAAC7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0" i="0" u="none" strike="noStrike" baseline="0" dirty="0"/>
              <a:t>Once a complete CRC model has been developed, the representatives from the stakeholders can review the model using the following approach [Amb95]: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All participants in the review (of the CRC model) are given a </a:t>
            </a:r>
            <a:r>
              <a:rPr lang="en-US" b="1" i="0" u="none" strike="noStrike" baseline="0" dirty="0"/>
              <a:t>subset of the CRC </a:t>
            </a:r>
            <a:r>
              <a:rPr lang="en-US" b="0" i="0" u="none" strike="noStrike" baseline="0" dirty="0"/>
              <a:t>model index cards. No reviewer should have two cards that collaborate.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The review leader </a:t>
            </a:r>
            <a:r>
              <a:rPr lang="en-US" b="1" i="0" u="none" strike="noStrike" baseline="0" dirty="0"/>
              <a:t>reads the use case </a:t>
            </a:r>
            <a:r>
              <a:rPr lang="en-US" b="0" i="0" u="none" strike="noStrike" baseline="0" dirty="0"/>
              <a:t>deliberately. As the review leader comes to a named object, she passes a token to the person holding the corresponding class index card.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When the token is passed, the holder of the class card is asked to </a:t>
            </a:r>
            <a:r>
              <a:rPr lang="en-US" b="1" i="0" u="none" strike="noStrike" baseline="0" dirty="0"/>
              <a:t>describe the responsibilities</a:t>
            </a:r>
            <a:r>
              <a:rPr lang="en-US" b="0" i="0" u="none" strike="noStrike" baseline="0" dirty="0"/>
              <a:t> noted on the card. The group determines whether one (or more) of the responsibilities satisfies the use case requirement.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0" i="0" u="none" strike="noStrike" baseline="0" dirty="0"/>
              <a:t>If an error is found, </a:t>
            </a:r>
            <a:r>
              <a:rPr lang="en-US" b="1" i="0" u="none" strike="noStrike" baseline="0" dirty="0"/>
              <a:t>modifications are made </a:t>
            </a:r>
            <a:r>
              <a:rPr lang="en-US" b="0" i="0" u="none" strike="noStrike" baseline="0" dirty="0"/>
              <a:t>to the cards. This may include the definition of </a:t>
            </a:r>
            <a:r>
              <a:rPr lang="en-US" b="1" i="0" u="none" strike="noStrike" baseline="0" dirty="0"/>
              <a:t>new classes </a:t>
            </a:r>
            <a:r>
              <a:rPr lang="en-US" b="0" i="0" u="none" strike="noStrike" baseline="0" dirty="0"/>
              <a:t>(and corresponding CRC index cards) or </a:t>
            </a:r>
            <a:r>
              <a:rPr lang="en-US" b="1" i="0" u="none" strike="noStrike" baseline="0" dirty="0"/>
              <a:t>revising lists </a:t>
            </a:r>
            <a:r>
              <a:rPr lang="en-US" b="0" i="0" u="none" strike="noStrike" baseline="0" dirty="0"/>
              <a:t>of responsibilities or collaborations on existing cards.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27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7330B-429D-CABF-AD9F-9445ADA3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State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926C-7BCA-FB37-BD79-5C7015CCB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graphical description of all dialog between the system and its environment.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Node</a:t>
            </a:r>
            <a:r>
              <a:rPr lang="en-GB" dirty="0"/>
              <a:t> (</a:t>
            </a:r>
            <a:r>
              <a:rPr lang="en-GB" i="1" dirty="0"/>
              <a:t>state</a:t>
            </a:r>
            <a:r>
              <a:rPr lang="en-GB" dirty="0"/>
              <a:t>) represents a stable set of conditions that exists between event occurrences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Edge</a:t>
            </a:r>
            <a:r>
              <a:rPr lang="en-GB" dirty="0"/>
              <a:t> (</a:t>
            </a:r>
            <a:r>
              <a:rPr lang="en-GB" i="1" dirty="0"/>
              <a:t>transition</a:t>
            </a:r>
            <a:r>
              <a:rPr lang="en-GB" dirty="0"/>
              <a:t>) represents  a change in behaviour or condition due to the occurrence of an event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Useful both for </a:t>
            </a:r>
            <a:r>
              <a:rPr lang="en-GB" sz="2400" b="1" dirty="0"/>
              <a:t>specifying dynamic behaviour </a:t>
            </a:r>
            <a:r>
              <a:rPr lang="en-GB" sz="2400" dirty="0"/>
              <a:t>and for </a:t>
            </a:r>
            <a:r>
              <a:rPr lang="en-GB" sz="2400" b="1" dirty="0"/>
              <a:t>describing how behaviour should change</a:t>
            </a:r>
            <a:r>
              <a:rPr lang="en-GB" sz="2400" dirty="0"/>
              <a:t> in response to the history of events that have already occurred.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473D-9B54-D86C-62D6-90E6C759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Diagram: UML Notation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5E477-EFA8-6955-4DE8-8F5BA577E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6505" y="2271252"/>
            <a:ext cx="8318990" cy="288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966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EB100-8786-C689-E951-7ED5E811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State Diagram: UML Statechart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8FEAC-CB69-EEEA-CEA2-2EB511C4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0" i="0" dirty="0" err="1">
                <a:effectLst/>
              </a:rPr>
              <a:t>Statechart</a:t>
            </a:r>
            <a:r>
              <a:rPr lang="en-US" sz="2400" b="0" i="0" dirty="0">
                <a:effectLst/>
              </a:rPr>
              <a:t> diagrams provide us an efficient way to </a:t>
            </a:r>
            <a:r>
              <a:rPr lang="en-US" sz="2400" b="1" i="0" dirty="0">
                <a:effectLst/>
              </a:rPr>
              <a:t>model the interactions or communication</a:t>
            </a:r>
            <a:r>
              <a:rPr lang="en-US" sz="2400" b="0" i="0" dirty="0">
                <a:effectLst/>
              </a:rPr>
              <a:t> that occur within the external entities and a system. </a:t>
            </a: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b="0" i="0" dirty="0">
                <a:effectLst/>
              </a:rPr>
              <a:t>These diagrams are used to </a:t>
            </a:r>
            <a:r>
              <a:rPr lang="en-US" sz="2400" b="1" i="0" dirty="0">
                <a:effectLst/>
              </a:rPr>
              <a:t>model the event-based system</a:t>
            </a:r>
            <a:r>
              <a:rPr lang="en-US" sz="2400" b="0" i="0" dirty="0">
                <a:effectLst/>
              </a:rPr>
              <a:t>.</a:t>
            </a:r>
            <a:endParaRPr lang="en-GB" sz="2400" b="0" i="0" dirty="0">
              <a:effectLst/>
            </a:endParaRP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UML model is a </a:t>
            </a:r>
            <a:r>
              <a:rPr lang="en-GB" sz="2400" b="1" dirty="0"/>
              <a:t>collection of concurrently executing </a:t>
            </a:r>
            <a:r>
              <a:rPr lang="en-GB" sz="2400" b="1" dirty="0" err="1"/>
              <a:t>statecharts</a:t>
            </a:r>
            <a:r>
              <a:rPr lang="en-GB" sz="2400" dirty="0"/>
              <a:t>.</a:t>
            </a: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UML </a:t>
            </a:r>
            <a:r>
              <a:rPr lang="en-GB" sz="2400" dirty="0" err="1"/>
              <a:t>statechart</a:t>
            </a:r>
            <a:r>
              <a:rPr lang="en-GB" sz="2400" dirty="0"/>
              <a:t> diagram have a rich syntax, including </a:t>
            </a:r>
            <a:r>
              <a:rPr lang="en-GB" sz="2400" b="1" dirty="0"/>
              <a:t>state hierarchy, concurrency, and inter-machine communication</a:t>
            </a:r>
            <a:r>
              <a:rPr lang="en-GB" sz="2400" dirty="0"/>
              <a:t>.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8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E1BB-430E-AC88-0A4C-CDF3EFE4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Diagram(Control Panel)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A047CE2-FE55-A30C-FBD9-9ADE0883A3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52" y="1317523"/>
            <a:ext cx="9325896" cy="55601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6545BC-9C9E-40D6-E825-48C218211F4B}"/>
              </a:ext>
            </a:extLst>
          </p:cNvPr>
          <p:cNvSpPr txBox="1"/>
          <p:nvPr/>
        </p:nvSpPr>
        <p:spPr>
          <a:xfrm>
            <a:off x="5663045" y="2067790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DDF8E-A6F9-673F-17CF-EFCDD64A60A5}"/>
              </a:ext>
            </a:extLst>
          </p:cNvPr>
          <p:cNvSpPr txBox="1"/>
          <p:nvPr/>
        </p:nvSpPr>
        <p:spPr>
          <a:xfrm>
            <a:off x="7187045" y="2067790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904F8-3DE6-EE3C-EA14-46E459ABB267}"/>
              </a:ext>
            </a:extLst>
          </p:cNvPr>
          <p:cNvSpPr txBox="1"/>
          <p:nvPr/>
        </p:nvSpPr>
        <p:spPr>
          <a:xfrm>
            <a:off x="5780874" y="2814224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A8D4DD-1C96-46D0-FD0C-7364D69F8EC7}"/>
              </a:ext>
            </a:extLst>
          </p:cNvPr>
          <p:cNvSpPr txBox="1"/>
          <p:nvPr/>
        </p:nvSpPr>
        <p:spPr>
          <a:xfrm>
            <a:off x="7640781" y="2998890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2070A-1E2E-ACB4-9420-3C677225A1EF}"/>
              </a:ext>
            </a:extLst>
          </p:cNvPr>
          <p:cNvSpPr txBox="1"/>
          <p:nvPr/>
        </p:nvSpPr>
        <p:spPr>
          <a:xfrm>
            <a:off x="10082645" y="1321356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44CE9-928B-55E1-575D-4E7DC01E7EF7}"/>
              </a:ext>
            </a:extLst>
          </p:cNvPr>
          <p:cNvSpPr txBox="1"/>
          <p:nvPr/>
        </p:nvSpPr>
        <p:spPr>
          <a:xfrm>
            <a:off x="9932085" y="3059668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854E5-270E-B312-4103-9B73153CB07B}"/>
              </a:ext>
            </a:extLst>
          </p:cNvPr>
          <p:cNvSpPr txBox="1"/>
          <p:nvPr/>
        </p:nvSpPr>
        <p:spPr>
          <a:xfrm>
            <a:off x="9428018" y="4859481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BE09E2-70FE-C615-792A-E5BE27FAF861}"/>
              </a:ext>
            </a:extLst>
          </p:cNvPr>
          <p:cNvSpPr txBox="1"/>
          <p:nvPr/>
        </p:nvSpPr>
        <p:spPr>
          <a:xfrm>
            <a:off x="8558645" y="1321356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78206-563F-0ED1-92C4-519A521E13D0}"/>
              </a:ext>
            </a:extLst>
          </p:cNvPr>
          <p:cNvSpPr txBox="1"/>
          <p:nvPr/>
        </p:nvSpPr>
        <p:spPr>
          <a:xfrm>
            <a:off x="7989116" y="3059668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7EC68-D58D-2BFC-0421-A2A44FF120AC}"/>
              </a:ext>
            </a:extLst>
          </p:cNvPr>
          <p:cNvSpPr txBox="1"/>
          <p:nvPr/>
        </p:nvSpPr>
        <p:spPr>
          <a:xfrm>
            <a:off x="7989116" y="4859481"/>
            <a:ext cx="20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</a:p>
        </p:txBody>
      </p:sp>
    </p:spTree>
    <p:extLst>
      <p:ext uri="{BB962C8B-B14F-4D97-AF65-F5344CB8AC3E}">
        <p14:creationId xmlns:p14="http://schemas.microsoft.com/office/powerpoint/2010/main" val="159478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B41A4-34F8-A930-6929-8227A123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6EE1-5C08-C116-41F7-36C91AB97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A sequence diagram simply </a:t>
            </a:r>
            <a:r>
              <a:rPr lang="en-US" sz="2400" b="1" i="0" dirty="0">
                <a:effectLst/>
              </a:rPr>
              <a:t>depicts interaction between objects in a sequential order</a:t>
            </a:r>
            <a:r>
              <a:rPr lang="en-US" sz="2400" b="0" i="0" dirty="0">
                <a:effectLst/>
              </a:rPr>
              <a:t>, the order in which these interactions take place.</a:t>
            </a:r>
          </a:p>
          <a:p>
            <a:r>
              <a:rPr lang="en-US" sz="2400" b="0" i="0" dirty="0">
                <a:effectLst/>
              </a:rPr>
              <a:t>Sequence diagrams describe </a:t>
            </a:r>
            <a:r>
              <a:rPr lang="en-US" sz="2400" b="1" i="0" dirty="0">
                <a:effectLst/>
              </a:rPr>
              <a:t>how and in what order the objects in a system function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36D-7153-05C3-478C-9A105C3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3BBF-4539-4C49-3E2C-E6DE06CE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24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Actor:</a:t>
            </a:r>
          </a:p>
          <a:p>
            <a:pPr lvl="1"/>
            <a:r>
              <a:rPr lang="en-US" dirty="0"/>
              <a:t>R</a:t>
            </a:r>
            <a:r>
              <a:rPr lang="en-US" b="0" i="0" dirty="0">
                <a:effectLst/>
              </a:rPr>
              <a:t>epresent roles played by human users, external hardware, or other subjects.</a:t>
            </a:r>
          </a:p>
          <a:p>
            <a:pPr lvl="1"/>
            <a:endParaRPr lang="en-US" dirty="0"/>
          </a:p>
          <a:p>
            <a:pPr lvl="1"/>
            <a:endParaRPr lang="en-US" b="0" i="0" dirty="0">
              <a:effectLst/>
            </a:endParaRPr>
          </a:p>
          <a:p>
            <a:pPr lvl="1"/>
            <a:endParaRPr lang="en-US" b="0" i="0" dirty="0">
              <a:effectLst/>
            </a:endParaRPr>
          </a:p>
          <a:p>
            <a:r>
              <a:rPr lang="en-US" sz="2400" b="0" i="0" dirty="0">
                <a:effectLst/>
              </a:rPr>
              <a:t>Lifeline:</a:t>
            </a:r>
          </a:p>
          <a:p>
            <a:pPr lvl="1"/>
            <a:r>
              <a:rPr lang="en-US" b="0" i="0" dirty="0">
                <a:effectLst/>
              </a:rPr>
              <a:t>A lifeline represents an individual participant in the interaction.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E9CA2941-CB99-3F1B-E529-D60377F8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426" y="1602658"/>
            <a:ext cx="963585" cy="2313263"/>
          </a:xfrm>
          <a:prstGeom prst="rect">
            <a:avLst/>
          </a:prstGeom>
        </p:spPr>
      </p:pic>
      <p:pic>
        <p:nvPicPr>
          <p:cNvPr id="7" name="Picture 6" descr="Shape, rectangle&#10;&#10;Description automatically generated">
            <a:extLst>
              <a:ext uri="{FF2B5EF4-FFF2-40B4-BE49-F238E27FC236}">
                <a16:creationId xmlns:a16="http://schemas.microsoft.com/office/drawing/2014/main" id="{580F5493-278F-8785-E3F5-F4C90391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874" y="4179612"/>
            <a:ext cx="1258687" cy="23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36D-7153-05C3-478C-9A105C3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3BBF-4539-4C49-3E2C-E6DE06CE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24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Call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defines a particular communication between the lifelines of an interaction, which represents that the target lifeline has invoked an operation.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Return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defines a particular communication between the lifelines of interaction that represent the flow of information from the receiver of the corresponding caller message.</a:t>
            </a:r>
            <a:endParaRPr lang="en-US" b="0" i="0" dirty="0">
              <a:solidFill>
                <a:srgbClr val="737C85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A2941-CB99-3F1B-E529-D60377F8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4232" y="2091855"/>
            <a:ext cx="3382297" cy="1658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F5493-278F-8785-E3F5-F4C90391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4232" y="3854246"/>
            <a:ext cx="3451123" cy="14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02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836D-7153-05C3-478C-9A105C39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3BBF-4539-4C49-3E2C-E6DE06CE3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2406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Self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describes a communication, particularly between the lifelines of an interaction that represents a message of the same lifeline, has been invoked.</a:t>
            </a:r>
            <a:endParaRPr lang="en-US" b="0" i="0" dirty="0">
              <a:solidFill>
                <a:srgbClr val="737C85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Create Message:</a:t>
            </a:r>
          </a:p>
          <a:p>
            <a:pPr lvl="1"/>
            <a:r>
              <a:rPr lang="en-US" b="0" i="0" dirty="0">
                <a:effectLst/>
              </a:rPr>
              <a:t>It describes a communication, particularly between the lifelines of an interaction describing that the target (lifeline) has been instantiated.</a:t>
            </a:r>
          </a:p>
          <a:p>
            <a:r>
              <a:rPr lang="en-US" sz="2400" b="0" i="0" dirty="0">
                <a:effectLst/>
              </a:rPr>
              <a:t>Destroy Message: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describes a communication, particularly between the lifelines of an interaction that depicts a request to destroy the lifecycle of the target.</a:t>
            </a:r>
            <a:endParaRPr lang="en-US" b="0" i="0" dirty="0">
              <a:solidFill>
                <a:srgbClr val="737C85"/>
              </a:solidFill>
              <a:effectLst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A2941-CB99-3F1B-E529-D60377F8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6245" y="3261841"/>
            <a:ext cx="3500284" cy="1529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F5493-278F-8785-E3F5-F4C90391F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72948" y="5035614"/>
            <a:ext cx="3178278" cy="1529447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AFF0BAD-1308-0F9B-42E8-32B3AA7ED9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871" y="1825625"/>
            <a:ext cx="2733368" cy="154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387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565565-0E88-32FD-F53E-0FD84B555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710" y="149942"/>
            <a:ext cx="11808580" cy="6558116"/>
          </a:xfrm>
        </p:spPr>
      </p:pic>
    </p:spTree>
    <p:extLst>
      <p:ext uri="{BB962C8B-B14F-4D97-AF65-F5344CB8AC3E}">
        <p14:creationId xmlns:p14="http://schemas.microsoft.com/office/powerpoint/2010/main" val="19556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1605-88EE-9109-310A-76CFC959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Engineering Tasks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26C618-B0CA-5485-492F-AB6F1766AD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71066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7C1A7-BAE5-915D-3571-D759C1BE8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Swimlane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6477-8F4E-967C-C61E-F1C3FA88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effectLst/>
              </a:rPr>
              <a:t>A swim lane diagram is a type of flowchart that </a:t>
            </a:r>
            <a:r>
              <a:rPr lang="en-US" sz="2400" b="1" i="0" dirty="0">
                <a:effectLst/>
              </a:rPr>
              <a:t>defines who does what in a process</a:t>
            </a:r>
            <a:r>
              <a:rPr lang="en-US" sz="2400" b="0" i="0" dirty="0">
                <a:effectLst/>
              </a:rPr>
              <a:t>. </a:t>
            </a:r>
          </a:p>
          <a:p>
            <a:pPr algn="just"/>
            <a:r>
              <a:rPr lang="en-US" sz="2400" b="0" i="0" dirty="0">
                <a:effectLst/>
              </a:rPr>
              <a:t>Using the </a:t>
            </a:r>
            <a:r>
              <a:rPr lang="en-US" sz="2400" b="1" i="0" dirty="0">
                <a:effectLst/>
              </a:rPr>
              <a:t>metaphor of lanes in a pool</a:t>
            </a:r>
            <a:r>
              <a:rPr lang="en-US" sz="2400" b="0" i="0" dirty="0">
                <a:effectLst/>
              </a:rPr>
              <a:t>, a swim lane diagram provides clarity and accountability by placing process steps within the horizontal or vertical “</a:t>
            </a:r>
            <a:r>
              <a:rPr lang="en-US" sz="2400" b="0" i="0" dirty="0" err="1">
                <a:effectLst/>
              </a:rPr>
              <a:t>swimlanes</a:t>
            </a:r>
            <a:r>
              <a:rPr lang="en-US" sz="2400" b="0" i="0" dirty="0">
                <a:effectLst/>
              </a:rPr>
              <a:t>” of a particular employee, work group or department. </a:t>
            </a:r>
          </a:p>
          <a:p>
            <a:pPr algn="just"/>
            <a:r>
              <a:rPr lang="en-US" sz="2400" b="0" i="0" dirty="0">
                <a:effectLst/>
              </a:rPr>
              <a:t>It shows connections, communication and handoffs between these lanes, and it can serve to </a:t>
            </a:r>
            <a:r>
              <a:rPr lang="en-US" sz="2400" b="1" i="0" dirty="0">
                <a:effectLst/>
              </a:rPr>
              <a:t>highlight waste, redundancy and inefficiency in a process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3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50482A-4AFD-1F4E-E164-189AFD9B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918" y="-103908"/>
            <a:ext cx="7512627" cy="7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63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BE71-0BBE-76DB-AD99-B3D6CDF3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5FB6-6C7A-A1AA-4BE8-C91FB98AD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form of state-transition notation that is used to model concurrent activities and their interaction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Circles (</a:t>
            </a:r>
            <a:r>
              <a:rPr lang="en-GB" b="1" i="1" dirty="0"/>
              <a:t>places</a:t>
            </a:r>
            <a:r>
              <a:rPr lang="en-GB" dirty="0"/>
              <a:t>) represent activities or conditions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Bars represents </a:t>
            </a:r>
            <a:r>
              <a:rPr lang="en-GB" b="1" i="1" dirty="0"/>
              <a:t>transitions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i="1" dirty="0"/>
              <a:t>Arcs</a:t>
            </a:r>
            <a:r>
              <a:rPr lang="en-GB" dirty="0"/>
              <a:t> connect a transition with its input places and its output places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places are populated with </a:t>
            </a:r>
            <a:r>
              <a:rPr lang="en-GB" b="1" i="1" dirty="0"/>
              <a:t>tokens</a:t>
            </a:r>
            <a:r>
              <a:rPr lang="en-GB" i="1" dirty="0"/>
              <a:t>, </a:t>
            </a:r>
            <a:r>
              <a:rPr lang="en-GB" dirty="0"/>
              <a:t>which act as enabling conditions for the transitions</a:t>
            </a:r>
          </a:p>
          <a:p>
            <a:pPr lvl="1"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Each arc can be assigned</a:t>
            </a:r>
            <a:r>
              <a:rPr lang="en-GB" i="1" dirty="0"/>
              <a:t> a </a:t>
            </a:r>
            <a:r>
              <a:rPr lang="en-GB" b="1" i="1" dirty="0"/>
              <a:t>weight</a:t>
            </a:r>
            <a:r>
              <a:rPr lang="en-GB" i="1" dirty="0"/>
              <a:t> </a:t>
            </a:r>
            <a:r>
              <a:rPr lang="en-GB" dirty="0"/>
              <a:t>that specifies how many tokens are removed from arc's input place, when the transition fires</a:t>
            </a:r>
          </a:p>
        </p:txBody>
      </p:sp>
    </p:spTree>
    <p:extLst>
      <p:ext uri="{BB962C8B-B14F-4D97-AF65-F5344CB8AC3E}">
        <p14:creationId xmlns:p14="http://schemas.microsoft.com/office/powerpoint/2010/main" val="2669492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C382F-A47B-E4DC-1445-0733B110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46D1-EC66-AB2B-780D-BE7B6053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4CDC8-058A-E31A-0E5C-0CAD8E820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027"/>
            <a:ext cx="10515600" cy="4607936"/>
          </a:xfrm>
        </p:spPr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/>
              <a:t>A transition is </a:t>
            </a:r>
            <a:r>
              <a:rPr lang="en-US" sz="2400" b="0" i="1" u="none" strike="noStrike" baseline="0" dirty="0"/>
              <a:t>enabled </a:t>
            </a:r>
            <a:r>
              <a:rPr lang="en-US" sz="2400" b="0" i="0" u="none" strike="noStrike" baseline="0" dirty="0"/>
              <a:t>if each of its input places contains enough tokens to contribute its arc’s weight’s worth of tokens, should the enabled transition actually fire.</a:t>
            </a:r>
            <a:endParaRPr lang="en-GB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B314E-68EC-7BDF-69E9-0F5052A45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7545" y="2376718"/>
            <a:ext cx="3020724" cy="352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D956D866-652B-B0B3-562F-C80E1565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843" y="5919859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Tokens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D473F-4305-8849-C941-3BAD79E2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4196" y="2633734"/>
            <a:ext cx="3230492" cy="375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B0F839-9BAC-3DF7-DF7A-952222E3E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742" y="6227834"/>
            <a:ext cx="2819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Three types of transitions</a:t>
            </a:r>
          </a:p>
        </p:txBody>
      </p:sp>
    </p:spTree>
    <p:extLst>
      <p:ext uri="{BB962C8B-B14F-4D97-AF65-F5344CB8AC3E}">
        <p14:creationId xmlns:p14="http://schemas.microsoft.com/office/powerpoint/2010/main" val="3581747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AE35-BCAE-A09E-77EF-28E0EB35D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351F-593D-5C7B-AA91-FDB075C8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4F56F-E692-379F-ABB9-A2AF71B4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/>
              <a:t>Concurrent entities are </a:t>
            </a:r>
            <a:r>
              <a:rPr lang="en-US" sz="2400" b="1" i="0" u="none" strike="noStrike" baseline="0" dirty="0"/>
              <a:t>synchronized</a:t>
            </a:r>
            <a:r>
              <a:rPr lang="en-US" sz="2400" b="0" i="0" u="none" strike="noStrike" baseline="0" dirty="0"/>
              <a:t> whenever their activities, or places, act as input places to the same transition. </a:t>
            </a:r>
          </a:p>
          <a:p>
            <a:pPr algn="just"/>
            <a:r>
              <a:rPr lang="en-US" sz="2400" b="0" i="0" u="none" strike="noStrike" baseline="0" dirty="0"/>
              <a:t>This synchronization ensures that all of the pre-transition activities occur before the transition fires but does not constrain the </a:t>
            </a:r>
            <a:r>
              <a:rPr lang="en-US" sz="2400" b="1" i="0" u="none" strike="noStrike" baseline="0" dirty="0"/>
              <a:t>order</a:t>
            </a:r>
            <a:r>
              <a:rPr lang="en-US" sz="2400" b="0" i="0" u="none" strike="noStrike" baseline="0" dirty="0"/>
              <a:t> in which these activities occur.</a:t>
            </a:r>
          </a:p>
          <a:p>
            <a:pPr algn="just"/>
            <a:r>
              <a:rPr lang="en-US" sz="2400" b="0" i="0" u="none" strike="noStrike" baseline="0" dirty="0"/>
              <a:t>These features of concurrency and synchronization are especially useful for modeling events whose order of occurrence is not important.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11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2369-3926-1061-9C35-3438CB127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70A7-6498-148C-3B51-31D5127D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Petri Nets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D808D9-3BC4-EC19-7AB3-89F008C4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77" y="1416817"/>
            <a:ext cx="8731045" cy="534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5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1CEF-766C-4DEE-5D63-14EC68064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C3B2-B07C-068B-0581-75322880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86A9-8A7E-60ED-1B0F-B04D6E89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/>
              <a:t>A transition with multiple input places requires tokens in all of its input places before it can fire and produce a token in an output place.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D0A89-7F31-7EBA-401D-D2051B57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2968856"/>
            <a:ext cx="7331075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1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23502-8BF7-96CD-32EA-D0F7164FC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C0BD-B8B0-4771-E61B-1A47BC6A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 (Example)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6DD91-7E65-14AE-75CB-024AF044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6" y="1792049"/>
            <a:ext cx="11330448" cy="42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176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BEE15-867C-B1DB-7975-0FB3B932C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DEF8-5599-0642-0697-8FDBB105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7EFDC-4A7A-9923-41AA-055F7DDC6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49" y="1690688"/>
            <a:ext cx="11180702" cy="42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62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1F203-E90C-3E93-2D45-3793FF94A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F520-0CE1-76E6-1570-530BE931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 (Example)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1862F-F5A9-2FDA-48E8-CD698F8E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4" y="1690688"/>
            <a:ext cx="11182031" cy="415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9348E-F221-86F6-3700-3AB57F0D1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Engineering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26CB-A876-D595-8B91-0E2A37DE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Inception</a:t>
            </a:r>
            <a:r>
              <a:rPr lang="en-US" sz="2400" dirty="0"/>
              <a:t>: understand problem, people, nature of solution, effectiveness of communication. </a:t>
            </a:r>
          </a:p>
          <a:p>
            <a:r>
              <a:rPr lang="en-US" sz="2400" b="1" dirty="0"/>
              <a:t>Elicitation</a:t>
            </a:r>
            <a:r>
              <a:rPr lang="en-US" sz="2400" dirty="0"/>
              <a:t>: Ask questions about objectives, targets, detailed requirements </a:t>
            </a:r>
          </a:p>
          <a:p>
            <a:r>
              <a:rPr lang="en-US" sz="2400" b="1" dirty="0"/>
              <a:t>Elaboration</a:t>
            </a:r>
            <a:r>
              <a:rPr lang="en-US" sz="2400" dirty="0"/>
              <a:t>: Identify software function, behavior, information. Develop Requirements Model!!! Analysis???</a:t>
            </a:r>
          </a:p>
          <a:p>
            <a:r>
              <a:rPr lang="en-US" sz="2400" b="1" dirty="0"/>
              <a:t>Negotiation</a:t>
            </a:r>
            <a:r>
              <a:rPr lang="en-US" sz="2400" dirty="0"/>
              <a:t>: Resolve conflicts. Prioritize Requirements!!!</a:t>
            </a:r>
          </a:p>
          <a:p>
            <a:r>
              <a:rPr lang="en-US" sz="2400" b="1" dirty="0"/>
              <a:t>Specification</a:t>
            </a:r>
            <a:r>
              <a:rPr lang="en-US" sz="2400" dirty="0"/>
              <a:t>: Write document containing requirements models, scenarios etc.</a:t>
            </a:r>
          </a:p>
          <a:p>
            <a:r>
              <a:rPr lang="en-US" sz="2400" b="1" dirty="0"/>
              <a:t>Validation</a:t>
            </a:r>
            <a:r>
              <a:rPr lang="en-US" sz="2400" dirty="0"/>
              <a:t>: Ensure that all requirements have been stated, unambiguously!</a:t>
            </a:r>
          </a:p>
          <a:p>
            <a:r>
              <a:rPr lang="en-US" sz="2400" b="1" dirty="0"/>
              <a:t>Management</a:t>
            </a:r>
            <a:r>
              <a:rPr lang="en-US" sz="2400" dirty="0"/>
              <a:t>: Identify, control, track requirements and changes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71558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74CA9-DD28-3055-7624-65C18E4B6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1E332-20B0-41E9-E3E3-45A99962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69418F4B-5EB1-ECB4-37F5-D842F7043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43373"/>
            <a:ext cx="6780700" cy="49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082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3057A-662B-7988-4A50-8731741B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41E13-F612-DFFB-B5CD-F2F47FC2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B23AB7-7AF8-D54E-877C-FEEA1BEB0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69831"/>
            <a:ext cx="6780700" cy="49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2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01066-1A48-001D-CC6D-FC1BC657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845C1-E0D6-B9AC-76C3-DA5A3C37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AEB17C17-77E7-9940-8B42-A75A3FE24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59645"/>
            <a:ext cx="6780700" cy="513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40AD-F29F-994E-A1FF-F09DEB436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C3CD-7513-0E42-5248-EBB2776F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Petri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AE23D-E2ED-5698-9A1C-DDE0200EF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209"/>
            <a:ext cx="10515600" cy="481575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Petri net of book loan</a:t>
            </a:r>
          </a:p>
          <a:p>
            <a:pPr algn="l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D0050-618D-3BF7-665A-02AF54A2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42" y="2396173"/>
            <a:ext cx="9198716" cy="378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5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360F-1530-457F-8A20-2B738B21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7A54E-999D-870F-CF35-8E8525B7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5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4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6E07D-2FB4-C75D-7993-9773B448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BEF4-814C-9B3B-3953-1E989068C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Analyze, model, specify…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400" dirty="0"/>
              <a:t>Some Analysis Techniques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Data Flow Diagrams (DFD)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Use case Diagram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Object Models (ER Diagrams)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State Diagrams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Sequence Diagrams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/>
              <a:t>Activity Diagrams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2D843-8DE7-6C56-BC91-3DD0A461D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Requirements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33C3-0ADA-F480-4237-0FD11EEF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Scenario-based Models</a:t>
            </a:r>
          </a:p>
          <a:p>
            <a:pPr lvl="1"/>
            <a:r>
              <a:rPr lang="en-US" dirty="0"/>
              <a:t>User Stories</a:t>
            </a:r>
          </a:p>
          <a:p>
            <a:pPr lvl="1"/>
            <a:r>
              <a:rPr lang="en-US" dirty="0"/>
              <a:t>Use Case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Class-oriented Models</a:t>
            </a:r>
          </a:p>
          <a:p>
            <a:pPr lvl="1"/>
            <a:r>
              <a:rPr lang="en-US" dirty="0"/>
              <a:t>Class Diagram</a:t>
            </a:r>
          </a:p>
          <a:p>
            <a:pPr lvl="1"/>
            <a:r>
              <a:rPr lang="en-US" dirty="0"/>
              <a:t>CRC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Behavioral Models</a:t>
            </a:r>
          </a:p>
          <a:p>
            <a:pPr lvl="1"/>
            <a:r>
              <a:rPr lang="en-US" dirty="0"/>
              <a:t>State Diagram</a:t>
            </a:r>
          </a:p>
          <a:p>
            <a:pPr lvl="1"/>
            <a:r>
              <a:rPr lang="en-US" dirty="0"/>
              <a:t>Sequence Diagram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Flow-oriented Models</a:t>
            </a:r>
          </a:p>
          <a:p>
            <a:pPr lvl="1"/>
            <a:r>
              <a:rPr lang="en-US" dirty="0"/>
              <a:t>Data Flow Diagram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7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3938C-C75E-9A74-CA24-5CD60C6E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C40C4-38FA-EE17-FE6B-F6AF9FDA2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Components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 large box: </a:t>
            </a:r>
            <a:r>
              <a:rPr lang="en-GB" i="1" dirty="0"/>
              <a:t>system boundary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Stick figures </a:t>
            </a:r>
            <a:r>
              <a:rPr lang="en-GB" dirty="0"/>
              <a:t>outside the box: </a:t>
            </a:r>
            <a:r>
              <a:rPr lang="en-GB" i="1" dirty="0"/>
              <a:t>actors</a:t>
            </a:r>
            <a:r>
              <a:rPr lang="en-GB" dirty="0"/>
              <a:t>, both human and systems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Each </a:t>
            </a:r>
            <a:r>
              <a:rPr lang="en-GB" b="1" dirty="0"/>
              <a:t>oval</a:t>
            </a:r>
            <a:r>
              <a:rPr lang="en-GB" dirty="0"/>
              <a:t> inside the box: a use case that represents some major required functionality and its variant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</a:t>
            </a:r>
            <a:r>
              <a:rPr lang="en-GB" b="1" dirty="0"/>
              <a:t>line</a:t>
            </a:r>
            <a:r>
              <a:rPr lang="en-GB" dirty="0"/>
              <a:t> between an actor and use case: the actor participates in the use case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Use cases do not necessarily model all the tasks, instead they are used to specify user views of essential system behaviour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505C-418A-D70A-782E-B12F8029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8BD94-50BB-E138-3F1F-61B87B57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2697" y="1415845"/>
            <a:ext cx="6902245" cy="5228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4012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1F3A5-F5E8-5CC8-9E48-E769ADBE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61DB-784C-5A0C-80EC-65A27651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b="0" i="0" dirty="0">
                <a:effectLst/>
              </a:rPr>
              <a:t>ER Model is used to model the </a:t>
            </a:r>
            <a:r>
              <a:rPr lang="en-US" sz="2400" b="1" i="0" dirty="0">
                <a:effectLst/>
              </a:rPr>
              <a:t>logical view </a:t>
            </a:r>
            <a:r>
              <a:rPr lang="en-US" sz="2400" b="0" i="0" dirty="0">
                <a:effectLst/>
              </a:rPr>
              <a:t>of the system from a data perspective.</a:t>
            </a:r>
          </a:p>
          <a:p>
            <a:r>
              <a:rPr lang="en-US" sz="2400" dirty="0"/>
              <a:t>It</a:t>
            </a:r>
            <a:r>
              <a:rPr lang="en-US" sz="2400" b="0" i="0" dirty="0">
                <a:effectLst/>
              </a:rPr>
              <a:t> consists of following components: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An </a:t>
            </a:r>
            <a:r>
              <a:rPr lang="en-GB" b="1" i="1" dirty="0"/>
              <a:t>entity</a:t>
            </a:r>
            <a:r>
              <a:rPr lang="en-GB" dirty="0"/>
              <a:t>: depicted as a </a:t>
            </a:r>
            <a:r>
              <a:rPr lang="en-GB" b="1" dirty="0"/>
              <a:t>rectangle</a:t>
            </a:r>
            <a:r>
              <a:rPr lang="en-GB" dirty="0"/>
              <a:t>, represents a collection of real-world objects that have common properties and behaviours.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 </a:t>
            </a:r>
            <a:r>
              <a:rPr lang="en-GB" b="1" i="1" dirty="0"/>
              <a:t>relationship</a:t>
            </a:r>
            <a:r>
              <a:rPr lang="en-GB" dirty="0"/>
              <a:t>: depicted as an </a:t>
            </a:r>
            <a:r>
              <a:rPr lang="en-GB" b="1" dirty="0"/>
              <a:t>edge</a:t>
            </a:r>
            <a:r>
              <a:rPr lang="en-GB" dirty="0"/>
              <a:t> between two entities, </a:t>
            </a:r>
            <a:r>
              <a:rPr lang="en-GB" b="1" dirty="0"/>
              <a:t>with diamond </a:t>
            </a:r>
            <a:r>
              <a:rPr lang="en-GB" dirty="0"/>
              <a:t>in the middle of the edge specifying the type of relationship.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/>
              <a:t>An </a:t>
            </a:r>
            <a:r>
              <a:rPr lang="en-GB" b="1" i="1" dirty="0"/>
              <a:t>attribute</a:t>
            </a:r>
            <a:r>
              <a:rPr lang="en-GB" dirty="0"/>
              <a:t>: represented as an </a:t>
            </a:r>
            <a:r>
              <a:rPr lang="en-GB" b="1" dirty="0"/>
              <a:t>oval</a:t>
            </a:r>
            <a:r>
              <a:rPr lang="en-GB" dirty="0"/>
              <a:t>, describes data or properties associated with the entity.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2507</TotalTime>
  <Words>1695</Words>
  <Application>Microsoft Office PowerPoint</Application>
  <PresentationFormat>Widescreen</PresentationFormat>
  <Paragraphs>189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Open Sans</vt:lpstr>
      <vt:lpstr>Tahoma</vt:lpstr>
      <vt:lpstr>Times</vt:lpstr>
      <vt:lpstr>Office Theme</vt:lpstr>
      <vt:lpstr>Requirements Engineering</vt:lpstr>
      <vt:lpstr>Requirements Engineering</vt:lpstr>
      <vt:lpstr>Requirements Engineering Tasks</vt:lpstr>
      <vt:lpstr>Requirements Engineering Tasks</vt:lpstr>
      <vt:lpstr>Elaboration</vt:lpstr>
      <vt:lpstr>Requirements Modeling</vt:lpstr>
      <vt:lpstr>Use Case Diagram</vt:lpstr>
      <vt:lpstr>Use Case Diagram</vt:lpstr>
      <vt:lpstr>Entity Relationship Diagram</vt:lpstr>
      <vt:lpstr>Entity Relationship Diagram</vt:lpstr>
      <vt:lpstr>Entity Relationship Diagram</vt:lpstr>
      <vt:lpstr>Class Diagram</vt:lpstr>
      <vt:lpstr>Types of Relationship</vt:lpstr>
      <vt:lpstr>Identifying Classes</vt:lpstr>
      <vt:lpstr>Class Diagram</vt:lpstr>
      <vt:lpstr>Class-Responsibility-Collaborator Modeling</vt:lpstr>
      <vt:lpstr>Class-Responsibility-Collaborator Modeling</vt:lpstr>
      <vt:lpstr>Class-Responsibility-Collaborator Modeling</vt:lpstr>
      <vt:lpstr>Class-Responsibility-Collaborator Modeling</vt:lpstr>
      <vt:lpstr>Class-Responsibility-Collaborator Modeling</vt:lpstr>
      <vt:lpstr>State Diagram</vt:lpstr>
      <vt:lpstr>State Diagram: UML Notation</vt:lpstr>
      <vt:lpstr>State Diagram: UML Statechart</vt:lpstr>
      <vt:lpstr>State Diagram(Control Panel)</vt:lpstr>
      <vt:lpstr>Sequence Diagram</vt:lpstr>
      <vt:lpstr>Sequence Diagram Notations</vt:lpstr>
      <vt:lpstr>Sequence Diagram Notations</vt:lpstr>
      <vt:lpstr>Sequence Diagram Notations</vt:lpstr>
      <vt:lpstr>PowerPoint Presentation</vt:lpstr>
      <vt:lpstr>Swimlane Diagrams</vt:lpstr>
      <vt:lpstr>PowerPoint Presentation</vt:lpstr>
      <vt:lpstr>Petri Nets</vt:lpstr>
      <vt:lpstr>Petri Nets</vt:lpstr>
      <vt:lpstr>Petri Nets</vt:lpstr>
      <vt:lpstr>Petri Nets</vt:lpstr>
      <vt:lpstr>Petri Nets</vt:lpstr>
      <vt:lpstr>Petri Nets (Example)</vt:lpstr>
      <vt:lpstr>Petri Nets (Example)</vt:lpstr>
      <vt:lpstr>Petri Nets (Example)</vt:lpstr>
      <vt:lpstr>Example</vt:lpstr>
      <vt:lpstr>Example</vt:lpstr>
      <vt:lpstr>Example</vt:lpstr>
      <vt:lpstr>Petri Nets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</dc:title>
  <dc:creator>Mehroze Khan</dc:creator>
  <cp:keywords>4.Requirement engineering</cp:keywords>
  <cp:lastModifiedBy>Mehroze Khan</cp:lastModifiedBy>
  <cp:revision>80</cp:revision>
  <dcterms:created xsi:type="dcterms:W3CDTF">2023-02-10T11:13:15Z</dcterms:created>
  <dcterms:modified xsi:type="dcterms:W3CDTF">2024-02-19T06:17:16Z</dcterms:modified>
</cp:coreProperties>
</file>