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83" r:id="rId5"/>
    <p:sldId id="303" r:id="rId6"/>
    <p:sldId id="309" r:id="rId7"/>
    <p:sldId id="300" r:id="rId8"/>
    <p:sldId id="310" r:id="rId9"/>
    <p:sldId id="301" r:id="rId10"/>
    <p:sldId id="311" r:id="rId11"/>
    <p:sldId id="260" r:id="rId12"/>
    <p:sldId id="261" r:id="rId13"/>
    <p:sldId id="262" r:id="rId14"/>
    <p:sldId id="263" r:id="rId15"/>
    <p:sldId id="264" r:id="rId16"/>
    <p:sldId id="265" r:id="rId17"/>
    <p:sldId id="266" r:id="rId18"/>
    <p:sldId id="267" r:id="rId19"/>
    <p:sldId id="279" r:id="rId20"/>
    <p:sldId id="268" r:id="rId21"/>
    <p:sldId id="269" r:id="rId22"/>
    <p:sldId id="270" r:id="rId23"/>
    <p:sldId id="271" r:id="rId24"/>
    <p:sldId id="273" r:id="rId25"/>
    <p:sldId id="274" r:id="rId26"/>
    <p:sldId id="275" r:id="rId27"/>
    <p:sldId id="276" r:id="rId28"/>
    <p:sldId id="277" r:id="rId29"/>
    <p:sldId id="34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300"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9EB13-44C2-4F5D-B74D-2244B321EA79}" type="datetimeFigureOut">
              <a:rPr lang="en-US" smtClean="0"/>
              <a:t>21-Feb-24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F17213-F0EB-4FA4-8951-55E9C6EBE011}" type="slidenum">
              <a:rPr lang="en-US" smtClean="0"/>
              <a:t>‹#›</a:t>
            </a:fld>
            <a:endParaRPr lang="en-US"/>
          </a:p>
        </p:txBody>
      </p:sp>
    </p:spTree>
    <p:extLst>
      <p:ext uri="{BB962C8B-B14F-4D97-AF65-F5344CB8AC3E}">
        <p14:creationId xmlns:p14="http://schemas.microsoft.com/office/powerpoint/2010/main" val="111607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AF17213-F0EB-4FA4-8951-55E9C6EBE011}" type="slidenum">
              <a:rPr lang="en-US" smtClean="0"/>
              <a:t>3</a:t>
            </a:fld>
            <a:endParaRPr lang="en-US"/>
          </a:p>
        </p:txBody>
      </p:sp>
    </p:spTree>
    <p:extLst>
      <p:ext uri="{BB962C8B-B14F-4D97-AF65-F5344CB8AC3E}">
        <p14:creationId xmlns:p14="http://schemas.microsoft.com/office/powerpoint/2010/main" val="356872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AF17213-F0EB-4FA4-8951-55E9C6EBE011}" type="slidenum">
              <a:rPr lang="en-US" smtClean="0"/>
              <a:t>24</a:t>
            </a:fld>
            <a:endParaRPr lang="en-US"/>
          </a:p>
        </p:txBody>
      </p:sp>
    </p:spTree>
    <p:extLst>
      <p:ext uri="{BB962C8B-B14F-4D97-AF65-F5344CB8AC3E}">
        <p14:creationId xmlns:p14="http://schemas.microsoft.com/office/powerpoint/2010/main" val="345557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8BF2-D04B-56D2-0E47-26642E91FD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82BD0D-3D12-AAFB-45D8-AE224ABC5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BF8A81-FA68-94F8-CAAD-D802DC3EB240}"/>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A8C88AFB-5881-1524-6323-654B72176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495CC-A9AB-FA5E-F4FE-1B6DB4A53305}"/>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423792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B640-9BC7-3823-F546-556150C806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E00B5-F443-3AF8-950E-10973A68B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2C1E7-5F4A-AB54-89F3-EA4248CBF6C9}"/>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E32BFB16-BE5C-FB76-C2E0-4072C4CB0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939CE-9972-3BA3-95EE-1F60511320FD}"/>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98269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4F14E-60DF-BBB1-1002-EEF7D276F3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AD8D7B-5C59-0787-2FB0-4F24243179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0372E-08E3-F511-590E-C33C8B118A5A}"/>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7D53D325-4AF9-4597-9489-256FD6993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76EC6-136F-6740-077B-200274E60BD1}"/>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3221250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5DBE-E341-AD7A-CD66-0FB9C7E13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C1589-392A-57D8-9D99-75FEF16DF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1CCDD-9AD2-C23E-24AB-208757606623}"/>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1250ACFF-2704-013D-3CE0-8ACAB6A81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2F0A7-E8B2-990E-B07B-CBC9834D8061}"/>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42273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3108-E1F7-2C30-C342-A3F64F9614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0FF7C-05F5-6212-2650-AF2301255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E2E3D-8DC5-033F-F5EC-17B89F7EEE0B}"/>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0B7554B9-CDAF-E5A4-93C4-AA31231E5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F66890-9B68-E0AE-961C-4A4C2682117B}"/>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73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8B84-CFF3-BACD-0AAF-CE4E003900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F4296-2F0C-5A4F-9699-0B1AA8D13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1A10A-5269-5132-003C-5FE0CCA76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3DAF58-167C-A481-A4FE-575F67C87999}"/>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6" name="Footer Placeholder 5">
            <a:extLst>
              <a:ext uri="{FF2B5EF4-FFF2-40B4-BE49-F238E27FC236}">
                <a16:creationId xmlns:a16="http://schemas.microsoft.com/office/drawing/2014/main" id="{72475155-F630-AC9F-DC84-B99542252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F5011-D275-049E-EBC5-E1D9B8CB2110}"/>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305663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1A65B-C620-7273-BD25-71299CFA60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0334F-B2EA-D792-BE1A-6B1980B62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536831-C892-4D12-FBEA-A5A23EB33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8B514-966B-4018-7BE3-FB9205BF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CB43C-C97F-C297-C28C-35D5B0CF55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08BA8D-8B1D-6BAA-71DB-7FA6A23967E3}"/>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8" name="Footer Placeholder 7">
            <a:extLst>
              <a:ext uri="{FF2B5EF4-FFF2-40B4-BE49-F238E27FC236}">
                <a16:creationId xmlns:a16="http://schemas.microsoft.com/office/drawing/2014/main" id="{44D919CA-8D45-7C47-4D91-78321BC111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0DEA4-9BFF-9230-0CCD-9CE3D704F887}"/>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388814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D4E4-B7C4-ACA0-A5F9-62841F8BA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57FA65-8160-CC01-0851-9D1C930649D9}"/>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4" name="Footer Placeholder 3">
            <a:extLst>
              <a:ext uri="{FF2B5EF4-FFF2-40B4-BE49-F238E27FC236}">
                <a16:creationId xmlns:a16="http://schemas.microsoft.com/office/drawing/2014/main" id="{55D73B83-E573-72E3-7A90-1C5997CBB0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BACF8-7F22-1DC1-D71E-2C2339AB6BCD}"/>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36653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32A18-C10F-A5F5-7B19-088D3BDF477F}"/>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3" name="Footer Placeholder 2">
            <a:extLst>
              <a:ext uri="{FF2B5EF4-FFF2-40B4-BE49-F238E27FC236}">
                <a16:creationId xmlns:a16="http://schemas.microsoft.com/office/drawing/2014/main" id="{9B703A9C-6AFD-D4D6-A456-AE85744E1B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490282-7ED2-77DE-9D5F-8D2F7E373373}"/>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772596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9FFE-9EC4-A342-F444-224C75170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1FD22-1822-7FA7-1122-E77D2358B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9EF84B-25D4-3657-8C1C-F6C5B4594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162EA-0507-F41C-8327-3083984FC92A}"/>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6" name="Footer Placeholder 5">
            <a:extLst>
              <a:ext uri="{FF2B5EF4-FFF2-40B4-BE49-F238E27FC236}">
                <a16:creationId xmlns:a16="http://schemas.microsoft.com/office/drawing/2014/main" id="{52A7B5AF-D0F2-8551-3EB5-05DE81FDE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9048B-722A-CD3A-B163-0FEFB756E3EF}"/>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62059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004F-A1D5-7ADD-71EC-121BDFB40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5839A5-7C3E-9B16-9BE5-65853B39E3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DA62CA-2D16-4E8F-1265-B5DF5C99F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2F48E-BCD2-3797-6513-00E28E1A682D}"/>
              </a:ext>
            </a:extLst>
          </p:cNvPr>
          <p:cNvSpPr>
            <a:spLocks noGrp="1"/>
          </p:cNvSpPr>
          <p:nvPr>
            <p:ph type="dt" sz="half" idx="10"/>
          </p:nvPr>
        </p:nvSpPr>
        <p:spPr/>
        <p:txBody>
          <a:bodyPr/>
          <a:lstStyle/>
          <a:p>
            <a:fld id="{F839E6DD-88A4-4A13-B00A-7A58F068E1F8}" type="datetimeFigureOut">
              <a:rPr lang="en-US" smtClean="0"/>
              <a:t>21-Feb-24</a:t>
            </a:fld>
            <a:endParaRPr lang="en-US"/>
          </a:p>
        </p:txBody>
      </p:sp>
      <p:sp>
        <p:nvSpPr>
          <p:cNvPr id="6" name="Footer Placeholder 5">
            <a:extLst>
              <a:ext uri="{FF2B5EF4-FFF2-40B4-BE49-F238E27FC236}">
                <a16:creationId xmlns:a16="http://schemas.microsoft.com/office/drawing/2014/main" id="{58C0126D-4F40-04C2-7BFE-2052671DB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34955-C8DC-AC23-7E82-0CC4A86FB0B0}"/>
              </a:ext>
            </a:extLst>
          </p:cNvPr>
          <p:cNvSpPr>
            <a:spLocks noGrp="1"/>
          </p:cNvSpPr>
          <p:nvPr>
            <p:ph type="sldNum" sz="quarter" idx="12"/>
          </p:nvPr>
        </p:nvSpPr>
        <p:spPr/>
        <p:txBody>
          <a:bodyPr/>
          <a:lstStyle/>
          <a:p>
            <a:fld id="{E0A033A7-67D1-4035-99B7-A85D51DD4057}" type="slidenum">
              <a:rPr lang="en-US" smtClean="0"/>
              <a:t>‹#›</a:t>
            </a:fld>
            <a:endParaRPr lang="en-US"/>
          </a:p>
        </p:txBody>
      </p:sp>
    </p:spTree>
    <p:extLst>
      <p:ext uri="{BB962C8B-B14F-4D97-AF65-F5344CB8AC3E}">
        <p14:creationId xmlns:p14="http://schemas.microsoft.com/office/powerpoint/2010/main" val="2968775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D9A17-AD9B-C1D1-0A36-A6EDE785D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5E7F84-3481-6846-01A4-FDA5D2AAC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0D4F4-BF67-F772-92D3-52FED62C1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9E6DD-88A4-4A13-B00A-7A58F068E1F8}" type="datetimeFigureOut">
              <a:rPr lang="en-US" smtClean="0"/>
              <a:t>21-Feb-24</a:t>
            </a:fld>
            <a:endParaRPr lang="en-US"/>
          </a:p>
        </p:txBody>
      </p:sp>
      <p:sp>
        <p:nvSpPr>
          <p:cNvPr id="5" name="Footer Placeholder 4">
            <a:extLst>
              <a:ext uri="{FF2B5EF4-FFF2-40B4-BE49-F238E27FC236}">
                <a16:creationId xmlns:a16="http://schemas.microsoft.com/office/drawing/2014/main" id="{33E6BBB5-651C-EDCB-C964-A7DE124EA7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259EB1-94A1-D4B2-D132-08BDA1784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033A7-67D1-4035-99B7-A85D51DD4057}" type="slidenum">
              <a:rPr lang="en-US" smtClean="0"/>
              <a:t>‹#›</a:t>
            </a:fld>
            <a:endParaRPr lang="en-US"/>
          </a:p>
        </p:txBody>
      </p:sp>
    </p:spTree>
    <p:extLst>
      <p:ext uri="{BB962C8B-B14F-4D97-AF65-F5344CB8AC3E}">
        <p14:creationId xmlns:p14="http://schemas.microsoft.com/office/powerpoint/2010/main" val="380848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BE02CD-E0E1-EBF8-B862-18FCDC270432}"/>
              </a:ext>
            </a:extLst>
          </p:cNvPr>
          <p:cNvSpPr>
            <a:spLocks noGrp="1"/>
          </p:cNvSpPr>
          <p:nvPr>
            <p:ph type="ctrTitle"/>
          </p:nvPr>
        </p:nvSpPr>
        <p:spPr>
          <a:xfrm>
            <a:off x="1524003" y="1999615"/>
            <a:ext cx="9144000" cy="2764028"/>
          </a:xfrm>
        </p:spPr>
        <p:txBody>
          <a:bodyPr anchor="ctr">
            <a:normAutofit/>
          </a:bodyPr>
          <a:lstStyle/>
          <a:p>
            <a:r>
              <a:rPr lang="en-US" sz="7200"/>
              <a:t>Requirements Engineering</a:t>
            </a:r>
          </a:p>
        </p:txBody>
      </p:sp>
      <p:sp>
        <p:nvSpPr>
          <p:cNvPr id="3" name="Subtitle 2">
            <a:extLst>
              <a:ext uri="{FF2B5EF4-FFF2-40B4-BE49-F238E27FC236}">
                <a16:creationId xmlns:a16="http://schemas.microsoft.com/office/drawing/2014/main" id="{D7512A40-8B8E-5B9C-B1F1-72B3EA0C5849}"/>
              </a:ext>
            </a:extLst>
          </p:cNvPr>
          <p:cNvSpPr>
            <a:spLocks noGrp="1"/>
          </p:cNvSpPr>
          <p:nvPr>
            <p:ph type="subTitle" idx="1"/>
          </p:nvPr>
        </p:nvSpPr>
        <p:spPr>
          <a:xfrm>
            <a:off x="1966912" y="5645150"/>
            <a:ext cx="8258176" cy="631825"/>
          </a:xfrm>
        </p:spPr>
        <p:txBody>
          <a:bodyPr anchor="ctr">
            <a:normAutofit/>
          </a:bodyPr>
          <a:lstStyle/>
          <a:p>
            <a:r>
              <a:rPr lang="en-US" sz="2800"/>
              <a:t>Instructor: Mehroze Khan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507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1EF02-56DD-0EC8-2DFF-A4748CC57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C81AF-1D31-2150-6F08-1F5D8C66E2BD}"/>
              </a:ext>
            </a:extLst>
          </p:cNvPr>
          <p:cNvSpPr>
            <a:spLocks noGrp="1"/>
          </p:cNvSpPr>
          <p:nvPr>
            <p:ph type="title"/>
          </p:nvPr>
        </p:nvSpPr>
        <p:spPr/>
        <p:txBody>
          <a:bodyPr/>
          <a:lstStyle/>
          <a:p>
            <a:r>
              <a:rPr lang="en-US" dirty="0"/>
              <a:t>Non-functional Requirements</a:t>
            </a:r>
          </a:p>
        </p:txBody>
      </p:sp>
      <p:pic>
        <p:nvPicPr>
          <p:cNvPr id="4" name="Content Placeholder 3">
            <a:extLst>
              <a:ext uri="{FF2B5EF4-FFF2-40B4-BE49-F238E27FC236}">
                <a16:creationId xmlns:a16="http://schemas.microsoft.com/office/drawing/2014/main" id="{6708D6FB-9071-3D4C-7136-E2884A5CA3AD}"/>
              </a:ext>
            </a:extLst>
          </p:cNvPr>
          <p:cNvPicPr>
            <a:picLocks noGrp="1" noChangeAspect="1"/>
          </p:cNvPicPr>
          <p:nvPr>
            <p:ph idx="1"/>
          </p:nvPr>
        </p:nvPicPr>
        <p:blipFill>
          <a:blip r:embed="rId2"/>
          <a:stretch>
            <a:fillRect/>
          </a:stretch>
        </p:blipFill>
        <p:spPr>
          <a:xfrm>
            <a:off x="1119961" y="1473877"/>
            <a:ext cx="4171485" cy="5072861"/>
          </a:xfrm>
          <a:prstGeom prst="rect">
            <a:avLst/>
          </a:prstGeom>
        </p:spPr>
      </p:pic>
      <p:pic>
        <p:nvPicPr>
          <p:cNvPr id="5" name="Picture 4">
            <a:extLst>
              <a:ext uri="{FF2B5EF4-FFF2-40B4-BE49-F238E27FC236}">
                <a16:creationId xmlns:a16="http://schemas.microsoft.com/office/drawing/2014/main" id="{B0B845D5-3143-0DAD-9ED5-12E32A097F24}"/>
              </a:ext>
            </a:extLst>
          </p:cNvPr>
          <p:cNvPicPr>
            <a:picLocks noChangeAspect="1"/>
          </p:cNvPicPr>
          <p:nvPr/>
        </p:nvPicPr>
        <p:blipFill>
          <a:blip r:embed="rId3"/>
          <a:stretch>
            <a:fillRect/>
          </a:stretch>
        </p:blipFill>
        <p:spPr>
          <a:xfrm>
            <a:off x="6725266" y="1473877"/>
            <a:ext cx="4249224" cy="5289671"/>
          </a:xfrm>
          <a:prstGeom prst="rect">
            <a:avLst/>
          </a:prstGeom>
        </p:spPr>
      </p:pic>
    </p:spTree>
    <p:extLst>
      <p:ext uri="{BB962C8B-B14F-4D97-AF65-F5344CB8AC3E}">
        <p14:creationId xmlns:p14="http://schemas.microsoft.com/office/powerpoint/2010/main" val="242566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E2DF35-1ADA-B42A-52FC-4B7FCED3DB93}"/>
              </a:ext>
            </a:extLst>
          </p:cNvPr>
          <p:cNvSpPr>
            <a:spLocks noGrp="1"/>
          </p:cNvSpPr>
          <p:nvPr>
            <p:ph type="title"/>
          </p:nvPr>
        </p:nvSpPr>
        <p:spPr>
          <a:xfrm>
            <a:off x="643467" y="321734"/>
            <a:ext cx="10905066" cy="1135737"/>
          </a:xfrm>
        </p:spPr>
        <p:txBody>
          <a:bodyPr>
            <a:normAutofit/>
          </a:bodyPr>
          <a:lstStyle/>
          <a:p>
            <a:r>
              <a:rPr lang="en-US" sz="3600"/>
              <a:t>Testable Requirements</a:t>
            </a:r>
          </a:p>
        </p:txBody>
      </p:sp>
      <p:sp>
        <p:nvSpPr>
          <p:cNvPr id="3" name="Content Placeholder 2">
            <a:extLst>
              <a:ext uri="{FF2B5EF4-FFF2-40B4-BE49-F238E27FC236}">
                <a16:creationId xmlns:a16="http://schemas.microsoft.com/office/drawing/2014/main" id="{D5559460-98BD-1E9C-51D9-48B17832B51E}"/>
              </a:ext>
            </a:extLst>
          </p:cNvPr>
          <p:cNvSpPr>
            <a:spLocks noGrp="1"/>
          </p:cNvSpPr>
          <p:nvPr>
            <p:ph idx="1"/>
          </p:nvPr>
        </p:nvSpPr>
        <p:spPr>
          <a:xfrm>
            <a:off x="643467" y="1782981"/>
            <a:ext cx="10905066" cy="4393982"/>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Testable/Measurable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requirement which is unambiguous and clearly specifies the behaviour.</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Objective description of the requirement’s meanings.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All possible entities and activities can be examined and classified as Meet Requirements and Do Not Meet Requirements.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Testable requirements are helpful in making good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Requirements that are not testable are likely to be ambiguous, incomplete and incorrect.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8254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12666F-1601-99BE-E04C-86696EE6AF00}"/>
              </a:ext>
            </a:extLst>
          </p:cNvPr>
          <p:cNvSpPr>
            <a:spLocks noGrp="1"/>
          </p:cNvSpPr>
          <p:nvPr>
            <p:ph type="title"/>
          </p:nvPr>
        </p:nvSpPr>
        <p:spPr>
          <a:xfrm>
            <a:off x="643467" y="321734"/>
            <a:ext cx="10905066" cy="1135737"/>
          </a:xfrm>
        </p:spPr>
        <p:txBody>
          <a:bodyPr>
            <a:normAutofit/>
          </a:bodyPr>
          <a:lstStyle/>
          <a:p>
            <a:r>
              <a:rPr lang="en-US" sz="3600"/>
              <a:t>Testable Requirements</a:t>
            </a:r>
          </a:p>
        </p:txBody>
      </p:sp>
      <p:sp>
        <p:nvSpPr>
          <p:cNvPr id="3" name="Content Placeholder 2">
            <a:extLst>
              <a:ext uri="{FF2B5EF4-FFF2-40B4-BE49-F238E27FC236}">
                <a16:creationId xmlns:a16="http://schemas.microsoft.com/office/drawing/2014/main" id="{E68DBA15-D014-626C-72F2-2D2D23404FE0}"/>
              </a:ext>
            </a:extLst>
          </p:cNvPr>
          <p:cNvSpPr>
            <a:spLocks noGrp="1"/>
          </p:cNvSpPr>
          <p:nvPr>
            <p:ph idx="1"/>
          </p:nvPr>
        </p:nvSpPr>
        <p:spPr>
          <a:xfrm>
            <a:off x="643467" y="1782981"/>
            <a:ext cx="10905066" cy="4393982"/>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3 ways to help make requirements testable: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Specify a quantitative description for each adverb and adjective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Replace pronouns with specific names of entities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Make sure that every noun is defined in exactly one place in the requirements document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3299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2FE475-C1A6-C3C5-5F7D-6A966AFE002F}"/>
              </a:ext>
            </a:extLst>
          </p:cNvPr>
          <p:cNvSpPr>
            <a:spLocks noGrp="1"/>
          </p:cNvSpPr>
          <p:nvPr>
            <p:ph type="title"/>
          </p:nvPr>
        </p:nvSpPr>
        <p:spPr>
          <a:xfrm>
            <a:off x="643467" y="321734"/>
            <a:ext cx="10905066" cy="1135737"/>
          </a:xfrm>
        </p:spPr>
        <p:txBody>
          <a:bodyPr>
            <a:normAutofit/>
          </a:bodyPr>
          <a:lstStyle/>
          <a:p>
            <a:r>
              <a:rPr lang="en-US" sz="3600"/>
              <a:t>Testable/Non-Testable Requirements</a:t>
            </a:r>
          </a:p>
        </p:txBody>
      </p:sp>
      <p:sp>
        <p:nvSpPr>
          <p:cNvPr id="3" name="Content Placeholder 2">
            <a:extLst>
              <a:ext uri="{FF2B5EF4-FFF2-40B4-BE49-F238E27FC236}">
                <a16:creationId xmlns:a16="http://schemas.microsoft.com/office/drawing/2014/main" id="{6337427D-5282-6278-135C-D44D6020D4E6}"/>
              </a:ext>
            </a:extLst>
          </p:cNvPr>
          <p:cNvSpPr>
            <a:spLocks noGrp="1"/>
          </p:cNvSpPr>
          <p:nvPr>
            <p:ph idx="1"/>
          </p:nvPr>
        </p:nvSpPr>
        <p:spPr>
          <a:xfrm>
            <a:off x="643467" y="1782981"/>
            <a:ext cx="10905066" cy="4393982"/>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Some examples: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Not Testable</a:t>
            </a:r>
            <a:r>
              <a:rPr lang="en-GB" dirty="0"/>
              <a:t>: Water quality information must be accessible immediately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Testable</a:t>
            </a:r>
            <a:r>
              <a:rPr lang="en-GB" dirty="0"/>
              <a:t>: Water quality information must be retrieved within five seconds of request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Not Testable</a:t>
            </a:r>
            <a:r>
              <a:rPr lang="en-GB" dirty="0"/>
              <a:t>: The system should handle a large number of users at a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Testable</a:t>
            </a:r>
            <a:r>
              <a:rPr lang="en-GB" dirty="0"/>
              <a:t>: The system should handle 5000 users at a time</a:t>
            </a:r>
          </a:p>
          <a:p>
            <a:pPr lvl="1"/>
            <a:r>
              <a:rPr lang="en-US" b="1" dirty="0"/>
              <a:t>Not Testable</a:t>
            </a:r>
            <a:r>
              <a:rPr lang="en-US" dirty="0"/>
              <a:t>: User should press the Save button when writing text in the system. This prevents it from being lost.</a:t>
            </a:r>
          </a:p>
          <a:p>
            <a:pPr lvl="1"/>
            <a:r>
              <a:rPr lang="en-US" b="1" dirty="0"/>
              <a:t>Testable</a:t>
            </a:r>
            <a:r>
              <a:rPr lang="en-US" dirty="0"/>
              <a:t>: User should press the Save button when writing a note in the system. Pressing the Save button prevents the text from being lost.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208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28045F-3E03-0F43-A540-F87C4213D3A9}"/>
              </a:ext>
            </a:extLst>
          </p:cNvPr>
          <p:cNvSpPr>
            <a:spLocks noGrp="1"/>
          </p:cNvSpPr>
          <p:nvPr>
            <p:ph type="title"/>
          </p:nvPr>
        </p:nvSpPr>
        <p:spPr>
          <a:xfrm>
            <a:off x="643467" y="321734"/>
            <a:ext cx="10905066" cy="1135737"/>
          </a:xfrm>
        </p:spPr>
        <p:txBody>
          <a:bodyPr>
            <a:normAutofit/>
          </a:bodyPr>
          <a:lstStyle/>
          <a:p>
            <a:r>
              <a:rPr lang="en-US" sz="3600"/>
              <a:t>Requirements Documentation</a:t>
            </a:r>
          </a:p>
        </p:txBody>
      </p:sp>
      <p:sp>
        <p:nvSpPr>
          <p:cNvPr id="3" name="Content Placeholder 2">
            <a:extLst>
              <a:ext uri="{FF2B5EF4-FFF2-40B4-BE49-F238E27FC236}">
                <a16:creationId xmlns:a16="http://schemas.microsoft.com/office/drawing/2014/main" id="{6996A3FF-9448-5D38-3C4F-7383C689CE22}"/>
              </a:ext>
            </a:extLst>
          </p:cNvPr>
          <p:cNvSpPr>
            <a:spLocks noGrp="1"/>
          </p:cNvSpPr>
          <p:nvPr>
            <p:ph idx="1"/>
          </p:nvPr>
        </p:nvSpPr>
        <p:spPr>
          <a:xfrm>
            <a:off x="643467" y="1782981"/>
            <a:ext cx="10905066" cy="4393982"/>
          </a:xfrm>
        </p:spPr>
        <p:txBody>
          <a:bodyPr>
            <a:normAutofit/>
          </a:bodyPr>
          <a:lstStyle/>
          <a:p>
            <a:r>
              <a:rPr lang="en-US" sz="2400" b="0" i="0" u="none" strike="noStrike" baseline="0" dirty="0"/>
              <a:t>No matter what method we choose for defining requirements, we must keep a set of documents recording the result.</a:t>
            </a:r>
          </a:p>
          <a:p>
            <a:r>
              <a:rPr lang="en-US" sz="2400" b="0" i="0" u="none" strike="noStrike" baseline="0" dirty="0"/>
              <a:t>We and our customers will refer to these documents throughout development and maintenance.</a:t>
            </a:r>
          </a:p>
          <a:p>
            <a:r>
              <a:rPr lang="en-US" sz="2400" b="0" i="0" u="none" strike="noStrike" baseline="0" dirty="0"/>
              <a:t>Clear and precise illustrations and diagrams accompanying the documentation should be consistent with the text.</a:t>
            </a:r>
            <a:endParaRPr lang="en-US"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77062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5E0E57-854E-219D-9709-99C933B2BA57}"/>
              </a:ext>
            </a:extLst>
          </p:cNvPr>
          <p:cNvSpPr>
            <a:spLocks noGrp="1"/>
          </p:cNvSpPr>
          <p:nvPr>
            <p:ph type="title"/>
          </p:nvPr>
        </p:nvSpPr>
        <p:spPr>
          <a:xfrm>
            <a:off x="643467" y="321734"/>
            <a:ext cx="10905066" cy="1135737"/>
          </a:xfrm>
        </p:spPr>
        <p:txBody>
          <a:bodyPr>
            <a:normAutofit/>
          </a:bodyPr>
          <a:lstStyle/>
          <a:p>
            <a:r>
              <a:rPr lang="en-US" sz="3600"/>
              <a:t>Requirements Definition</a:t>
            </a:r>
          </a:p>
        </p:txBody>
      </p:sp>
      <p:sp>
        <p:nvSpPr>
          <p:cNvPr id="3" name="Content Placeholder 2">
            <a:extLst>
              <a:ext uri="{FF2B5EF4-FFF2-40B4-BE49-F238E27FC236}">
                <a16:creationId xmlns:a16="http://schemas.microsoft.com/office/drawing/2014/main" id="{D323CA40-9963-D7FE-2A07-9E07481A0142}"/>
              </a:ext>
            </a:extLst>
          </p:cNvPr>
          <p:cNvSpPr>
            <a:spLocks noGrp="1"/>
          </p:cNvSpPr>
          <p:nvPr>
            <p:ph idx="1"/>
          </p:nvPr>
        </p:nvSpPr>
        <p:spPr>
          <a:xfrm>
            <a:off x="643467" y="1782981"/>
            <a:ext cx="10905066" cy="4393982"/>
          </a:xfrm>
        </p:spPr>
        <p:txBody>
          <a:bodyPr>
            <a:normAutofit lnSpcReduction="10000"/>
          </a:bodyPr>
          <a:lstStyle/>
          <a:p>
            <a:r>
              <a:rPr lang="en-US" sz="2400" b="0" i="0" u="none" strike="noStrike" baseline="0" dirty="0"/>
              <a:t>The requirements definition is a record of the requirements expressed in the customer’s terms. Working with the customer, we document what the customer can expect of the delivered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Outline the general purpose and scope of the system, including relevant benefits, objectives, and goals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the background and the rationale behind proposal for new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the essential characteristics of an acceptable solution</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the environment in which the system will operate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Outline a description of the proposal, if the customer has a proposal for solving the problem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List any assumptions we make about how the environment behaves</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7130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E69F7C-DBE5-E012-6548-27F19BDF57D3}"/>
              </a:ext>
            </a:extLst>
          </p:cNvPr>
          <p:cNvSpPr>
            <a:spLocks noGrp="1"/>
          </p:cNvSpPr>
          <p:nvPr>
            <p:ph type="title"/>
          </p:nvPr>
        </p:nvSpPr>
        <p:spPr>
          <a:xfrm>
            <a:off x="643467" y="321734"/>
            <a:ext cx="10905066" cy="1135737"/>
          </a:xfrm>
        </p:spPr>
        <p:txBody>
          <a:bodyPr>
            <a:normAutofit/>
          </a:bodyPr>
          <a:lstStyle/>
          <a:p>
            <a:r>
              <a:rPr lang="en-US" sz="3600"/>
              <a:t>Requirements Specification</a:t>
            </a:r>
          </a:p>
        </p:txBody>
      </p:sp>
      <p:sp>
        <p:nvSpPr>
          <p:cNvPr id="3" name="Content Placeholder 2">
            <a:extLst>
              <a:ext uri="{FF2B5EF4-FFF2-40B4-BE49-F238E27FC236}">
                <a16:creationId xmlns:a16="http://schemas.microsoft.com/office/drawing/2014/main" id="{36808FCD-6D55-54F5-BEF3-897D54538642}"/>
              </a:ext>
            </a:extLst>
          </p:cNvPr>
          <p:cNvSpPr>
            <a:spLocks noGrp="1"/>
          </p:cNvSpPr>
          <p:nvPr>
            <p:ph idx="1"/>
          </p:nvPr>
        </p:nvSpPr>
        <p:spPr>
          <a:xfrm>
            <a:off x="643467" y="1782981"/>
            <a:ext cx="10905066" cy="4393982"/>
          </a:xfrm>
        </p:spPr>
        <p:txBody>
          <a:bodyPr>
            <a:normAutofit/>
          </a:bodyPr>
          <a:lstStyle/>
          <a:p>
            <a:r>
              <a:rPr lang="en-US" sz="2400" b="0" i="0" u="none" strike="noStrike" baseline="0" dirty="0"/>
              <a:t>The requirements specification covers exactly the same ground as the requirements definition, but from the perspective of the developers. </a:t>
            </a:r>
          </a:p>
          <a:p>
            <a:r>
              <a:rPr lang="en-US" sz="2400" b="0" i="0" u="none" strike="noStrike" baseline="0" dirty="0"/>
              <a:t>Where the requirements definition is written in terms of the customer’s vocabulary, referring to objects, states, events, and activities in the customer’s world, the requirements specification is written in terms of the system’s interface.</a:t>
            </a:r>
          </a:p>
          <a:p>
            <a:r>
              <a:rPr lang="en-US" sz="2400" b="0" i="0" u="none" strike="noStrike" baseline="0" dirty="0"/>
              <a:t>We accomplish this by rewriting the requirements so that they refer only to those real-world objects (states, events, actions) that are sensed or actuated by the proposed system.</a:t>
            </a:r>
            <a:endParaRPr lang="en-US"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1075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5107DD-11B0-5A28-D66A-EE05FF5445A5}"/>
              </a:ext>
            </a:extLst>
          </p:cNvPr>
          <p:cNvSpPr>
            <a:spLocks noGrp="1"/>
          </p:cNvSpPr>
          <p:nvPr>
            <p:ph type="title"/>
          </p:nvPr>
        </p:nvSpPr>
        <p:spPr>
          <a:xfrm>
            <a:off x="643467" y="321734"/>
            <a:ext cx="10905066" cy="1135737"/>
          </a:xfrm>
        </p:spPr>
        <p:txBody>
          <a:bodyPr>
            <a:normAutofit/>
          </a:bodyPr>
          <a:lstStyle/>
          <a:p>
            <a:r>
              <a:rPr lang="en-US" sz="3600"/>
              <a:t>Requirements Specification</a:t>
            </a:r>
          </a:p>
        </p:txBody>
      </p:sp>
      <p:sp>
        <p:nvSpPr>
          <p:cNvPr id="3" name="Content Placeholder 2">
            <a:extLst>
              <a:ext uri="{FF2B5EF4-FFF2-40B4-BE49-F238E27FC236}">
                <a16:creationId xmlns:a16="http://schemas.microsoft.com/office/drawing/2014/main" id="{53A3439A-F47F-4D4C-6D26-9DF85C7DE897}"/>
              </a:ext>
            </a:extLst>
          </p:cNvPr>
          <p:cNvSpPr>
            <a:spLocks noGrp="1"/>
          </p:cNvSpPr>
          <p:nvPr>
            <p:ph idx="1"/>
          </p:nvPr>
        </p:nvSpPr>
        <p:spPr>
          <a:xfrm>
            <a:off x="643467" y="1782981"/>
            <a:ext cx="10905066" cy="4393982"/>
          </a:xfrm>
        </p:spPr>
        <p:txBody>
          <a:bodyPr>
            <a:normAutofit/>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all inputs and outputs in detail, including</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sources of inputs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destinations of outputs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value ranges </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data format of inputs and output data</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data protocols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window formats and organizations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timing constraint </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Restate the required functionality in terms of the interfaces' inputs and outputs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Devise fit criteria for each of the customer's quality requirements </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73931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D5579B-16B9-0F55-5444-7E7EF23D7134}"/>
              </a:ext>
            </a:extLst>
          </p:cNvPr>
          <p:cNvSpPr>
            <a:spLocks noGrp="1"/>
          </p:cNvSpPr>
          <p:nvPr>
            <p:ph type="title"/>
          </p:nvPr>
        </p:nvSpPr>
        <p:spPr>
          <a:xfrm>
            <a:off x="643467" y="1678507"/>
            <a:ext cx="3962061" cy="4516360"/>
          </a:xfrm>
        </p:spPr>
        <p:txBody>
          <a:bodyPr anchor="t">
            <a:normAutofit/>
          </a:bodyPr>
          <a:lstStyle/>
          <a:p>
            <a:r>
              <a:rPr lang="en-US" sz="3600" dirty="0"/>
              <a:t>IEEE Standard for SRS Document</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B902DD4-0399-C478-C040-E7FBD088C45E}"/>
              </a:ext>
            </a:extLst>
          </p:cNvPr>
          <p:cNvSpPr>
            <a:spLocks noGrp="1"/>
          </p:cNvSpPr>
          <p:nvPr>
            <p:ph idx="1"/>
          </p:nvPr>
        </p:nvSpPr>
        <p:spPr>
          <a:xfrm>
            <a:off x="4296698" y="127819"/>
            <a:ext cx="7251836" cy="6730181"/>
          </a:xfrm>
        </p:spPr>
        <p:txBody>
          <a:bodyPr>
            <a:normAutofit lnSpcReduction="10000"/>
          </a:bodyPr>
          <a:lstStyle/>
          <a:p>
            <a:pPr marL="220663" indent="-220663">
              <a:buClr>
                <a:srgbClr val="000000"/>
              </a:buClr>
              <a:buSzPct val="100000"/>
              <a:buFont typeface="Times New Roman" pitchFamily="18"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300" dirty="0">
                <a:ea typeface="Cambria" panose="02040503050406030204" pitchFamily="18" charset="0"/>
              </a:rPr>
              <a:t> </a:t>
            </a:r>
            <a:r>
              <a:rPr lang="en-GB" sz="1400" dirty="0">
                <a:ea typeface="Cambria" panose="02040503050406030204" pitchFamily="18" charset="0"/>
              </a:rPr>
              <a:t>Introduction to the Document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1.1  Purpose of the Product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1.2  Scope of the Product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1.3  Acronyms, Abbreviations, Definitions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1.4  References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1.5  Outline of the rest of the SRS</a:t>
            </a:r>
          </a:p>
          <a:p>
            <a:pPr marL="220663" indent="-220663">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rPr>
              <a:t>General Description of Product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2.1  Context of Product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2.2  Product Functions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2.3  User Characteristics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2.4  Constraints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2.5  Assumptions and Dependencies</a:t>
            </a:r>
          </a:p>
          <a:p>
            <a:pPr marL="220663" indent="-220663">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rPr>
              <a:t>Specific Requirements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  External Interface Requirements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3.1.1  User Interfaces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3.1.2  Hardware Interfaces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3.1.3  Software Interfaces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3.1.4  Communications Interfaces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3.2  Functional Requirements</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3.2.1  Requirement 1</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3.2.2  Requirement 2</a:t>
            </a:r>
          </a:p>
          <a:p>
            <a:pPr marL="1933575" lvl="2" indent="-135890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3.3  Performance Requirements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3.4  Design Constraints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3.5  Other Quality Requirements</a:t>
            </a:r>
          </a:p>
          <a:p>
            <a:pPr lvl="1" indent="-120650">
              <a:buClr>
                <a:srgbClr val="000000"/>
              </a:buClr>
              <a:buSzPct val="100000"/>
              <a:buFont typeface="Times" charset="0"/>
              <a:buNone/>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cs typeface="Arial" charset="0"/>
              </a:rPr>
              <a:t>3.6  Other Requirements</a:t>
            </a:r>
          </a:p>
          <a:p>
            <a:pPr marL="220663" indent="-220663">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400" dirty="0">
                <a:ea typeface="Cambria" panose="02040503050406030204" pitchFamily="18" charset="0"/>
              </a:rPr>
              <a:t>Appendices</a:t>
            </a:r>
          </a:p>
          <a:p>
            <a:endParaRPr lang="en-US" sz="5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8472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B9AB-E632-7042-A987-13DA301D066D}"/>
              </a:ext>
            </a:extLst>
          </p:cNvPr>
          <p:cNvSpPr>
            <a:spLocks noGrp="1"/>
          </p:cNvSpPr>
          <p:nvPr>
            <p:ph type="title"/>
          </p:nvPr>
        </p:nvSpPr>
        <p:spPr/>
        <p:txBody>
          <a:bodyPr/>
          <a:lstStyle/>
          <a:p>
            <a:r>
              <a:rPr lang="en-US" dirty="0"/>
              <a:t>Capturing Requirements</a:t>
            </a:r>
          </a:p>
        </p:txBody>
      </p:sp>
      <p:pic>
        <p:nvPicPr>
          <p:cNvPr id="5" name="Content Placeholder 4" descr="Diagram&#10;&#10;Description automatically generated">
            <a:extLst>
              <a:ext uri="{FF2B5EF4-FFF2-40B4-BE49-F238E27FC236}">
                <a16:creationId xmlns:a16="http://schemas.microsoft.com/office/drawing/2014/main" id="{1FDAB3E7-385F-5B3D-A804-B94AF5EBC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761" y="1864445"/>
            <a:ext cx="9350478" cy="4099118"/>
          </a:xfrm>
        </p:spPr>
      </p:pic>
    </p:spTree>
    <p:extLst>
      <p:ext uri="{BB962C8B-B14F-4D97-AF65-F5344CB8AC3E}">
        <p14:creationId xmlns:p14="http://schemas.microsoft.com/office/powerpoint/2010/main" val="45687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753222-D938-ECFA-7110-425EB99FFDF3}"/>
              </a:ext>
            </a:extLst>
          </p:cNvPr>
          <p:cNvSpPr>
            <a:spLocks noGrp="1"/>
          </p:cNvSpPr>
          <p:nvPr>
            <p:ph type="title"/>
          </p:nvPr>
        </p:nvSpPr>
        <p:spPr>
          <a:xfrm>
            <a:off x="643467" y="321734"/>
            <a:ext cx="10905066" cy="1135737"/>
          </a:xfrm>
        </p:spPr>
        <p:txBody>
          <a:bodyPr>
            <a:normAutofit/>
          </a:bodyPr>
          <a:lstStyle/>
          <a:p>
            <a:r>
              <a:rPr lang="en-US" sz="3600"/>
              <a:t>Requirements Prioritization</a:t>
            </a:r>
          </a:p>
        </p:txBody>
      </p:sp>
      <p:sp>
        <p:nvSpPr>
          <p:cNvPr id="3" name="Content Placeholder 2">
            <a:extLst>
              <a:ext uri="{FF2B5EF4-FFF2-40B4-BE49-F238E27FC236}">
                <a16:creationId xmlns:a16="http://schemas.microsoft.com/office/drawing/2014/main" id="{85E8FEA2-C595-300F-6E8F-66C7E9F0D8CD}"/>
              </a:ext>
            </a:extLst>
          </p:cNvPr>
          <p:cNvSpPr>
            <a:spLocks noGrp="1"/>
          </p:cNvSpPr>
          <p:nvPr>
            <p:ph idx="1"/>
          </p:nvPr>
        </p:nvSpPr>
        <p:spPr>
          <a:xfrm>
            <a:off x="643467" y="1782981"/>
            <a:ext cx="10905066" cy="4393982"/>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Different stakeholders have different set of requirements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potentially conflicting ideas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Need to prioritize requirements to resolve conflicts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Prioritization might separate requirements into three categories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dirty="0"/>
              <a:t>essential</a:t>
            </a:r>
            <a:r>
              <a:rPr lang="en-GB" dirty="0"/>
              <a:t>: absolutely must be met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dirty="0"/>
              <a:t>desirable</a:t>
            </a:r>
            <a:r>
              <a:rPr lang="en-GB" dirty="0"/>
              <a:t>: highly desirable but not necessary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i="1" dirty="0"/>
              <a:t>optional</a:t>
            </a:r>
            <a:r>
              <a:rPr lang="en-GB" dirty="0"/>
              <a:t>: possible but could be eliminated</a:t>
            </a: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5561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07EC9-BF63-C471-0756-0107AF7A72E7}"/>
              </a:ext>
            </a:extLst>
          </p:cNvPr>
          <p:cNvSpPr>
            <a:spLocks noGrp="1"/>
          </p:cNvSpPr>
          <p:nvPr>
            <p:ph type="title"/>
          </p:nvPr>
        </p:nvSpPr>
        <p:spPr>
          <a:xfrm>
            <a:off x="643467" y="1698171"/>
            <a:ext cx="3962061" cy="4516360"/>
          </a:xfrm>
        </p:spPr>
        <p:txBody>
          <a:bodyPr anchor="t">
            <a:normAutofit/>
          </a:bodyPr>
          <a:lstStyle/>
          <a:p>
            <a:r>
              <a:rPr lang="en-US" sz="3600" dirty="0"/>
              <a:t>Process Management and Requirements Traceability</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490802E-82D8-18B4-7B20-AA71E5F9C4E1}"/>
              </a:ext>
            </a:extLst>
          </p:cNvPr>
          <p:cNvSpPr>
            <a:spLocks noGrp="1"/>
          </p:cNvSpPr>
          <p:nvPr>
            <p:ph idx="1"/>
          </p:nvPr>
        </p:nvSpPr>
        <p:spPr>
          <a:xfrm>
            <a:off x="5070020" y="1698170"/>
            <a:ext cx="6478513" cy="4516361"/>
          </a:xfrm>
        </p:spPr>
        <p:txBody>
          <a:bodyPr>
            <a:normAutofit lnSpcReduction="10000"/>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Process management is a set of procedures that track</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requirements that define what the system should do</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design modules that are generated from the requirement</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program code that implements the design</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tests that verify the functionality of the system</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documents that describe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It provides the threads that tie the system parts together</a:t>
            </a:r>
          </a:p>
          <a:p>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38442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C78-29DB-92EF-5908-8CDA155EBDA9}"/>
              </a:ext>
            </a:extLst>
          </p:cNvPr>
          <p:cNvSpPr>
            <a:spLocks noGrp="1"/>
          </p:cNvSpPr>
          <p:nvPr>
            <p:ph type="title"/>
          </p:nvPr>
        </p:nvSpPr>
        <p:spPr/>
        <p:txBody>
          <a:bodyPr/>
          <a:lstStyle/>
          <a:p>
            <a:r>
              <a:rPr lang="en-US" dirty="0"/>
              <a:t>Process Management and Requirements Traceability</a:t>
            </a:r>
          </a:p>
        </p:txBody>
      </p:sp>
      <p:sp>
        <p:nvSpPr>
          <p:cNvPr id="3" name="Content Placeholder 2">
            <a:extLst>
              <a:ext uri="{FF2B5EF4-FFF2-40B4-BE49-F238E27FC236}">
                <a16:creationId xmlns:a16="http://schemas.microsoft.com/office/drawing/2014/main" id="{638CBB14-3744-AD09-84EC-7F243B6EB522}"/>
              </a:ext>
            </a:extLst>
          </p:cNvPr>
          <p:cNvSpPr>
            <a:spLocks noGrp="1"/>
          </p:cNvSpPr>
          <p:nvPr>
            <p:ph idx="1"/>
          </p:nvPr>
        </p:nvSpPr>
        <p:spPr/>
        <p:txBody>
          <a:bodyPr/>
          <a:lstStyle/>
          <a:p>
            <a:r>
              <a:rPr lang="en-GB" sz="2800" dirty="0"/>
              <a:t>Horizontal threads show the coordination between development activities</a:t>
            </a:r>
          </a:p>
          <a:p>
            <a:endParaRPr lang="en-US" dirty="0"/>
          </a:p>
        </p:txBody>
      </p:sp>
      <p:pic>
        <p:nvPicPr>
          <p:cNvPr id="5" name="Picture 4" descr="Diagram&#10;&#10;Description automatically generated">
            <a:extLst>
              <a:ext uri="{FF2B5EF4-FFF2-40B4-BE49-F238E27FC236}">
                <a16:creationId xmlns:a16="http://schemas.microsoft.com/office/drawing/2014/main" id="{79BBF808-3124-F41E-3725-00CAE3DD5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331" y="2722951"/>
            <a:ext cx="8315337" cy="4041641"/>
          </a:xfrm>
          <a:prstGeom prst="rect">
            <a:avLst/>
          </a:prstGeom>
        </p:spPr>
      </p:pic>
    </p:spTree>
    <p:extLst>
      <p:ext uri="{BB962C8B-B14F-4D97-AF65-F5344CB8AC3E}">
        <p14:creationId xmlns:p14="http://schemas.microsoft.com/office/powerpoint/2010/main" val="8910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4D920C-DD15-D645-974D-C6EF862FA0A8}"/>
              </a:ext>
            </a:extLst>
          </p:cNvPr>
          <p:cNvSpPr>
            <a:spLocks noGrp="1"/>
          </p:cNvSpPr>
          <p:nvPr>
            <p:ph type="title"/>
          </p:nvPr>
        </p:nvSpPr>
        <p:spPr>
          <a:xfrm>
            <a:off x="643467" y="1698171"/>
            <a:ext cx="3962061" cy="4516360"/>
          </a:xfrm>
        </p:spPr>
        <p:txBody>
          <a:bodyPr anchor="t">
            <a:normAutofit/>
          </a:bodyPr>
          <a:lstStyle/>
          <a:p>
            <a:r>
              <a:rPr lang="en-US" sz="3600" dirty="0"/>
              <a:t>Validation and Verification</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EBC3028-4420-A328-829B-C65FEAB552F9}"/>
              </a:ext>
            </a:extLst>
          </p:cNvPr>
          <p:cNvSpPr>
            <a:spLocks noGrp="1"/>
          </p:cNvSpPr>
          <p:nvPr>
            <p:ph idx="1"/>
          </p:nvPr>
        </p:nvSpPr>
        <p:spPr>
          <a:xfrm>
            <a:off x="4745556" y="943397"/>
            <a:ext cx="6478513" cy="4516361"/>
          </a:xfrm>
        </p:spPr>
        <p:txBody>
          <a:bodyPr>
            <a:noAutofit/>
          </a:bodyPr>
          <a:lstStyle/>
          <a:p>
            <a:r>
              <a:rPr lang="en-US" sz="2400" b="0" i="0" u="none" strike="noStrike" baseline="0" dirty="0"/>
              <a:t>In </a:t>
            </a:r>
            <a:r>
              <a:rPr lang="en-US" sz="2400" b="1" dirty="0"/>
              <a:t>R</a:t>
            </a:r>
            <a:r>
              <a:rPr lang="en-US" sz="2400" b="1" i="0" u="none" strike="noStrike" baseline="0" dirty="0"/>
              <a:t>equirements </a:t>
            </a:r>
            <a:r>
              <a:rPr lang="en-US" sz="2400" b="1" dirty="0"/>
              <a:t>V</a:t>
            </a:r>
            <a:r>
              <a:rPr lang="en-US" sz="2400" b="1" i="0" u="none" strike="noStrike" baseline="0" dirty="0"/>
              <a:t>alidation</a:t>
            </a:r>
            <a:r>
              <a:rPr lang="en-US" sz="2400" b="0" i="0" u="none" strike="noStrike" baseline="0" dirty="0"/>
              <a:t>, we check that our requirements definition accurately reflects the customer’s—actually, all of the stakeholders’—needs.</a:t>
            </a:r>
          </a:p>
          <a:p>
            <a:r>
              <a:rPr lang="en-US" sz="2400" b="0" i="0" u="none" strike="noStrike" baseline="0" dirty="0"/>
              <a:t>In </a:t>
            </a:r>
            <a:r>
              <a:rPr lang="en-US" sz="2400" b="1" dirty="0"/>
              <a:t>V</a:t>
            </a:r>
            <a:r>
              <a:rPr lang="en-US" sz="2400" b="1" i="0" u="none" strike="noStrike" baseline="0" dirty="0"/>
              <a:t>erification</a:t>
            </a:r>
            <a:r>
              <a:rPr lang="en-US" sz="2400" b="0" i="0" u="none" strike="noStrike" baseline="0" dirty="0"/>
              <a:t>, we check that one document or artifact conforms to another. Thus, we verify that our code conforms to our design, and that our design conforms to our requirements specification; at the requirements level, we verify that our requirements specification conforms to the</a:t>
            </a:r>
            <a:r>
              <a:rPr lang="en-US" sz="2400" dirty="0"/>
              <a:t> </a:t>
            </a:r>
            <a:r>
              <a:rPr lang="en-US" sz="2400" b="0" i="0" u="none" strike="noStrike" baseline="0" dirty="0"/>
              <a:t>requirements definition. </a:t>
            </a:r>
          </a:p>
          <a:p>
            <a:r>
              <a:rPr lang="en-US" sz="2400" b="0" i="0" u="none" strike="noStrike" baseline="0" dirty="0"/>
              <a:t>To summarize, </a:t>
            </a:r>
            <a:r>
              <a:rPr lang="en-US" sz="2400" b="1" i="0" u="none" strike="noStrike" baseline="0" dirty="0"/>
              <a:t>verification ensures that we </a:t>
            </a:r>
            <a:r>
              <a:rPr lang="en-US" sz="2400" b="1" i="1" u="none" strike="noStrike" baseline="0" dirty="0"/>
              <a:t>build the system right</a:t>
            </a:r>
            <a:r>
              <a:rPr lang="en-US" sz="2400" b="0" i="0" u="none" strike="noStrike" baseline="0" dirty="0"/>
              <a:t>, whereas </a:t>
            </a:r>
            <a:r>
              <a:rPr lang="en-US" sz="2400" b="1" i="0" u="none" strike="noStrike" baseline="0" dirty="0"/>
              <a:t>validation ensures that we </a:t>
            </a:r>
            <a:r>
              <a:rPr lang="en-US" sz="2400" b="1" i="1" u="none" strike="noStrike" baseline="0" dirty="0"/>
              <a:t>build the right system!</a:t>
            </a:r>
            <a:endParaRPr lang="en-US" sz="2400" b="1"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9772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207B97-D1AA-FEF9-96FE-AFE1C2D3BAD3}"/>
              </a:ext>
            </a:extLst>
          </p:cNvPr>
          <p:cNvSpPr>
            <a:spLocks noGrp="1"/>
          </p:cNvSpPr>
          <p:nvPr>
            <p:ph type="title"/>
          </p:nvPr>
        </p:nvSpPr>
        <p:spPr>
          <a:xfrm>
            <a:off x="643467" y="1698171"/>
            <a:ext cx="3962061" cy="4516360"/>
          </a:xfrm>
        </p:spPr>
        <p:txBody>
          <a:bodyPr anchor="t">
            <a:normAutofit/>
          </a:bodyPr>
          <a:lstStyle/>
          <a:p>
            <a:r>
              <a:rPr lang="en-US" sz="3600" dirty="0"/>
              <a:t>Requirements Review</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E406DC8-E51E-A194-4E86-47B2B0EF43E1}"/>
              </a:ext>
            </a:extLst>
          </p:cNvPr>
          <p:cNvSpPr>
            <a:spLocks noGrp="1"/>
          </p:cNvSpPr>
          <p:nvPr>
            <p:ph idx="1"/>
          </p:nvPr>
        </p:nvSpPr>
        <p:spPr>
          <a:xfrm>
            <a:off x="5070020" y="1698170"/>
            <a:ext cx="6478513" cy="4516361"/>
          </a:xfrm>
        </p:spPr>
        <p:txBody>
          <a:bodyPr>
            <a:normAutofit fontScale="92500" lnSpcReduction="20000"/>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Review the stated goals and objectives of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Compare the requirements with the goals and objectives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Review the environment in which the system is to operate</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Review the information flow and proposed functions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Assess and document the risk, discuss and compare alternatives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Testing the system: how the requirements will be revalidated as the requirements grow and change</a:t>
            </a:r>
          </a:p>
          <a:p>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4548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CF34E3-15DA-7115-977C-6A8740975131}"/>
              </a:ext>
            </a:extLst>
          </p:cNvPr>
          <p:cNvSpPr>
            <a:spLocks noGrp="1"/>
          </p:cNvSpPr>
          <p:nvPr>
            <p:ph type="title"/>
          </p:nvPr>
        </p:nvSpPr>
        <p:spPr>
          <a:xfrm>
            <a:off x="643467" y="321734"/>
            <a:ext cx="10905066" cy="1135737"/>
          </a:xfrm>
        </p:spPr>
        <p:txBody>
          <a:bodyPr>
            <a:normAutofit/>
          </a:bodyPr>
          <a:lstStyle/>
          <a:p>
            <a:r>
              <a:rPr lang="en-US" sz="3600"/>
              <a:t>Measuring Requirements</a:t>
            </a:r>
          </a:p>
        </p:txBody>
      </p:sp>
      <p:sp>
        <p:nvSpPr>
          <p:cNvPr id="3" name="Content Placeholder 2">
            <a:extLst>
              <a:ext uri="{FF2B5EF4-FFF2-40B4-BE49-F238E27FC236}">
                <a16:creationId xmlns:a16="http://schemas.microsoft.com/office/drawing/2014/main" id="{B0215E0C-B6E0-20E5-D0B2-7E77AF774A13}"/>
              </a:ext>
            </a:extLst>
          </p:cNvPr>
          <p:cNvSpPr>
            <a:spLocks noGrp="1"/>
          </p:cNvSpPr>
          <p:nvPr>
            <p:ph idx="1"/>
          </p:nvPr>
        </p:nvSpPr>
        <p:spPr>
          <a:xfrm>
            <a:off x="643467" y="1782981"/>
            <a:ext cx="10905066" cy="4393982"/>
          </a:xfrm>
        </p:spPr>
        <p:txBody>
          <a:bodyPr>
            <a:normAutofit/>
          </a:bodyPr>
          <a:lstStyle/>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Measurements focus on three areas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product</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process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resources</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requirements can give us a sense of the size of the developed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changes to requirements</a:t>
            </a:r>
          </a:p>
          <a:p>
            <a:pPr marL="725488" lvl="1" indent="-26828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Many changes indicate some instability or uncertainty in our understanding of the system</a:t>
            </a:r>
          </a:p>
          <a:p>
            <a:pPr marL="325438" indent="-325438"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Requirement-size and change measurements should be recorded by requirements type</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733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7CD8E5-8412-EFD8-EDC2-517BC78AC4E3}"/>
              </a:ext>
            </a:extLst>
          </p:cNvPr>
          <p:cNvSpPr>
            <a:spLocks noGrp="1"/>
          </p:cNvSpPr>
          <p:nvPr>
            <p:ph type="title"/>
          </p:nvPr>
        </p:nvSpPr>
        <p:spPr>
          <a:xfrm>
            <a:off x="643467" y="321734"/>
            <a:ext cx="10905066" cy="1135737"/>
          </a:xfrm>
        </p:spPr>
        <p:txBody>
          <a:bodyPr>
            <a:normAutofit/>
          </a:bodyPr>
          <a:lstStyle/>
          <a:p>
            <a:r>
              <a:rPr lang="en-US" sz="3600"/>
              <a:t>Measuring Requirements</a:t>
            </a:r>
          </a:p>
        </p:txBody>
      </p:sp>
      <p:sp>
        <p:nvSpPr>
          <p:cNvPr id="3" name="Content Placeholder 2">
            <a:extLst>
              <a:ext uri="{FF2B5EF4-FFF2-40B4-BE49-F238E27FC236}">
                <a16:creationId xmlns:a16="http://schemas.microsoft.com/office/drawing/2014/main" id="{24B77CBE-19A6-6494-577F-3C77A4A58095}"/>
              </a:ext>
            </a:extLst>
          </p:cNvPr>
          <p:cNvSpPr>
            <a:spLocks noGrp="1"/>
          </p:cNvSpPr>
          <p:nvPr>
            <p:ph idx="1"/>
          </p:nvPr>
        </p:nvSpPr>
        <p:spPr>
          <a:xfrm>
            <a:off x="643467" y="1782981"/>
            <a:ext cx="10905066" cy="4393982"/>
          </a:xfrm>
        </p:spPr>
        <p:txBody>
          <a:bodyPr>
            <a:normAutofit/>
          </a:bodyPr>
          <a:lstStyle/>
          <a:p>
            <a:pPr marL="0" indent="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Rating Scheme on Scale from 1 to 5</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You understand this requirement completely, have designed systems from similar requirements, and  have no trouble developing a design from this requirement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Some elements of this requirement are new, but they are not radically different from requirements that have been successfully designed in the past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Some elements of this requirement are very different from requirements in the past, but you understand the requirement and can develop a good design from it</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You cannot understand some parts of this requirement, and are not sure that you can develop a good design</a:t>
            </a:r>
          </a:p>
          <a:p>
            <a:pPr marL="325438" indent="-325438" eaLnBrk="1" hangingPunct="1">
              <a:buFont typeface="Lucida Sans Unicode" pitchFamily="34" charset="0"/>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You do not understand this requirement at all, and can not develop a design</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13359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CE4FDF-3444-B37D-FBEB-58C80D03E2CE}"/>
              </a:ext>
            </a:extLst>
          </p:cNvPr>
          <p:cNvSpPr>
            <a:spLocks noGrp="1"/>
          </p:cNvSpPr>
          <p:nvPr>
            <p:ph type="title"/>
          </p:nvPr>
        </p:nvSpPr>
        <p:spPr>
          <a:xfrm>
            <a:off x="643467" y="321734"/>
            <a:ext cx="10905066" cy="1135737"/>
          </a:xfrm>
        </p:spPr>
        <p:txBody>
          <a:bodyPr>
            <a:normAutofit/>
          </a:bodyPr>
          <a:lstStyle/>
          <a:p>
            <a:r>
              <a:rPr lang="en-US" sz="3600"/>
              <a:t>Measuring Requirements</a:t>
            </a:r>
          </a:p>
        </p:txBody>
      </p:sp>
      <p:sp>
        <p:nvSpPr>
          <p:cNvPr id="3" name="Content Placeholder 2">
            <a:extLst>
              <a:ext uri="{FF2B5EF4-FFF2-40B4-BE49-F238E27FC236}">
                <a16:creationId xmlns:a16="http://schemas.microsoft.com/office/drawing/2014/main" id="{4C62535F-DA10-468C-5B72-DF65823E01F7}"/>
              </a:ext>
            </a:extLst>
          </p:cNvPr>
          <p:cNvSpPr>
            <a:spLocks noGrp="1"/>
          </p:cNvSpPr>
          <p:nvPr>
            <p:ph idx="1"/>
          </p:nvPr>
        </p:nvSpPr>
        <p:spPr>
          <a:xfrm>
            <a:off x="643469" y="1782981"/>
            <a:ext cx="4008384" cy="4393982"/>
          </a:xfrm>
        </p:spPr>
        <p:txBody>
          <a:bodyPr>
            <a:normAutofit/>
          </a:bodyPr>
          <a:lstStyle/>
          <a:p>
            <a:pPr algn="just"/>
            <a:r>
              <a:rPr lang="en-US" sz="2400" b="0" i="0" u="none" strike="noStrike" baseline="0" dirty="0"/>
              <a:t>If the designers and testers yield profiles with mostly 1s and 2s, as shown in Figure, then the requirements are in good shape and can be passed on to the design team.</a:t>
            </a:r>
            <a:endParaRPr lang="en-US"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histogram&#10;&#10;Description automatically generated">
            <a:extLst>
              <a:ext uri="{FF2B5EF4-FFF2-40B4-BE49-F238E27FC236}">
                <a16:creationId xmlns:a16="http://schemas.microsoft.com/office/drawing/2014/main" id="{557ABB20-7863-383B-26BB-2884E3491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237968"/>
            <a:ext cx="6253212" cy="345191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33197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CE4FDF-3444-B37D-FBEB-58C80D03E2CE}"/>
              </a:ext>
            </a:extLst>
          </p:cNvPr>
          <p:cNvSpPr>
            <a:spLocks noGrp="1"/>
          </p:cNvSpPr>
          <p:nvPr>
            <p:ph type="title"/>
          </p:nvPr>
        </p:nvSpPr>
        <p:spPr>
          <a:xfrm>
            <a:off x="643467" y="321734"/>
            <a:ext cx="10905066" cy="1135737"/>
          </a:xfrm>
        </p:spPr>
        <p:txBody>
          <a:bodyPr>
            <a:normAutofit/>
          </a:bodyPr>
          <a:lstStyle/>
          <a:p>
            <a:r>
              <a:rPr lang="en-US" sz="3600"/>
              <a:t>Measuring Requirements</a:t>
            </a:r>
          </a:p>
        </p:txBody>
      </p:sp>
      <p:sp>
        <p:nvSpPr>
          <p:cNvPr id="3" name="Content Placeholder 2">
            <a:extLst>
              <a:ext uri="{FF2B5EF4-FFF2-40B4-BE49-F238E27FC236}">
                <a16:creationId xmlns:a16="http://schemas.microsoft.com/office/drawing/2014/main" id="{4C62535F-DA10-468C-5B72-DF65823E01F7}"/>
              </a:ext>
            </a:extLst>
          </p:cNvPr>
          <p:cNvSpPr>
            <a:spLocks noGrp="1"/>
          </p:cNvSpPr>
          <p:nvPr>
            <p:ph idx="1"/>
          </p:nvPr>
        </p:nvSpPr>
        <p:spPr>
          <a:xfrm>
            <a:off x="643469" y="1782981"/>
            <a:ext cx="4008384" cy="4393982"/>
          </a:xfrm>
        </p:spPr>
        <p:txBody>
          <a:bodyPr>
            <a:normAutofit/>
          </a:bodyPr>
          <a:lstStyle/>
          <a:p>
            <a:pPr algn="just"/>
            <a:r>
              <a:rPr lang="en-US" sz="2400" b="0" i="0" u="none" strike="noStrike" baseline="0" dirty="0"/>
              <a:t>If there are many 4s and 5s, then the requirements should be revised, and the revisions reassessed to have better profiles, before we proceed to design.</a:t>
            </a:r>
            <a:endParaRPr lang="en-US"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7ABB20-7863-383B-26BB-2884E3491C38}"/>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295320" y="2202966"/>
            <a:ext cx="6253212" cy="352192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21664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BC296C-0F44-1928-CB71-C7024076C684}"/>
              </a:ext>
            </a:extLst>
          </p:cNvPr>
          <p:cNvSpPr>
            <a:spLocks noGrp="1"/>
          </p:cNvSpPr>
          <p:nvPr>
            <p:ph type="title"/>
          </p:nvPr>
        </p:nvSpPr>
        <p:spPr>
          <a:xfrm>
            <a:off x="643467" y="321734"/>
            <a:ext cx="10905066" cy="1135737"/>
          </a:xfrm>
        </p:spPr>
        <p:txBody>
          <a:bodyPr>
            <a:normAutofit/>
          </a:bodyPr>
          <a:lstStyle/>
          <a:p>
            <a:r>
              <a:rPr lang="en-US" sz="3600"/>
              <a:t>Analysis</a:t>
            </a:r>
          </a:p>
        </p:txBody>
      </p:sp>
      <p:sp>
        <p:nvSpPr>
          <p:cNvPr id="3" name="Content Placeholder 2">
            <a:extLst>
              <a:ext uri="{FF2B5EF4-FFF2-40B4-BE49-F238E27FC236}">
                <a16:creationId xmlns:a16="http://schemas.microsoft.com/office/drawing/2014/main" id="{84CA30ED-DAA3-DC8C-4AE4-CC8E151EE7FE}"/>
              </a:ext>
            </a:extLst>
          </p:cNvPr>
          <p:cNvSpPr>
            <a:spLocks noGrp="1"/>
          </p:cNvSpPr>
          <p:nvPr>
            <p:ph idx="1"/>
          </p:nvPr>
        </p:nvSpPr>
        <p:spPr>
          <a:xfrm>
            <a:off x="1066581" y="1779204"/>
            <a:ext cx="3461392" cy="4393982"/>
          </a:xfrm>
        </p:spPr>
        <p:txBody>
          <a:bodyPr>
            <a:normAutofit/>
          </a:bodyPr>
          <a:lstStyle/>
          <a:p>
            <a:pPr algn="just"/>
            <a:r>
              <a:rPr lang="en-US" sz="2400" dirty="0"/>
              <a:t>Focus on requirements</a:t>
            </a:r>
          </a:p>
          <a:p>
            <a:pPr algn="just"/>
            <a:r>
              <a:rPr lang="en-US" sz="2400" dirty="0"/>
              <a:t>Each element should improve understanding of requirements</a:t>
            </a:r>
          </a:p>
          <a:p>
            <a:pPr algn="just"/>
            <a:r>
              <a:rPr lang="en-US" sz="2400" dirty="0"/>
              <a:t>Delay consideration of infrastructure till design</a:t>
            </a:r>
          </a:p>
          <a:p>
            <a:pPr algn="just"/>
            <a:r>
              <a:rPr lang="en-US" sz="2400" dirty="0"/>
              <a:t>Requirements model provides value to all stakeholders</a:t>
            </a:r>
          </a:p>
          <a:p>
            <a:pPr algn="just"/>
            <a:r>
              <a:rPr lang="en-US" sz="2400" dirty="0"/>
              <a:t>Keep the models simple</a:t>
            </a:r>
          </a:p>
          <a:p>
            <a:endParaRPr lang="en-US" sz="20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A109902-8195-B956-0E30-88FE65BC5881}"/>
              </a:ext>
            </a:extLst>
          </p:cNvPr>
          <p:cNvPicPr>
            <a:picLocks noChangeAspect="1"/>
          </p:cNvPicPr>
          <p:nvPr/>
        </p:nvPicPr>
        <p:blipFill>
          <a:blip r:embed="rId2"/>
          <a:stretch>
            <a:fillRect/>
          </a:stretch>
        </p:blipFill>
        <p:spPr>
          <a:xfrm>
            <a:off x="5594554" y="1782981"/>
            <a:ext cx="5804771" cy="4361892"/>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83379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360F-1530-457F-8A20-2B738B21BD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FC7A54E-999D-870F-CF35-8E8525B72137}"/>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18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5</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544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8EF969-7864-D9D5-150F-4651C56C133D}"/>
              </a:ext>
            </a:extLst>
          </p:cNvPr>
          <p:cNvSpPr>
            <a:spLocks noGrp="1"/>
          </p:cNvSpPr>
          <p:nvPr>
            <p:ph type="title"/>
          </p:nvPr>
        </p:nvSpPr>
        <p:spPr>
          <a:xfrm>
            <a:off x="643467" y="1698171"/>
            <a:ext cx="3962061" cy="4516360"/>
          </a:xfrm>
        </p:spPr>
        <p:txBody>
          <a:bodyPr anchor="t">
            <a:normAutofit/>
          </a:bodyPr>
          <a:lstStyle/>
          <a:p>
            <a:r>
              <a:rPr lang="en-US" sz="3600" dirty="0"/>
              <a:t>Characteristics of Requirements</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26DE48-AEA4-1559-4BEC-2FD634CB38DF}"/>
              </a:ext>
            </a:extLst>
          </p:cNvPr>
          <p:cNvSpPr>
            <a:spLocks noGrp="1"/>
          </p:cNvSpPr>
          <p:nvPr>
            <p:ph idx="1"/>
          </p:nvPr>
        </p:nvSpPr>
        <p:spPr>
          <a:xfrm>
            <a:off x="5070020" y="1698170"/>
            <a:ext cx="6478513" cy="4516361"/>
          </a:xfrm>
        </p:spPr>
        <p:txBody>
          <a:bodyPr>
            <a:normAutofit/>
          </a:bodyPr>
          <a:lstStyle/>
          <a:p>
            <a:pPr marL="0" indent="0">
              <a:buNone/>
            </a:pPr>
            <a:r>
              <a:rPr lang="en-US" sz="2400" dirty="0"/>
              <a:t>The requirements must be:</a:t>
            </a:r>
          </a:p>
          <a:p>
            <a:pPr lvl="1"/>
            <a:r>
              <a:rPr lang="en-US" sz="2200" dirty="0"/>
              <a:t>Correct</a:t>
            </a:r>
          </a:p>
          <a:p>
            <a:pPr lvl="1"/>
            <a:r>
              <a:rPr lang="en-US" sz="2200" dirty="0"/>
              <a:t>Consistent</a:t>
            </a:r>
          </a:p>
          <a:p>
            <a:pPr lvl="1"/>
            <a:r>
              <a:rPr lang="en-US" sz="2200" dirty="0"/>
              <a:t>Unambiguous</a:t>
            </a:r>
          </a:p>
          <a:p>
            <a:pPr lvl="1"/>
            <a:r>
              <a:rPr lang="en-US" sz="2200" dirty="0"/>
              <a:t>Complete</a:t>
            </a:r>
          </a:p>
          <a:p>
            <a:pPr lvl="1"/>
            <a:r>
              <a:rPr lang="en-US" sz="2200" dirty="0"/>
              <a:t>Feasible</a:t>
            </a:r>
          </a:p>
          <a:p>
            <a:pPr lvl="1"/>
            <a:r>
              <a:rPr lang="en-US" sz="2200" dirty="0"/>
              <a:t>Relevant</a:t>
            </a:r>
          </a:p>
          <a:p>
            <a:pPr lvl="1"/>
            <a:r>
              <a:rPr lang="en-US" sz="2200" dirty="0"/>
              <a:t>Testable</a:t>
            </a:r>
          </a:p>
          <a:p>
            <a:pPr lvl="1"/>
            <a:r>
              <a:rPr lang="en-US" sz="2200" dirty="0"/>
              <a:t>Traceable</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928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3146-43AC-5D00-4D8D-256C9BD26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C2E30-15CD-672E-A41F-E3FD55DEF84C}"/>
              </a:ext>
            </a:extLst>
          </p:cNvPr>
          <p:cNvSpPr>
            <a:spLocks noGrp="1"/>
          </p:cNvSpPr>
          <p:nvPr>
            <p:ph type="title"/>
          </p:nvPr>
        </p:nvSpPr>
        <p:spPr>
          <a:xfrm>
            <a:off x="643467" y="321734"/>
            <a:ext cx="10905066" cy="1135737"/>
          </a:xfrm>
        </p:spPr>
        <p:txBody>
          <a:bodyPr>
            <a:normAutofit/>
          </a:bodyPr>
          <a:lstStyle/>
          <a:p>
            <a:r>
              <a:rPr lang="en-US" sz="3600" b="1" dirty="0"/>
              <a:t>Functional and Non-functional Requirements</a:t>
            </a:r>
          </a:p>
        </p:txBody>
      </p:sp>
      <p:sp>
        <p:nvSpPr>
          <p:cNvPr id="3" name="Content Placeholder 2">
            <a:extLst>
              <a:ext uri="{FF2B5EF4-FFF2-40B4-BE49-F238E27FC236}">
                <a16:creationId xmlns:a16="http://schemas.microsoft.com/office/drawing/2014/main" id="{F7F511AF-720A-EA2C-0D9E-696CFE439512}"/>
              </a:ext>
            </a:extLst>
          </p:cNvPr>
          <p:cNvSpPr>
            <a:spLocks noGrp="1"/>
          </p:cNvSpPr>
          <p:nvPr>
            <p:ph idx="1"/>
          </p:nvPr>
        </p:nvSpPr>
        <p:spPr>
          <a:xfrm>
            <a:off x="643467" y="1782980"/>
            <a:ext cx="10905066" cy="4753285"/>
          </a:xfrm>
        </p:spPr>
        <p:txBody>
          <a:bodyPr>
            <a:normAutofit fontScale="85000" lnSpcReduction="20000"/>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800" b="0" i="0" u="none" strike="noStrike" baseline="0" dirty="0"/>
              <a:t>Software system requirements are often classified as functional or non-functional requirements: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Functional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Describes: interaction between the system and its environment, how should the system behave given certain stimuli, required behaviour in terms of required activities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Example: For a system of printing pay cheques, the functional requirements must answer the following:</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When are pay cheques issued?</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What input is necessary for a pay cheque to be printed?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Quality requirement</a:t>
            </a:r>
            <a:r>
              <a:rPr lang="en-GB" dirty="0"/>
              <a:t> or </a:t>
            </a:r>
            <a:r>
              <a:rPr lang="en-GB" b="1" dirty="0"/>
              <a:t>non-functional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Describes: some quality characteristic that the software must possess, a restriction on the system that limits our choices for constructing a solution</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Constraints could be:</a:t>
            </a:r>
          </a:p>
          <a:p>
            <a:pPr lvl="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dirty="0"/>
              <a:t>Design constraint</a:t>
            </a:r>
            <a:r>
              <a:rPr lang="en-GB" sz="2400" dirty="0"/>
              <a:t>: a design decision such as choice of platform or interface components</a:t>
            </a:r>
          </a:p>
          <a:p>
            <a:pPr lvl="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b="1" dirty="0"/>
              <a:t>Process constraint</a:t>
            </a:r>
            <a:r>
              <a:rPr lang="en-GB" sz="2400" dirty="0"/>
              <a:t>: a restriction on the techniques or resources that can be used to build the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Example: queries to the system must be answered within 3 seconds</a:t>
            </a:r>
          </a:p>
          <a:p>
            <a:pPr marL="914400" lvl="2" indent="0">
              <a:buNone/>
            </a:pPr>
            <a:endParaRPr lang="en-US" dirty="0">
              <a:latin typeface="TimesLTStd-Roman"/>
            </a:endParaRPr>
          </a:p>
        </p:txBody>
      </p:sp>
    </p:spTree>
    <p:extLst>
      <p:ext uri="{BB962C8B-B14F-4D97-AF65-F5344CB8AC3E}">
        <p14:creationId xmlns:p14="http://schemas.microsoft.com/office/powerpoint/2010/main" val="2918112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CDE98-2010-7E9D-345D-1293A4F15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156E1-A9C8-005D-6CE5-F052275A1675}"/>
              </a:ext>
            </a:extLst>
          </p:cNvPr>
          <p:cNvSpPr>
            <a:spLocks noGrp="1"/>
          </p:cNvSpPr>
          <p:nvPr>
            <p:ph type="title"/>
          </p:nvPr>
        </p:nvSpPr>
        <p:spPr>
          <a:xfrm>
            <a:off x="643467" y="321734"/>
            <a:ext cx="10905066" cy="1135737"/>
          </a:xfrm>
        </p:spPr>
        <p:txBody>
          <a:bodyPr>
            <a:normAutofit/>
          </a:bodyPr>
          <a:lstStyle/>
          <a:p>
            <a:r>
              <a:rPr lang="en-US" sz="3600" b="1" dirty="0"/>
              <a:t>Functional and Non-functional Requirements</a:t>
            </a:r>
          </a:p>
        </p:txBody>
      </p:sp>
      <p:sp>
        <p:nvSpPr>
          <p:cNvPr id="3" name="Content Placeholder 2">
            <a:extLst>
              <a:ext uri="{FF2B5EF4-FFF2-40B4-BE49-F238E27FC236}">
                <a16:creationId xmlns:a16="http://schemas.microsoft.com/office/drawing/2014/main" id="{36F23E9E-C5DB-8318-0113-42675364CF2C}"/>
              </a:ext>
            </a:extLst>
          </p:cNvPr>
          <p:cNvSpPr>
            <a:spLocks noGrp="1"/>
          </p:cNvSpPr>
          <p:nvPr>
            <p:ph idx="1"/>
          </p:nvPr>
        </p:nvSpPr>
        <p:spPr>
          <a:xfrm>
            <a:off x="643467" y="1782981"/>
            <a:ext cx="10905066" cy="4393982"/>
          </a:xfrm>
        </p:spPr>
        <p:txBody>
          <a:bodyPr>
            <a:normAutofit/>
          </a:bodyPr>
          <a:lstStyle/>
          <a:p>
            <a:r>
              <a:rPr lang="en-US" sz="2400" b="0" i="0" dirty="0">
                <a:effectLst/>
                <a:ea typeface="Source Sans Pro" panose="020B0503030403020204" pitchFamily="34" charset="0"/>
              </a:rPr>
              <a:t>To put it simply, functional requirements describe </a:t>
            </a:r>
            <a:r>
              <a:rPr lang="en-US" sz="2400" b="1" i="0" dirty="0">
                <a:effectLst/>
                <a:ea typeface="Source Sans Pro" panose="020B0503030403020204" pitchFamily="34" charset="0"/>
              </a:rPr>
              <a:t>what the product should do</a:t>
            </a:r>
            <a:r>
              <a:rPr lang="en-US" sz="2400" b="0" i="0" dirty="0">
                <a:effectLst/>
                <a:ea typeface="Source Sans Pro" panose="020B0503030403020204" pitchFamily="34" charset="0"/>
              </a:rPr>
              <a:t>, while non-functional requirements place constraints on </a:t>
            </a:r>
            <a:r>
              <a:rPr lang="en-US" sz="2400" b="1" i="0" dirty="0">
                <a:effectLst/>
                <a:ea typeface="Source Sans Pro" panose="020B0503030403020204" pitchFamily="34" charset="0"/>
              </a:rPr>
              <a:t>how the product should do it</a:t>
            </a:r>
            <a:r>
              <a:rPr lang="en-US" sz="2400" b="0" i="0" dirty="0">
                <a:effectLst/>
                <a:ea typeface="Source Sans Pro" panose="020B0503030403020204" pitchFamily="34" charset="0"/>
              </a:rPr>
              <a:t>. </a:t>
            </a:r>
          </a:p>
          <a:p>
            <a:r>
              <a:rPr lang="en-US" sz="2400" b="0" i="0" dirty="0">
                <a:effectLst/>
                <a:ea typeface="Source Sans Pro" panose="020B0503030403020204" pitchFamily="34" charset="0"/>
              </a:rPr>
              <a:t>They can be expressed in the following form:</a:t>
            </a:r>
          </a:p>
          <a:p>
            <a:pPr marL="457200" lvl="1" indent="0">
              <a:buNone/>
            </a:pPr>
            <a:r>
              <a:rPr lang="en-US" b="1" i="0" dirty="0">
                <a:effectLst/>
                <a:ea typeface="Source Sans Pro" panose="020B0503030403020204" pitchFamily="34" charset="0"/>
              </a:rPr>
              <a:t>Functional requirement</a:t>
            </a:r>
            <a:r>
              <a:rPr lang="en-US" b="0" i="0" dirty="0">
                <a:effectLst/>
                <a:ea typeface="Source Sans Pro" panose="020B0503030403020204" pitchFamily="34" charset="0"/>
              </a:rPr>
              <a:t>: "The system must do [requirement]."</a:t>
            </a:r>
          </a:p>
          <a:p>
            <a:pPr marL="457200" lvl="1" indent="0">
              <a:buNone/>
            </a:pPr>
            <a:r>
              <a:rPr lang="en-US" b="1" i="0" dirty="0">
                <a:effectLst/>
                <a:ea typeface="Source Sans Pro" panose="020B0503030403020204" pitchFamily="34" charset="0"/>
              </a:rPr>
              <a:t>Non-functional requirement</a:t>
            </a:r>
            <a:r>
              <a:rPr lang="en-US" b="0" i="0" dirty="0">
                <a:effectLst/>
                <a:ea typeface="Source Sans Pro" panose="020B0503030403020204" pitchFamily="34" charset="0"/>
              </a:rPr>
              <a:t>: "The system shall be [requirement].“</a:t>
            </a:r>
          </a:p>
          <a:p>
            <a:pPr>
              <a:buFont typeface="Arial" panose="020B0604020202020204" pitchFamily="34" charset="0"/>
              <a:buChar char="•"/>
            </a:pPr>
            <a:r>
              <a:rPr lang="en-US" sz="2400" b="1" dirty="0">
                <a:ea typeface="Source Sans Pro" panose="020B0503030403020204" pitchFamily="34" charset="0"/>
              </a:rPr>
              <a:t>Example:</a:t>
            </a:r>
            <a:endParaRPr lang="en-US" sz="2400" b="1" i="0" dirty="0">
              <a:effectLst/>
              <a:ea typeface="Source Sans Pro" panose="020B0503030403020204" pitchFamily="34" charset="0"/>
            </a:endParaRPr>
          </a:p>
          <a:p>
            <a:pPr marL="457200" lvl="1" indent="0">
              <a:buNone/>
            </a:pPr>
            <a:r>
              <a:rPr lang="en-US" b="1" i="0" dirty="0">
                <a:effectLst/>
                <a:ea typeface="Source Sans Pro" panose="020B0503030403020204" pitchFamily="34" charset="0"/>
              </a:rPr>
              <a:t>Functional requirement</a:t>
            </a:r>
            <a:r>
              <a:rPr lang="en-US" b="0" i="0" dirty="0">
                <a:effectLst/>
                <a:ea typeface="Source Sans Pro" panose="020B0503030403020204" pitchFamily="34" charset="0"/>
              </a:rPr>
              <a:t>: "The system must allow the user to submit feedback through a contact form in the app."</a:t>
            </a:r>
          </a:p>
          <a:p>
            <a:pPr marL="457200" lvl="1" indent="0">
              <a:buNone/>
            </a:pPr>
            <a:r>
              <a:rPr lang="en-US" b="1" i="0" dirty="0">
                <a:effectLst/>
                <a:ea typeface="Source Sans Pro" panose="020B0503030403020204" pitchFamily="34" charset="0"/>
              </a:rPr>
              <a:t>Non-functional requirement</a:t>
            </a:r>
            <a:r>
              <a:rPr lang="en-US" b="0" i="0" dirty="0">
                <a:effectLst/>
                <a:ea typeface="Source Sans Pro" panose="020B0503030403020204" pitchFamily="34" charset="0"/>
              </a:rPr>
              <a:t>: "When the submit button is pressed, the confirmation screen shall load within 2 seconds."</a:t>
            </a:r>
          </a:p>
          <a:p>
            <a:pPr>
              <a:buFont typeface="Arial" panose="020B0604020202020204" pitchFamily="34" charset="0"/>
              <a:buChar char="•"/>
            </a:pPr>
            <a:endParaRPr lang="en-US" sz="2000" b="0" i="0" dirty="0">
              <a:effectLst/>
              <a:ea typeface="Source Sans Pro" panose="020B0503030403020204" pitchFamily="34" charset="0"/>
            </a:endParaRPr>
          </a:p>
          <a:p>
            <a:pPr marL="914400" lvl="2" indent="0">
              <a:buNone/>
            </a:pPr>
            <a:endParaRPr lang="en-US" dirty="0">
              <a:latin typeface="TimesLTStd-Roman"/>
            </a:endParaRPr>
          </a:p>
        </p:txBody>
      </p:sp>
    </p:spTree>
    <p:extLst>
      <p:ext uri="{BB962C8B-B14F-4D97-AF65-F5344CB8AC3E}">
        <p14:creationId xmlns:p14="http://schemas.microsoft.com/office/powerpoint/2010/main" val="137278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AFB28-4410-4CA6-C379-250D37FBD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579324-0E9C-FD42-ACF3-CFF5B7F7CAAF}"/>
              </a:ext>
            </a:extLst>
          </p:cNvPr>
          <p:cNvSpPr>
            <a:spLocks noGrp="1"/>
          </p:cNvSpPr>
          <p:nvPr>
            <p:ph type="title"/>
          </p:nvPr>
        </p:nvSpPr>
        <p:spPr>
          <a:xfrm>
            <a:off x="838200" y="315964"/>
            <a:ext cx="10515600" cy="1325563"/>
          </a:xfrm>
        </p:spPr>
        <p:txBody>
          <a:bodyPr/>
          <a:lstStyle/>
          <a:p>
            <a:r>
              <a:rPr lang="en-US" dirty="0"/>
              <a:t>Functional Requirements</a:t>
            </a:r>
          </a:p>
        </p:txBody>
      </p:sp>
      <p:pic>
        <p:nvPicPr>
          <p:cNvPr id="4" name="Content Placeholder 3">
            <a:extLst>
              <a:ext uri="{FF2B5EF4-FFF2-40B4-BE49-F238E27FC236}">
                <a16:creationId xmlns:a16="http://schemas.microsoft.com/office/drawing/2014/main" id="{0D6758DE-E9A6-BA89-3C9B-8B7048ACBAB8}"/>
              </a:ext>
            </a:extLst>
          </p:cNvPr>
          <p:cNvPicPr>
            <a:picLocks noGrp="1" noChangeAspect="1"/>
          </p:cNvPicPr>
          <p:nvPr>
            <p:ph idx="1"/>
          </p:nvPr>
        </p:nvPicPr>
        <p:blipFill>
          <a:blip r:embed="rId2"/>
          <a:stretch>
            <a:fillRect/>
          </a:stretch>
        </p:blipFill>
        <p:spPr>
          <a:xfrm>
            <a:off x="2710071" y="1710813"/>
            <a:ext cx="6925541" cy="4684925"/>
          </a:xfrm>
          <a:prstGeom prst="rect">
            <a:avLst/>
          </a:prstGeom>
        </p:spPr>
      </p:pic>
    </p:spTree>
    <p:extLst>
      <p:ext uri="{BB962C8B-B14F-4D97-AF65-F5344CB8AC3E}">
        <p14:creationId xmlns:p14="http://schemas.microsoft.com/office/powerpoint/2010/main" val="306448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2872E-1770-2487-D100-6E3EAD401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9FC83-39E7-C77A-1683-B501137D450B}"/>
              </a:ext>
            </a:extLst>
          </p:cNvPr>
          <p:cNvSpPr>
            <a:spLocks noGrp="1"/>
          </p:cNvSpPr>
          <p:nvPr>
            <p:ph type="title"/>
          </p:nvPr>
        </p:nvSpPr>
        <p:spPr>
          <a:xfrm>
            <a:off x="643467" y="321734"/>
            <a:ext cx="10905066" cy="1135737"/>
          </a:xfrm>
        </p:spPr>
        <p:txBody>
          <a:bodyPr>
            <a:normAutofit/>
          </a:bodyPr>
          <a:lstStyle/>
          <a:p>
            <a:r>
              <a:rPr lang="en-US" sz="3600"/>
              <a:t>Example</a:t>
            </a:r>
          </a:p>
        </p:txBody>
      </p:sp>
      <p:sp>
        <p:nvSpPr>
          <p:cNvPr id="3" name="Content Placeholder 2">
            <a:extLst>
              <a:ext uri="{FF2B5EF4-FFF2-40B4-BE49-F238E27FC236}">
                <a16:creationId xmlns:a16="http://schemas.microsoft.com/office/drawing/2014/main" id="{03DCE5B2-8C59-536C-B947-996BD14BC67A}"/>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sz="2400" b="1" i="0" dirty="0">
                <a:effectLst/>
                <a:ea typeface="Source Sans Pro" panose="020B0503030403020204" pitchFamily="34" charset="0"/>
              </a:rPr>
              <a:t>User story</a:t>
            </a:r>
            <a:r>
              <a:rPr lang="en-US" sz="2400" b="0" i="0" dirty="0">
                <a:effectLst/>
                <a:ea typeface="Source Sans Pro" panose="020B0503030403020204" pitchFamily="34" charset="0"/>
              </a:rPr>
              <a:t>: As an existing user, I want to be able to log into my account.</a:t>
            </a:r>
          </a:p>
          <a:p>
            <a:pPr>
              <a:buFont typeface="Arial" panose="020B0604020202020204" pitchFamily="34" charset="0"/>
              <a:buChar char="•"/>
            </a:pPr>
            <a:r>
              <a:rPr lang="en-US" sz="2400" b="1" i="0" dirty="0">
                <a:effectLst/>
                <a:ea typeface="Source Sans Pro" panose="020B0503030403020204" pitchFamily="34" charset="0"/>
              </a:rPr>
              <a:t>Functional requirement</a:t>
            </a:r>
            <a:r>
              <a:rPr lang="en-US" sz="2400" b="0" i="0" dirty="0">
                <a:effectLst/>
                <a:ea typeface="Source Sans Pro" panose="020B0503030403020204" pitchFamily="34" charset="0"/>
              </a:rPr>
              <a:t>:</a:t>
            </a:r>
          </a:p>
          <a:p>
            <a:pPr lvl="1"/>
            <a:r>
              <a:rPr lang="en-US" dirty="0">
                <a:ea typeface="Source Sans Pro" panose="020B0503030403020204" pitchFamily="34" charset="0"/>
              </a:rPr>
              <a:t>Log In</a:t>
            </a:r>
            <a:endParaRPr lang="en-US" b="0" i="0" dirty="0">
              <a:effectLst/>
              <a:ea typeface="Source Sans Pro" panose="020B0503030403020204" pitchFamily="34" charset="0"/>
            </a:endParaRPr>
          </a:p>
          <a:p>
            <a:pPr lvl="2">
              <a:buFont typeface="Wingdings" panose="05000000000000000000" pitchFamily="2" charset="2"/>
              <a:buChar char="Ø"/>
            </a:pPr>
            <a:r>
              <a:rPr lang="en-US" sz="2400" b="0" i="0" dirty="0">
                <a:effectLst/>
                <a:ea typeface="Source Sans Pro" panose="020B0503030403020204" pitchFamily="34" charset="0"/>
              </a:rPr>
              <a:t>The system must allow users to log into their account by entering their email and password.</a:t>
            </a:r>
          </a:p>
          <a:p>
            <a:pPr lvl="2">
              <a:buFont typeface="Wingdings" panose="05000000000000000000" pitchFamily="2" charset="2"/>
              <a:buChar char="Ø"/>
            </a:pPr>
            <a:r>
              <a:rPr lang="en-US" sz="2400" b="0" i="0" dirty="0">
                <a:effectLst/>
                <a:ea typeface="Source Sans Pro" panose="020B0503030403020204" pitchFamily="34" charset="0"/>
              </a:rPr>
              <a:t>The system must allow users to log in with their Google accounts.</a:t>
            </a:r>
          </a:p>
          <a:p>
            <a:pPr lvl="2">
              <a:buFont typeface="Wingdings" panose="05000000000000000000" pitchFamily="2" charset="2"/>
              <a:buChar char="Ø"/>
            </a:pPr>
            <a:r>
              <a:rPr lang="en-US" sz="2400" b="0" i="0" dirty="0">
                <a:effectLst/>
                <a:ea typeface="Source Sans Pro" panose="020B0503030403020204" pitchFamily="34" charset="0"/>
              </a:rPr>
              <a:t>The system must allow users to reset their password by clicking on "I forgot my password" and receiving a link to their verified email address.</a:t>
            </a:r>
          </a:p>
          <a:p>
            <a:pPr marL="0" indent="0">
              <a:buNone/>
            </a:pPr>
            <a:endParaRPr lang="en-US" sz="2000" dirty="0"/>
          </a:p>
        </p:txBody>
      </p:sp>
    </p:spTree>
    <p:extLst>
      <p:ext uri="{BB962C8B-B14F-4D97-AF65-F5344CB8AC3E}">
        <p14:creationId xmlns:p14="http://schemas.microsoft.com/office/powerpoint/2010/main" val="218639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F1D8F-6A0C-F087-DA6F-0057A3EE4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A0A588-AE1D-0349-309D-9D6C97A7BC46}"/>
              </a:ext>
            </a:extLst>
          </p:cNvPr>
          <p:cNvSpPr>
            <a:spLocks noGrp="1"/>
          </p:cNvSpPr>
          <p:nvPr>
            <p:ph type="title"/>
          </p:nvPr>
        </p:nvSpPr>
        <p:spPr>
          <a:xfrm>
            <a:off x="643467" y="321734"/>
            <a:ext cx="10905066" cy="1135737"/>
          </a:xfrm>
        </p:spPr>
        <p:txBody>
          <a:bodyPr>
            <a:normAutofit/>
          </a:bodyPr>
          <a:lstStyle/>
          <a:p>
            <a:r>
              <a:rPr lang="en-US" sz="3600" b="1" dirty="0"/>
              <a:t>Non-functional Requirements</a:t>
            </a:r>
          </a:p>
        </p:txBody>
      </p:sp>
      <p:sp>
        <p:nvSpPr>
          <p:cNvPr id="3" name="Content Placeholder 2">
            <a:extLst>
              <a:ext uri="{FF2B5EF4-FFF2-40B4-BE49-F238E27FC236}">
                <a16:creationId xmlns:a16="http://schemas.microsoft.com/office/drawing/2014/main" id="{E063ED5B-7552-9298-4F7E-013CAAA2532D}"/>
              </a:ext>
            </a:extLst>
          </p:cNvPr>
          <p:cNvSpPr>
            <a:spLocks noGrp="1"/>
          </p:cNvSpPr>
          <p:nvPr>
            <p:ph idx="1"/>
          </p:nvPr>
        </p:nvSpPr>
        <p:spPr>
          <a:xfrm>
            <a:off x="643467" y="1782981"/>
            <a:ext cx="10905066" cy="4393982"/>
          </a:xfrm>
        </p:spPr>
        <p:txBody>
          <a:bodyPr>
            <a:normAutofit/>
          </a:bodyPr>
          <a:lstStyle/>
          <a:p>
            <a:r>
              <a:rPr lang="en-US" sz="2400" b="0" i="0" u="none" strike="noStrike" baseline="0" dirty="0"/>
              <a:t>Non-functional or Quality requirements, as the name suggests, are requirements that are not directly concerned with the specific services delivered by the system to its users.</a:t>
            </a:r>
          </a:p>
          <a:p>
            <a:r>
              <a:rPr lang="en-US" sz="2400" b="0" i="0" u="none" strike="noStrike" baseline="0" dirty="0"/>
              <a:t>These non-functional requirements usually specify or constrain characteristics of the system as a whole.</a:t>
            </a:r>
          </a:p>
          <a:p>
            <a:r>
              <a:rPr lang="en-US" sz="2400" b="0" i="0" u="none" strike="noStrike" baseline="0" dirty="0"/>
              <a:t>A </a:t>
            </a:r>
            <a:r>
              <a:rPr lang="en-US" sz="2400" b="0" i="1" u="none" strike="noStrike" baseline="0" dirty="0"/>
              <a:t>nonfunctional requirement </a:t>
            </a:r>
            <a:r>
              <a:rPr lang="en-US" sz="2400" b="0" i="0" u="none" strike="noStrike" baseline="0" dirty="0"/>
              <a:t>(NFR) can be described as a quality attribute, a performance attribute, a security attribute, or a general constraint on a system.</a:t>
            </a:r>
            <a:endParaRPr lang="en-US" sz="2400" dirty="0"/>
          </a:p>
        </p:txBody>
      </p:sp>
    </p:spTree>
    <p:extLst>
      <p:ext uri="{BB962C8B-B14F-4D97-AF65-F5344CB8AC3E}">
        <p14:creationId xmlns:p14="http://schemas.microsoft.com/office/powerpoint/2010/main" val="138183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DD8FF-7B5A-B413-E624-7E097F12A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0B5148-9E78-8CC0-3B09-188D2CB2CE47}"/>
              </a:ext>
            </a:extLst>
          </p:cNvPr>
          <p:cNvSpPr>
            <a:spLocks noGrp="1"/>
          </p:cNvSpPr>
          <p:nvPr>
            <p:ph type="title"/>
          </p:nvPr>
        </p:nvSpPr>
        <p:spPr>
          <a:xfrm>
            <a:off x="643467" y="321734"/>
            <a:ext cx="10905066" cy="1135737"/>
          </a:xfrm>
        </p:spPr>
        <p:txBody>
          <a:bodyPr>
            <a:normAutofit/>
          </a:bodyPr>
          <a:lstStyle/>
          <a:p>
            <a:r>
              <a:rPr lang="en-US" sz="3600"/>
              <a:t>Example</a:t>
            </a:r>
          </a:p>
        </p:txBody>
      </p:sp>
      <p:sp>
        <p:nvSpPr>
          <p:cNvPr id="3" name="Content Placeholder 2">
            <a:extLst>
              <a:ext uri="{FF2B5EF4-FFF2-40B4-BE49-F238E27FC236}">
                <a16:creationId xmlns:a16="http://schemas.microsoft.com/office/drawing/2014/main" id="{BB6B82B2-3058-6F48-5A40-8BCD11CE30E8}"/>
              </a:ext>
            </a:extLst>
          </p:cNvPr>
          <p:cNvSpPr>
            <a:spLocks noGrp="1"/>
          </p:cNvSpPr>
          <p:nvPr>
            <p:ph idx="1"/>
          </p:nvPr>
        </p:nvSpPr>
        <p:spPr>
          <a:xfrm>
            <a:off x="643467" y="1782981"/>
            <a:ext cx="10905066" cy="4393982"/>
          </a:xfrm>
        </p:spPr>
        <p:txBody>
          <a:bodyPr>
            <a:normAutofit/>
          </a:bodyPr>
          <a:lstStyle/>
          <a:p>
            <a:r>
              <a:rPr lang="en-US" sz="2400" b="0" i="0" u="none" strike="noStrike" baseline="0" dirty="0"/>
              <a:t>Security</a:t>
            </a:r>
          </a:p>
          <a:p>
            <a:pPr lvl="1"/>
            <a:r>
              <a:rPr lang="en-US" dirty="0"/>
              <a:t>Users shall be forced to change their password the next time they log in if they have not changed it within the length of time established as “password expiration duration”.</a:t>
            </a:r>
          </a:p>
          <a:p>
            <a:pPr lvl="1"/>
            <a:r>
              <a:rPr lang="en-US" dirty="0"/>
              <a:t>Passwords shall never be visible at the point of entry or at any other time.</a:t>
            </a:r>
          </a:p>
          <a:p>
            <a:pPr lvl="1"/>
            <a:r>
              <a:rPr lang="en-US" dirty="0"/>
              <a:t>Any new login shall be allowed after two step verification.</a:t>
            </a:r>
          </a:p>
        </p:txBody>
      </p:sp>
    </p:spTree>
    <p:extLst>
      <p:ext uri="{BB962C8B-B14F-4D97-AF65-F5344CB8AC3E}">
        <p14:creationId xmlns:p14="http://schemas.microsoft.com/office/powerpoint/2010/main" val="168870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1743</Words>
  <Application>Microsoft Office PowerPoint</Application>
  <PresentationFormat>Widescreen</PresentationFormat>
  <Paragraphs>188</Paragraphs>
  <Slides>29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Calibri Light</vt:lpstr>
      <vt:lpstr>Cambria</vt:lpstr>
      <vt:lpstr>Comic Sans MS</vt:lpstr>
      <vt:lpstr>Lucida Sans Unicode</vt:lpstr>
      <vt:lpstr>Source Sans Pro</vt:lpstr>
      <vt:lpstr>Times</vt:lpstr>
      <vt:lpstr>Times New Roman</vt:lpstr>
      <vt:lpstr>TimesLTStd-Roman</vt:lpstr>
      <vt:lpstr>Wingdings</vt:lpstr>
      <vt:lpstr>Office Theme</vt:lpstr>
      <vt:lpstr>Requirements Engineering</vt:lpstr>
      <vt:lpstr>Requirements Prioritization</vt:lpstr>
      <vt:lpstr>Characteristics of Requirements</vt:lpstr>
      <vt:lpstr>Functional and Non-functional Requirements</vt:lpstr>
      <vt:lpstr>Functional and Non-functional Requirements</vt:lpstr>
      <vt:lpstr>Functional Requirements</vt:lpstr>
      <vt:lpstr>Example</vt:lpstr>
      <vt:lpstr>Non-functional Requirements</vt:lpstr>
      <vt:lpstr>Example</vt:lpstr>
      <vt:lpstr>Non-functional Requirements</vt:lpstr>
      <vt:lpstr>Testable Requirements</vt:lpstr>
      <vt:lpstr>Testable Requirements</vt:lpstr>
      <vt:lpstr>Testable/Non-Testable Requirements</vt:lpstr>
      <vt:lpstr>Requirements Documentation</vt:lpstr>
      <vt:lpstr>Requirements Definition</vt:lpstr>
      <vt:lpstr>Requirements Specification</vt:lpstr>
      <vt:lpstr>Requirements Specification</vt:lpstr>
      <vt:lpstr>IEEE Standard for SRS Document</vt:lpstr>
      <vt:lpstr>Capturing Requirements</vt:lpstr>
      <vt:lpstr>Process Management and Requirements Traceability</vt:lpstr>
      <vt:lpstr>Process Management and Requirements Traceability</vt:lpstr>
      <vt:lpstr>Validation and Verification</vt:lpstr>
      <vt:lpstr>Requirements Review</vt:lpstr>
      <vt:lpstr>Measuring Requirements</vt:lpstr>
      <vt:lpstr>Measuring Requirements</vt:lpstr>
      <vt:lpstr>Measuring Requirements</vt:lpstr>
      <vt:lpstr>Measuring Requirements</vt:lpstr>
      <vt:lpstr>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dc:title>
  <dc:creator>Mehroze Khan</dc:creator>
  <cp:keywords>4.Requirement engineering</cp:keywords>
  <cp:lastModifiedBy>Mehroze Khan</cp:lastModifiedBy>
  <cp:revision>13</cp:revision>
  <dcterms:created xsi:type="dcterms:W3CDTF">2023-02-18T10:55:54Z</dcterms:created>
  <dcterms:modified xsi:type="dcterms:W3CDTF">2024-02-21T06:18:58Z</dcterms:modified>
</cp:coreProperties>
</file>