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9" r:id="rId3"/>
    <p:sldId id="270" r:id="rId4"/>
    <p:sldId id="264" r:id="rId5"/>
    <p:sldId id="271" r:id="rId6"/>
    <p:sldId id="273" r:id="rId7"/>
    <p:sldId id="278" r:id="rId8"/>
    <p:sldId id="279" r:id="rId9"/>
    <p:sldId id="272" r:id="rId10"/>
    <p:sldId id="266" r:id="rId11"/>
    <p:sldId id="274" r:id="rId12"/>
    <p:sldId id="275" r:id="rId13"/>
    <p:sldId id="260" r:id="rId14"/>
    <p:sldId id="277" r:id="rId15"/>
    <p:sldId id="276" r:id="rId16"/>
    <p:sldId id="26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2" autoAdjust="0"/>
    <p:restoredTop sz="94660"/>
  </p:normalViewPr>
  <p:slideViewPr>
    <p:cSldViewPr snapToGrid="0">
      <p:cViewPr varScale="1">
        <p:scale>
          <a:sx n="49" d="100"/>
          <a:sy n="49" d="100"/>
        </p:scale>
        <p:origin x="6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56EAB-06B3-41CB-97A1-B6E072294B3C}"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D8952-45D8-4E45-A19C-80F366ACEA34}" type="slidenum">
              <a:rPr lang="en-US" smtClean="0"/>
              <a:t>‹#›</a:t>
            </a:fld>
            <a:endParaRPr lang="en-US"/>
          </a:p>
        </p:txBody>
      </p:sp>
    </p:spTree>
    <p:extLst>
      <p:ext uri="{BB962C8B-B14F-4D97-AF65-F5344CB8AC3E}">
        <p14:creationId xmlns:p14="http://schemas.microsoft.com/office/powerpoint/2010/main" val="894749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Establishing need is crucial in unsolicited proposals, of course, when readers may not be psychologically prepared to accept a change that costs them money.</a:t>
            </a:r>
          </a:p>
        </p:txBody>
      </p:sp>
      <p:sp>
        <p:nvSpPr>
          <p:cNvPr id="4" name="Slide Number Placeholder 3"/>
          <p:cNvSpPr>
            <a:spLocks noGrp="1"/>
          </p:cNvSpPr>
          <p:nvPr>
            <p:ph type="sldNum" sz="quarter" idx="10"/>
          </p:nvPr>
        </p:nvSpPr>
        <p:spPr/>
        <p:txBody>
          <a:bodyPr/>
          <a:lstStyle/>
          <a:p>
            <a:fld id="{2F66FE96-DD4A-4C13-A544-0DA0596BC1B5}" type="slidenum">
              <a:rPr lang="en-US" smtClean="0"/>
              <a:pPr/>
              <a:t>11</a:t>
            </a:fld>
            <a:endParaRPr lang="en-US"/>
          </a:p>
        </p:txBody>
      </p:sp>
    </p:spTree>
    <p:extLst>
      <p:ext uri="{BB962C8B-B14F-4D97-AF65-F5344CB8AC3E}">
        <p14:creationId xmlns:p14="http://schemas.microsoft.com/office/powerpoint/2010/main" val="315519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 writing is an important process for nonprofit organizations and researchers</a:t>
            </a:r>
          </a:p>
          <a:p>
            <a:endParaRPr lang="en-US" dirty="0"/>
          </a:p>
          <a:p>
            <a:r>
              <a:rPr lang="en-US" dirty="0"/>
              <a:t>The grant-proposal writing process is similar to the process for writing proposals for a business purpose.</a:t>
            </a:r>
          </a:p>
        </p:txBody>
      </p:sp>
      <p:sp>
        <p:nvSpPr>
          <p:cNvPr id="4" name="Slide Number Placeholder 3"/>
          <p:cNvSpPr>
            <a:spLocks noGrp="1"/>
          </p:cNvSpPr>
          <p:nvPr>
            <p:ph type="sldNum" sz="quarter" idx="10"/>
          </p:nvPr>
        </p:nvSpPr>
        <p:spPr/>
        <p:txBody>
          <a:bodyPr/>
          <a:lstStyle/>
          <a:p>
            <a:fld id="{2F66FE96-DD4A-4C13-A544-0DA0596BC1B5}" type="slidenum">
              <a:rPr lang="en-US" smtClean="0"/>
              <a:pPr/>
              <a:t>15</a:t>
            </a:fld>
            <a:endParaRPr lang="en-US"/>
          </a:p>
        </p:txBody>
      </p:sp>
    </p:spTree>
    <p:extLst>
      <p:ext uri="{BB962C8B-B14F-4D97-AF65-F5344CB8AC3E}">
        <p14:creationId xmlns:p14="http://schemas.microsoft.com/office/powerpoint/2010/main" val="421973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C4B8-FDE6-816B-05C8-813999DBA0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6E32FF-9268-28BA-8EBE-7D44A4989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79D7F-2233-AC06-3045-7196C230448B}"/>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5" name="Footer Placeholder 4">
            <a:extLst>
              <a:ext uri="{FF2B5EF4-FFF2-40B4-BE49-F238E27FC236}">
                <a16:creationId xmlns:a16="http://schemas.microsoft.com/office/drawing/2014/main" id="{CEB866E8-53C8-0E08-3298-24A585053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39775-FECB-78C4-0EBF-86CAC3B5A688}"/>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130334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9152-7973-C5B7-679F-C5A61137F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4BF70-A73B-C09B-81C2-DC9E2CC0A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032C5-5FF3-3B4C-7869-072384F6A7E9}"/>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5" name="Footer Placeholder 4">
            <a:extLst>
              <a:ext uri="{FF2B5EF4-FFF2-40B4-BE49-F238E27FC236}">
                <a16:creationId xmlns:a16="http://schemas.microsoft.com/office/drawing/2014/main" id="{849B3E2F-CCEA-4BE8-FA1D-45A005884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DCB06-41BE-F978-4D82-D733E8D75593}"/>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321949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8B13C-D413-4A04-F1A8-32AD042A5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9B993B-3DB8-8ACC-1B39-422315C6A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4CDB2-29A2-47AE-43CE-8B30D6A600F4}"/>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5" name="Footer Placeholder 4">
            <a:extLst>
              <a:ext uri="{FF2B5EF4-FFF2-40B4-BE49-F238E27FC236}">
                <a16:creationId xmlns:a16="http://schemas.microsoft.com/office/drawing/2014/main" id="{220B1137-3579-D33A-509A-0F814BAF9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D4536-DCDB-7D0A-B78D-0A8AAAE30039}"/>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300536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A54B-B964-876A-67D7-614A601781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DD3D44-DC46-FBE8-413A-3A7BA2D58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8CFB6-C540-E554-74EC-32B2DA47043C}"/>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5" name="Footer Placeholder 4">
            <a:extLst>
              <a:ext uri="{FF2B5EF4-FFF2-40B4-BE49-F238E27FC236}">
                <a16:creationId xmlns:a16="http://schemas.microsoft.com/office/drawing/2014/main" id="{2807E751-11DB-DBC3-49B1-448B124BC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86D00-3052-85F7-4BCF-08B57FFDFA8E}"/>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87732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3B5A-8845-01DE-C71E-A5210AB18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0FD21E-2F86-D33F-050C-AC4F22E33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54E45-7C4D-99F6-DF62-E6ED9F7CB52D}"/>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5" name="Footer Placeholder 4">
            <a:extLst>
              <a:ext uri="{FF2B5EF4-FFF2-40B4-BE49-F238E27FC236}">
                <a16:creationId xmlns:a16="http://schemas.microsoft.com/office/drawing/2014/main" id="{EA27C7F5-1034-D3DB-46BA-664256F90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7F59A-75A2-3CFD-725A-AB4CD9C2E2FE}"/>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410184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FC22-BCD8-7878-8112-90F93B29B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1E490-711A-9108-757A-E96BF0E4E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F106AA-F106-B873-83E8-D3ED2E6B14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B497C-056C-7184-03EF-1E1BA30F2023}"/>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6" name="Footer Placeholder 5">
            <a:extLst>
              <a:ext uri="{FF2B5EF4-FFF2-40B4-BE49-F238E27FC236}">
                <a16:creationId xmlns:a16="http://schemas.microsoft.com/office/drawing/2014/main" id="{D1043C26-2BFB-3333-026C-FDE0B92F2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268C8E-60DA-D4D0-9C15-D0740D117A6D}"/>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31344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44ED-B181-77D1-E13B-A158464293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DAB486-F812-9074-DEBD-24B233AB6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D2C78-092F-E250-12BF-98CE8E1135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27489-687A-56EF-01F2-CF6C8B6BC3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83BB3-3835-45EE-DD69-A8C0E88275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6742A-8227-B4AF-DA29-5148FED362A4}"/>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8" name="Footer Placeholder 7">
            <a:extLst>
              <a:ext uri="{FF2B5EF4-FFF2-40B4-BE49-F238E27FC236}">
                <a16:creationId xmlns:a16="http://schemas.microsoft.com/office/drawing/2014/main" id="{1E48B0A0-BE56-8F32-64F4-2F6BC8428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CA5A1-9EAE-F048-91CB-F3CDF5FD4761}"/>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207505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5D10-BB6B-52E1-8401-CEC938C171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185D6F-31BE-0368-82FB-0702091C2FCC}"/>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4" name="Footer Placeholder 3">
            <a:extLst>
              <a:ext uri="{FF2B5EF4-FFF2-40B4-BE49-F238E27FC236}">
                <a16:creationId xmlns:a16="http://schemas.microsoft.com/office/drawing/2014/main" id="{146750E8-F795-2ABA-B7D2-FD8AFE19D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33E7E4-70D7-D02E-FFB1-5FC124FFB322}"/>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235636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785CFB-7674-52C6-6E1D-7622A30F174C}"/>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3" name="Footer Placeholder 2">
            <a:extLst>
              <a:ext uri="{FF2B5EF4-FFF2-40B4-BE49-F238E27FC236}">
                <a16:creationId xmlns:a16="http://schemas.microsoft.com/office/drawing/2014/main" id="{4FAA646F-F217-520F-FB7D-17932F179F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E14E74-074C-B408-DC19-3BB3D33685F8}"/>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222586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C7D8-C34F-C52C-2C23-A3E432400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A4C3B1-6531-D159-E4E4-2CD5EAFF6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E844E-A235-1602-8451-9BE37EBCE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897F5-671C-8B4B-564B-931A374106F3}"/>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6" name="Footer Placeholder 5">
            <a:extLst>
              <a:ext uri="{FF2B5EF4-FFF2-40B4-BE49-F238E27FC236}">
                <a16:creationId xmlns:a16="http://schemas.microsoft.com/office/drawing/2014/main" id="{573AC914-179D-3B64-21FC-5800D9627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64EC0-AC98-9F41-A379-CFAC6869129D}"/>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373919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F9FA-C51F-ABB7-ACC6-46092C445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871E6C-AFC4-88FF-9212-330C3744D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97E49E-2A2D-0636-234C-F38770D2C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6A940-0735-9331-82AA-EC6430E14E4E}"/>
              </a:ext>
            </a:extLst>
          </p:cNvPr>
          <p:cNvSpPr>
            <a:spLocks noGrp="1"/>
          </p:cNvSpPr>
          <p:nvPr>
            <p:ph type="dt" sz="half" idx="10"/>
          </p:nvPr>
        </p:nvSpPr>
        <p:spPr/>
        <p:txBody>
          <a:bodyPr/>
          <a:lstStyle/>
          <a:p>
            <a:fld id="{4D1B7DEA-F571-460B-AE51-DC0FBD19DF46}" type="datetimeFigureOut">
              <a:rPr lang="en-US" smtClean="0"/>
              <a:t>10/27/2023</a:t>
            </a:fld>
            <a:endParaRPr lang="en-US"/>
          </a:p>
        </p:txBody>
      </p:sp>
      <p:sp>
        <p:nvSpPr>
          <p:cNvPr id="6" name="Footer Placeholder 5">
            <a:extLst>
              <a:ext uri="{FF2B5EF4-FFF2-40B4-BE49-F238E27FC236}">
                <a16:creationId xmlns:a16="http://schemas.microsoft.com/office/drawing/2014/main" id="{CF167101-BB2D-C3DC-D1DF-F80C3CFE0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7CEFD-D337-8996-1BC5-6B4F4238E3ED}"/>
              </a:ext>
            </a:extLst>
          </p:cNvPr>
          <p:cNvSpPr>
            <a:spLocks noGrp="1"/>
          </p:cNvSpPr>
          <p:nvPr>
            <p:ph type="sldNum" sz="quarter" idx="12"/>
          </p:nvPr>
        </p:nvSpPr>
        <p:spPr/>
        <p:txBody>
          <a:bodyPr/>
          <a:lstStyle/>
          <a:p>
            <a:fld id="{803CB92D-F9A0-445B-8613-27C1E3878FE6}" type="slidenum">
              <a:rPr lang="en-US" smtClean="0"/>
              <a:t>‹#›</a:t>
            </a:fld>
            <a:endParaRPr lang="en-US"/>
          </a:p>
        </p:txBody>
      </p:sp>
    </p:spTree>
    <p:extLst>
      <p:ext uri="{BB962C8B-B14F-4D97-AF65-F5344CB8AC3E}">
        <p14:creationId xmlns:p14="http://schemas.microsoft.com/office/powerpoint/2010/main" val="77694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24F71-8B62-05F3-7186-E6CD2BB0D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5F00BC-BCAF-0038-08FE-B790C67FF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7385D-FC32-E1A4-7E27-9D6C907AC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B7DEA-F571-460B-AE51-DC0FBD19DF46}" type="datetimeFigureOut">
              <a:rPr lang="en-US" smtClean="0"/>
              <a:t>10/27/2023</a:t>
            </a:fld>
            <a:endParaRPr lang="en-US"/>
          </a:p>
        </p:txBody>
      </p:sp>
      <p:sp>
        <p:nvSpPr>
          <p:cNvPr id="5" name="Footer Placeholder 4">
            <a:extLst>
              <a:ext uri="{FF2B5EF4-FFF2-40B4-BE49-F238E27FC236}">
                <a16:creationId xmlns:a16="http://schemas.microsoft.com/office/drawing/2014/main" id="{78101EA0-4532-4B9C-66B2-4EA1B9868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A9DC9-D08C-E0E3-7488-4D75D54C5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CB92D-F9A0-445B-8613-27C1E3878FE6}" type="slidenum">
              <a:rPr lang="en-US" smtClean="0"/>
              <a:t>‹#›</a:t>
            </a:fld>
            <a:endParaRPr lang="en-US"/>
          </a:p>
        </p:txBody>
      </p:sp>
    </p:spTree>
    <p:extLst>
      <p:ext uri="{BB962C8B-B14F-4D97-AF65-F5344CB8AC3E}">
        <p14:creationId xmlns:p14="http://schemas.microsoft.com/office/powerpoint/2010/main" val="4064722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2000" dirty="0"/>
              <a:t>CHAPTER: 10</a:t>
            </a:r>
          </a:p>
        </p:txBody>
      </p:sp>
      <p:sp>
        <p:nvSpPr>
          <p:cNvPr id="2" name="Title 1"/>
          <p:cNvSpPr>
            <a:spLocks noGrp="1"/>
          </p:cNvSpPr>
          <p:nvPr>
            <p:ph type="title"/>
          </p:nvPr>
        </p:nvSpPr>
        <p:spPr/>
        <p:txBody>
          <a:bodyPr>
            <a:normAutofit/>
          </a:bodyPr>
          <a:lstStyle/>
          <a:p>
            <a:r>
              <a:rPr lang="en-US" sz="3600" b="1" dirty="0"/>
              <a:t>PROPOSALS</a:t>
            </a:r>
          </a:p>
        </p:txBody>
      </p:sp>
    </p:spTree>
    <p:extLst>
      <p:ext uri="{BB962C8B-B14F-4D97-AF65-F5344CB8AC3E}">
        <p14:creationId xmlns:p14="http://schemas.microsoft.com/office/powerpoint/2010/main" val="4058212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
            <a:ext cx="8883870" cy="7109639"/>
          </a:xfrm>
          <a:prstGeom prst="rect">
            <a:avLst/>
          </a:prstGeom>
          <a:noFill/>
        </p:spPr>
        <p:txBody>
          <a:bodyPr wrap="square" rtlCol="0">
            <a:spAutoFit/>
          </a:bodyPr>
          <a:lstStyle/>
          <a:p>
            <a:r>
              <a:rPr lang="en-US" sz="2000" dirty="0"/>
              <a:t>A proposal is solicited or unsolicited depending on the audience’s role in its initiation. </a:t>
            </a:r>
          </a:p>
          <a:p>
            <a:endParaRPr lang="en-US" sz="2400" dirty="0"/>
          </a:p>
          <a:p>
            <a:r>
              <a:rPr lang="en-US" sz="2400" b="1" dirty="0"/>
              <a:t>Unsolicited proposal: </a:t>
            </a:r>
            <a:r>
              <a:rPr lang="en-US" sz="2400" dirty="0"/>
              <a:t>A document submitted without a request to convince your readers to adopt an idea, a product, or a service. Unsolicited proposals are usually written as informal documents and often addressed to internal audiences.</a:t>
            </a:r>
          </a:p>
          <a:p>
            <a:endParaRPr lang="en-US" sz="2400" dirty="0"/>
          </a:p>
          <a:p>
            <a:r>
              <a:rPr lang="en-US" sz="2400" b="1" dirty="0"/>
              <a:t>Solicited proposal: </a:t>
            </a:r>
            <a:r>
              <a:rPr lang="en-US" sz="2400" dirty="0"/>
              <a:t>A document requested by the reader to help the reader solve a problem through the purchase of a product or a service. Solicited proposals are usually written as formal documents and addressed to external audiences.</a:t>
            </a:r>
          </a:p>
          <a:p>
            <a:endParaRPr lang="en-US" sz="2400" dirty="0"/>
          </a:p>
          <a:p>
            <a:r>
              <a:rPr lang="en-US" sz="2400" b="1" dirty="0"/>
              <a:t>Request for proposal (RFP): </a:t>
            </a:r>
            <a:r>
              <a:rPr lang="en-US" sz="2400" dirty="0"/>
              <a:t>A document sometimes sent out by an organization that wants to receive proposals for a product or service. The RFP gives guidelines on (1) what the proposal should cover, (2) when it should be submitted, and (3) to whom it should be sent. As writer, you should follow the RFP guidelines diligently in planning and drafting your proposal.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contrast="20000"/>
          </a:blip>
          <a:stretch>
            <a:fillRect/>
          </a:stretch>
        </p:blipFill>
        <p:spPr>
          <a:xfrm>
            <a:off x="1752601" y="381000"/>
            <a:ext cx="8506531" cy="5791200"/>
          </a:xfrm>
          <a:prstGeom prst="rect">
            <a:avLst/>
          </a:prstGeom>
        </p:spPr>
      </p:pic>
    </p:spTree>
    <p:extLst>
      <p:ext uri="{BB962C8B-B14F-4D97-AF65-F5344CB8AC3E}">
        <p14:creationId xmlns:p14="http://schemas.microsoft.com/office/powerpoint/2010/main" val="361140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bright="-20000" contrast="40000"/>
          </a:blip>
          <a:stretch>
            <a:fillRect/>
          </a:stretch>
        </p:blipFill>
        <p:spPr>
          <a:xfrm>
            <a:off x="2819400" y="18394"/>
            <a:ext cx="5181600" cy="7077733"/>
          </a:xfrm>
          <a:prstGeom prst="rect">
            <a:avLst/>
          </a:prstGeom>
        </p:spPr>
      </p:pic>
    </p:spTree>
    <p:extLst>
      <p:ext uri="{BB962C8B-B14F-4D97-AF65-F5344CB8AC3E}">
        <p14:creationId xmlns:p14="http://schemas.microsoft.com/office/powerpoint/2010/main" val="360485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3962400"/>
            <a:ext cx="4495800" cy="2419124"/>
          </a:xfrm>
          <a:prstGeom prst="rect">
            <a:avLst/>
          </a:prstGeom>
          <a:noFill/>
        </p:spPr>
        <p:txBody>
          <a:bodyPr wrap="square" rtlCol="0">
            <a:spAutoFit/>
          </a:bodyPr>
          <a:lstStyle/>
          <a:p>
            <a:pPr lvl="0">
              <a:spcBef>
                <a:spcPct val="20000"/>
              </a:spcBef>
              <a:buClr>
                <a:prstClr val="black">
                  <a:lumMod val="50000"/>
                  <a:lumOff val="50000"/>
                </a:prstClr>
              </a:buClr>
            </a:pPr>
            <a:r>
              <a:rPr lang="en-US" b="1" dirty="0">
                <a:solidFill>
                  <a:prstClr val="black">
                    <a:lumMod val="85000"/>
                  </a:prstClr>
                </a:solidFill>
              </a:rPr>
              <a:t>Feasibility studies </a:t>
            </a:r>
            <a:r>
              <a:rPr lang="en-US" dirty="0">
                <a:solidFill>
                  <a:prstClr val="black">
                    <a:lumMod val="85000"/>
                  </a:prstClr>
                </a:solidFill>
              </a:rPr>
              <a:t>are documents that show the practicality of a proposed policy, product, service.</a:t>
            </a:r>
          </a:p>
          <a:p>
            <a:pPr lvl="0">
              <a:spcBef>
                <a:spcPct val="20000"/>
              </a:spcBef>
              <a:buClr>
                <a:prstClr val="black">
                  <a:lumMod val="50000"/>
                  <a:lumOff val="50000"/>
                </a:prstClr>
              </a:buClr>
            </a:pPr>
            <a:endParaRPr lang="en-US" dirty="0">
              <a:solidFill>
                <a:prstClr val="black">
                  <a:lumMod val="85000"/>
                </a:prstClr>
              </a:solidFill>
            </a:endParaRPr>
          </a:p>
          <a:p>
            <a:pPr lvl="0">
              <a:spcBef>
                <a:spcPct val="20000"/>
              </a:spcBef>
              <a:buClr>
                <a:prstClr val="black">
                  <a:lumMod val="50000"/>
                  <a:lumOff val="50000"/>
                </a:prstClr>
              </a:buClr>
            </a:pPr>
            <a:r>
              <a:rPr lang="en-US" b="1" dirty="0">
                <a:solidFill>
                  <a:prstClr val="black">
                    <a:lumMod val="85000"/>
                  </a:prstClr>
                </a:solidFill>
              </a:rPr>
              <a:t>RFP</a:t>
            </a:r>
            <a:r>
              <a:rPr lang="en-US" dirty="0">
                <a:solidFill>
                  <a:prstClr val="black">
                    <a:lumMod val="85000"/>
                  </a:prstClr>
                </a:solidFill>
              </a:rPr>
              <a:t> (request for proposals) are documents sometimes sent out by organizations that want to receive proposals for a product or service.</a:t>
            </a:r>
          </a:p>
        </p:txBody>
      </p:sp>
      <p:sp>
        <p:nvSpPr>
          <p:cNvPr id="7" name="Rectangle 6"/>
          <p:cNvSpPr/>
          <p:nvPr/>
        </p:nvSpPr>
        <p:spPr>
          <a:xfrm>
            <a:off x="7467600" y="228600"/>
            <a:ext cx="19050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67600" y="1438161"/>
            <a:ext cx="1905000" cy="6954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67600" y="2743200"/>
            <a:ext cx="1905000" cy="838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67600" y="3962400"/>
            <a:ext cx="1905000" cy="685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p:cNvSpPr/>
          <p:nvPr/>
        </p:nvSpPr>
        <p:spPr>
          <a:xfrm>
            <a:off x="7772400" y="5334000"/>
            <a:ext cx="1600200" cy="1219200"/>
          </a:xfrm>
          <a:prstGeom prst="fram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Arrow Connector 13"/>
          <p:cNvCxnSpPr>
            <a:stCxn id="7" idx="2"/>
            <a:endCxn id="8" idx="0"/>
          </p:cNvCxnSpPr>
          <p:nvPr/>
        </p:nvCxnSpPr>
        <p:spPr>
          <a:xfrm>
            <a:off x="8420100" y="914401"/>
            <a:ext cx="0" cy="5237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8420100" y="2133600"/>
            <a:ext cx="0" cy="6096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0"/>
          </p:cNvCxnSpPr>
          <p:nvPr/>
        </p:nvCxnSpPr>
        <p:spPr>
          <a:xfrm>
            <a:off x="8420100" y="3581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2"/>
          </p:cNvCxnSpPr>
          <p:nvPr/>
        </p:nvCxnSpPr>
        <p:spPr>
          <a:xfrm>
            <a:off x="8420100" y="4648200"/>
            <a:ext cx="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72400" y="340667"/>
            <a:ext cx="1295400" cy="400110"/>
          </a:xfrm>
          <a:prstGeom prst="rect">
            <a:avLst/>
          </a:prstGeom>
          <a:noFill/>
        </p:spPr>
        <p:txBody>
          <a:bodyPr wrap="square" rtlCol="0">
            <a:spAutoFit/>
          </a:bodyPr>
          <a:lstStyle/>
          <a:p>
            <a:pPr algn="ctr"/>
            <a:r>
              <a:rPr lang="en-US" sz="2000" dirty="0"/>
              <a:t>RFP</a:t>
            </a:r>
          </a:p>
        </p:txBody>
      </p:sp>
      <p:sp>
        <p:nvSpPr>
          <p:cNvPr id="22" name="TextBox 21"/>
          <p:cNvSpPr txBox="1"/>
          <p:nvPr/>
        </p:nvSpPr>
        <p:spPr>
          <a:xfrm>
            <a:off x="7543800" y="1555049"/>
            <a:ext cx="1676400" cy="461665"/>
          </a:xfrm>
          <a:prstGeom prst="rect">
            <a:avLst/>
          </a:prstGeom>
          <a:noFill/>
        </p:spPr>
        <p:txBody>
          <a:bodyPr wrap="square" rtlCol="0">
            <a:spAutoFit/>
          </a:bodyPr>
          <a:lstStyle/>
          <a:p>
            <a:pPr algn="ctr"/>
            <a:r>
              <a:rPr lang="en-US" sz="2400" b="1" dirty="0"/>
              <a:t>PROPOSAL</a:t>
            </a:r>
          </a:p>
        </p:txBody>
      </p:sp>
      <p:sp>
        <p:nvSpPr>
          <p:cNvPr id="25" name="TextBox 24"/>
          <p:cNvSpPr txBox="1"/>
          <p:nvPr/>
        </p:nvSpPr>
        <p:spPr>
          <a:xfrm>
            <a:off x="7543800" y="2819400"/>
            <a:ext cx="1676400" cy="707886"/>
          </a:xfrm>
          <a:prstGeom prst="rect">
            <a:avLst/>
          </a:prstGeom>
          <a:noFill/>
        </p:spPr>
        <p:txBody>
          <a:bodyPr wrap="square" rtlCol="0">
            <a:spAutoFit/>
          </a:bodyPr>
          <a:lstStyle/>
          <a:p>
            <a:pPr algn="ctr"/>
            <a:r>
              <a:rPr lang="en-US" sz="2000" dirty="0"/>
              <a:t>FEASIBILTY</a:t>
            </a:r>
          </a:p>
          <a:p>
            <a:pPr algn="ctr"/>
            <a:r>
              <a:rPr lang="en-US" sz="2000" dirty="0"/>
              <a:t>STUDY</a:t>
            </a:r>
          </a:p>
        </p:txBody>
      </p:sp>
      <p:sp>
        <p:nvSpPr>
          <p:cNvPr id="26" name="TextBox 25"/>
          <p:cNvSpPr txBox="1"/>
          <p:nvPr/>
        </p:nvSpPr>
        <p:spPr>
          <a:xfrm>
            <a:off x="7543800" y="4114800"/>
            <a:ext cx="1676400" cy="381000"/>
          </a:xfrm>
          <a:prstGeom prst="rect">
            <a:avLst/>
          </a:prstGeom>
          <a:noFill/>
        </p:spPr>
        <p:txBody>
          <a:bodyPr wrap="square" rtlCol="0">
            <a:spAutoFit/>
          </a:bodyPr>
          <a:lstStyle/>
          <a:p>
            <a:pPr algn="ctr"/>
            <a:r>
              <a:rPr lang="en-US" dirty="0"/>
              <a:t>CONTRACT</a:t>
            </a:r>
          </a:p>
        </p:txBody>
      </p:sp>
      <p:sp>
        <p:nvSpPr>
          <p:cNvPr id="27" name="TextBox 26"/>
          <p:cNvSpPr txBox="1"/>
          <p:nvPr/>
        </p:nvSpPr>
        <p:spPr>
          <a:xfrm>
            <a:off x="8001000" y="5743545"/>
            <a:ext cx="1143000" cy="400110"/>
          </a:xfrm>
          <a:prstGeom prst="rect">
            <a:avLst/>
          </a:prstGeom>
          <a:noFill/>
        </p:spPr>
        <p:txBody>
          <a:bodyPr wrap="square" rtlCol="0">
            <a:spAutoFit/>
          </a:bodyPr>
          <a:lstStyle/>
          <a:p>
            <a:pPr algn="ctr"/>
            <a:r>
              <a:rPr lang="en-US" sz="2000" dirty="0"/>
              <a:t>PROJECT</a:t>
            </a:r>
          </a:p>
        </p:txBody>
      </p:sp>
      <p:sp>
        <p:nvSpPr>
          <p:cNvPr id="34" name="Rectangle 33"/>
          <p:cNvSpPr/>
          <p:nvPr/>
        </p:nvSpPr>
        <p:spPr>
          <a:xfrm>
            <a:off x="2667000" y="1438162"/>
            <a:ext cx="3200400" cy="138123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701636" y="1625768"/>
            <a:ext cx="3200400" cy="1015663"/>
          </a:xfrm>
          <a:prstGeom prst="rect">
            <a:avLst/>
          </a:prstGeom>
          <a:noFill/>
        </p:spPr>
        <p:txBody>
          <a:bodyPr wrap="square" rtlCol="0">
            <a:spAutoFit/>
          </a:bodyPr>
          <a:lstStyle/>
          <a:p>
            <a:pPr lvl="0"/>
            <a:r>
              <a:rPr lang="en-US" sz="2000" dirty="0">
                <a:solidFill>
                  <a:prstClr val="black"/>
                </a:solidFill>
              </a:rPr>
              <a:t>Flowchart showing the main documents involved in one possible project</a:t>
            </a:r>
          </a:p>
        </p:txBody>
      </p:sp>
      <p:sp>
        <p:nvSpPr>
          <p:cNvPr id="36" name="Right Arrow 35"/>
          <p:cNvSpPr/>
          <p:nvPr/>
        </p:nvSpPr>
        <p:spPr>
          <a:xfrm>
            <a:off x="5902036" y="2133600"/>
            <a:ext cx="651164" cy="22860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017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81001"/>
            <a:ext cx="8458200" cy="6370975"/>
          </a:xfrm>
          <a:prstGeom prst="rect">
            <a:avLst/>
          </a:prstGeom>
          <a:noFill/>
        </p:spPr>
        <p:txBody>
          <a:bodyPr wrap="square" rtlCol="0">
            <a:spAutoFit/>
          </a:bodyPr>
          <a:lstStyle/>
          <a:p>
            <a:r>
              <a:rPr lang="en-US" sz="2400" b="1" dirty="0"/>
              <a:t>Grant proposal: </a:t>
            </a:r>
            <a:r>
              <a:rPr lang="en-US" sz="2400" dirty="0"/>
              <a:t>A document written to convince your readers to support a specific project that meets the needs of a social or professional community. Directed to organizations that fund research and other activities, grant proposals help granting organization meet their goals for improving communities.</a:t>
            </a:r>
          </a:p>
          <a:p>
            <a:endParaRPr lang="en-US" sz="2400" dirty="0"/>
          </a:p>
          <a:p>
            <a:r>
              <a:rPr lang="en-US" sz="2400" dirty="0"/>
              <a:t>These communities may be local, or they may be global. Grant proposals may seek to improve social conditions, or they may seek support for research to add to knowledge in a profession or to improve the quality of life for many people through improvements in specific bodies of knowledge.</a:t>
            </a:r>
          </a:p>
          <a:p>
            <a:endParaRPr lang="en-US" sz="2400" dirty="0"/>
          </a:p>
          <a:p>
            <a:r>
              <a:rPr lang="en-US" sz="2400" dirty="0"/>
              <a:t>Grant proposals are often written as formal documents in response to specific requests for proposal or standing grant programs. Some organizations, such as universities or government agencies, may also have internal programs that provide grants to improve services to constituents.</a:t>
            </a:r>
          </a:p>
        </p:txBody>
      </p:sp>
    </p:spTree>
    <p:extLst>
      <p:ext uri="{BB962C8B-B14F-4D97-AF65-F5344CB8AC3E}">
        <p14:creationId xmlns:p14="http://schemas.microsoft.com/office/powerpoint/2010/main" val="64076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lum bright="-20000" contrast="40000"/>
          </a:blip>
          <a:stretch>
            <a:fillRect/>
          </a:stretch>
        </p:blipFill>
        <p:spPr>
          <a:xfrm>
            <a:off x="2667000" y="-152400"/>
            <a:ext cx="5715000" cy="7209366"/>
          </a:xfrm>
          <a:prstGeom prst="rect">
            <a:avLst/>
          </a:prstGeom>
        </p:spPr>
      </p:pic>
    </p:spTree>
    <p:extLst>
      <p:ext uri="{BB962C8B-B14F-4D97-AF65-F5344CB8AC3E}">
        <p14:creationId xmlns:p14="http://schemas.microsoft.com/office/powerpoint/2010/main" val="118640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rcRect/>
          <a:stretch>
            <a:fillRect/>
          </a:stretch>
        </p:blipFill>
        <p:spPr bwMode="auto">
          <a:xfrm>
            <a:off x="673154" y="937908"/>
            <a:ext cx="10845691" cy="498218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905001" y="1481941"/>
            <a:ext cx="8610599"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a:latin typeface="Calibri" pitchFamily="34" charset="0"/>
                <a:ea typeface="Calibri" pitchFamily="34" charset="0"/>
                <a:cs typeface="Times New Roman" pitchFamily="18" charset="0"/>
              </a:rPr>
              <a:t>TASK:</a:t>
            </a:r>
          </a:p>
          <a:p>
            <a:pPr fontAlgn="base">
              <a:spcBef>
                <a:spcPct val="0"/>
              </a:spcBef>
              <a:spcAft>
                <a:spcPct val="0"/>
              </a:spcAft>
            </a:pPr>
            <a:endParaRPr lang="en-US" sz="2400" dirty="0">
              <a:latin typeface="Calibri" pitchFamily="34" charset="0"/>
              <a:ea typeface="Calibri" pitchFamily="34" charset="0"/>
              <a:cs typeface="Times New Roman" pitchFamily="18" charset="0"/>
            </a:endParaRPr>
          </a:p>
          <a:p>
            <a:pPr marL="457200" indent="-457200" fontAlgn="base">
              <a:spcBef>
                <a:spcPct val="0"/>
              </a:spcBef>
              <a:spcAft>
                <a:spcPct val="0"/>
              </a:spcAft>
              <a:buFont typeface="+mj-lt"/>
              <a:buAutoNum type="arabicPeriod"/>
            </a:pPr>
            <a:r>
              <a:rPr lang="en-US" sz="2400" dirty="0">
                <a:latin typeface="Calibri" pitchFamily="34" charset="0"/>
                <a:ea typeface="Calibri" pitchFamily="34" charset="0"/>
                <a:cs typeface="Times New Roman" pitchFamily="18" charset="0"/>
              </a:rPr>
              <a:t>Choose a problem for which you would consider proposing a solution. </a:t>
            </a:r>
            <a:endParaRPr lang="en-US" sz="2400" dirty="0">
              <a:latin typeface="Arial" pitchFamily="34" charset="0"/>
            </a:endParaRPr>
          </a:p>
          <a:p>
            <a:pPr marL="457200" indent="-457200" eaLnBrk="0" fontAlgn="base" hangingPunct="0">
              <a:spcBef>
                <a:spcPct val="0"/>
              </a:spcBef>
              <a:spcAft>
                <a:spcPct val="0"/>
              </a:spcAft>
              <a:buFont typeface="+mj-lt"/>
              <a:buAutoNum type="arabicPeriod"/>
            </a:pPr>
            <a:r>
              <a:rPr lang="en-US" sz="2400" dirty="0">
                <a:latin typeface="Calibri" pitchFamily="34" charset="0"/>
                <a:ea typeface="Calibri" pitchFamily="34" charset="0"/>
                <a:cs typeface="Times New Roman" pitchFamily="18" charset="0"/>
              </a:rPr>
              <a:t>Identify which type of proposal it will be.</a:t>
            </a:r>
            <a:endParaRPr lang="en-US" sz="2400" dirty="0">
              <a:latin typeface="Arial" pitchFamily="34" charset="0"/>
            </a:endParaRPr>
          </a:p>
          <a:p>
            <a:pPr eaLnBrk="0" fontAlgn="base" hangingPunct="0">
              <a:spcBef>
                <a:spcPct val="0"/>
              </a:spcBef>
              <a:spcAft>
                <a:spcPct val="0"/>
              </a:spcAft>
            </a:pPr>
            <a:endParaRPr lang="en-US" sz="2400" dirty="0">
              <a:latin typeface="Calibri" pitchFamily="34" charset="0"/>
              <a:ea typeface="Calibri" pitchFamily="34" charset="0"/>
              <a:cs typeface="Times New Roman" pitchFamily="18" charset="0"/>
            </a:endParaRPr>
          </a:p>
          <a:p>
            <a:pPr eaLnBrk="0" fontAlgn="base" hangingPunct="0">
              <a:spcBef>
                <a:spcPct val="0"/>
              </a:spcBef>
              <a:spcAft>
                <a:spcPct val="0"/>
              </a:spcAft>
            </a:pPr>
            <a:r>
              <a:rPr lang="en-US" sz="2400" dirty="0">
                <a:latin typeface="Calibri" pitchFamily="34" charset="0"/>
                <a:ea typeface="Calibri" pitchFamily="34" charset="0"/>
                <a:cs typeface="Times New Roman" pitchFamily="18" charset="0"/>
              </a:rPr>
              <a:t>Recreate the thinking process, for the problem discussed, by:</a:t>
            </a:r>
            <a:endParaRPr lang="en-US" sz="2400" dirty="0">
              <a:latin typeface="Arial" pitchFamily="34" charset="0"/>
            </a:endParaRPr>
          </a:p>
          <a:p>
            <a:pPr eaLnBrk="0" fontAlgn="base" hangingPunct="0">
              <a:spcBef>
                <a:spcPct val="0"/>
              </a:spcBef>
              <a:spcAft>
                <a:spcPct val="0"/>
              </a:spcAft>
            </a:pPr>
            <a:r>
              <a:rPr lang="en-US" sz="2400" dirty="0">
                <a:latin typeface="Calibri" pitchFamily="34" charset="0"/>
                <a:ea typeface="Calibri" pitchFamily="34" charset="0"/>
                <a:cs typeface="Times New Roman" pitchFamily="18" charset="0"/>
              </a:rPr>
              <a:t>a. Developing a list of positive and negative aspects of the solution.</a:t>
            </a:r>
            <a:endParaRPr lang="en-US" sz="2400" dirty="0">
              <a:latin typeface="Arial" pitchFamily="34" charset="0"/>
            </a:endParaRPr>
          </a:p>
          <a:p>
            <a:pPr eaLnBrk="0" fontAlgn="base" hangingPunct="0">
              <a:spcBef>
                <a:spcPct val="0"/>
              </a:spcBef>
              <a:spcAft>
                <a:spcPct val="0"/>
              </a:spcAft>
            </a:pPr>
            <a:r>
              <a:rPr lang="en-US" sz="2400" dirty="0">
                <a:latin typeface="Calibri" pitchFamily="34" charset="0"/>
                <a:ea typeface="Calibri" pitchFamily="34" charset="0"/>
                <a:cs typeface="Times New Roman" pitchFamily="18" charset="0"/>
              </a:rPr>
              <a:t>b. Creating a list showing how the solution meets the needs of the audience or solves the problem.</a:t>
            </a:r>
          </a:p>
          <a:p>
            <a:pPr eaLnBrk="0" fontAlgn="base" hangingPunct="0">
              <a:spcBef>
                <a:spcPct val="0"/>
              </a:spcBef>
              <a:spcAft>
                <a:spcPct val="0"/>
              </a:spcAft>
            </a:pPr>
            <a:endParaRPr lang="en-US" sz="2400" dirty="0">
              <a:latin typeface="Calibri" pitchFamily="34" charset="0"/>
              <a:cs typeface="Times New Roman" pitchFamily="18" charset="0"/>
            </a:endParaRPr>
          </a:p>
          <a:p>
            <a:pPr eaLnBrk="0" fontAlgn="base" hangingPunct="0">
              <a:spcBef>
                <a:spcPct val="0"/>
              </a:spcBef>
              <a:spcAft>
                <a:spcPct val="0"/>
              </a:spcAft>
            </a:pPr>
            <a:r>
              <a:rPr lang="en-US" sz="2400" dirty="0">
                <a:latin typeface="Calibri" pitchFamily="34" charset="0"/>
                <a:cs typeface="Times New Roman" pitchFamily="18" charset="0"/>
              </a:rPr>
              <a:t>3. </a:t>
            </a:r>
            <a:r>
              <a:rPr lang="en-US" sz="2400">
                <a:latin typeface="Calibri" pitchFamily="34" charset="0"/>
                <a:cs typeface="Times New Roman" pitchFamily="18" charset="0"/>
              </a:rPr>
              <a:t>Present your ideas.</a:t>
            </a:r>
            <a:endParaRPr lang="en-US" sz="2400" dirty="0">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762000"/>
            <a:ext cx="7467600" cy="3231654"/>
          </a:xfrm>
          <a:prstGeom prst="rect">
            <a:avLst/>
          </a:prstGeom>
          <a:noFill/>
        </p:spPr>
        <p:txBody>
          <a:bodyPr wrap="square" rtlCol="0">
            <a:spAutoFit/>
          </a:bodyPr>
          <a:lstStyle/>
          <a:p>
            <a:r>
              <a:rPr lang="en-US" sz="2400" dirty="0">
                <a:solidFill>
                  <a:schemeClr val="bg2">
                    <a:lumMod val="50000"/>
                  </a:schemeClr>
                </a:solidFill>
              </a:rPr>
              <a:t>Think of a time when you had a successful sales experience. Perhaps you persuaded a person or a group to buy a product or service or to agree to an idea such as a fund-raiser or a community or family project.  </a:t>
            </a:r>
          </a:p>
          <a:p>
            <a:r>
              <a:rPr lang="en-US" sz="2400" b="1" dirty="0"/>
              <a:t>Write a narrative about that experience. Include ways in which you prepared to make the sale as well as a description of your audience.</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533400"/>
            <a:ext cx="8534400" cy="5867400"/>
          </a:xfrm>
        </p:spPr>
        <p:txBody>
          <a:bodyPr>
            <a:normAutofit fontScale="85000" lnSpcReduction="20000"/>
          </a:bodyPr>
          <a:lstStyle/>
          <a:p>
            <a:pPr>
              <a:buNone/>
            </a:pPr>
            <a:r>
              <a:rPr lang="en-US" sz="2400" b="1" dirty="0"/>
              <a:t>A </a:t>
            </a:r>
            <a:r>
              <a:rPr lang="en-US" sz="2400" b="1" dirty="0">
                <a:solidFill>
                  <a:schemeClr val="accent1"/>
                </a:solidFill>
              </a:rPr>
              <a:t>PROPOSAL</a:t>
            </a:r>
            <a:r>
              <a:rPr lang="en-US" sz="2400" b="1" dirty="0"/>
              <a:t> is a persuasive document that offers a solution to an identified</a:t>
            </a:r>
          </a:p>
          <a:p>
            <a:pPr>
              <a:buNone/>
            </a:pPr>
            <a:r>
              <a:rPr lang="en-US" sz="2400" b="1" dirty="0"/>
              <a:t>problem or need.</a:t>
            </a:r>
          </a:p>
          <a:p>
            <a:pPr marL="0" indent="0">
              <a:buNone/>
            </a:pPr>
            <a:r>
              <a:rPr lang="en-US" sz="2400" dirty="0"/>
              <a:t>Proposals</a:t>
            </a:r>
            <a:r>
              <a:rPr lang="en-US" sz="2400" b="1" dirty="0"/>
              <a:t> </a:t>
            </a:r>
            <a:r>
              <a:rPr lang="en-US" sz="2400" dirty="0"/>
              <a:t>are written to convince your readers to adopt an idea, a product or a service. </a:t>
            </a:r>
          </a:p>
          <a:p>
            <a:pPr marL="0" indent="0">
              <a:buNone/>
            </a:pPr>
            <a:endParaRPr lang="en-US" sz="2400" dirty="0"/>
          </a:p>
          <a:p>
            <a:pPr marL="0" indent="0">
              <a:buNone/>
            </a:pPr>
            <a:r>
              <a:rPr lang="en-US" sz="2400" dirty="0"/>
              <a:t>This can be directed to:</a:t>
            </a:r>
          </a:p>
          <a:p>
            <a:r>
              <a:rPr lang="en-US" sz="2400" dirty="0"/>
              <a:t> colleagues inside your own organization (in-house proposals), </a:t>
            </a:r>
          </a:p>
          <a:p>
            <a:r>
              <a:rPr lang="en-US" sz="2400" dirty="0"/>
              <a:t> to clients outside your organization (sales proposals), </a:t>
            </a:r>
          </a:p>
          <a:p>
            <a:r>
              <a:rPr lang="en-US" sz="2400" dirty="0"/>
              <a:t> to organizations that fund research and other activities (grant proposals) . </a:t>
            </a:r>
          </a:p>
          <a:p>
            <a:pPr marL="0" indent="0">
              <a:buNone/>
            </a:pPr>
            <a:endParaRPr lang="en-US" sz="2400" dirty="0"/>
          </a:p>
          <a:p>
            <a:pPr marL="0" indent="0">
              <a:buNone/>
            </a:pPr>
            <a:r>
              <a:rPr lang="en-US" sz="2400" dirty="0"/>
              <a:t>In all three cases, proposals can be presented either as a:</a:t>
            </a:r>
          </a:p>
          <a:p>
            <a:r>
              <a:rPr lang="en-US" sz="2400" dirty="0"/>
              <a:t> short simple format (informal reports)</a:t>
            </a:r>
          </a:p>
          <a:p>
            <a:r>
              <a:rPr lang="en-US" sz="2400" dirty="0"/>
              <a:t> a longer, more complicated format (formal proposal)</a:t>
            </a:r>
          </a:p>
          <a:p>
            <a:pPr marL="0" indent="0">
              <a:buNone/>
            </a:pPr>
            <a:endParaRPr lang="en-US" sz="2400" dirty="0"/>
          </a:p>
          <a:p>
            <a:pPr marL="0" indent="0">
              <a:buNone/>
            </a:pPr>
            <a:r>
              <a:rPr lang="en-US" sz="2400" dirty="0"/>
              <a:t>Proposals can be either:</a:t>
            </a:r>
          </a:p>
          <a:p>
            <a:r>
              <a:rPr lang="en-US" sz="2400" dirty="0"/>
              <a:t> Requested by the reader(solicited)</a:t>
            </a:r>
          </a:p>
          <a:p>
            <a:r>
              <a:rPr lang="en-US" sz="2400" dirty="0"/>
              <a:t> Submitted without a request (unsolicited)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3503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72491"/>
            <a:ext cx="8923554" cy="5133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05000" y="533401"/>
            <a:ext cx="8077200" cy="430887"/>
          </a:xfrm>
          <a:prstGeom prst="rect">
            <a:avLst/>
          </a:prstGeom>
          <a:noFill/>
        </p:spPr>
        <p:txBody>
          <a:bodyPr wrap="square" rtlCol="0">
            <a:spAutoFit/>
          </a:bodyPr>
          <a:lstStyle/>
          <a:p>
            <a:r>
              <a:rPr lang="en-US" sz="2200" dirty="0"/>
              <a:t>Proposals can be categorized in several ways relating to the audience:</a:t>
            </a:r>
          </a:p>
        </p:txBody>
      </p:sp>
    </p:spTree>
    <p:extLst>
      <p:ext uri="{BB962C8B-B14F-4D97-AF65-F5344CB8AC3E}">
        <p14:creationId xmlns:p14="http://schemas.microsoft.com/office/powerpoint/2010/main" val="421631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lum contrast="40000"/>
          </a:blip>
          <a:stretch>
            <a:fillRect/>
          </a:stretch>
        </p:blipFill>
        <p:spPr>
          <a:xfrm>
            <a:off x="1600201" y="29570"/>
            <a:ext cx="8855975" cy="6705600"/>
          </a:xfrm>
          <a:prstGeom prst="rect">
            <a:avLst/>
          </a:prstGeom>
        </p:spPr>
      </p:pic>
    </p:spTree>
    <p:extLst>
      <p:ext uri="{BB962C8B-B14F-4D97-AF65-F5344CB8AC3E}">
        <p14:creationId xmlns:p14="http://schemas.microsoft.com/office/powerpoint/2010/main" val="106261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lum contrast="40000"/>
          </a:blip>
          <a:stretch>
            <a:fillRect/>
          </a:stretch>
        </p:blipFill>
        <p:spPr>
          <a:xfrm>
            <a:off x="1524000" y="22747"/>
            <a:ext cx="9117960" cy="2737513"/>
          </a:xfrm>
          <a:prstGeom prst="rect">
            <a:avLst/>
          </a:prstGeom>
        </p:spPr>
      </p:pic>
    </p:spTree>
    <p:extLst>
      <p:ext uri="{BB962C8B-B14F-4D97-AF65-F5344CB8AC3E}">
        <p14:creationId xmlns:p14="http://schemas.microsoft.com/office/powerpoint/2010/main" val="94646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676400" y="21770"/>
          <a:ext cx="8610600" cy="6607630"/>
        </p:xfrm>
        <a:graphic>
          <a:graphicData uri="http://schemas.openxmlformats.org/drawingml/2006/table">
            <a:tbl>
              <a:tblPr firstRow="1" bandRow="1">
                <a:tableStyleId>{5940675A-B579-460E-94D1-54222C63F5DA}</a:tableStyleId>
              </a:tblPr>
              <a:tblGrid>
                <a:gridCol w="1952919">
                  <a:extLst>
                    <a:ext uri="{9D8B030D-6E8A-4147-A177-3AD203B41FA5}">
                      <a16:colId xmlns:a16="http://schemas.microsoft.com/office/drawing/2014/main" val="20000"/>
                    </a:ext>
                  </a:extLst>
                </a:gridCol>
                <a:gridCol w="6657681">
                  <a:extLst>
                    <a:ext uri="{9D8B030D-6E8A-4147-A177-3AD203B41FA5}">
                      <a16:colId xmlns:a16="http://schemas.microsoft.com/office/drawing/2014/main" val="20001"/>
                    </a:ext>
                  </a:extLst>
                </a:gridCol>
              </a:tblGrid>
              <a:tr h="3115025">
                <a:tc>
                  <a:txBody>
                    <a:bodyPr/>
                    <a:lstStyle/>
                    <a:p>
                      <a:r>
                        <a:rPr lang="en-US" sz="2400" dirty="0"/>
                        <a:t>In-house proposal for security protocol training:</a:t>
                      </a:r>
                    </a:p>
                  </a:txBody>
                  <a:tcPr/>
                </a:tc>
                <a:tc>
                  <a:txBody>
                    <a:bodyPr/>
                    <a:lstStyle/>
                    <a:p>
                      <a:r>
                        <a:rPr lang="en-US" sz="2400" dirty="0"/>
                        <a:t>James Oliver, Chief Financial Officer, has received the results of an internal audit that found problems in the</a:t>
                      </a:r>
                    </a:p>
                    <a:p>
                      <a:r>
                        <a:rPr lang="en-US" sz="2400" dirty="0"/>
                        <a:t>way client information is being digitally secured. He asks Greg Bass, Director of Information Systems (IS), to propose changes that will improve IS security and training of all affected employees.</a:t>
                      </a:r>
                    </a:p>
                  </a:txBody>
                  <a:tcPr/>
                </a:tc>
                <a:extLst>
                  <a:ext uri="{0D108BD9-81ED-4DB2-BD59-A6C34878D82A}">
                    <a16:rowId xmlns:a16="http://schemas.microsoft.com/office/drawing/2014/main" val="10000"/>
                  </a:ext>
                </a:extLst>
              </a:tr>
              <a:tr h="3492605">
                <a:tc>
                  <a:txBody>
                    <a:bodyPr/>
                    <a:lstStyle/>
                    <a:p>
                      <a:r>
                        <a:rPr lang="en-US" sz="2400" dirty="0"/>
                        <a:t>In-house proposal for change in purchasing practices: </a:t>
                      </a:r>
                    </a:p>
                  </a:txBody>
                  <a:tcPr/>
                </a:tc>
                <a:tc>
                  <a:txBody>
                    <a:bodyPr/>
                    <a:lstStyle/>
                    <a:p>
                      <a:r>
                        <a:rPr lang="en-US" sz="2400" dirty="0"/>
                        <a:t>Mack </a:t>
                      </a:r>
                      <a:r>
                        <a:rPr lang="en-US" sz="2400" dirty="0" err="1"/>
                        <a:t>Boh</a:t>
                      </a:r>
                      <a:r>
                        <a:rPr lang="en-US" sz="2400" dirty="0"/>
                        <a:t>, Facilities Maintenance Supervisor at the Baltimore branch office, writes a proposal to Brenda Seymour, Purchasing Director, suggesting that M-Global use environmentally friendly cleaning products whenever possible. The proposal describes a system for trials of products for effectiveness; each branch will use the system to develop its own list of approved products.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815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
          <a:ext cx="8763000" cy="6890719"/>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2187241">
                <a:tc>
                  <a:txBody>
                    <a:bodyPr/>
                    <a:lstStyle/>
                    <a:p>
                      <a:r>
                        <a:rPr lang="en-US" sz="2400" b="1" dirty="0"/>
                        <a:t>Sales proposal for dam removal project:</a:t>
                      </a:r>
                    </a:p>
                  </a:txBody>
                  <a:tcPr/>
                </a:tc>
                <a:tc>
                  <a:txBody>
                    <a:bodyPr/>
                    <a:lstStyle/>
                    <a:p>
                      <a:r>
                        <a:rPr lang="en-US" sz="2400" dirty="0"/>
                        <a:t>The Minnesota Department of Natural Resources issues a Request for Proposals for the removal of an earthen dam from a</a:t>
                      </a:r>
                    </a:p>
                    <a:p>
                      <a:r>
                        <a:rPr lang="en-US" sz="2400" dirty="0"/>
                        <a:t>state park. The dam, built in the 1930s, is no longer safe, and it is to be removed as the first step in a river restoration project.</a:t>
                      </a:r>
                    </a:p>
                  </a:txBody>
                  <a:tcPr/>
                </a:tc>
                <a:extLst>
                  <a:ext uri="{0D108BD9-81ED-4DB2-BD59-A6C34878D82A}">
                    <a16:rowId xmlns:a16="http://schemas.microsoft.com/office/drawing/2014/main" val="10000"/>
                  </a:ext>
                </a:extLst>
              </a:tr>
              <a:tr h="4604719">
                <a:tc>
                  <a:txBody>
                    <a:bodyPr/>
                    <a:lstStyle/>
                    <a:p>
                      <a:r>
                        <a:rPr lang="en-US" sz="2400" b="1" dirty="0"/>
                        <a:t>Grant proposal for new equipment design:</a:t>
                      </a:r>
                    </a:p>
                  </a:txBody>
                  <a:tcPr/>
                </a:tc>
                <a:tc>
                  <a:txBody>
                    <a:bodyPr/>
                    <a:lstStyle/>
                    <a:p>
                      <a:r>
                        <a:rPr lang="en-US" sz="2400" dirty="0" err="1"/>
                        <a:t>Oilarus</a:t>
                      </a:r>
                      <a:r>
                        <a:rPr lang="en-US" sz="2400" dirty="0"/>
                        <a:t>, Ltd., a British oil company, sometimes gives research-and-development funds to small companies. Such funding</a:t>
                      </a:r>
                    </a:p>
                    <a:p>
                      <a:r>
                        <a:rPr lang="en-US" sz="2400" dirty="0"/>
                        <a:t>usually goes toward development of new technology or products in the field of petroleum engineering. Angela </a:t>
                      </a:r>
                      <a:r>
                        <a:rPr lang="en-US" sz="2400" dirty="0" err="1"/>
                        <a:t>Issam</a:t>
                      </a:r>
                      <a:r>
                        <a:rPr lang="en-US" sz="2400" dirty="0"/>
                        <a:t>, who works in M-</a:t>
                      </a:r>
                      <a:r>
                        <a:rPr lang="en-US" sz="2400" dirty="0" err="1"/>
                        <a:t>Global’s</a:t>
                      </a:r>
                      <a:r>
                        <a:rPr lang="en-US" sz="2400" dirty="0"/>
                        <a:t> Equipment Design Lab decides to apply for funding for a research project. Her proposed project, if successful, would provide a new piece of oil-drilling safety equipment that would reduce the chance of offshore oil spills at production sites.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464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28601"/>
            <a:ext cx="8153400" cy="5632311"/>
          </a:xfrm>
          <a:prstGeom prst="rect">
            <a:avLst/>
          </a:prstGeom>
          <a:noFill/>
        </p:spPr>
        <p:txBody>
          <a:bodyPr wrap="square" rtlCol="0">
            <a:spAutoFit/>
          </a:bodyPr>
          <a:lstStyle/>
          <a:p>
            <a:r>
              <a:rPr lang="en-US" sz="2000" dirty="0"/>
              <a:t>Some basic guidelines apply to all proposals, regardless of their audience or format</a:t>
            </a:r>
          </a:p>
          <a:p>
            <a:endParaRPr lang="en-US" sz="2000" b="1" dirty="0"/>
          </a:p>
          <a:p>
            <a:r>
              <a:rPr lang="en-US" sz="2000" b="1" dirty="0"/>
              <a:t>1. Plan Well Before You Write </a:t>
            </a:r>
            <a:r>
              <a:rPr lang="en-US" sz="2000" dirty="0"/>
              <a:t>- surveying the current situation, identify the best way to improve the current situation, conduct research, develop a plan</a:t>
            </a:r>
          </a:p>
          <a:p>
            <a:endParaRPr lang="en-US" sz="2000" b="1" dirty="0"/>
          </a:p>
          <a:p>
            <a:r>
              <a:rPr lang="en-US" sz="2000" b="1" dirty="0"/>
              <a:t>2. Make Text Visually Appealing </a:t>
            </a:r>
            <a:r>
              <a:rPr lang="en-US" sz="2000" dirty="0"/>
              <a:t>- Remember—you are</a:t>
            </a:r>
          </a:p>
          <a:p>
            <a:r>
              <a:rPr lang="en-US" sz="2000" dirty="0"/>
              <a:t>trying to sell a product, a service, or an idea. </a:t>
            </a:r>
          </a:p>
          <a:p>
            <a:endParaRPr lang="en-US" sz="2000" dirty="0"/>
          </a:p>
          <a:p>
            <a:r>
              <a:rPr lang="en-US" sz="2000" dirty="0"/>
              <a:t>■ Use lists (with bullets or numbered points) to highlight main ideas.</a:t>
            </a:r>
          </a:p>
          <a:p>
            <a:endParaRPr lang="en-US" sz="2000" dirty="0"/>
          </a:p>
          <a:p>
            <a:r>
              <a:rPr lang="en-US" sz="2000" dirty="0"/>
              <a:t>■ Follow your readers’ preferences in font size, type, line spacing, and so forth. Proposals written in the preferred format of the reader gain a competitive edge.</a:t>
            </a:r>
          </a:p>
          <a:p>
            <a:endParaRPr lang="en-US" sz="2000" dirty="0"/>
          </a:p>
          <a:p>
            <a:r>
              <a:rPr lang="en-US" sz="2000" dirty="0"/>
              <a:t>■ Use headings and subheadings to break up blocks of text.</a:t>
            </a:r>
          </a:p>
          <a:p>
            <a:endParaRPr lang="en-US" sz="2000" b="1" dirty="0"/>
          </a:p>
          <a:p>
            <a:r>
              <a:rPr lang="en-US" sz="2000" b="1" dirty="0"/>
              <a:t>3. Edit Carefully</a:t>
            </a:r>
          </a:p>
        </p:txBody>
      </p:sp>
    </p:spTree>
    <p:extLst>
      <p:ext uri="{BB962C8B-B14F-4D97-AF65-F5344CB8AC3E}">
        <p14:creationId xmlns:p14="http://schemas.microsoft.com/office/powerpoint/2010/main" val="98281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Widescreen</PresentationFormat>
  <Paragraphs>84</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PROPOSALS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PROPOSALS</dc:title>
  <dc:creator>H.I. Butt</dc:creator>
  <cp:lastModifiedBy>H.I. Butt</cp:lastModifiedBy>
  <cp:revision>1</cp:revision>
  <dcterms:created xsi:type="dcterms:W3CDTF">2023-10-27T17:58:09Z</dcterms:created>
  <dcterms:modified xsi:type="dcterms:W3CDTF">2023-10-27T17:59:07Z</dcterms:modified>
</cp:coreProperties>
</file>