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531" r:id="rId5"/>
    <p:sldId id="533" r:id="rId6"/>
    <p:sldId id="539" r:id="rId7"/>
    <p:sldId id="549" r:id="rId8"/>
    <p:sldId id="548" r:id="rId9"/>
    <p:sldId id="550" r:id="rId10"/>
    <p:sldId id="551" r:id="rId11"/>
    <p:sldId id="552" r:id="rId12"/>
    <p:sldId id="553" r:id="rId13"/>
    <p:sldId id="535" r:id="rId14"/>
    <p:sldId id="554" r:id="rId15"/>
    <p:sldId id="534" r:id="rId16"/>
    <p:sldId id="557" r:id="rId17"/>
    <p:sldId id="556" r:id="rId18"/>
    <p:sldId id="558" r:id="rId19"/>
    <p:sldId id="559" r:id="rId20"/>
    <p:sldId id="545" r:id="rId21"/>
    <p:sldId id="536" r:id="rId22"/>
    <p:sldId id="537" r:id="rId23"/>
    <p:sldId id="546" r:id="rId24"/>
    <p:sldId id="538" r:id="rId25"/>
    <p:sldId id="562" r:id="rId26"/>
    <p:sldId id="561" r:id="rId27"/>
    <p:sldId id="54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7033A-5F86-45BC-A712-1D5C4679D0EF}" v="591" dt="2023-12-07T05:02:36.192"/>
    <p1510:client id="{C9623D9F-6297-45E3-A282-B81797D89C73}" v="121" dt="2023-12-06T15:09:18.460"/>
    <p1510:client id="{D436131C-7F9B-44F5-9DB5-8BC9963F6CD4}" v="4" dt="2023-12-06T11:38:33.672"/>
    <p1510:client id="{F5341B8F-1912-4F55-A6E6-1EEC0FDC3F58}" v="277" dt="2023-12-07T05:10:52.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566928"/>
            <a:ext cx="8878824" cy="993490"/>
          </a:xfrm>
        </p:spPr>
        <p:txBody>
          <a:bodyPr>
            <a:normAutofit/>
          </a:bodyPr>
          <a:lstStyle/>
          <a:p>
            <a:r>
              <a:rPr lang="en-US" sz="4000" b="1" spc="600">
                <a:ln w="28575">
                  <a:noFill/>
                  <a:prstDash val="solid"/>
                </a:ln>
                <a:solidFill>
                  <a:schemeClr val="bg1"/>
                </a:solidFill>
                <a:latin typeface="Tw Cen MT" panose="020B0602020104020603" pitchFamily="34" charset="77"/>
              </a:rPr>
              <a:t>CONTENTS</a:t>
            </a:r>
            <a:endParaRPr lang="en-US"/>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1</a:t>
            </a:fld>
            <a:endParaRPr lang="en-US"/>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1611006"/>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Research Objectives</a:t>
            </a:r>
          </a:p>
          <a:p>
            <a:pPr marL="342900" indent="-342900" algn="l">
              <a:lnSpc>
                <a:spcPct val="150000"/>
              </a:lnSpc>
              <a:buClr>
                <a:schemeClr val="accent6"/>
              </a:buClr>
              <a:buFont typeface="Courier New" panose="02070309020205020404" pitchFamily="49" charset="0"/>
              <a:buChar char="o"/>
            </a:pPr>
            <a:r>
              <a:rPr lang="en-US">
                <a:latin typeface="Segoe UI Light" panose="020B0502040204020203" pitchFamily="34" charset="0"/>
                <a:cs typeface="Segoe UI Light" panose="020B0502040204020203" pitchFamily="34" charset="0"/>
              </a:rPr>
              <a:t>Methodology</a:t>
            </a:r>
            <a:endParaRPr lang="en-US">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a:latin typeface="Segoe UI Light" panose="020B0502040204020203" pitchFamily="34" charset="0"/>
                <a:cs typeface="Segoe UI Light" panose="020B0502040204020203" pitchFamily="34" charset="0"/>
              </a:rPr>
              <a:t>Literature Review</a:t>
            </a:r>
            <a:endParaRPr lang="en-US">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a:latin typeface="Segoe UI Light" panose="020B0502040204020203" pitchFamily="34" charset="0"/>
                <a:cs typeface="Segoe UI Light" panose="020B0502040204020203" pitchFamily="34" charset="0"/>
              </a:rPr>
              <a:t>Discussion</a:t>
            </a:r>
            <a:endParaRPr lang="en-US">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a:latin typeface="Segoe UI Light" panose="020B0502040204020203" pitchFamily="34" charset="0"/>
                <a:cs typeface="Segoe UI Light" panose="020B0502040204020203" pitchFamily="34" charset="0"/>
              </a:rPr>
              <a:t>Results and Recommendations</a:t>
            </a:r>
          </a:p>
          <a:p>
            <a:pPr marL="342900" indent="-342900" algn="l">
              <a:lnSpc>
                <a:spcPct val="150000"/>
              </a:lnSpc>
              <a:buClr>
                <a:schemeClr val="accent6"/>
              </a:buClr>
              <a:buFont typeface="Courier New" panose="02070309020205020404" pitchFamily="49" charset="0"/>
              <a:buChar char="o"/>
            </a:pPr>
            <a:r>
              <a:rPr lang="en-US">
                <a:solidFill>
                  <a:schemeClr val="bg1"/>
                </a:solidFill>
                <a:latin typeface="Segoe UI Light" panose="020B0502040204020203" pitchFamily="34" charset="0"/>
                <a:cs typeface="Segoe UI Light" panose="020B0502040204020203" pitchFamily="34" charset="0"/>
              </a:rPr>
              <a:t>Proposed Solution and Conclusion</a:t>
            </a:r>
          </a:p>
        </p:txBody>
      </p:sp>
    </p:spTree>
    <p:extLst>
      <p:ext uri="{BB962C8B-B14F-4D97-AF65-F5344CB8AC3E}">
        <p14:creationId xmlns:p14="http://schemas.microsoft.com/office/powerpoint/2010/main" val="354802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a:ln w="28575">
                  <a:noFill/>
                  <a:prstDash val="solid"/>
                </a:ln>
                <a:solidFill>
                  <a:srgbClr val="FFFFFF"/>
                </a:solidFill>
                <a:latin typeface="Tw Cen MT"/>
                <a:cs typeface="Times New Roman"/>
              </a:rPr>
              <a:t>The Role of mHealth in Enhancing MNCH Services</a:t>
            </a:r>
            <a:endParaRPr lang="en-US"/>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10</a:t>
            </a:fld>
            <a:endParaRPr lang="en-US"/>
          </a:p>
        </p:txBody>
      </p:sp>
      <p:sp>
        <p:nvSpPr>
          <p:cNvPr id="7" name="Content Placeholder 6">
            <a:extLst>
              <a:ext uri="{FF2B5EF4-FFF2-40B4-BE49-F238E27FC236}">
                <a16:creationId xmlns:a16="http://schemas.microsoft.com/office/drawing/2014/main" id="{A77F9718-FD7E-77ED-C5B3-974588A8BFC0}"/>
              </a:ext>
            </a:extLst>
          </p:cNvPr>
          <p:cNvSpPr>
            <a:spLocks noGrp="1"/>
          </p:cNvSpPr>
          <p:nvPr>
            <p:ph idx="1"/>
          </p:nvPr>
        </p:nvSpPr>
        <p:spPr/>
        <p:txBody>
          <a:bodyPr vert="horz" lIns="91440" tIns="45720" rIns="91440" bIns="45720" rtlCol="0" anchor="t">
            <a:noAutofit/>
          </a:bodyPr>
          <a:lstStyle/>
          <a:p>
            <a:pPr indent="-347345"/>
            <a:r>
              <a:rPr lang="en-GB" sz="1800" b="1" err="1">
                <a:cs typeface="Segoe UI"/>
              </a:rPr>
              <a:t>ImTeCHO</a:t>
            </a:r>
            <a:r>
              <a:rPr lang="en-GB" sz="1800" b="1">
                <a:cs typeface="Segoe UI"/>
              </a:rPr>
              <a:t> in Gujarat:</a:t>
            </a:r>
          </a:p>
          <a:p>
            <a:pPr indent="-347345"/>
            <a:r>
              <a:rPr lang="en-GB" sz="1600">
                <a:cs typeface="Segoe UI Light"/>
              </a:rPr>
              <a:t>Mobile app boosted ASHA performance, offering supervision, support, and motivation, enhancing maternal healthcare in Gujarat, India.</a:t>
            </a:r>
            <a:endParaRPr lang="en-GB" sz="1600"/>
          </a:p>
          <a:p>
            <a:pPr indent="-347345"/>
            <a:r>
              <a:rPr lang="en-GB" sz="1800" b="1" err="1">
                <a:cs typeface="Segoe UI Light"/>
              </a:rPr>
              <a:t>ReMiND</a:t>
            </a:r>
            <a:r>
              <a:rPr lang="en-GB" sz="1800" b="1">
                <a:cs typeface="Segoe UI Light"/>
              </a:rPr>
              <a:t> in UP:</a:t>
            </a:r>
            <a:endParaRPr lang="en-GB" sz="1800" b="1"/>
          </a:p>
          <a:p>
            <a:pPr indent="-347345"/>
            <a:r>
              <a:rPr lang="en-GB" sz="1600" err="1">
                <a:cs typeface="Segoe UI Light"/>
              </a:rPr>
              <a:t>CommCare</a:t>
            </a:r>
            <a:r>
              <a:rPr lang="en-GB" sz="1600">
                <a:cs typeface="Segoe UI Light"/>
              </a:rPr>
              <a:t> m-health aided ASHAs in </a:t>
            </a:r>
            <a:r>
              <a:rPr lang="en-GB" sz="1600" err="1">
                <a:cs typeface="Segoe UI Light"/>
              </a:rPr>
              <a:t>Kaushambi</a:t>
            </a:r>
            <a:r>
              <a:rPr lang="en-GB" sz="1600">
                <a:cs typeface="Segoe UI Light"/>
              </a:rPr>
              <a:t>, UP, improving antenatal attendance and skilled deliveries, positively impacting maternal and neonatal outcomes.</a:t>
            </a:r>
            <a:endParaRPr lang="en-GB" sz="1600"/>
          </a:p>
          <a:p>
            <a:pPr indent="-347345"/>
            <a:r>
              <a:rPr lang="en-GB" sz="1800" b="1">
                <a:cs typeface="Segoe UI Light"/>
              </a:rPr>
              <a:t>mHealth as Job Aid:</a:t>
            </a:r>
            <a:endParaRPr lang="en-GB" sz="1800" b="1"/>
          </a:p>
          <a:p>
            <a:pPr indent="-347345"/>
            <a:r>
              <a:rPr lang="en-GB" sz="1600">
                <a:cs typeface="Segoe UI Light"/>
              </a:rPr>
              <a:t>Mobile applications empower ASHAs with job aids, support, and real-time supervision, enhancing overall community health worker performance.</a:t>
            </a:r>
            <a:endParaRPr lang="en-GB" sz="1600"/>
          </a:p>
          <a:p>
            <a:pPr indent="-347345"/>
            <a:r>
              <a:rPr lang="en-GB" sz="1800" b="1">
                <a:cs typeface="Segoe UI Light"/>
              </a:rPr>
              <a:t>Replicability and Scalability:</a:t>
            </a:r>
            <a:endParaRPr lang="en-GB" sz="1800" b="1"/>
          </a:p>
          <a:p>
            <a:pPr indent="-347345"/>
            <a:r>
              <a:rPr lang="en-GB" sz="1600">
                <a:cs typeface="Segoe UI Light"/>
              </a:rPr>
              <a:t>Successful mHealth interventions, like </a:t>
            </a:r>
            <a:r>
              <a:rPr lang="en-GB" sz="1600" err="1">
                <a:cs typeface="Segoe UI Light"/>
              </a:rPr>
              <a:t>ImTeCHO</a:t>
            </a:r>
            <a:r>
              <a:rPr lang="en-GB" sz="1600">
                <a:cs typeface="Segoe UI Light"/>
              </a:rPr>
              <a:t> and </a:t>
            </a:r>
            <a:r>
              <a:rPr lang="en-GB" sz="1600" err="1">
                <a:cs typeface="Segoe UI Light"/>
              </a:rPr>
              <a:t>ReMiND</a:t>
            </a:r>
            <a:r>
              <a:rPr lang="en-GB" sz="1600">
                <a:cs typeface="Segoe UI Light"/>
              </a:rPr>
              <a:t>, demonstrate potential for scalability and replication in diverse healthcare settings.</a:t>
            </a:r>
            <a:endParaRPr lang="en-GB" sz="1600"/>
          </a:p>
          <a:p>
            <a:pPr indent="-347345"/>
            <a:endParaRPr lang="en-GB" sz="1400"/>
          </a:p>
        </p:txBody>
      </p:sp>
    </p:spTree>
    <p:extLst>
      <p:ext uri="{BB962C8B-B14F-4D97-AF65-F5344CB8AC3E}">
        <p14:creationId xmlns:p14="http://schemas.microsoft.com/office/powerpoint/2010/main" val="137265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a:ln w="28575">
                  <a:noFill/>
                  <a:prstDash val="solid"/>
                </a:ln>
                <a:solidFill>
                  <a:srgbClr val="FFFFFF"/>
                </a:solidFill>
                <a:latin typeface="Tw Cen MT"/>
                <a:cs typeface="Times New Roman"/>
              </a:rPr>
              <a:t>Impact and Cost-Effectiveness of mHealth Interventions</a:t>
            </a:r>
            <a:endParaRPr lang="en-US"/>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11</a:t>
            </a:fld>
            <a:endParaRPr lang="en-US"/>
          </a:p>
        </p:txBody>
      </p:sp>
      <p:sp>
        <p:nvSpPr>
          <p:cNvPr id="7" name="Content Placeholder 6">
            <a:extLst>
              <a:ext uri="{FF2B5EF4-FFF2-40B4-BE49-F238E27FC236}">
                <a16:creationId xmlns:a16="http://schemas.microsoft.com/office/drawing/2014/main" id="{A77F9718-FD7E-77ED-C5B3-974588A8BFC0}"/>
              </a:ext>
            </a:extLst>
          </p:cNvPr>
          <p:cNvSpPr>
            <a:spLocks noGrp="1"/>
          </p:cNvSpPr>
          <p:nvPr>
            <p:ph idx="1"/>
          </p:nvPr>
        </p:nvSpPr>
        <p:spPr/>
        <p:txBody>
          <a:bodyPr vert="horz" lIns="91440" tIns="45720" rIns="91440" bIns="45720" rtlCol="0" anchor="t">
            <a:noAutofit/>
          </a:bodyPr>
          <a:lstStyle/>
          <a:p>
            <a:pPr indent="-347345"/>
            <a:r>
              <a:rPr lang="en-GB" sz="1800" b="1">
                <a:ea typeface="+mn-lt"/>
                <a:cs typeface="Segoe UI"/>
              </a:rPr>
              <a:t>Impact and Cost-Effectiveness of mHealth:</a:t>
            </a:r>
            <a:endParaRPr lang="en-US" b="1"/>
          </a:p>
          <a:p>
            <a:pPr indent="-347345"/>
            <a:r>
              <a:rPr lang="en-GB" sz="1600">
                <a:solidFill>
                  <a:srgbClr val="FFFFFF"/>
                </a:solidFill>
                <a:ea typeface="+mn-lt"/>
                <a:cs typeface="+mn-lt"/>
              </a:rPr>
              <a:t>Studies assess mHealth interventions' impact on MNCH services, comparing outcomes and cost-effectiveness with routine service delivery. For instance, the ReMiND project enhanced ASHA performance.</a:t>
            </a:r>
            <a:endParaRPr lang="en-GB" sz="1600"/>
          </a:p>
          <a:p>
            <a:pPr indent="-347345"/>
            <a:r>
              <a:rPr lang="en-GB" sz="1800" b="1">
                <a:ea typeface="+mn-lt"/>
                <a:cs typeface="+mn-lt"/>
              </a:rPr>
              <a:t>Challenges in Implementing mHealth:</a:t>
            </a:r>
            <a:endParaRPr lang="en-GB" b="1"/>
          </a:p>
          <a:p>
            <a:pPr indent="-347345"/>
            <a:r>
              <a:rPr lang="en-GB" sz="1600">
                <a:solidFill>
                  <a:srgbClr val="FFFFFF"/>
                </a:solidFill>
                <a:ea typeface="+mn-lt"/>
                <a:cs typeface="+mn-lt"/>
              </a:rPr>
              <a:t>Despite potential benefits, mHealth faces challenges such as non-random allocation, intervention area selection, and limitations in blinding participants.</a:t>
            </a:r>
            <a:endParaRPr lang="en-GB" sz="1600"/>
          </a:p>
          <a:p>
            <a:pPr indent="-347345"/>
            <a:r>
              <a:rPr lang="en-GB" sz="1800" b="1">
                <a:ea typeface="+mn-lt"/>
                <a:cs typeface="+mn-lt"/>
              </a:rPr>
              <a:t>Broader Impact of mHealth Applications:</a:t>
            </a:r>
            <a:endParaRPr lang="en-GB" b="1"/>
          </a:p>
          <a:p>
            <a:pPr indent="-347345"/>
            <a:r>
              <a:rPr lang="en-GB" sz="1600">
                <a:solidFill>
                  <a:srgbClr val="FFFFFF"/>
                </a:solidFill>
                <a:ea typeface="+mn-lt"/>
                <a:cs typeface="+mn-lt"/>
              </a:rPr>
              <a:t>While mHealth applications were initially designed for specific objectives, their broader impact on postnatal care and neonatal morbidity requires consideration.</a:t>
            </a:r>
            <a:endParaRPr lang="en-GB" sz="1600"/>
          </a:p>
          <a:p>
            <a:pPr indent="-347345"/>
            <a:r>
              <a:rPr lang="en-GB" sz="1800" b="1">
                <a:ea typeface="+mn-lt"/>
                <a:cs typeface="+mn-lt"/>
              </a:rPr>
              <a:t>Telehealth in Maternal Care - Post COVID-19:</a:t>
            </a:r>
            <a:endParaRPr lang="en-GB" b="1"/>
          </a:p>
          <a:p>
            <a:pPr indent="-347345"/>
            <a:r>
              <a:rPr lang="en-GB" sz="1600">
                <a:solidFill>
                  <a:srgbClr val="FFFFFF"/>
                </a:solidFill>
                <a:ea typeface="+mn-lt"/>
                <a:cs typeface="+mn-lt"/>
              </a:rPr>
              <a:t>The literature reviews telehealth impact on maternal health outcomes during COVID-19, revealing promising results but emphasizing the need for further exploration of disparities and potential harms.</a:t>
            </a:r>
            <a:endParaRPr lang="en-GB" sz="1600"/>
          </a:p>
          <a:p>
            <a:pPr indent="-347345"/>
            <a:endParaRPr lang="en-GB" sz="1800" b="1"/>
          </a:p>
        </p:txBody>
      </p:sp>
    </p:spTree>
    <p:extLst>
      <p:ext uri="{BB962C8B-B14F-4D97-AF65-F5344CB8AC3E}">
        <p14:creationId xmlns:p14="http://schemas.microsoft.com/office/powerpoint/2010/main" val="374438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a:t>Discussion</a:t>
            </a:r>
          </a:p>
        </p:txBody>
      </p:sp>
    </p:spTree>
    <p:extLst>
      <p:ext uri="{BB962C8B-B14F-4D97-AF65-F5344CB8AC3E}">
        <p14:creationId xmlns:p14="http://schemas.microsoft.com/office/powerpoint/2010/main" val="548476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6479" y="409303"/>
            <a:ext cx="8878824" cy="1069848"/>
          </a:xfrm>
        </p:spPr>
        <p:txBody>
          <a:bodyPr/>
          <a:lstStyle/>
          <a:p>
            <a:r>
              <a:rPr lang="en-US" sz="6600"/>
              <a:t>Telemedicine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13</a:t>
            </a:fld>
            <a:endParaRPr lang="en-US"/>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438221" y="1695559"/>
            <a:ext cx="3621024" cy="493776"/>
          </a:xfrm>
        </p:spPr>
        <p:txBody>
          <a:bodyPr/>
          <a:lstStyle/>
          <a:p>
            <a:r>
              <a:rPr lang="en-US" sz="4400">
                <a:cs typeface="Segoe UI"/>
              </a:rPr>
              <a:t>Challenges</a:t>
            </a:r>
            <a:endParaRPr lang="en-US" sz="440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2047821" y="2405743"/>
            <a:ext cx="8571565" cy="3841350"/>
          </a:xfrm>
        </p:spPr>
        <p:txBody>
          <a:bodyPr vert="horz" lIns="91440" tIns="45720" rIns="91440" bIns="45720" rtlCol="0" anchor="ctr">
            <a:noAutofit/>
          </a:bodyPr>
          <a:lstStyle/>
          <a:p>
            <a:pPr>
              <a:lnSpc>
                <a:spcPct val="150000"/>
              </a:lnSpc>
            </a:pPr>
            <a:r>
              <a:rPr lang="en-US" sz="3200">
                <a:cs typeface="Segoe UI"/>
              </a:rPr>
              <a:t>Internet Connectivity.</a:t>
            </a:r>
            <a:endParaRPr lang="en-US" sz="3200"/>
          </a:p>
          <a:p>
            <a:pPr algn="just">
              <a:lnSpc>
                <a:spcPct val="150000"/>
              </a:lnSpc>
            </a:pPr>
            <a:r>
              <a:rPr lang="en-US" sz="3200">
                <a:cs typeface="Segoe UI"/>
              </a:rPr>
              <a:t>Privacy And Security Of Patient Information.</a:t>
            </a:r>
            <a:endParaRPr lang="en-US" sz="3200"/>
          </a:p>
          <a:p>
            <a:pPr>
              <a:lnSpc>
                <a:spcPct val="150000"/>
              </a:lnSpc>
            </a:pPr>
            <a:r>
              <a:rPr lang="en-US" sz="3200">
                <a:ea typeface="+mn-lt"/>
                <a:cs typeface="+mn-lt"/>
              </a:rPr>
              <a:t>limited computer literacy among users.</a:t>
            </a:r>
          </a:p>
          <a:p>
            <a:pPr>
              <a:lnSpc>
                <a:spcPct val="150000"/>
              </a:lnSpc>
            </a:pPr>
            <a:r>
              <a:rPr lang="en-US" sz="3200">
                <a:cs typeface="Segoe UI Light"/>
              </a:rPr>
              <a:t>Cultural and Social Factor.</a:t>
            </a:r>
          </a:p>
          <a:p>
            <a:pPr marL="0" indent="0">
              <a:lnSpc>
                <a:spcPct val="150000"/>
              </a:lnSpc>
              <a:buNone/>
            </a:pPr>
            <a:endParaRPr lang="en-US"/>
          </a:p>
        </p:txBody>
      </p:sp>
    </p:spTree>
    <p:extLst>
      <p:ext uri="{BB962C8B-B14F-4D97-AF65-F5344CB8AC3E}">
        <p14:creationId xmlns:p14="http://schemas.microsoft.com/office/powerpoint/2010/main" val="774364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p:cTn id="2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p:cTn id="3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p:cTn id="41"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42" dur="500" fill="hold"/>
                                        <p:tgtEl>
                                          <p:spTgt spid="4">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6479" y="409303"/>
            <a:ext cx="8878824" cy="1069848"/>
          </a:xfrm>
        </p:spPr>
        <p:txBody>
          <a:bodyPr/>
          <a:lstStyle/>
          <a:p>
            <a:r>
              <a:rPr lang="en-US" sz="6600"/>
              <a:t>Telemedicine</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14</a:t>
            </a:fld>
            <a:endParaRPr lang="en-US"/>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438221" y="1695559"/>
            <a:ext cx="3621024" cy="493776"/>
          </a:xfrm>
        </p:spPr>
        <p:txBody>
          <a:bodyPr/>
          <a:lstStyle/>
          <a:p>
            <a:r>
              <a:rPr lang="en-US" sz="4400">
                <a:cs typeface="Segoe UI"/>
              </a:rPr>
              <a:t>Solution to:</a:t>
            </a:r>
            <a:endParaRPr lang="en-US" sz="440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2047821" y="2405743"/>
            <a:ext cx="7735824" cy="3841350"/>
          </a:xfrm>
        </p:spPr>
        <p:txBody>
          <a:bodyPr vert="horz" lIns="91440" tIns="45720" rIns="91440" bIns="45720" rtlCol="0" anchor="ctr">
            <a:noAutofit/>
          </a:bodyPr>
          <a:lstStyle/>
          <a:p>
            <a:pPr>
              <a:lnSpc>
                <a:spcPct val="150000"/>
              </a:lnSpc>
            </a:pPr>
            <a:r>
              <a:rPr lang="en-US" sz="3200">
                <a:cs typeface="Segoe UI"/>
              </a:rPr>
              <a:t>Accessibility</a:t>
            </a:r>
            <a:endParaRPr lang="en-US" sz="3200"/>
          </a:p>
          <a:p>
            <a:pPr algn="just">
              <a:lnSpc>
                <a:spcPct val="150000"/>
              </a:lnSpc>
            </a:pPr>
            <a:r>
              <a:rPr lang="en-US" sz="3200">
                <a:cs typeface="Segoe UI"/>
              </a:rPr>
              <a:t>Emergency and Critical Situations</a:t>
            </a:r>
            <a:endParaRPr lang="en-US" sz="3200"/>
          </a:p>
          <a:p>
            <a:pPr>
              <a:lnSpc>
                <a:spcPct val="150000"/>
              </a:lnSpc>
            </a:pPr>
            <a:r>
              <a:rPr lang="en-US" sz="3200">
                <a:cs typeface="Segoe UI"/>
              </a:rPr>
              <a:t>Prevention Care</a:t>
            </a:r>
          </a:p>
          <a:p>
            <a:pPr marL="0" indent="0">
              <a:lnSpc>
                <a:spcPct val="150000"/>
              </a:lnSpc>
              <a:buNone/>
            </a:pPr>
            <a:endParaRPr lang="en-US"/>
          </a:p>
        </p:txBody>
      </p:sp>
    </p:spTree>
    <p:extLst>
      <p:ext uri="{BB962C8B-B14F-4D97-AF65-F5344CB8AC3E}">
        <p14:creationId xmlns:p14="http://schemas.microsoft.com/office/powerpoint/2010/main" val="23159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p:cTn id="2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 calcmode="lin" valueType="num">
                                      <p:cBhvr>
                                        <p:cTn id="35"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4">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6479" y="913206"/>
            <a:ext cx="8792792" cy="1069848"/>
          </a:xfrm>
        </p:spPr>
        <p:txBody>
          <a:bodyPr/>
          <a:lstStyle/>
          <a:p>
            <a:r>
              <a:rPr lang="en-US" sz="5400"/>
              <a:t>Technological innovations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15</a:t>
            </a:fld>
            <a:endParaRPr lang="en-US"/>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438221" y="2125720"/>
            <a:ext cx="5427701" cy="567517"/>
          </a:xfrm>
        </p:spPr>
        <p:txBody>
          <a:bodyPr/>
          <a:lstStyle/>
          <a:p>
            <a:r>
              <a:rPr lang="en-US" sz="4400">
                <a:cs typeface="Segoe UI"/>
              </a:rPr>
              <a:t>Machine Learning</a:t>
            </a:r>
            <a:endParaRPr lang="en-US" sz="440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433305" y="2909646"/>
            <a:ext cx="8546985" cy="3841350"/>
          </a:xfrm>
        </p:spPr>
        <p:txBody>
          <a:bodyPr vert="horz" lIns="91440" tIns="45720" rIns="91440" bIns="45720" rtlCol="0" anchor="t">
            <a:noAutofit/>
          </a:bodyPr>
          <a:lstStyle/>
          <a:p>
            <a:pPr>
              <a:lnSpc>
                <a:spcPct val="150000"/>
              </a:lnSpc>
            </a:pPr>
            <a:r>
              <a:rPr lang="en-US" sz="2800">
                <a:ea typeface="+mn-lt"/>
                <a:cs typeface="+mn-lt"/>
              </a:rPr>
              <a:t>analyzing medical imaging, like ultrasound scans, with precision, aiding in early detection of complications.</a:t>
            </a:r>
            <a:endParaRPr lang="en-US" sz="2800">
              <a:cs typeface="Segoe UI Light"/>
            </a:endParaRPr>
          </a:p>
          <a:p>
            <a:pPr>
              <a:lnSpc>
                <a:spcPct val="150000"/>
              </a:lnSpc>
            </a:pPr>
            <a:r>
              <a:rPr lang="en-US" sz="2800">
                <a:ea typeface="+mn-lt"/>
                <a:cs typeface="+mn-lt"/>
              </a:rPr>
              <a:t>contributes to the early diagnosis of congenital anomalies during pregnancy.</a:t>
            </a:r>
          </a:p>
          <a:p>
            <a:pPr marL="0" indent="0">
              <a:lnSpc>
                <a:spcPct val="150000"/>
              </a:lnSpc>
              <a:buNone/>
            </a:pPr>
            <a:endParaRPr lang="en-US" sz="1600"/>
          </a:p>
        </p:txBody>
      </p:sp>
    </p:spTree>
    <p:extLst>
      <p:ext uri="{BB962C8B-B14F-4D97-AF65-F5344CB8AC3E}">
        <p14:creationId xmlns:p14="http://schemas.microsoft.com/office/powerpoint/2010/main" val="262917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p:cTn id="2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436479" y="913206"/>
            <a:ext cx="8792792" cy="1069848"/>
          </a:xfrm>
        </p:spPr>
        <p:txBody>
          <a:bodyPr/>
          <a:lstStyle/>
          <a:p>
            <a:r>
              <a:rPr lang="en-US" sz="5400"/>
              <a:t>Technological innovations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16</a:t>
            </a:fld>
            <a:endParaRPr lang="en-US"/>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610286" y="2138010"/>
            <a:ext cx="8033249" cy="776452"/>
          </a:xfrm>
        </p:spPr>
        <p:txBody>
          <a:bodyPr/>
          <a:lstStyle/>
          <a:p>
            <a:r>
              <a:rPr lang="en-US" sz="4400">
                <a:cs typeface="Segoe UI"/>
              </a:rPr>
              <a:t>VIRTUAL/AUGMENTED REALITY</a:t>
            </a:r>
            <a:endParaRPr lang="en-US" sz="440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900337" y="2528646"/>
            <a:ext cx="8546985" cy="3841350"/>
          </a:xfrm>
        </p:spPr>
        <p:txBody>
          <a:bodyPr vert="horz" lIns="91440" tIns="45720" rIns="91440" bIns="45720" rtlCol="0" anchor="ctr">
            <a:noAutofit/>
          </a:bodyPr>
          <a:lstStyle/>
          <a:p>
            <a:pPr>
              <a:lnSpc>
                <a:spcPct val="150000"/>
              </a:lnSpc>
            </a:pPr>
            <a:r>
              <a:rPr lang="en-US" sz="2800">
                <a:ea typeface="+mn-lt"/>
                <a:cs typeface="+mn-lt"/>
              </a:rPr>
              <a:t>VR/AR enhances rural healthcare workforce skills.</a:t>
            </a:r>
          </a:p>
          <a:p>
            <a:pPr>
              <a:lnSpc>
                <a:spcPct val="150000"/>
              </a:lnSpc>
            </a:pPr>
            <a:r>
              <a:rPr lang="en-US" sz="2800">
                <a:ea typeface="+mn-lt"/>
                <a:cs typeface="+mn-lt"/>
              </a:rPr>
              <a:t>VR/AR empowers understanding, bridging knowledge gaps in prenatal care</a:t>
            </a:r>
          </a:p>
          <a:p>
            <a:pPr marL="0" indent="0">
              <a:lnSpc>
                <a:spcPct val="150000"/>
              </a:lnSpc>
              <a:buNone/>
            </a:pPr>
            <a:endParaRPr lang="en-US" sz="1600"/>
          </a:p>
        </p:txBody>
      </p:sp>
    </p:spTree>
    <p:extLst>
      <p:ext uri="{BB962C8B-B14F-4D97-AF65-F5344CB8AC3E}">
        <p14:creationId xmlns:p14="http://schemas.microsoft.com/office/powerpoint/2010/main" val="418547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anim calcmode="lin" valueType="num">
                                      <p:cBhvr>
                                        <p:cTn id="1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 calcmode="lin" valueType="num">
                                      <p:cBhvr>
                                        <p:cTn id="23"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4">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p:cTn id="29"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4">
                                            <p:txEl>
                                              <p:pRg st="1" end="1"/>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964289" y="-3638"/>
            <a:ext cx="8878824" cy="1069848"/>
          </a:xfrm>
        </p:spPr>
        <p:txBody>
          <a:bodyPr/>
          <a:lstStyle/>
          <a:p>
            <a:r>
              <a:rPr lang="en-US" sz="4800">
                <a:ea typeface="+mj-lt"/>
                <a:cs typeface="+mj-lt"/>
              </a:rPr>
              <a:t>Feasibility Analysis</a:t>
            </a:r>
            <a:endParaRPr lang="en-US" sz="4800"/>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17</a:t>
            </a:fld>
            <a:endParaRPr lang="en-US"/>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380744" y="4353626"/>
            <a:ext cx="1657423" cy="740664"/>
          </a:xfrm>
        </p:spPr>
        <p:txBody>
          <a:bodyPr/>
          <a:lstStyle/>
          <a:p>
            <a:r>
              <a:rPr lang="en-US" sz="1800" b="1">
                <a:ea typeface="+mn-lt"/>
                <a:cs typeface="+mn-lt"/>
              </a:rPr>
              <a:t>Infrastructure and Technology Development</a:t>
            </a:r>
            <a:endParaRPr lang="en-US" sz="180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538728" y="4427367"/>
            <a:ext cx="1362456" cy="740664"/>
          </a:xfrm>
        </p:spPr>
        <p:txBody>
          <a:bodyPr/>
          <a:lstStyle/>
          <a:p>
            <a:r>
              <a:rPr lang="en-US" sz="1800" b="1">
                <a:ea typeface="+mn-lt"/>
                <a:cs typeface="+mn-lt"/>
              </a:rPr>
              <a:t>Training and Support</a:t>
            </a:r>
            <a:endParaRPr lang="en-US" sz="1800">
              <a:ea typeface="+mn-lt"/>
              <a:cs typeface="+mn-lt"/>
            </a:endParaRPr>
          </a:p>
        </p:txBody>
      </p:sp>
      <p:sp>
        <p:nvSpPr>
          <p:cNvPr id="4" name="Title 105">
            <a:extLst>
              <a:ext uri="{FF2B5EF4-FFF2-40B4-BE49-F238E27FC236}">
                <a16:creationId xmlns:a16="http://schemas.microsoft.com/office/drawing/2014/main" id="{06A42B63-B853-841F-546B-190ABA1F0106}"/>
              </a:ext>
            </a:extLst>
          </p:cNvPr>
          <p:cNvSpPr txBox="1">
            <a:spLocks/>
          </p:cNvSpPr>
          <p:nvPr/>
        </p:nvSpPr>
        <p:spPr>
          <a:xfrm>
            <a:off x="1858592" y="1070536"/>
            <a:ext cx="8878824" cy="10698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2800">
                <a:ea typeface="+mj-lt"/>
                <a:cs typeface="+mj-lt"/>
              </a:rPr>
              <a:t>Strategies for Effective Implementation</a:t>
            </a:r>
            <a:endParaRPr lang="en-US" sz="2800"/>
          </a:p>
        </p:txBody>
      </p:sp>
      <p:sp>
        <p:nvSpPr>
          <p:cNvPr id="24" name="Text Placeholder 69">
            <a:extLst>
              <a:ext uri="{FF2B5EF4-FFF2-40B4-BE49-F238E27FC236}">
                <a16:creationId xmlns:a16="http://schemas.microsoft.com/office/drawing/2014/main" id="{7BED7DF8-2D53-A2FA-53F0-E9769AD48379}"/>
              </a:ext>
            </a:extLst>
          </p:cNvPr>
          <p:cNvSpPr txBox="1">
            <a:spLocks/>
          </p:cNvSpPr>
          <p:nvPr/>
        </p:nvSpPr>
        <p:spPr>
          <a:xfrm>
            <a:off x="5620709" y="4506025"/>
            <a:ext cx="1362456" cy="74066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br>
              <a:rPr lang="en-US"/>
            </a:br>
            <a:endParaRPr lang="en-US"/>
          </a:p>
          <a:p>
            <a:pPr algn="just"/>
            <a:r>
              <a:rPr lang="en-US" sz="1800" b="1">
                <a:ea typeface="+mn-lt"/>
                <a:cs typeface="+mn-lt"/>
              </a:rPr>
              <a:t>Policy and Regulatory Framework</a:t>
            </a:r>
            <a:endParaRPr lang="en-US"/>
          </a:p>
          <a:p>
            <a:br>
              <a:rPr lang="en-US"/>
            </a:br>
            <a:endParaRPr lang="en-US"/>
          </a:p>
        </p:txBody>
      </p:sp>
      <p:sp>
        <p:nvSpPr>
          <p:cNvPr id="25" name="Text Placeholder 69">
            <a:extLst>
              <a:ext uri="{FF2B5EF4-FFF2-40B4-BE49-F238E27FC236}">
                <a16:creationId xmlns:a16="http://schemas.microsoft.com/office/drawing/2014/main" id="{988B7A90-4420-D8A7-E94C-16B1567F6816}"/>
              </a:ext>
            </a:extLst>
          </p:cNvPr>
          <p:cNvSpPr txBox="1">
            <a:spLocks/>
          </p:cNvSpPr>
          <p:nvPr/>
        </p:nvSpPr>
        <p:spPr>
          <a:xfrm>
            <a:off x="7771515" y="4506024"/>
            <a:ext cx="1546810" cy="740664"/>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cs typeface="Segoe UI"/>
              </a:rPr>
              <a:t>Adequate Awareness</a:t>
            </a:r>
            <a:endParaRPr lang="en-US" sz="2000" b="1"/>
          </a:p>
        </p:txBody>
      </p:sp>
      <p:sp>
        <p:nvSpPr>
          <p:cNvPr id="26" name="Text Placeholder 69">
            <a:extLst>
              <a:ext uri="{FF2B5EF4-FFF2-40B4-BE49-F238E27FC236}">
                <a16:creationId xmlns:a16="http://schemas.microsoft.com/office/drawing/2014/main" id="{F5FBBE4D-602A-6827-D638-C5FA722F434A}"/>
              </a:ext>
            </a:extLst>
          </p:cNvPr>
          <p:cNvSpPr txBox="1">
            <a:spLocks/>
          </p:cNvSpPr>
          <p:nvPr/>
        </p:nvSpPr>
        <p:spPr>
          <a:xfrm>
            <a:off x="9983772" y="4432281"/>
            <a:ext cx="1362456" cy="740664"/>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0"/>
              </a:spcBef>
              <a:buClr>
                <a:schemeClr val="accent6"/>
              </a:buClr>
              <a:buFont typeface="Courier New" panose="02070309020205020404" pitchFamily="49" charset="0"/>
              <a:buNone/>
              <a:defRPr sz="1400" kern="1200" spc="0" baseline="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a:ea typeface="+mn-lt"/>
                <a:cs typeface="+mn-lt"/>
              </a:rPr>
              <a:t>Customized Telemedicine Solutions</a:t>
            </a:r>
            <a:endParaRPr lang="en-US" sz="1800"/>
          </a:p>
          <a:p>
            <a:br>
              <a:rPr lang="en-US"/>
            </a:br>
            <a:endParaRPr lang="en-US" sz="1800"/>
          </a:p>
        </p:txBody>
      </p:sp>
    </p:spTree>
    <p:extLst>
      <p:ext uri="{BB962C8B-B14F-4D97-AF65-F5344CB8AC3E}">
        <p14:creationId xmlns:p14="http://schemas.microsoft.com/office/powerpoint/2010/main" val="3510130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900" decel="100000" fill="hold"/>
                                        <p:tgtEl>
                                          <p:spTgt spid="10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900" decel="100000" fill="hold"/>
                                        <p:tgtEl>
                                          <p:spTgt spid="4"/>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9">
                                            <p:txEl>
                                              <p:pRg st="0" end="0"/>
                                            </p:txEl>
                                          </p:spTgt>
                                        </p:tgtEl>
                                        <p:attrNameLst>
                                          <p:attrName>style.visibility</p:attrName>
                                        </p:attrNameLst>
                                      </p:cBhvr>
                                      <p:to>
                                        <p:strVal val="visible"/>
                                      </p:to>
                                    </p:set>
                                    <p:anim calcmode="lin" valueType="num">
                                      <p:cBhvr additive="base">
                                        <p:cTn id="23" dur="10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5"/>
                                        </p:tgtEl>
                                        <p:attrNameLst>
                                          <p:attrName>style.visibility</p:attrName>
                                        </p:attrNameLst>
                                      </p:cBhvr>
                                      <p:to>
                                        <p:strVal val="visible"/>
                                      </p:to>
                                    </p:set>
                                    <p:anim calcmode="lin" valueType="num">
                                      <p:cBhvr additive="base">
                                        <p:cTn id="27" dur="1000" fill="hold"/>
                                        <p:tgtEl>
                                          <p:spTgt spid="85"/>
                                        </p:tgtEl>
                                        <p:attrNameLst>
                                          <p:attrName>ppt_x</p:attrName>
                                        </p:attrNameLst>
                                      </p:cBhvr>
                                      <p:tavLst>
                                        <p:tav tm="0">
                                          <p:val>
                                            <p:strVal val="#ppt_x"/>
                                          </p:val>
                                        </p:tav>
                                        <p:tav tm="100000">
                                          <p:val>
                                            <p:strVal val="#ppt_x"/>
                                          </p:val>
                                        </p:tav>
                                      </p:tavLst>
                                    </p:anim>
                                    <p:anim calcmode="lin" valueType="num">
                                      <p:cBhvr additive="base">
                                        <p:cTn id="28" dur="10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6"/>
                                        </p:tgtEl>
                                        <p:attrNameLst>
                                          <p:attrName>style.visibility</p:attrName>
                                        </p:attrNameLst>
                                      </p:cBhvr>
                                      <p:to>
                                        <p:strVal val="visible"/>
                                      </p:to>
                                    </p:set>
                                    <p:anim calcmode="lin" valueType="num">
                                      <p:cBhvr additive="base">
                                        <p:cTn id="33" dur="500" fill="hold"/>
                                        <p:tgtEl>
                                          <p:spTgt spid="86"/>
                                        </p:tgtEl>
                                        <p:attrNameLst>
                                          <p:attrName>ppt_x</p:attrName>
                                        </p:attrNameLst>
                                      </p:cBhvr>
                                      <p:tavLst>
                                        <p:tav tm="0">
                                          <p:val>
                                            <p:strVal val="#ppt_x"/>
                                          </p:val>
                                        </p:tav>
                                        <p:tav tm="100000">
                                          <p:val>
                                            <p:strVal val="#ppt_x"/>
                                          </p:val>
                                        </p:tav>
                                      </p:tavLst>
                                    </p:anim>
                                    <p:anim calcmode="lin" valueType="num">
                                      <p:cBhvr additive="base">
                                        <p:cTn id="34" dur="500" fill="hold"/>
                                        <p:tgtEl>
                                          <p:spTgt spid="8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0">
                                            <p:txEl>
                                              <p:pRg st="0" end="0"/>
                                            </p:txEl>
                                          </p:spTgt>
                                        </p:tgtEl>
                                        <p:attrNameLst>
                                          <p:attrName>style.visibility</p:attrName>
                                        </p:attrNameLst>
                                      </p:cBhvr>
                                      <p:to>
                                        <p:strVal val="visible"/>
                                      </p:to>
                                    </p:set>
                                    <p:anim calcmode="lin" valueType="num">
                                      <p:cBhvr additive="base">
                                        <p:cTn id="37"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7"/>
                                        </p:tgtEl>
                                        <p:attrNameLst>
                                          <p:attrName>style.visibility</p:attrName>
                                        </p:attrNameLst>
                                      </p:cBhvr>
                                      <p:to>
                                        <p:strVal val="visible"/>
                                      </p:to>
                                    </p:set>
                                    <p:anim calcmode="lin" valueType="num">
                                      <p:cBhvr additive="base">
                                        <p:cTn id="43" dur="500" fill="hold"/>
                                        <p:tgtEl>
                                          <p:spTgt spid="87"/>
                                        </p:tgtEl>
                                        <p:attrNameLst>
                                          <p:attrName>ppt_x</p:attrName>
                                        </p:attrNameLst>
                                      </p:cBhvr>
                                      <p:tavLst>
                                        <p:tav tm="0">
                                          <p:val>
                                            <p:strVal val="#ppt_x"/>
                                          </p:val>
                                        </p:tav>
                                        <p:tav tm="100000">
                                          <p:val>
                                            <p:strVal val="#ppt_x"/>
                                          </p:val>
                                        </p:tav>
                                      </p:tavLst>
                                    </p:anim>
                                    <p:anim calcmode="lin" valueType="num">
                                      <p:cBhvr additive="base">
                                        <p:cTn id="44" dur="500" fill="hold"/>
                                        <p:tgtEl>
                                          <p:spTgt spid="8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8"/>
                                        </p:tgtEl>
                                        <p:attrNameLst>
                                          <p:attrName>style.visibility</p:attrName>
                                        </p:attrNameLst>
                                      </p:cBhvr>
                                      <p:to>
                                        <p:strVal val="visible"/>
                                      </p:to>
                                    </p:set>
                                    <p:anim calcmode="lin" valueType="num">
                                      <p:cBhvr additive="base">
                                        <p:cTn id="53" dur="500" fill="hold"/>
                                        <p:tgtEl>
                                          <p:spTgt spid="88"/>
                                        </p:tgtEl>
                                        <p:attrNameLst>
                                          <p:attrName>ppt_x</p:attrName>
                                        </p:attrNameLst>
                                      </p:cBhvr>
                                      <p:tavLst>
                                        <p:tav tm="0">
                                          <p:val>
                                            <p:strVal val="#ppt_x"/>
                                          </p:val>
                                        </p:tav>
                                        <p:tav tm="100000">
                                          <p:val>
                                            <p:strVal val="#ppt_x"/>
                                          </p:val>
                                        </p:tav>
                                      </p:tavLst>
                                    </p:anim>
                                    <p:anim calcmode="lin" valueType="num">
                                      <p:cBhvr additive="base">
                                        <p:cTn id="54" dur="500" fill="hold"/>
                                        <p:tgtEl>
                                          <p:spTgt spid="8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anim calcmode="lin" valueType="num">
                                      <p:cBhvr additive="base">
                                        <p:cTn id="63" dur="500" fill="hold"/>
                                        <p:tgtEl>
                                          <p:spTgt spid="90"/>
                                        </p:tgtEl>
                                        <p:attrNameLst>
                                          <p:attrName>ppt_x</p:attrName>
                                        </p:attrNameLst>
                                      </p:cBhvr>
                                      <p:tavLst>
                                        <p:tav tm="0">
                                          <p:val>
                                            <p:strVal val="#ppt_x"/>
                                          </p:val>
                                        </p:tav>
                                        <p:tav tm="100000">
                                          <p:val>
                                            <p:strVal val="#ppt_x"/>
                                          </p:val>
                                        </p:tav>
                                      </p:tavLst>
                                    </p:anim>
                                    <p:anim calcmode="lin" valueType="num">
                                      <p:cBhvr additive="base">
                                        <p:cTn id="64" dur="500" fill="hold"/>
                                        <p:tgtEl>
                                          <p:spTgt spid="9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69" grpId="0" build="p"/>
      <p:bldP spid="70" grpId="0" build="p"/>
      <p:bldP spid="4" grpId="0"/>
      <p:bldP spid="24" grpId="0"/>
      <p:bldP spid="25"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18</a:t>
            </a:fld>
            <a:endParaRPr lang="en-US"/>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a:solidFill>
                            <a:schemeClr val="accent3">
                              <a:lumMod val="25000"/>
                            </a:schemeClr>
                          </a:solidFill>
                          <a:latin typeface="Tw Cen MT" panose="020B0602020104020603" pitchFamily="34" charset="77"/>
                          <a:cs typeface="Segoe UI Light" panose="020B0502040204020203" pitchFamily="34" charset="0"/>
                        </a:rPr>
                        <a:t>₿</a:t>
                      </a:r>
                      <a:r>
                        <a:rPr lang="en-US" sz="2400" b="1" i="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p>
        </p:txBody>
      </p:sp>
    </p:spTree>
    <p:extLst>
      <p:ext uri="{BB962C8B-B14F-4D97-AF65-F5344CB8AC3E}">
        <p14:creationId xmlns:p14="http://schemas.microsoft.com/office/powerpoint/2010/main" val="120872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a:t>WEALTH IS THE ABILITY TO FULLY EXPERIENCE LIFE.</a:t>
            </a:r>
            <a:br>
              <a:rPr lang="en-US"/>
            </a:br>
            <a:endParaRPr lang="en-US"/>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a:t>-Henry David Thoreau</a:t>
            </a:r>
          </a:p>
        </p:txBody>
      </p:sp>
    </p:spTree>
    <p:extLst>
      <p:ext uri="{BB962C8B-B14F-4D97-AF65-F5344CB8AC3E}">
        <p14:creationId xmlns:p14="http://schemas.microsoft.com/office/powerpoint/2010/main" val="1213210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99618"/>
            <a:ext cx="7735824" cy="1069848"/>
          </a:xfrm>
        </p:spPr>
        <p:txBody>
          <a:bodyPr/>
          <a:lstStyle/>
          <a:p>
            <a:r>
              <a:rPr lang="en-US"/>
              <a:t>INTRODUCTION</a:t>
            </a:r>
          </a:p>
        </p:txBody>
      </p:sp>
    </p:spTree>
    <p:extLst>
      <p:ext uri="{BB962C8B-B14F-4D97-AF65-F5344CB8AC3E}">
        <p14:creationId xmlns:p14="http://schemas.microsoft.com/office/powerpoint/2010/main" val="338075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a:t>Used to complete transactions anywhere crypto is accepted</a:t>
            </a:r>
          </a:p>
          <a:p>
            <a:endParaRPr lang="en-US"/>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a:t>These tokens have a specific use within a blockchain</a:t>
            </a:r>
          </a:p>
          <a:p>
            <a:endParaRPr lang="en-US"/>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a:t>Tokens backed by securities</a:t>
            </a:r>
          </a:p>
          <a:p>
            <a:endParaRPr lang="en-US"/>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a:t>Authenticates ownership of specific assets</a:t>
            </a:r>
          </a:p>
          <a:p>
            <a:endParaRPr lang="en-US"/>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a:solidFill>
                  <a:schemeClr val="accent3">
                    <a:lumMod val="25000"/>
                  </a:schemeClr>
                </a:solidFill>
                <a:latin typeface="Tw Cen MT" panose="020B0602020104020603" pitchFamily="34" charset="77"/>
                <a:ea typeface="Source Sans Pro" panose="020B0503030403020204" pitchFamily="34" charset="0"/>
              </a:rPr>
              <a:t>Gaming</a:t>
            </a:r>
            <a:endParaRPr lang="en-US"/>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a:t>Used as in-game currency and traded with real world value</a:t>
            </a:r>
          </a:p>
          <a:p>
            <a:endParaRPr lang="en-US"/>
          </a:p>
        </p:txBody>
      </p:sp>
    </p:spTree>
    <p:extLst>
      <p:ext uri="{BB962C8B-B14F-4D97-AF65-F5344CB8AC3E}">
        <p14:creationId xmlns:p14="http://schemas.microsoft.com/office/powerpoint/2010/main" val="1430138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21</a:t>
            </a:fld>
            <a:endParaRPr lang="en-US"/>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vert="horz" lIns="91440" tIns="45720" rIns="91440" bIns="45720" rtlCol="0" anchor="t">
            <a:noAutofit/>
          </a:bodyPr>
          <a:lstStyle/>
          <a:p>
            <a:endParaRPr lang="en-US"/>
          </a:p>
          <a:p>
            <a:endParaRPr lang="en-US"/>
          </a:p>
        </p:txBody>
      </p:sp>
      <p:pic>
        <p:nvPicPr>
          <p:cNvPr id="19" name="Picture 18" descr="A diagram of a cloud server&#10;&#10;Description automatically generated">
            <a:extLst>
              <a:ext uri="{FF2B5EF4-FFF2-40B4-BE49-F238E27FC236}">
                <a16:creationId xmlns:a16="http://schemas.microsoft.com/office/drawing/2014/main" id="{4369B0EA-1AD1-2281-F452-26261D902EB0}"/>
              </a:ext>
            </a:extLst>
          </p:cNvPr>
          <p:cNvPicPr>
            <a:picLocks noChangeAspect="1"/>
          </p:cNvPicPr>
          <p:nvPr/>
        </p:nvPicPr>
        <p:blipFill>
          <a:blip r:embed="rId2"/>
          <a:stretch>
            <a:fillRect/>
          </a:stretch>
        </p:blipFill>
        <p:spPr>
          <a:xfrm>
            <a:off x="5456283" y="675605"/>
            <a:ext cx="6248533" cy="4562339"/>
          </a:xfrm>
          <a:prstGeom prst="rect">
            <a:avLst/>
          </a:prstGeom>
        </p:spPr>
      </p:pic>
      <p:sp>
        <p:nvSpPr>
          <p:cNvPr id="22" name="TextBox 21">
            <a:extLst>
              <a:ext uri="{FF2B5EF4-FFF2-40B4-BE49-F238E27FC236}">
                <a16:creationId xmlns:a16="http://schemas.microsoft.com/office/drawing/2014/main" id="{A56172BD-C4B5-1384-652C-A467B65206F6}"/>
              </a:ext>
            </a:extLst>
          </p:cNvPr>
          <p:cNvSpPr txBox="1"/>
          <p:nvPr/>
        </p:nvSpPr>
        <p:spPr>
          <a:xfrm>
            <a:off x="697606" y="1634007"/>
            <a:ext cx="453443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Application for Android mobile phones or tablets, designed for frontline health workers in Community-based Health Planning and Services (CHPS) zones</a:t>
            </a:r>
          </a:p>
        </p:txBody>
      </p:sp>
      <p:sp>
        <p:nvSpPr>
          <p:cNvPr id="23" name="TextBox 22">
            <a:extLst>
              <a:ext uri="{FF2B5EF4-FFF2-40B4-BE49-F238E27FC236}">
                <a16:creationId xmlns:a16="http://schemas.microsoft.com/office/drawing/2014/main" id="{3F101C6B-A9DF-C806-CEE5-4D2EBDB8EE83}"/>
              </a:ext>
            </a:extLst>
          </p:cNvPr>
          <p:cNvSpPr txBox="1"/>
          <p:nvPr/>
        </p:nvSpPr>
        <p:spPr>
          <a:xfrm>
            <a:off x="740535" y="3187521"/>
            <a:ext cx="418563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It operates on a cloud-based platform, leveraging available mobile communication networks in healthcare facilities.</a:t>
            </a:r>
          </a:p>
        </p:txBody>
      </p:sp>
      <p:sp>
        <p:nvSpPr>
          <p:cNvPr id="24" name="TextBox 23">
            <a:extLst>
              <a:ext uri="{FF2B5EF4-FFF2-40B4-BE49-F238E27FC236}">
                <a16:creationId xmlns:a16="http://schemas.microsoft.com/office/drawing/2014/main" id="{A10DBF85-9A60-F806-D971-F541026210A4}"/>
              </a:ext>
            </a:extLst>
          </p:cNvPr>
          <p:cNvSpPr txBox="1"/>
          <p:nvPr/>
        </p:nvSpPr>
        <p:spPr>
          <a:xfrm>
            <a:off x="740535" y="4792014"/>
            <a:ext cx="434661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ea typeface="+mn-lt"/>
                <a:cs typeface="+mn-lt"/>
              </a:rPr>
              <a:t>Primary focus of this solution is to provide a pregnancy monitoring system and to bridge the gap between healthcare facilities and communities</a:t>
            </a:r>
          </a:p>
        </p:txBody>
      </p:sp>
      <p:sp>
        <p:nvSpPr>
          <p:cNvPr id="25" name="TextBox 24">
            <a:extLst>
              <a:ext uri="{FF2B5EF4-FFF2-40B4-BE49-F238E27FC236}">
                <a16:creationId xmlns:a16="http://schemas.microsoft.com/office/drawing/2014/main" id="{475FD448-1AE2-0241-B9C2-6BF4D3E318B0}"/>
              </a:ext>
            </a:extLst>
          </p:cNvPr>
          <p:cNvSpPr txBox="1"/>
          <p:nvPr/>
        </p:nvSpPr>
        <p:spPr>
          <a:xfrm>
            <a:off x="711020" y="402464"/>
            <a:ext cx="44673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bg1"/>
                </a:solidFill>
                <a:cs typeface="Segoe UI Light"/>
              </a:rPr>
              <a:t>Proposed Solution</a:t>
            </a:r>
            <a:endParaRPr lang="en-US" sz="2800" b="1">
              <a:solidFill>
                <a:schemeClr val="bg1"/>
              </a:solidFill>
            </a:endParaRPr>
          </a:p>
        </p:txBody>
      </p:sp>
    </p:spTree>
    <p:extLst>
      <p:ext uri="{BB962C8B-B14F-4D97-AF65-F5344CB8AC3E}">
        <p14:creationId xmlns:p14="http://schemas.microsoft.com/office/powerpoint/2010/main" val="765210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FC7D-BA79-F195-BC26-92A7147FBE78}"/>
              </a:ext>
            </a:extLst>
          </p:cNvPr>
          <p:cNvSpPr>
            <a:spLocks noGrp="1"/>
          </p:cNvSpPr>
          <p:nvPr>
            <p:ph type="title"/>
          </p:nvPr>
        </p:nvSpPr>
        <p:spPr>
          <a:xfrm>
            <a:off x="847731" y="726369"/>
            <a:ext cx="9576429" cy="801538"/>
          </a:xfrm>
        </p:spPr>
        <p:txBody>
          <a:bodyPr/>
          <a:lstStyle/>
          <a:p>
            <a:r>
              <a:rPr lang="en-US"/>
              <a:t>Proposed Solution</a:t>
            </a:r>
          </a:p>
        </p:txBody>
      </p:sp>
      <p:sp>
        <p:nvSpPr>
          <p:cNvPr id="4" name="Content Placeholder 3">
            <a:extLst>
              <a:ext uri="{FF2B5EF4-FFF2-40B4-BE49-F238E27FC236}">
                <a16:creationId xmlns:a16="http://schemas.microsoft.com/office/drawing/2014/main" id="{91A0B485-89A4-A033-F03B-4173E6D7FC3D}"/>
              </a:ext>
            </a:extLst>
          </p:cNvPr>
          <p:cNvSpPr>
            <a:spLocks noGrp="1"/>
          </p:cNvSpPr>
          <p:nvPr>
            <p:ph sz="half" idx="2"/>
          </p:nvPr>
        </p:nvSpPr>
        <p:spPr>
          <a:xfrm>
            <a:off x="763461" y="2882721"/>
            <a:ext cx="5209417" cy="1580495"/>
          </a:xfrm>
        </p:spPr>
        <p:txBody>
          <a:bodyPr vert="horz" lIns="91440" tIns="45720" rIns="91440" bIns="45720" rtlCol="0" anchor="t">
            <a:noAutofit/>
          </a:bodyPr>
          <a:lstStyle/>
          <a:p>
            <a:r>
              <a:rPr lang="en-US" sz="2000">
                <a:ea typeface="+mn-lt"/>
                <a:cs typeface="+mn-lt"/>
              </a:rPr>
              <a:t>The application would enable healthcare facilities to share information more effectively, improving patient tracking and collaboration among healthcare professionals</a:t>
            </a:r>
            <a:endParaRPr lang="en-US" sz="2000"/>
          </a:p>
        </p:txBody>
      </p:sp>
      <p:sp>
        <p:nvSpPr>
          <p:cNvPr id="8" name="Slide Number Placeholder 7">
            <a:extLst>
              <a:ext uri="{FF2B5EF4-FFF2-40B4-BE49-F238E27FC236}">
                <a16:creationId xmlns:a16="http://schemas.microsoft.com/office/drawing/2014/main" id="{6BB2574F-FCB3-D099-63B6-E71A67B09DBD}"/>
              </a:ext>
            </a:extLst>
          </p:cNvPr>
          <p:cNvSpPr>
            <a:spLocks noGrp="1"/>
          </p:cNvSpPr>
          <p:nvPr>
            <p:ph type="sldNum" sz="quarter" idx="12"/>
          </p:nvPr>
        </p:nvSpPr>
        <p:spPr/>
        <p:txBody>
          <a:bodyPr/>
          <a:lstStyle/>
          <a:p>
            <a:fld id="{294A09A9-5501-47C1-A89A-A340965A2BE2}" type="slidenum">
              <a:rPr lang="en-US" smtClean="0"/>
              <a:t>22</a:t>
            </a:fld>
            <a:endParaRPr lang="en-US"/>
          </a:p>
        </p:txBody>
      </p:sp>
      <p:sp>
        <p:nvSpPr>
          <p:cNvPr id="12" name="Content Placeholder 3">
            <a:extLst>
              <a:ext uri="{FF2B5EF4-FFF2-40B4-BE49-F238E27FC236}">
                <a16:creationId xmlns:a16="http://schemas.microsoft.com/office/drawing/2014/main" id="{982005A9-C9D1-EB78-D64F-A77252F084EF}"/>
              </a:ext>
            </a:extLst>
          </p:cNvPr>
          <p:cNvSpPr txBox="1">
            <a:spLocks/>
          </p:cNvSpPr>
          <p:nvPr/>
        </p:nvSpPr>
        <p:spPr>
          <a:xfrm>
            <a:off x="840733" y="1865290"/>
            <a:ext cx="5059164" cy="102241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cs typeface="Segoe UI"/>
              </a:rPr>
              <a:t>Application should include decision support systems and data collection services</a:t>
            </a:r>
            <a:endParaRPr lang="en-US" sz="2000"/>
          </a:p>
        </p:txBody>
      </p:sp>
      <p:sp>
        <p:nvSpPr>
          <p:cNvPr id="14" name="Content Placeholder 3">
            <a:extLst>
              <a:ext uri="{FF2B5EF4-FFF2-40B4-BE49-F238E27FC236}">
                <a16:creationId xmlns:a16="http://schemas.microsoft.com/office/drawing/2014/main" id="{A2000294-EEFC-B448-0516-C8196E538E2C}"/>
              </a:ext>
            </a:extLst>
          </p:cNvPr>
          <p:cNvSpPr txBox="1">
            <a:spLocks/>
          </p:cNvSpPr>
          <p:nvPr/>
        </p:nvSpPr>
        <p:spPr>
          <a:xfrm>
            <a:off x="980254" y="2004811"/>
            <a:ext cx="5059164" cy="102241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cs typeface="Segoe UI"/>
              </a:rPr>
              <a:t>Application should include decision support systems and data collection services</a:t>
            </a:r>
            <a:endParaRPr lang="en-US" sz="2000"/>
          </a:p>
        </p:txBody>
      </p:sp>
    </p:spTree>
    <p:extLst>
      <p:ext uri="{BB962C8B-B14F-4D97-AF65-F5344CB8AC3E}">
        <p14:creationId xmlns:p14="http://schemas.microsoft.com/office/powerpoint/2010/main" val="2926734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B80A-3679-9427-3728-13C106D1FC1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F519819-F6C2-9807-DF87-C7522A078693}"/>
              </a:ext>
            </a:extLst>
          </p:cNvPr>
          <p:cNvSpPr>
            <a:spLocks noGrp="1"/>
          </p:cNvSpPr>
          <p:nvPr>
            <p:ph type="body" idx="1"/>
          </p:nvPr>
        </p:nvSpPr>
        <p:spPr/>
        <p:txBody>
          <a:bodyPr/>
          <a:lstStyle/>
          <a:p>
            <a:endParaRPr lang="en-US"/>
          </a:p>
        </p:txBody>
      </p:sp>
      <p:sp>
        <p:nvSpPr>
          <p:cNvPr id="4" name="Content Placeholder 3">
            <a:extLst>
              <a:ext uri="{FF2B5EF4-FFF2-40B4-BE49-F238E27FC236}">
                <a16:creationId xmlns:a16="http://schemas.microsoft.com/office/drawing/2014/main" id="{139AA9B6-B42A-3104-999C-D553CC70AFD5}"/>
              </a:ext>
            </a:extLst>
          </p:cNvPr>
          <p:cNvSpPr>
            <a:spLocks noGrp="1"/>
          </p:cNvSpPr>
          <p:nvPr>
            <p:ph sz="half" idx="2"/>
          </p:nvPr>
        </p:nvSpPr>
        <p:spPr/>
        <p:txBody>
          <a:bodyPr/>
          <a:lstStyle/>
          <a:p>
            <a:endParaRPr lang="en-US"/>
          </a:p>
        </p:txBody>
      </p:sp>
      <p:sp>
        <p:nvSpPr>
          <p:cNvPr id="5" name="Text Placeholder 4">
            <a:extLst>
              <a:ext uri="{FF2B5EF4-FFF2-40B4-BE49-F238E27FC236}">
                <a16:creationId xmlns:a16="http://schemas.microsoft.com/office/drawing/2014/main" id="{0272F64F-068F-A171-9C2B-E57BC31CB97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DE2F3072-C342-E022-A951-D9C7FFAD3406}"/>
              </a:ext>
            </a:extLst>
          </p:cNvPr>
          <p:cNvSpPr>
            <a:spLocks noGrp="1"/>
          </p:cNvSpPr>
          <p:nvPr>
            <p:ph sz="quarter" idx="4"/>
          </p:nvPr>
        </p:nvSpPr>
        <p:spPr/>
        <p:txBody>
          <a:bodyPr/>
          <a:lstStyle/>
          <a:p>
            <a:endParaRPr lang="en-US"/>
          </a:p>
        </p:txBody>
      </p:sp>
      <p:sp>
        <p:nvSpPr>
          <p:cNvPr id="7" name="Footer Placeholder 6">
            <a:extLst>
              <a:ext uri="{FF2B5EF4-FFF2-40B4-BE49-F238E27FC236}">
                <a16:creationId xmlns:a16="http://schemas.microsoft.com/office/drawing/2014/main" id="{2E50A49E-82E6-8BEE-0BB0-DA0A10C19B6B}"/>
              </a:ext>
            </a:extLst>
          </p:cNvPr>
          <p:cNvSpPr>
            <a:spLocks noGrp="1"/>
          </p:cNvSpPr>
          <p:nvPr>
            <p:ph type="ftr" sz="quarter" idx="11"/>
          </p:nvPr>
        </p:nvSpPr>
        <p:spPr/>
        <p:txBody>
          <a:bodyPr/>
          <a:lstStyle/>
          <a:p>
            <a:r>
              <a:rPr lang="en-US"/>
              <a:t>Crypto: investing &amp; trading</a:t>
            </a:r>
          </a:p>
        </p:txBody>
      </p:sp>
      <p:sp>
        <p:nvSpPr>
          <p:cNvPr id="8" name="Slide Number Placeholder 7">
            <a:extLst>
              <a:ext uri="{FF2B5EF4-FFF2-40B4-BE49-F238E27FC236}">
                <a16:creationId xmlns:a16="http://schemas.microsoft.com/office/drawing/2014/main" id="{EAB2AA99-FF74-8831-329B-D776696F304E}"/>
              </a:ext>
            </a:extLst>
          </p:cNvPr>
          <p:cNvSpPr>
            <a:spLocks noGrp="1"/>
          </p:cNvSpPr>
          <p:nvPr>
            <p:ph type="sldNum" sz="quarter" idx="12"/>
          </p:nvPr>
        </p:nvSpPr>
        <p:spPr/>
        <p:txBody>
          <a:bodyPr/>
          <a:lstStyle/>
          <a:p>
            <a:fld id="{294A09A9-5501-47C1-A89A-A340965A2BE2}" type="slidenum">
              <a:rPr lang="en-US" smtClean="0"/>
              <a:t>23</a:t>
            </a:fld>
            <a:endParaRPr lang="en-US"/>
          </a:p>
        </p:txBody>
      </p:sp>
    </p:spTree>
    <p:extLst>
      <p:ext uri="{BB962C8B-B14F-4D97-AF65-F5344CB8AC3E}">
        <p14:creationId xmlns:p14="http://schemas.microsoft.com/office/powerpoint/2010/main" val="157600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a:ln w="28575">
                  <a:noFill/>
                  <a:prstDash val="solid"/>
                </a:ln>
                <a:solidFill>
                  <a:schemeClr val="bg1"/>
                </a:solidFill>
                <a:latin typeface="Tw Cen MT" panose="020B0602020104020603" pitchFamily="34" charset="77"/>
              </a:rPr>
              <a:t>THANK YOU</a:t>
            </a:r>
            <a:endParaRPr lang="en-US"/>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a:latin typeface="Segoe UI Light" panose="020B0502040204020203" pitchFamily="34" charset="0"/>
                <a:cs typeface="Segoe UI Light" panose="020B0502040204020203" pitchFamily="34" charset="0"/>
              </a:rPr>
              <a:t>Mirjam Nilsson​</a:t>
            </a:r>
          </a:p>
          <a:p>
            <a:pPr algn="l"/>
            <a:r>
              <a:rPr lang="en-US">
                <a:latin typeface="Segoe UI Light" panose="020B0502040204020203" pitchFamily="34" charset="0"/>
                <a:cs typeface="Segoe UI Light" panose="020B0502040204020203" pitchFamily="34" charset="0"/>
              </a:rPr>
              <a:t>mirjam@greatsiteaddress.com </a:t>
            </a:r>
            <a:endParaRPr lang="en-US">
              <a:latin typeface="Segoe UI Light" panose="020B0502040204020203" pitchFamily="34" charset="0"/>
              <a:ea typeface="Calibri"/>
              <a:cs typeface="Segoe UI Light" panose="020B0502040204020203" pitchFamily="34" charset="0"/>
            </a:endParaRPr>
          </a:p>
          <a:p>
            <a:pPr algn="l"/>
            <a:r>
              <a:rPr lang="en-US">
                <a:latin typeface="Segoe UI Light" panose="020B0502040204020203" pitchFamily="34" charset="0"/>
                <a:cs typeface="Segoe UI Light" panose="020B0502040204020203" pitchFamily="34" charset="0"/>
              </a:rPr>
              <a:t>www.greatsiteaddress.com </a:t>
            </a:r>
            <a:endParaRPr lang="en-US">
              <a:latin typeface="Segoe UI Light" panose="020B0502040204020203" pitchFamily="34" charset="0"/>
              <a:ea typeface="Calibri" panose="020F0502020204030204"/>
              <a:cs typeface="Segoe UI Light" panose="020B0502040204020203" pitchFamily="34" charset="0"/>
            </a:endParaRPr>
          </a:p>
          <a:p>
            <a:endParaRPr lang="en-US"/>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850392" y="566928"/>
            <a:ext cx="10881360" cy="1069848"/>
          </a:xfrm>
        </p:spPr>
        <p:txBody>
          <a:bodyPr/>
          <a:lstStyle/>
          <a:p>
            <a:r>
              <a:rPr lang="en-US"/>
              <a:t>INTRODUCTION</a:t>
            </a:r>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1"/>
          </p:nvPr>
        </p:nvSpPr>
        <p:spPr>
          <a:xfrm>
            <a:off x="781050" y="2780380"/>
            <a:ext cx="5181600" cy="4351338"/>
          </a:xfrm>
        </p:spPr>
        <p:txBody>
          <a:bodyPr/>
          <a:lstStyle/>
          <a:p>
            <a:r>
              <a:rPr lang="en-US" sz="2400">
                <a:effectLst/>
                <a:latin typeface="Times New Roman" panose="02020603050405020304" pitchFamily="18" charset="0"/>
                <a:ea typeface="Times New Roman" panose="02020603050405020304" pitchFamily="18" charset="0"/>
              </a:rPr>
              <a:t>The core problem this report addresses is the significant healthcare disparities in maternal care within rural communities. These disparities lead to adverse outcomes, such as increased infant mortality rates and heightened instances of postpartum depression. Our goal is to use telemedicine to alleviate these issues.</a:t>
            </a:r>
            <a:endParaRPr lang="en-US" sz="2400"/>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half" idx="2"/>
          </p:nvPr>
        </p:nvSpPr>
        <p:spPr>
          <a:xfrm>
            <a:off x="6291072" y="2830386"/>
            <a:ext cx="5181600" cy="4351338"/>
          </a:xfrm>
        </p:spPr>
        <p:txBody>
          <a:bodyPr/>
          <a:lstStyle/>
          <a:p>
            <a:r>
              <a:rPr lang="en-US" sz="2400">
                <a:effectLst/>
                <a:latin typeface="Times New Roman" panose="02020603050405020304" pitchFamily="18" charset="0"/>
                <a:ea typeface="Times New Roman" panose="02020603050405020304" pitchFamily="18" charset="0"/>
              </a:rPr>
              <a:t>This report aims to provide a comprehensive analysis of maternal healthcare disparities in rural communities and evaluate the potential of telemedicine as a solution. The report's scope includes examining the current state of maternal healthcare in rural areas, assessing the viability of telemedicine solutions, and exploring the role of advanced technologies like AI and AR as well as cost effective technologies.</a:t>
            </a:r>
            <a:endParaRPr lang="en-US" sz="2400"/>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3</a:t>
            </a:fld>
            <a:endParaRPr lang="en-US"/>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4294967295"/>
          </p:nvPr>
        </p:nvSpPr>
        <p:spPr>
          <a:xfrm>
            <a:off x="1293018" y="1636776"/>
            <a:ext cx="2954338" cy="493712"/>
          </a:xfrm>
        </p:spPr>
        <p:txBody>
          <a:bodyPr/>
          <a:lstStyle/>
          <a:p>
            <a:r>
              <a:rPr lang="en-US" b="1" i="0">
                <a:effectLst/>
                <a:latin typeface="Söhne"/>
              </a:rPr>
              <a:t>Problem Statement</a:t>
            </a:r>
            <a:endParaRPr lang="en-US"/>
          </a:p>
          <a:p>
            <a:endParaRPr lang="en-US"/>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4294967295"/>
          </p:nvPr>
        </p:nvSpPr>
        <p:spPr>
          <a:xfrm>
            <a:off x="7087393" y="1636776"/>
            <a:ext cx="2954337" cy="442055"/>
          </a:xfrm>
        </p:spPr>
        <p:txBody>
          <a:bodyPr/>
          <a:lstStyle/>
          <a:p>
            <a:pPr marL="0" marR="0" algn="just">
              <a:lnSpc>
                <a:spcPct val="115000"/>
              </a:lnSpc>
              <a:spcBef>
                <a:spcPts val="1800"/>
              </a:spcBef>
              <a:spcAft>
                <a:spcPts val="600"/>
              </a:spcAft>
            </a:pPr>
            <a:r>
              <a:rPr lang="en-US" b="1">
                <a:effectLst/>
                <a:latin typeface="Times New Roman" panose="02020603050405020304" pitchFamily="18" charset="0"/>
                <a:ea typeface="Times New Roman" panose="02020603050405020304" pitchFamily="18" charset="0"/>
              </a:rPr>
              <a:t>Purpose and Scope</a:t>
            </a:r>
            <a:endParaRPr lang="en-US" b="1">
              <a:effectLst/>
              <a:latin typeface="Arial" panose="020B0604020202020204" pitchFamily="34" charset="0"/>
            </a:endParaRPr>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a:ln>
                  <a:noFill/>
                </a:ln>
                <a:solidFill>
                  <a:srgbClr val="FFFFFF"/>
                </a:solidFill>
                <a:effectLst/>
                <a:latin typeface="Söhne"/>
              </a:rPr>
            </a:br>
            <a:endParaRPr kumimoji="0" lang="en-PK" altLang="en-PK"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70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BA76C67-C4AE-AD71-AED8-65DD5325ED56}"/>
              </a:ext>
            </a:extLst>
          </p:cNvPr>
          <p:cNvSpPr>
            <a:spLocks noGrp="1"/>
          </p:cNvSpPr>
          <p:nvPr>
            <p:ph type="sldNum" sz="quarter" idx="11"/>
          </p:nvPr>
        </p:nvSpPr>
        <p:spPr/>
        <p:txBody>
          <a:bodyPr/>
          <a:lstStyle/>
          <a:p>
            <a:fld id="{294A09A9-5501-47C1-A89A-A340965A2BE2}" type="slidenum">
              <a:rPr lang="en-US" smtClean="0"/>
              <a:t>4</a:t>
            </a:fld>
            <a:endParaRPr lang="en-US"/>
          </a:p>
        </p:txBody>
      </p:sp>
      <p:sp>
        <p:nvSpPr>
          <p:cNvPr id="11" name="Title 10">
            <a:extLst>
              <a:ext uri="{FF2B5EF4-FFF2-40B4-BE49-F238E27FC236}">
                <a16:creationId xmlns:a16="http://schemas.microsoft.com/office/drawing/2014/main" id="{3A59E7BF-92A1-F4E4-BD3E-F7D1298EA920}"/>
              </a:ext>
            </a:extLst>
          </p:cNvPr>
          <p:cNvSpPr>
            <a:spLocks noGrp="1"/>
          </p:cNvSpPr>
          <p:nvPr>
            <p:ph type="title"/>
          </p:nvPr>
        </p:nvSpPr>
        <p:spPr/>
        <p:txBody>
          <a:bodyPr/>
          <a:lstStyle/>
          <a:p>
            <a:r>
              <a:rPr lang="en-US" sz="2000" b="1">
                <a:effectLst/>
                <a:latin typeface="Times New Roman" panose="02020603050405020304" pitchFamily="18" charset="0"/>
                <a:ea typeface="Times New Roman" panose="02020603050405020304" pitchFamily="18" charset="0"/>
              </a:rPr>
              <a:t>Research Objectives</a:t>
            </a:r>
            <a:br>
              <a:rPr lang="en-US" sz="2000" b="1">
                <a:effectLst/>
                <a:latin typeface="Arial" panose="020B0604020202020204" pitchFamily="34" charset="0"/>
              </a:rPr>
            </a:br>
            <a:endParaRPr lang="en-US" sz="2000"/>
          </a:p>
        </p:txBody>
      </p:sp>
      <p:sp>
        <p:nvSpPr>
          <p:cNvPr id="12" name="Content Placeholder 11">
            <a:extLst>
              <a:ext uri="{FF2B5EF4-FFF2-40B4-BE49-F238E27FC236}">
                <a16:creationId xmlns:a16="http://schemas.microsoft.com/office/drawing/2014/main" id="{101FE3E5-CF57-ED77-23B7-8F2664DE510C}"/>
              </a:ext>
            </a:extLst>
          </p:cNvPr>
          <p:cNvSpPr>
            <a:spLocks noGrp="1"/>
          </p:cNvSpPr>
          <p:nvPr>
            <p:ph idx="1"/>
          </p:nvPr>
        </p:nvSpPr>
        <p:spPr>
          <a:xfrm>
            <a:off x="918675" y="1626920"/>
            <a:ext cx="8355953" cy="4886696"/>
          </a:xfrm>
        </p:spPr>
        <p:txBody>
          <a:bodyPr/>
          <a:lstStyle/>
          <a:p>
            <a:pPr marL="0" marR="0" indent="0" algn="just">
              <a:lnSpc>
                <a:spcPct val="115000"/>
              </a:lnSpc>
              <a:spcBef>
                <a:spcPts val="0"/>
              </a:spcBef>
              <a:spcAft>
                <a:spcPts val="0"/>
              </a:spcAft>
              <a:buNone/>
            </a:pPr>
            <a:endParaRPr lang="en-US" sz="16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sz="1600" u="none" strike="noStrike">
                <a:effectLst/>
                <a:latin typeface="Times New Roman" panose="02020603050405020304" pitchFamily="18" charset="0"/>
                <a:ea typeface="Times New Roman" panose="02020603050405020304" pitchFamily="18" charset="0"/>
              </a:rPr>
              <a:t>Evaluate the Extent and Nature of Maternal Healthcare Disparities in Rural Communities: Understanding the specific challenges and barriers faced in providing maternal care in rural settings.</a:t>
            </a:r>
            <a:r>
              <a:rPr lang="en-US" sz="1600">
                <a:effectLst/>
                <a:latin typeface="Times New Roman" panose="02020603050405020304" pitchFamily="18" charset="0"/>
                <a:ea typeface="Times New Roman" panose="02020603050405020304" pitchFamily="18" charset="0"/>
              </a:rPr>
              <a:t> </a:t>
            </a:r>
            <a:endParaRPr lang="en-US" sz="16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sz="1600" u="none" strike="noStrike">
                <a:effectLst/>
                <a:latin typeface="Times New Roman" panose="02020603050405020304" pitchFamily="18" charset="0"/>
                <a:ea typeface="Times New Roman" panose="02020603050405020304" pitchFamily="18" charset="0"/>
              </a:rPr>
              <a:t>Assess the Feasibility of Implementing Telemedicine Solutions for Maternal Care in Rural Areas: Exploring the technical, logistical, and financial aspects of deploying telemedicine in these settings.</a:t>
            </a:r>
            <a:endParaRPr lang="en-US" sz="16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sz="1600" u="none" strike="noStrike">
                <a:effectLst/>
                <a:latin typeface="Times New Roman" panose="02020603050405020304" pitchFamily="18" charset="0"/>
                <a:ea typeface="Times New Roman" panose="02020603050405020304" pitchFamily="18" charset="0"/>
              </a:rPr>
              <a:t>Assess the Role of Relevant Technologies in eHealth Initiatives Targeting Perinatal Care: Investigating how technologies such as AI and AR can be integrated into telemedicine solutions to enhance the quality and accessibility of maternal healthcare.</a:t>
            </a:r>
            <a:endParaRPr lang="en-US" sz="16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sz="1600" u="none" strike="noStrike">
                <a:effectLst/>
                <a:latin typeface="Times New Roman" panose="02020603050405020304" pitchFamily="18" charset="0"/>
                <a:ea typeface="Times New Roman" panose="02020603050405020304" pitchFamily="18" charset="0"/>
              </a:rPr>
              <a:t>Understand the Perceptions and Acceptance of Telemedicine for Maternal Care Among Rural Residents: Gauging the willingness of the rural populace to adopt telemedicine solutions and identifying potential barriers to acceptance.</a:t>
            </a:r>
            <a:endParaRPr lang="en-US" sz="1600">
              <a:effectLst/>
              <a:latin typeface="Arial" panose="020B0604020202020204" pitchFamily="34" charset="0"/>
              <a:ea typeface="Arial" panose="020B0604020202020204" pitchFamily="34" charset="0"/>
            </a:endParaRPr>
          </a:p>
          <a:p>
            <a:pPr marL="342900" marR="0" lvl="0" indent="-342900" algn="just">
              <a:lnSpc>
                <a:spcPct val="115000"/>
              </a:lnSpc>
              <a:spcBef>
                <a:spcPts val="0"/>
              </a:spcBef>
              <a:spcAft>
                <a:spcPts val="0"/>
              </a:spcAft>
              <a:buFont typeface="Arial" panose="020B0604020202020204" pitchFamily="34" charset="0"/>
              <a:buChar char="●"/>
            </a:pPr>
            <a:r>
              <a:rPr lang="en-US" sz="1600" u="none" strike="noStrike">
                <a:effectLst/>
                <a:latin typeface="Times New Roman" panose="02020603050405020304" pitchFamily="18" charset="0"/>
                <a:ea typeface="Times New Roman" panose="02020603050405020304" pitchFamily="18" charset="0"/>
              </a:rPr>
              <a:t>Determine the Potential Impact of Telemedicine on Improving Maternal and Infant Health Outcomes in Rural Communities: Predicting the efficacy of telemedicine solutions in improving health outcomes for mothers and infants in rural areas.</a:t>
            </a:r>
            <a:endParaRPr lang="en-US" sz="1600" u="none" strike="noStrike">
              <a:effectLst/>
              <a:latin typeface="Arial" panose="020B0604020202020204" pitchFamily="34" charset="0"/>
              <a:ea typeface="Arial" panose="020B0604020202020204" pitchFamily="34" charset="0"/>
            </a:endParaRPr>
          </a:p>
          <a:p>
            <a:pPr marL="0" marR="0" indent="0" algn="just">
              <a:lnSpc>
                <a:spcPct val="115000"/>
              </a:lnSpc>
              <a:spcBef>
                <a:spcPts val="0"/>
              </a:spcBef>
              <a:spcAft>
                <a:spcPts val="0"/>
              </a:spcAft>
              <a:buNone/>
            </a:pPr>
            <a:endParaRPr lang="en-US" sz="1600">
              <a:effectLst/>
              <a:latin typeface="Arial" panose="020B0604020202020204" pitchFamily="34" charset="0"/>
              <a:ea typeface="Arial" panose="020B0604020202020204" pitchFamily="34" charset="0"/>
            </a:endParaRPr>
          </a:p>
          <a:p>
            <a:endParaRPr lang="en-US" sz="1600"/>
          </a:p>
        </p:txBody>
      </p:sp>
    </p:spTree>
    <p:extLst>
      <p:ext uri="{BB962C8B-B14F-4D97-AF65-F5344CB8AC3E}">
        <p14:creationId xmlns:p14="http://schemas.microsoft.com/office/powerpoint/2010/main" val="312609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8878824" cy="1069848"/>
          </a:xfrm>
        </p:spPr>
        <p:txBody>
          <a:bodyPr/>
          <a:lstStyle/>
          <a:p>
            <a:r>
              <a:rPr lang="en-US"/>
              <a:t>Methodology</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5</a:t>
            </a:fld>
            <a:endParaRPr lang="en-US"/>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45336" y="1744365"/>
            <a:ext cx="3123941" cy="473542"/>
          </a:xfrm>
        </p:spPr>
        <p:txBody>
          <a:bodyPr/>
          <a:lstStyle/>
          <a:p>
            <a:r>
              <a:rPr lang="en-US" b="1" i="0">
                <a:effectLst/>
                <a:latin typeface="Söhne"/>
              </a:rPr>
              <a:t>Three Delays Model</a:t>
            </a:r>
            <a:endParaRPr lang="en-US"/>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a:ln>
                  <a:noFill/>
                </a:ln>
                <a:solidFill>
                  <a:srgbClr val="FFFFFF"/>
                </a:solidFill>
                <a:effectLst/>
                <a:latin typeface="Söhne"/>
              </a:rPr>
            </a:br>
            <a:endParaRPr kumimoji="0" lang="en-PK" altLang="en-PK" sz="1800" b="0" i="0" u="none" strike="noStrike" cap="none" normalizeH="0" baseline="0">
              <a:ln>
                <a:noFill/>
              </a:ln>
              <a:solidFill>
                <a:schemeClr val="tx1"/>
              </a:solidFill>
              <a:effectLst/>
              <a:latin typeface="Arial" panose="020B0604020202020204" pitchFamily="34" charset="0"/>
            </a:endParaRPr>
          </a:p>
        </p:txBody>
      </p:sp>
      <p:sp>
        <p:nvSpPr>
          <p:cNvPr id="21" name="Text Placeholder 2">
            <a:extLst>
              <a:ext uri="{FF2B5EF4-FFF2-40B4-BE49-F238E27FC236}">
                <a16:creationId xmlns:a16="http://schemas.microsoft.com/office/drawing/2014/main" id="{571BD539-6C46-4050-BF19-6730DF4E1DD1}"/>
              </a:ext>
            </a:extLst>
          </p:cNvPr>
          <p:cNvSpPr txBox="1">
            <a:spLocks/>
          </p:cNvSpPr>
          <p:nvPr/>
        </p:nvSpPr>
        <p:spPr>
          <a:xfrm>
            <a:off x="1576821" y="3558378"/>
            <a:ext cx="9038358" cy="10698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pic>
        <p:nvPicPr>
          <p:cNvPr id="5" name="image3.png">
            <a:extLst>
              <a:ext uri="{FF2B5EF4-FFF2-40B4-BE49-F238E27FC236}">
                <a16:creationId xmlns:a16="http://schemas.microsoft.com/office/drawing/2014/main" id="{30A4F374-62D8-2834-3FFB-AAE4DE6D0AFF}"/>
              </a:ext>
            </a:extLst>
          </p:cNvPr>
          <p:cNvPicPr/>
          <p:nvPr/>
        </p:nvPicPr>
        <p:blipFill>
          <a:blip r:embed="rId2"/>
          <a:srcRect/>
          <a:stretch>
            <a:fillRect/>
          </a:stretch>
        </p:blipFill>
        <p:spPr>
          <a:xfrm>
            <a:off x="2840738" y="2390775"/>
            <a:ext cx="6510523" cy="3748582"/>
          </a:xfrm>
          <a:prstGeom prst="rect">
            <a:avLst/>
          </a:prstGeom>
          <a:ln/>
        </p:spPr>
      </p:pic>
    </p:spTree>
    <p:extLst>
      <p:ext uri="{BB962C8B-B14F-4D97-AF65-F5344CB8AC3E}">
        <p14:creationId xmlns:p14="http://schemas.microsoft.com/office/powerpoint/2010/main" val="232920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76821" y="312822"/>
            <a:ext cx="8878824" cy="819108"/>
          </a:xfrm>
        </p:spPr>
        <p:txBody>
          <a:bodyPr/>
          <a:lstStyle/>
          <a:p>
            <a:r>
              <a:rPr lang="en-US"/>
              <a:t>Methodology</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6</a:t>
            </a:fld>
            <a:endParaRPr lang="en-US"/>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76821" y="1216218"/>
            <a:ext cx="3123941" cy="473542"/>
          </a:xfrm>
        </p:spPr>
        <p:txBody>
          <a:bodyPr/>
          <a:lstStyle/>
          <a:p>
            <a:r>
              <a:rPr lang="en-US">
                <a:latin typeface="Söhne"/>
              </a:rPr>
              <a:t>5C Model</a:t>
            </a:r>
            <a:endParaRPr lang="en-US"/>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a:ln>
                  <a:noFill/>
                </a:ln>
                <a:solidFill>
                  <a:srgbClr val="FFFFFF"/>
                </a:solidFill>
                <a:effectLst/>
                <a:latin typeface="Söhne"/>
              </a:rPr>
            </a:br>
            <a:endParaRPr kumimoji="0" lang="en-PK" altLang="en-PK" sz="1800" b="0" i="0" u="none" strike="noStrike" cap="none" normalizeH="0" baseline="0">
              <a:ln>
                <a:noFill/>
              </a:ln>
              <a:solidFill>
                <a:schemeClr val="tx1"/>
              </a:solidFill>
              <a:effectLst/>
              <a:latin typeface="Arial" panose="020B0604020202020204" pitchFamily="34" charset="0"/>
            </a:endParaRPr>
          </a:p>
        </p:txBody>
      </p:sp>
      <p:sp>
        <p:nvSpPr>
          <p:cNvPr id="21" name="Text Placeholder 2">
            <a:extLst>
              <a:ext uri="{FF2B5EF4-FFF2-40B4-BE49-F238E27FC236}">
                <a16:creationId xmlns:a16="http://schemas.microsoft.com/office/drawing/2014/main" id="{571BD539-6C46-4050-BF19-6730DF4E1DD1}"/>
              </a:ext>
            </a:extLst>
          </p:cNvPr>
          <p:cNvSpPr txBox="1">
            <a:spLocks/>
          </p:cNvSpPr>
          <p:nvPr/>
        </p:nvSpPr>
        <p:spPr>
          <a:xfrm>
            <a:off x="1576821" y="3558378"/>
            <a:ext cx="9038358" cy="10698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pic>
        <p:nvPicPr>
          <p:cNvPr id="4" name="image2.png">
            <a:extLst>
              <a:ext uri="{FF2B5EF4-FFF2-40B4-BE49-F238E27FC236}">
                <a16:creationId xmlns:a16="http://schemas.microsoft.com/office/drawing/2014/main" id="{7A7D3E2F-BDFB-49DC-55B2-7FB525161EC2}"/>
              </a:ext>
            </a:extLst>
          </p:cNvPr>
          <p:cNvPicPr/>
          <p:nvPr/>
        </p:nvPicPr>
        <p:blipFill>
          <a:blip r:embed="rId2"/>
          <a:srcRect/>
          <a:stretch>
            <a:fillRect/>
          </a:stretch>
        </p:blipFill>
        <p:spPr>
          <a:xfrm>
            <a:off x="8333633" y="1216218"/>
            <a:ext cx="3409950" cy="3324225"/>
          </a:xfrm>
          <a:prstGeom prst="rect">
            <a:avLst/>
          </a:prstGeom>
          <a:ln/>
        </p:spPr>
      </p:pic>
      <p:sp>
        <p:nvSpPr>
          <p:cNvPr id="8" name="TextBox 7">
            <a:extLst>
              <a:ext uri="{FF2B5EF4-FFF2-40B4-BE49-F238E27FC236}">
                <a16:creationId xmlns:a16="http://schemas.microsoft.com/office/drawing/2014/main" id="{2EF46B09-BCD3-9A93-28BA-5A3D4E2B0A40}"/>
              </a:ext>
            </a:extLst>
          </p:cNvPr>
          <p:cNvSpPr txBox="1"/>
          <p:nvPr/>
        </p:nvSpPr>
        <p:spPr>
          <a:xfrm>
            <a:off x="1576821" y="1774048"/>
            <a:ext cx="5765470" cy="5078313"/>
          </a:xfrm>
          <a:prstGeom prst="rect">
            <a:avLst/>
          </a:prstGeom>
          <a:noFill/>
        </p:spPr>
        <p:txBody>
          <a:bodyPr wrap="square" rtlCol="0">
            <a:spAutoFit/>
          </a:bodyPr>
          <a:lstStyle/>
          <a:p>
            <a:r>
              <a:rPr lang="en-US">
                <a:solidFill>
                  <a:schemeClr val="bg1"/>
                </a:solidFill>
              </a:rPr>
              <a:t>●Content: The accuracy, relevance, and comprehensiveness of the healthcare information provided by the eHealth solution. This includes medical data, educational content, and user-specific information tailored to meet the needs of the target population.</a:t>
            </a:r>
          </a:p>
          <a:p>
            <a:endParaRPr lang="en-US">
              <a:solidFill>
                <a:schemeClr val="bg1"/>
              </a:solidFill>
            </a:endParaRPr>
          </a:p>
          <a:p>
            <a:r>
              <a:rPr lang="en-US">
                <a:solidFill>
                  <a:schemeClr val="bg1"/>
                </a:solidFill>
              </a:rPr>
              <a:t>●Connectivity: The quality and reliability of the technology and infrastructure that provide access to eHealth services. This includes internet access, telecommunications networks, and the interoperability of systems that allow for efficient data exchange and communication.</a:t>
            </a:r>
          </a:p>
          <a:p>
            <a:endParaRPr lang="en-US">
              <a:solidFill>
                <a:schemeClr val="bg1"/>
              </a:solidFill>
            </a:endParaRPr>
          </a:p>
          <a:p>
            <a:r>
              <a:rPr lang="en-US">
                <a:solidFill>
                  <a:schemeClr val="bg1"/>
                </a:solidFill>
              </a:rPr>
              <a:t>●Capacity: The ability of the healthcare system, including its workforce, to support and sustain eHealth initiatives. This covers not only the technical skills of healthcare providers but also the organizational capacity to adapt to new technologies and procedures.</a:t>
            </a:r>
          </a:p>
          <a:p>
            <a:endParaRPr lang="en-US">
              <a:solidFill>
                <a:schemeClr val="bg1"/>
              </a:solidFill>
            </a:endParaRPr>
          </a:p>
        </p:txBody>
      </p:sp>
    </p:spTree>
    <p:extLst>
      <p:ext uri="{BB962C8B-B14F-4D97-AF65-F5344CB8AC3E}">
        <p14:creationId xmlns:p14="http://schemas.microsoft.com/office/powerpoint/2010/main" val="292869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8878824" cy="1069848"/>
          </a:xfrm>
        </p:spPr>
        <p:txBody>
          <a:bodyPr/>
          <a:lstStyle/>
          <a:p>
            <a:r>
              <a:rPr lang="en-US"/>
              <a:t>Methodology</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7</a:t>
            </a:fld>
            <a:endParaRPr lang="en-US"/>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76821" y="1560298"/>
            <a:ext cx="3123941" cy="473542"/>
          </a:xfrm>
        </p:spPr>
        <p:txBody>
          <a:bodyPr/>
          <a:lstStyle/>
          <a:p>
            <a:r>
              <a:rPr lang="en-US">
                <a:latin typeface="Söhne"/>
              </a:rPr>
              <a:t>5C Model</a:t>
            </a:r>
            <a:endParaRPr lang="en-US"/>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a:ln>
                  <a:noFill/>
                </a:ln>
                <a:solidFill>
                  <a:srgbClr val="FFFFFF"/>
                </a:solidFill>
                <a:effectLst/>
                <a:latin typeface="Söhne"/>
              </a:rPr>
            </a:br>
            <a:endParaRPr kumimoji="0" lang="en-PK" altLang="en-PK" sz="1800" b="0" i="0" u="none" strike="noStrike" cap="none" normalizeH="0" baseline="0">
              <a:ln>
                <a:noFill/>
              </a:ln>
              <a:solidFill>
                <a:schemeClr val="tx1"/>
              </a:solidFill>
              <a:effectLst/>
              <a:latin typeface="Arial" panose="020B0604020202020204" pitchFamily="34" charset="0"/>
            </a:endParaRPr>
          </a:p>
        </p:txBody>
      </p:sp>
      <p:sp>
        <p:nvSpPr>
          <p:cNvPr id="21" name="Text Placeholder 2">
            <a:extLst>
              <a:ext uri="{FF2B5EF4-FFF2-40B4-BE49-F238E27FC236}">
                <a16:creationId xmlns:a16="http://schemas.microsoft.com/office/drawing/2014/main" id="{571BD539-6C46-4050-BF19-6730DF4E1DD1}"/>
              </a:ext>
            </a:extLst>
          </p:cNvPr>
          <p:cNvSpPr txBox="1">
            <a:spLocks/>
          </p:cNvSpPr>
          <p:nvPr/>
        </p:nvSpPr>
        <p:spPr>
          <a:xfrm>
            <a:off x="1576821" y="3558378"/>
            <a:ext cx="9038358" cy="10698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a:p>
        </p:txBody>
      </p:sp>
      <p:pic>
        <p:nvPicPr>
          <p:cNvPr id="4" name="image2.png">
            <a:extLst>
              <a:ext uri="{FF2B5EF4-FFF2-40B4-BE49-F238E27FC236}">
                <a16:creationId xmlns:a16="http://schemas.microsoft.com/office/drawing/2014/main" id="{7A7D3E2F-BDFB-49DC-55B2-7FB525161EC2}"/>
              </a:ext>
            </a:extLst>
          </p:cNvPr>
          <p:cNvPicPr/>
          <p:nvPr/>
        </p:nvPicPr>
        <p:blipFill>
          <a:blip r:embed="rId2"/>
          <a:srcRect/>
          <a:stretch>
            <a:fillRect/>
          </a:stretch>
        </p:blipFill>
        <p:spPr>
          <a:xfrm>
            <a:off x="8333633" y="1216218"/>
            <a:ext cx="3409950" cy="3324225"/>
          </a:xfrm>
          <a:prstGeom prst="rect">
            <a:avLst/>
          </a:prstGeom>
          <a:ln/>
        </p:spPr>
      </p:pic>
      <p:sp>
        <p:nvSpPr>
          <p:cNvPr id="8" name="TextBox 7">
            <a:extLst>
              <a:ext uri="{FF2B5EF4-FFF2-40B4-BE49-F238E27FC236}">
                <a16:creationId xmlns:a16="http://schemas.microsoft.com/office/drawing/2014/main" id="{2EF46B09-BCD3-9A93-28BA-5A3D4E2B0A40}"/>
              </a:ext>
            </a:extLst>
          </p:cNvPr>
          <p:cNvSpPr txBox="1"/>
          <p:nvPr/>
        </p:nvSpPr>
        <p:spPr>
          <a:xfrm>
            <a:off x="1576821" y="2033840"/>
            <a:ext cx="5765470" cy="3416320"/>
          </a:xfrm>
          <a:prstGeom prst="rect">
            <a:avLst/>
          </a:prstGeom>
          <a:noFill/>
        </p:spPr>
        <p:txBody>
          <a:bodyPr wrap="square" rtlCol="0">
            <a:spAutoFit/>
          </a:bodyPr>
          <a:lstStyle/>
          <a:p>
            <a:r>
              <a:rPr lang="en-US">
                <a:solidFill>
                  <a:schemeClr val="bg1"/>
                </a:solidFill>
              </a:rPr>
              <a:t>●Community: The engagement and involvement of the target population with the eHealth solution. Community here encompasses the end-users who can be patients, healthcare providers, or other stakeholders, and their willingness to adopt and integrate eHealth into their daily practices.</a:t>
            </a:r>
          </a:p>
          <a:p>
            <a:endParaRPr lang="en-US">
              <a:solidFill>
                <a:schemeClr val="bg1"/>
              </a:solidFill>
            </a:endParaRPr>
          </a:p>
          <a:p>
            <a:r>
              <a:rPr lang="en-US">
                <a:solidFill>
                  <a:schemeClr val="bg1"/>
                </a:solidFill>
              </a:rPr>
              <a:t>●Culture: The beliefs, behaviors, and social norms that influence the acceptance and use of eHealth. This includes considerations of language, health literacy, attitudes towards technology, and trust in eHealth services.</a:t>
            </a:r>
          </a:p>
          <a:p>
            <a:endParaRPr lang="en-US">
              <a:solidFill>
                <a:schemeClr val="bg1"/>
              </a:solidFill>
            </a:endParaRPr>
          </a:p>
        </p:txBody>
      </p:sp>
    </p:spTree>
    <p:extLst>
      <p:ext uri="{BB962C8B-B14F-4D97-AF65-F5344CB8AC3E}">
        <p14:creationId xmlns:p14="http://schemas.microsoft.com/office/powerpoint/2010/main" val="63164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99618"/>
            <a:ext cx="7735824" cy="1069848"/>
          </a:xfrm>
        </p:spPr>
        <p:txBody>
          <a:bodyPr/>
          <a:lstStyle/>
          <a:p>
            <a:r>
              <a:rPr lang="en-US"/>
              <a:t>Literature Review</a:t>
            </a:r>
          </a:p>
        </p:txBody>
      </p:sp>
    </p:spTree>
    <p:extLst>
      <p:ext uri="{BB962C8B-B14F-4D97-AF65-F5344CB8AC3E}">
        <p14:creationId xmlns:p14="http://schemas.microsoft.com/office/powerpoint/2010/main" val="368026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a:ln w="28575">
                  <a:noFill/>
                  <a:prstDash val="solid"/>
                </a:ln>
                <a:solidFill>
                  <a:srgbClr val="FFFFFF"/>
                </a:solidFill>
                <a:latin typeface="Tw Cen MT"/>
                <a:cs typeface="Times New Roman"/>
              </a:rPr>
              <a:t>National Rural Health Mission and ASHA</a:t>
            </a:r>
            <a:endParaRPr lang="en-US">
              <a:ln w="28575">
                <a:noFill/>
                <a:prstDash val="solid"/>
              </a:ln>
              <a:cs typeface="Times New Roman"/>
            </a:endParaRP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9</a:t>
            </a:fld>
            <a:endParaRPr lang="en-US"/>
          </a:p>
        </p:txBody>
      </p:sp>
      <p:sp>
        <p:nvSpPr>
          <p:cNvPr id="7" name="Content Placeholder 6">
            <a:extLst>
              <a:ext uri="{FF2B5EF4-FFF2-40B4-BE49-F238E27FC236}">
                <a16:creationId xmlns:a16="http://schemas.microsoft.com/office/drawing/2014/main" id="{A77F9718-FD7E-77ED-C5B3-974588A8BFC0}"/>
              </a:ext>
            </a:extLst>
          </p:cNvPr>
          <p:cNvSpPr>
            <a:spLocks noGrp="1"/>
          </p:cNvSpPr>
          <p:nvPr>
            <p:ph idx="1"/>
          </p:nvPr>
        </p:nvSpPr>
        <p:spPr/>
        <p:txBody>
          <a:bodyPr vert="horz" lIns="91440" tIns="45720" rIns="91440" bIns="45720" rtlCol="0" anchor="t">
            <a:noAutofit/>
          </a:bodyPr>
          <a:lstStyle/>
          <a:p>
            <a:pPr indent="-347345"/>
            <a:r>
              <a:rPr lang="en-GB" sz="1800" b="1">
                <a:cs typeface="Segoe UI"/>
              </a:rPr>
              <a:t>Persistent Global Targets:</a:t>
            </a:r>
          </a:p>
          <a:p>
            <a:pPr indent="-347345"/>
            <a:r>
              <a:rPr lang="en-GB" sz="1600">
                <a:cs typeface="Segoe UI Light"/>
              </a:rPr>
              <a:t>In developing nations, robust Maternal, Neonatal, and Child Health (MNCH) services are critical to mitigate high mortality rates.</a:t>
            </a:r>
            <a:endParaRPr lang="en-GB" sz="1600"/>
          </a:p>
          <a:p>
            <a:pPr indent="-347345"/>
            <a:r>
              <a:rPr lang="en-GB" sz="1800" b="1">
                <a:cs typeface="Segoe UI Light"/>
              </a:rPr>
              <a:t>Challenges in UP:</a:t>
            </a:r>
            <a:endParaRPr lang="en-GB" sz="1800" b="1"/>
          </a:p>
          <a:p>
            <a:pPr indent="-347345"/>
            <a:r>
              <a:rPr lang="en-GB" sz="1600">
                <a:cs typeface="Segoe UI Light"/>
              </a:rPr>
              <a:t>Uttar Pradesh faces challenges with low coverage of key MNCH services, hindering progress towards global health targets.</a:t>
            </a:r>
            <a:endParaRPr lang="en-GB" sz="1600"/>
          </a:p>
          <a:p>
            <a:pPr indent="-347345"/>
            <a:r>
              <a:rPr lang="en-GB" sz="1800" b="1">
                <a:cs typeface="Segoe UI Light"/>
              </a:rPr>
              <a:t>ASHAs and NRHM Initiative:</a:t>
            </a:r>
            <a:endParaRPr lang="en-GB" sz="1600"/>
          </a:p>
          <a:p>
            <a:pPr indent="-347345"/>
            <a:r>
              <a:rPr lang="en-GB" sz="1600">
                <a:cs typeface="Segoe UI Light"/>
              </a:rPr>
              <a:t>The National Rural Health Mission (NRHM) introduced Accredited Social Health Activists (ASHAs) to boost MNCH service coverage through community mobilization.</a:t>
            </a:r>
            <a:endParaRPr lang="en-GB" sz="1600"/>
          </a:p>
          <a:p>
            <a:pPr indent="-347345"/>
            <a:r>
              <a:rPr lang="en-GB" sz="1800" b="1">
                <a:cs typeface="Segoe UI Light"/>
              </a:rPr>
              <a:t>mHealth Integration for Rural Service Improvement:</a:t>
            </a:r>
            <a:endParaRPr lang="en-GB" sz="1800" b="1"/>
          </a:p>
          <a:p>
            <a:pPr indent="-347345"/>
            <a:r>
              <a:rPr lang="en-GB" sz="1600">
                <a:cs typeface="Segoe UI Light"/>
              </a:rPr>
              <a:t>Integrating mobile technology (mHealth) with community health worker training offers a sustainable approach to enhance MNCH service delivery in rural areas.</a:t>
            </a:r>
            <a:endParaRPr lang="en-GB" sz="1600"/>
          </a:p>
          <a:p>
            <a:pPr marL="0" indent="0">
              <a:buNone/>
            </a:pPr>
            <a:br>
              <a:rPr lang="en-US"/>
            </a:br>
            <a:endParaRPr lang="en-US" sz="1600"/>
          </a:p>
          <a:p>
            <a:pPr indent="-347345"/>
            <a:endParaRPr lang="en-GB" sz="1600" b="1"/>
          </a:p>
        </p:txBody>
      </p:sp>
    </p:spTree>
    <p:extLst>
      <p:ext uri="{BB962C8B-B14F-4D97-AF65-F5344CB8AC3E}">
        <p14:creationId xmlns:p14="http://schemas.microsoft.com/office/powerpoint/2010/main" val="845698708"/>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0</TotalTime>
  <Words>1247</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Courier New</vt:lpstr>
      <vt:lpstr>Segoe UI</vt:lpstr>
      <vt:lpstr>Segoe UI Light</vt:lpstr>
      <vt:lpstr>Söhne</vt:lpstr>
      <vt:lpstr>Times New Roman</vt:lpstr>
      <vt:lpstr>Tw Cen MT</vt:lpstr>
      <vt:lpstr>Office Theme</vt:lpstr>
      <vt:lpstr>CONTENTS</vt:lpstr>
      <vt:lpstr>INTRODUCTION</vt:lpstr>
      <vt:lpstr>INTRODUCTION</vt:lpstr>
      <vt:lpstr>Research Objectives </vt:lpstr>
      <vt:lpstr>Methodology</vt:lpstr>
      <vt:lpstr>Methodology</vt:lpstr>
      <vt:lpstr>Methodology</vt:lpstr>
      <vt:lpstr>Literature Review</vt:lpstr>
      <vt:lpstr>National Rural Health Mission and ASHA</vt:lpstr>
      <vt:lpstr>The Role of mHealth in Enhancing MNCH Services</vt:lpstr>
      <vt:lpstr>Impact and Cost-Effectiveness of mHealth Interventions</vt:lpstr>
      <vt:lpstr>Discussion</vt:lpstr>
      <vt:lpstr>Telemedicine</vt:lpstr>
      <vt:lpstr>Telemedicine</vt:lpstr>
      <vt:lpstr>Technological innovations</vt:lpstr>
      <vt:lpstr>Technological innovations</vt:lpstr>
      <vt:lpstr>Feasibility Analysis</vt:lpstr>
      <vt:lpstr>GLOBAL CURRENCY MARKETS</vt:lpstr>
      <vt:lpstr>WEALTH IS THE ABILITY TO FULLY EXPERIENCE LIFE. </vt:lpstr>
      <vt:lpstr>TYPES OF TOKENS</vt:lpstr>
      <vt:lpstr>PowerPoint Presentation</vt:lpstr>
      <vt:lpstr>Proposed 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Muhammad Ali</dc:creator>
  <cp:lastModifiedBy>Muhammad Ali</cp:lastModifiedBy>
  <cp:revision>3</cp:revision>
  <dcterms:created xsi:type="dcterms:W3CDTF">2023-12-05T09:29:58Z</dcterms:created>
  <dcterms:modified xsi:type="dcterms:W3CDTF">2023-12-07T05:12:08Z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