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78" r:id="rId3"/>
    <p:sldId id="269" r:id="rId4"/>
    <p:sldId id="268" r:id="rId5"/>
    <p:sldId id="279" r:id="rId6"/>
    <p:sldId id="280" r:id="rId7"/>
    <p:sldId id="272"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0" autoAdjust="0"/>
    <p:restoredTop sz="94660"/>
  </p:normalViewPr>
  <p:slideViewPr>
    <p:cSldViewPr snapToGrid="0">
      <p:cViewPr varScale="1">
        <p:scale>
          <a:sx n="70" d="100"/>
          <a:sy n="70"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91EC3-7428-4912-BBB4-FD0659AA9A3B}" type="datetimeFigureOut">
              <a:rPr lang="en-US" smtClean="0"/>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53ADE-8AEA-4621-A8A9-307954B82023}" type="slidenum">
              <a:rPr lang="en-US" smtClean="0"/>
              <a:t>‹#›</a:t>
            </a:fld>
            <a:endParaRPr lang="en-US"/>
          </a:p>
        </p:txBody>
      </p:sp>
    </p:spTree>
    <p:extLst>
      <p:ext uri="{BB962C8B-B14F-4D97-AF65-F5344CB8AC3E}">
        <p14:creationId xmlns:p14="http://schemas.microsoft.com/office/powerpoint/2010/main" val="168560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job letters and résumés are still sent through internet.</a:t>
            </a:r>
          </a:p>
          <a:p>
            <a:endParaRPr lang="en-US" dirty="0"/>
          </a:p>
          <a:p>
            <a:r>
              <a:rPr lang="en-US" dirty="0"/>
              <a:t>Your job application, no longer than one page, should be specific about the job you seek and your main selling points. </a:t>
            </a:r>
          </a:p>
          <a:p>
            <a:r>
              <a:rPr lang="en-US" dirty="0"/>
              <a:t>Then the résumé—one page or two at most—should simply, specifically, and neatly highlight your background.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8D62C1-DC82-4842-9E02-DFF5924913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280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8D62C1-DC82-4842-9E02-DFF5924913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388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336A-A932-457F-8EE7-48C283CFCD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9808AA-85E4-4610-9C70-54EC094379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5CDDB1-741D-4A24-9E7B-DEF275005233}"/>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5" name="Footer Placeholder 4">
            <a:extLst>
              <a:ext uri="{FF2B5EF4-FFF2-40B4-BE49-F238E27FC236}">
                <a16:creationId xmlns:a16="http://schemas.microsoft.com/office/drawing/2014/main" id="{28392C17-CB13-4CF1-83A2-08CB849A4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0F911-2EAE-4E37-905B-DC3B7152D921}"/>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71184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3E38-E956-46E9-BF4B-0395DD21B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871E78-E33E-4998-B4E8-9F254E97E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15C04-CC02-4C91-A687-2309E4550119}"/>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5" name="Footer Placeholder 4">
            <a:extLst>
              <a:ext uri="{FF2B5EF4-FFF2-40B4-BE49-F238E27FC236}">
                <a16:creationId xmlns:a16="http://schemas.microsoft.com/office/drawing/2014/main" id="{AF52F4BC-80DB-4F0F-9B4A-74B42880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B4495-6CDD-4822-9C53-A628163524C5}"/>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101647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6EDF60-DC33-4233-8D3F-BF46F04EC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D5991C-582A-4285-A14D-08B36C1509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BAC8E-DB33-4489-8C96-9ABA03685346}"/>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5" name="Footer Placeholder 4">
            <a:extLst>
              <a:ext uri="{FF2B5EF4-FFF2-40B4-BE49-F238E27FC236}">
                <a16:creationId xmlns:a16="http://schemas.microsoft.com/office/drawing/2014/main" id="{34C28831-E2E8-46F8-9129-8B08C4A7F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84829-0A8A-4BF6-8147-72A62C7AF717}"/>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33400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9607-5C4D-40A0-A850-EFBBCF645D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70920-4259-4E0A-8976-2E6B33228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A9563-A5DD-40B5-B687-210609E957E9}"/>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5" name="Footer Placeholder 4">
            <a:extLst>
              <a:ext uri="{FF2B5EF4-FFF2-40B4-BE49-F238E27FC236}">
                <a16:creationId xmlns:a16="http://schemas.microsoft.com/office/drawing/2014/main" id="{DD41D930-6E0A-4EF9-8249-63D9B50EE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B1101-57AE-4BD1-8DC4-DE4E10ACA187}"/>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162739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A323-D035-445B-85CE-C608DE0BC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DC2C9-0BCE-4330-82E7-D9FF9EDAB0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731E4E-4899-4D66-8A69-D62A4FDFA334}"/>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5" name="Footer Placeholder 4">
            <a:extLst>
              <a:ext uri="{FF2B5EF4-FFF2-40B4-BE49-F238E27FC236}">
                <a16:creationId xmlns:a16="http://schemas.microsoft.com/office/drawing/2014/main" id="{C65DD4B9-E1F1-459E-B1EC-DAC71131E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6A0EC-E86D-4BD8-BCE4-F04413DF3297}"/>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62208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5D3D-6E9E-404C-A6FB-C705E6E43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C8238-2196-42F2-B02C-A23FF58F70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A07289-BD19-459B-AFF4-C2224E944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86CC90-C04D-4057-86C4-BBCFE4F6BD26}"/>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6" name="Footer Placeholder 5">
            <a:extLst>
              <a:ext uri="{FF2B5EF4-FFF2-40B4-BE49-F238E27FC236}">
                <a16:creationId xmlns:a16="http://schemas.microsoft.com/office/drawing/2014/main" id="{66C0D6A1-4212-4A99-AB86-CB871AAD3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8E864-5A82-4578-A265-9C33883D632F}"/>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323623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1455-390F-4772-AF89-2E34C05A6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AEF3F8-565B-437A-99B3-128FA14C7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5AC5A-9BBC-478D-A29D-0259F6728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29E465-37E5-4041-9F9E-5A656BE86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658908-3E77-4323-B6C7-D2D0ED4207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240069-D444-4D5D-89DC-DD816DB56969}"/>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8" name="Footer Placeholder 7">
            <a:extLst>
              <a:ext uri="{FF2B5EF4-FFF2-40B4-BE49-F238E27FC236}">
                <a16:creationId xmlns:a16="http://schemas.microsoft.com/office/drawing/2014/main" id="{3C899074-9962-48F6-AA48-AC0F797B34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15E2BB-85EC-4A70-B749-208CEAF80325}"/>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285712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242D-98DC-4B51-8602-3197BEDB8D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EDFD19-757B-4459-A38E-E34A27F329CB}"/>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4" name="Footer Placeholder 3">
            <a:extLst>
              <a:ext uri="{FF2B5EF4-FFF2-40B4-BE49-F238E27FC236}">
                <a16:creationId xmlns:a16="http://schemas.microsoft.com/office/drawing/2014/main" id="{FBAC8262-9323-43BC-B6A3-E438311223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E8CAC-2FF4-490E-86D5-0C9F23E7813D}"/>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259714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A0884-93F9-43AB-81FD-B8D0C2CE5F5A}"/>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3" name="Footer Placeholder 2">
            <a:extLst>
              <a:ext uri="{FF2B5EF4-FFF2-40B4-BE49-F238E27FC236}">
                <a16:creationId xmlns:a16="http://schemas.microsoft.com/office/drawing/2014/main" id="{B04D8436-4DDC-4E61-B525-DCD995CED9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4BD18F-CD87-4AFA-8B2F-A9C32D25E2C2}"/>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196212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2175-FD0C-44A0-8063-9FE11E272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FE262E-4A74-4463-A846-DCBC35C2B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6412C-4EC0-4C97-B60F-502203008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5B4CE-B29C-401C-82A9-F01700452CCB}"/>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6" name="Footer Placeholder 5">
            <a:extLst>
              <a:ext uri="{FF2B5EF4-FFF2-40B4-BE49-F238E27FC236}">
                <a16:creationId xmlns:a16="http://schemas.microsoft.com/office/drawing/2014/main" id="{D9FCF0D3-476A-4FDD-9910-34FA8305B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11CA3-8E41-420F-8ED2-94A676D02B7C}"/>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324278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BD49-577D-4615-A086-3F1A63412E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F3A8C4-32C1-4B25-A27B-9B002211B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81EAC8-13A6-4AFA-8B83-1CA2E41E3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2A57C-6918-4C6A-858E-7AD297467E76}"/>
              </a:ext>
            </a:extLst>
          </p:cNvPr>
          <p:cNvSpPr>
            <a:spLocks noGrp="1"/>
          </p:cNvSpPr>
          <p:nvPr>
            <p:ph type="dt" sz="half" idx="10"/>
          </p:nvPr>
        </p:nvSpPr>
        <p:spPr/>
        <p:txBody>
          <a:bodyPr/>
          <a:lstStyle/>
          <a:p>
            <a:fld id="{F77C1C36-5EC0-4B37-9B05-9555B1CB8A6C}" type="datetimeFigureOut">
              <a:rPr lang="en-US" smtClean="0"/>
              <a:t>11/17/2023</a:t>
            </a:fld>
            <a:endParaRPr lang="en-US"/>
          </a:p>
        </p:txBody>
      </p:sp>
      <p:sp>
        <p:nvSpPr>
          <p:cNvPr id="6" name="Footer Placeholder 5">
            <a:extLst>
              <a:ext uri="{FF2B5EF4-FFF2-40B4-BE49-F238E27FC236}">
                <a16:creationId xmlns:a16="http://schemas.microsoft.com/office/drawing/2014/main" id="{14C4398E-7086-432E-A816-B241E71C0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452B56-A9B6-4548-9E0C-AD788D81CCFC}"/>
              </a:ext>
            </a:extLst>
          </p:cNvPr>
          <p:cNvSpPr>
            <a:spLocks noGrp="1"/>
          </p:cNvSpPr>
          <p:nvPr>
            <p:ph type="sldNum" sz="quarter" idx="12"/>
          </p:nvPr>
        </p:nvSpPr>
        <p:spPr/>
        <p:txBody>
          <a:bodyPr/>
          <a:lstStyle/>
          <a:p>
            <a:fld id="{D0FDC06A-E042-4A85-B7AA-F1EBBE32306F}" type="slidenum">
              <a:rPr lang="en-US" smtClean="0"/>
              <a:t>‹#›</a:t>
            </a:fld>
            <a:endParaRPr lang="en-US"/>
          </a:p>
        </p:txBody>
      </p:sp>
    </p:spTree>
    <p:extLst>
      <p:ext uri="{BB962C8B-B14F-4D97-AF65-F5344CB8AC3E}">
        <p14:creationId xmlns:p14="http://schemas.microsoft.com/office/powerpoint/2010/main" val="2789555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F1B999-3460-4641-9071-88BA3ECA0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7E3F83-417D-4D68-8486-94C399649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9F595-529C-41DF-B348-5A7984E94D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C1C36-5EC0-4B37-9B05-9555B1CB8A6C}" type="datetimeFigureOut">
              <a:rPr lang="en-US" smtClean="0"/>
              <a:t>11/17/2023</a:t>
            </a:fld>
            <a:endParaRPr lang="en-US"/>
          </a:p>
        </p:txBody>
      </p:sp>
      <p:sp>
        <p:nvSpPr>
          <p:cNvPr id="5" name="Footer Placeholder 4">
            <a:extLst>
              <a:ext uri="{FF2B5EF4-FFF2-40B4-BE49-F238E27FC236}">
                <a16:creationId xmlns:a16="http://schemas.microsoft.com/office/drawing/2014/main" id="{E2069B65-DD63-44C7-97A4-4175A557B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480069-AECA-490A-B25A-A3DBD63B1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DC06A-E042-4A85-B7AA-F1EBBE32306F}" type="slidenum">
              <a:rPr lang="en-US" smtClean="0"/>
              <a:t>‹#›</a:t>
            </a:fld>
            <a:endParaRPr lang="en-US"/>
          </a:p>
        </p:txBody>
      </p:sp>
    </p:spTree>
    <p:extLst>
      <p:ext uri="{BB962C8B-B14F-4D97-AF65-F5344CB8AC3E}">
        <p14:creationId xmlns:p14="http://schemas.microsoft.com/office/powerpoint/2010/main" val="1953539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r>
              <a:rPr lang="en-US" dirty="0"/>
              <a:t>The Job Search</a:t>
            </a:r>
          </a:p>
        </p:txBody>
      </p:sp>
      <p:sp>
        <p:nvSpPr>
          <p:cNvPr id="3" name="Subtitle 2"/>
          <p:cNvSpPr>
            <a:spLocks noGrp="1"/>
          </p:cNvSpPr>
          <p:nvPr>
            <p:ph type="subTitle" idx="1"/>
          </p:nvPr>
        </p:nvSpPr>
        <p:spPr/>
        <p:txBody>
          <a:bodyPr/>
          <a:lstStyle/>
          <a:p>
            <a:r>
              <a:rPr lang="en-US" dirty="0"/>
              <a:t>Chapter: 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Job Correspondence</a:t>
            </a:r>
          </a:p>
        </p:txBody>
      </p:sp>
      <p:sp>
        <p:nvSpPr>
          <p:cNvPr id="3" name="Text Placeholder 2"/>
          <p:cNvSpPr>
            <a:spLocks noGrp="1"/>
          </p:cNvSpPr>
          <p:nvPr>
            <p:ph type="body" idx="1"/>
          </p:nvPr>
        </p:nvSpPr>
        <p:spPr/>
        <p:txBody>
          <a:bodyPr>
            <a:normAutofit/>
          </a:bodyPr>
          <a:lstStyle/>
          <a:p>
            <a:r>
              <a:rPr lang="en-US" sz="2400" dirty="0"/>
              <a:t>Resumes and Job Application</a:t>
            </a:r>
          </a:p>
        </p:txBody>
      </p:sp>
    </p:spTree>
    <p:extLst>
      <p:ext uri="{BB962C8B-B14F-4D97-AF65-F5344CB8AC3E}">
        <p14:creationId xmlns:p14="http://schemas.microsoft.com/office/powerpoint/2010/main" val="294946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latin typeface="+mn-lt"/>
              </a:rPr>
              <a:t>Writing a Cover Letter</a:t>
            </a:r>
            <a:br>
              <a:rPr lang="en-US" dirty="0"/>
            </a:br>
            <a:endParaRPr lang="en-US" dirty="0"/>
          </a:p>
        </p:txBody>
      </p:sp>
      <p:sp>
        <p:nvSpPr>
          <p:cNvPr id="3" name="Content Placeholder 2"/>
          <p:cNvSpPr>
            <a:spLocks noGrp="1"/>
          </p:cNvSpPr>
          <p:nvPr>
            <p:ph sz="quarter" idx="1"/>
          </p:nvPr>
        </p:nvSpPr>
        <p:spPr>
          <a:xfrm>
            <a:off x="1981200" y="1143000"/>
            <a:ext cx="8229600" cy="5013960"/>
          </a:xfrm>
        </p:spPr>
        <p:txBody>
          <a:bodyPr>
            <a:normAutofit fontScale="77500" lnSpcReduction="20000"/>
          </a:bodyPr>
          <a:lstStyle/>
          <a:p>
            <a:pPr marL="0" indent="0">
              <a:buNone/>
            </a:pPr>
            <a:r>
              <a:rPr lang="en-US" sz="2400" dirty="0">
                <a:solidFill>
                  <a:schemeClr val="accent1"/>
                </a:solidFill>
              </a:rPr>
              <a:t>A job letter is just another type of sales letter – except that you are “selling” yourself, not a product or service.</a:t>
            </a:r>
          </a:p>
          <a:p>
            <a:pPr marL="0" indent="0">
              <a:buNone/>
            </a:pPr>
            <a:endParaRPr lang="en-US" sz="2400" dirty="0">
              <a:solidFill>
                <a:schemeClr val="accent1"/>
              </a:solidFill>
            </a:endParaRPr>
          </a:p>
          <a:p>
            <a:pPr marL="0" indent="0">
              <a:buNone/>
            </a:pPr>
            <a:r>
              <a:rPr lang="en-US" sz="2400" dirty="0"/>
              <a:t>A cover letter should include the following elements:</a:t>
            </a:r>
          </a:p>
          <a:p>
            <a:pPr lvl="0"/>
            <a:r>
              <a:rPr lang="en-US" sz="2400" dirty="0"/>
              <a:t>Where and how you found out about the position</a:t>
            </a:r>
          </a:p>
          <a:p>
            <a:pPr lvl="0"/>
            <a:r>
              <a:rPr lang="en-US" sz="2400" dirty="0"/>
              <a:t>Your reason for being interested in this company</a:t>
            </a:r>
          </a:p>
          <a:p>
            <a:pPr lvl="0"/>
            <a:r>
              <a:rPr lang="en-US" sz="2400" dirty="0"/>
              <a:t>Your main skills and accomplishments (summary of  few key points)</a:t>
            </a:r>
          </a:p>
          <a:p>
            <a:pPr lvl="0"/>
            <a:r>
              <a:rPr lang="en-US" sz="2400" dirty="0"/>
              <a:t>How you fit the requirements for the job</a:t>
            </a:r>
          </a:p>
          <a:p>
            <a:pPr lvl="0"/>
            <a:r>
              <a:rPr lang="en-US" sz="2400" dirty="0"/>
              <a:t>Items of special interest about you that would relate to your potential for the job</a:t>
            </a:r>
          </a:p>
          <a:p>
            <a:pPr lvl="0"/>
            <a:r>
              <a:rPr lang="en-US" sz="2400" dirty="0"/>
              <a:t>Request for an interview</a:t>
            </a:r>
          </a:p>
          <a:p>
            <a:pPr marL="0" indent="0">
              <a:buNone/>
            </a:pPr>
            <a:r>
              <a:rPr lang="en-US" sz="2400" dirty="0"/>
              <a:t> </a:t>
            </a:r>
          </a:p>
          <a:p>
            <a:pPr marL="0" indent="0">
              <a:buNone/>
            </a:pPr>
            <a:endParaRPr lang="en-US" sz="2400" dirty="0"/>
          </a:p>
          <a:p>
            <a:pPr marL="0" indent="0">
              <a:buNone/>
            </a:pPr>
            <a:r>
              <a:rPr lang="en-US" sz="2400" dirty="0"/>
              <a:t>The letter should be one page or less. You should always include a resume with the letter.</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08936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152400"/>
            <a:ext cx="8534400" cy="6400800"/>
          </a:xfrm>
        </p:spPr>
        <p:txBody>
          <a:bodyPr>
            <a:normAutofit fontScale="92500" lnSpcReduction="10000"/>
          </a:bodyPr>
          <a:lstStyle/>
          <a:p>
            <a:pPr marL="0" indent="0" algn="ctr">
              <a:buNone/>
            </a:pPr>
            <a:r>
              <a:rPr lang="en-US" b="1" dirty="0">
                <a:solidFill>
                  <a:schemeClr val="accent1"/>
                </a:solidFill>
              </a:rPr>
              <a:t>ABC Format: Job Letters</a:t>
            </a:r>
          </a:p>
          <a:p>
            <a:pPr marL="0" indent="0" algn="ctr">
              <a:buNone/>
            </a:pPr>
            <a:r>
              <a:rPr lang="en-US" sz="2000" dirty="0">
                <a:solidFill>
                  <a:schemeClr val="accent1"/>
                </a:solidFill>
              </a:rPr>
              <a:t>Abstract</a:t>
            </a:r>
          </a:p>
          <a:p>
            <a:pPr marL="0" indent="0" algn="ctr">
              <a:buNone/>
            </a:pPr>
            <a:r>
              <a:rPr lang="en-US" sz="2000" dirty="0"/>
              <a:t>Apply for a specific job</a:t>
            </a:r>
          </a:p>
          <a:p>
            <a:r>
              <a:rPr lang="en-US" sz="2000" dirty="0"/>
              <a:t>Refer to ad, mutual friend, or other source of information about the job</a:t>
            </a:r>
          </a:p>
          <a:p>
            <a:r>
              <a:rPr lang="en-US" sz="2000" dirty="0"/>
              <a:t>Briefly state how you can meet the main need of your potential employer (optional)</a:t>
            </a:r>
          </a:p>
          <a:p>
            <a:pPr marL="0" indent="0" algn="ctr">
              <a:buNone/>
            </a:pPr>
            <a:r>
              <a:rPr lang="en-US" sz="2000" b="1" dirty="0">
                <a:solidFill>
                  <a:schemeClr val="accent1"/>
                </a:solidFill>
              </a:rPr>
              <a:t>Body</a:t>
            </a:r>
          </a:p>
          <a:p>
            <a:pPr marL="0" indent="0" algn="ctr">
              <a:buNone/>
            </a:pPr>
            <a:r>
              <a:rPr lang="en-US" sz="2000" dirty="0"/>
              <a:t>Specify your understanding of the reader’s main idea</a:t>
            </a:r>
          </a:p>
          <a:p>
            <a:r>
              <a:rPr lang="en-US" sz="2000" dirty="0"/>
              <a:t>Provide main qualifications that satisfy these needs (only highlight information from resume  do NOT simply repeat all resume information)</a:t>
            </a:r>
          </a:p>
          <a:p>
            <a:r>
              <a:rPr lang="en-US" sz="2000" dirty="0"/>
              <a:t>Avoid mentioning weak points or deficiencies</a:t>
            </a:r>
          </a:p>
          <a:p>
            <a:r>
              <a:rPr lang="en-US" sz="2000" dirty="0"/>
              <a:t>Keep body paragraphs to six or fewer lines</a:t>
            </a:r>
          </a:p>
          <a:p>
            <a:r>
              <a:rPr lang="en-US" sz="2000" dirty="0"/>
              <a:t>Use a bulleted numbered list if it helps draw attention to three or four main points</a:t>
            </a:r>
          </a:p>
          <a:p>
            <a:r>
              <a:rPr lang="en-US" sz="2000" dirty="0"/>
              <a:t>Maintain the “you” attitude throughout</a:t>
            </a:r>
          </a:p>
          <a:p>
            <a:pPr marL="0" indent="0" algn="ctr">
              <a:buNone/>
            </a:pPr>
            <a:r>
              <a:rPr lang="en-US" sz="2000" b="1" dirty="0">
                <a:solidFill>
                  <a:schemeClr val="accent1"/>
                </a:solidFill>
              </a:rPr>
              <a:t>Conclusion</a:t>
            </a:r>
          </a:p>
          <a:p>
            <a:pPr marL="0" indent="0" algn="ctr">
              <a:buNone/>
            </a:pPr>
            <a:r>
              <a:rPr lang="en-US" sz="2000" dirty="0"/>
              <a:t>Tie the letter together with one main theme or selling point</a:t>
            </a:r>
          </a:p>
          <a:p>
            <a:r>
              <a:rPr lang="en-US" sz="2000" dirty="0"/>
              <a:t>Refer to your resume</a:t>
            </a:r>
          </a:p>
          <a:p>
            <a:r>
              <a:rPr lang="en-US" sz="2000" dirty="0"/>
              <a:t>Explain how and when reader can contact you for an interview</a:t>
            </a:r>
          </a:p>
        </p:txBody>
      </p:sp>
    </p:spTree>
    <p:extLst>
      <p:ext uri="{BB962C8B-B14F-4D97-AF65-F5344CB8AC3E}">
        <p14:creationId xmlns:p14="http://schemas.microsoft.com/office/powerpoint/2010/main" val="59551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20000"/>
          </a:blip>
          <a:stretch>
            <a:fillRect/>
          </a:stretch>
        </p:blipFill>
        <p:spPr>
          <a:xfrm>
            <a:off x="2133600" y="9993"/>
            <a:ext cx="7772400" cy="7659500"/>
          </a:xfrm>
          <a:prstGeom prst="rect">
            <a:avLst/>
          </a:prstGeom>
        </p:spPr>
      </p:pic>
    </p:spTree>
    <p:extLst>
      <p:ext uri="{BB962C8B-B14F-4D97-AF65-F5344CB8AC3E}">
        <p14:creationId xmlns:p14="http://schemas.microsoft.com/office/powerpoint/2010/main" val="148380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518992" y="685800"/>
            <a:ext cx="9149008" cy="5114144"/>
          </a:xfrm>
          <a:prstGeom prst="rect">
            <a:avLst/>
          </a:prstGeom>
        </p:spPr>
      </p:pic>
    </p:spTree>
    <p:extLst>
      <p:ext uri="{BB962C8B-B14F-4D97-AF65-F5344CB8AC3E}">
        <p14:creationId xmlns:p14="http://schemas.microsoft.com/office/powerpoint/2010/main" val="132283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n-lt"/>
              </a:rPr>
              <a:t>Cover Letter Do’s and Don’ts</a:t>
            </a:r>
            <a:br>
              <a:rPr lang="en-US" dirty="0"/>
            </a:br>
            <a:endParaRPr lang="en-US" dirty="0"/>
          </a:p>
        </p:txBody>
      </p:sp>
      <p:sp>
        <p:nvSpPr>
          <p:cNvPr id="3" name="Content Placeholder 2"/>
          <p:cNvSpPr>
            <a:spLocks noGrp="1"/>
          </p:cNvSpPr>
          <p:nvPr>
            <p:ph sz="quarter" idx="1"/>
          </p:nvPr>
        </p:nvSpPr>
        <p:spPr>
          <a:xfrm>
            <a:off x="1981200" y="1219200"/>
            <a:ext cx="8305800" cy="5181600"/>
          </a:xfrm>
        </p:spPr>
        <p:txBody>
          <a:bodyPr>
            <a:normAutofit fontScale="85000" lnSpcReduction="10000"/>
          </a:bodyPr>
          <a:lstStyle/>
          <a:p>
            <a:pPr marL="0" indent="0">
              <a:buNone/>
            </a:pPr>
            <a:r>
              <a:rPr lang="en-US" dirty="0"/>
              <a:t>Your cover letter—along with your c.v. and your letters of recommendation—will determine whether a search committee will pursue your candidacy. As many as half the applicants for a particular job are rejected after the search committee looks at the cover letter. The committee members may conclude that the candidate is not qualified for the job or that the applicant’s work is not engaging. In other words, it is crucial that your letter grab the committee’s interest.</a:t>
            </a:r>
          </a:p>
          <a:p>
            <a:pPr marL="0" indent="0">
              <a:buNone/>
            </a:pPr>
            <a:r>
              <a:rPr lang="en-US" dirty="0"/>
              <a:t>Avoid common cover letter blunders:</a:t>
            </a:r>
          </a:p>
          <a:p>
            <a:r>
              <a:rPr lang="en-US" dirty="0"/>
              <a:t>DO address the letter to a specific individual.</a:t>
            </a:r>
          </a:p>
          <a:p>
            <a:r>
              <a:rPr lang="en-US" dirty="0"/>
              <a:t>DO be concise. This is not the place for an overly lengthy discussion of your dissertation.</a:t>
            </a:r>
          </a:p>
          <a:p>
            <a:r>
              <a:rPr lang="en-US" dirty="0"/>
              <a:t>DON’T be too lengthy. Generally one or two pages is sufficient.</a:t>
            </a:r>
          </a:p>
          <a:p>
            <a:r>
              <a:rPr lang="en-US" dirty="0"/>
              <a:t>DON’T use hyperbole. Be professional in tone.</a:t>
            </a:r>
          </a:p>
        </p:txBody>
      </p:sp>
    </p:spTree>
    <p:extLst>
      <p:ext uri="{BB962C8B-B14F-4D97-AF65-F5344CB8AC3E}">
        <p14:creationId xmlns:p14="http://schemas.microsoft.com/office/powerpoint/2010/main" val="89351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lum bright="-20000" contrast="40000"/>
          </a:blip>
          <a:stretch>
            <a:fillRect/>
          </a:stretch>
        </p:blipFill>
        <p:spPr>
          <a:xfrm>
            <a:off x="1295401" y="381000"/>
            <a:ext cx="9481623" cy="5962338"/>
          </a:xfrm>
          <a:prstGeom prst="rect">
            <a:avLst/>
          </a:prstGeom>
        </p:spPr>
      </p:pic>
    </p:spTree>
    <p:extLst>
      <p:ext uri="{BB962C8B-B14F-4D97-AF65-F5344CB8AC3E}">
        <p14:creationId xmlns:p14="http://schemas.microsoft.com/office/powerpoint/2010/main" val="3985626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474</Words>
  <Application>Microsoft Office PowerPoint</Application>
  <PresentationFormat>Widescreen</PresentationFormat>
  <Paragraphs>47</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The Job Search</vt:lpstr>
      <vt:lpstr>Job Correspondence</vt:lpstr>
      <vt:lpstr>Writing a Cover Letter </vt:lpstr>
      <vt:lpstr>PowerPoint Presentation</vt:lpstr>
      <vt:lpstr>PowerPoint Presentation</vt:lpstr>
      <vt:lpstr>PowerPoint Presentation</vt:lpstr>
      <vt:lpstr>Cover Letter Do’s and Don’ts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Job Search</dc:title>
  <dc:creator>H.I. Butt</dc:creator>
  <cp:lastModifiedBy>H.I. Butt</cp:lastModifiedBy>
  <cp:revision>3</cp:revision>
  <dcterms:created xsi:type="dcterms:W3CDTF">2021-12-12T13:47:29Z</dcterms:created>
  <dcterms:modified xsi:type="dcterms:W3CDTF">2023-11-17T18:57:43Z</dcterms:modified>
</cp:coreProperties>
</file>