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02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2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04F44-6AAC-42EB-BC5E-6E5C71578233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AEE34-0D8F-403F-8E51-B92947A9A6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081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many styles in Letter writing including, Block, Modified-block, Simplified.</a:t>
            </a:r>
          </a:p>
          <a:p>
            <a:endParaRPr lang="en-US" dirty="0" smtClean="0"/>
          </a:p>
          <a:p>
            <a:r>
              <a:rPr lang="en-US" dirty="0" smtClean="0"/>
              <a:t>But we are going to follow the Block style.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07A05-6602-43AE-8025-32C8865F468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8046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07A05-6602-43AE-8025-32C8865F468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7733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DC5AB-CE16-44AA-9EE6-368AB63BBB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1949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07A05-6602-43AE-8025-32C8865F468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2212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07A05-6602-43AE-8025-32C8865F4688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08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on the date….when</a:t>
            </a:r>
            <a:r>
              <a:rPr lang="en-US" baseline="0" dirty="0" smtClean="0"/>
              <a:t> the letter is on the letterhead, date comes at first…if letterhead is not there then date comes right after the sender’s address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Leave single-space after every section</a:t>
            </a:r>
          </a:p>
          <a:p>
            <a:r>
              <a:rPr lang="en-US" baseline="0" dirty="0" smtClean="0"/>
              <a:t>All the sections are left-</a:t>
            </a:r>
            <a:r>
              <a:rPr lang="en-US" baseline="0" dirty="0" err="1" smtClean="0"/>
              <a:t>aalligned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07A05-6602-43AE-8025-32C8865F468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414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Letters are external correspondence</a:t>
            </a:r>
          </a:p>
          <a:p>
            <a:r>
              <a:rPr lang="en-US" dirty="0" smtClean="0"/>
              <a:t>When writing a letter, include these essential components: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07A05-6602-43AE-8025-32C8865F468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007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 information on subject lines, read pages 122–123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Writer's Handbook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07A05-6602-43AE-8025-32C8865F468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1364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salutation, or greeting, below the subject and the inside address and align it with the left margin.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07A05-6602-43AE-8025-32C8865F46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411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</a:t>
            </a:r>
            <a:r>
              <a:rPr lang="en-US" baseline="0" dirty="0" smtClean="0"/>
              <a:t> r</a:t>
            </a:r>
            <a:r>
              <a:rPr lang="en-US" dirty="0" smtClean="0"/>
              <a:t>ead about the ABC format in the Correspondence guidelines.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07A05-6602-43AE-8025-32C8865F46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37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letters sometimes require additional information placed at the left margin.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spaces below the typed name and title of the writer in a long letter, four spaces below in a short letter.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07A05-6602-43AE-8025-32C8865F468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549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the</a:t>
            </a:r>
            <a:r>
              <a:rPr lang="en-US" baseline="0" dirty="0" smtClean="0"/>
              <a:t> letter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07A05-6602-43AE-8025-32C8865F468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1502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Block (Good Sample)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07A05-6602-43AE-8025-32C8865F468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748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88E1-9AA7-4EE0-B527-CBD291FD6B87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7116-22B4-4660-9127-3C0E213EA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99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88E1-9AA7-4EE0-B527-CBD291FD6B87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7116-22B4-4660-9127-3C0E213EA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038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88E1-9AA7-4EE0-B527-CBD291FD6B87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7116-22B4-4660-9127-3C0E213EA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668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88E1-9AA7-4EE0-B527-CBD291FD6B87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7116-22B4-4660-9127-3C0E213EA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759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88E1-9AA7-4EE0-B527-CBD291FD6B87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7116-22B4-4660-9127-3C0E213EA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844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88E1-9AA7-4EE0-B527-CBD291FD6B87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7116-22B4-4660-9127-3C0E213EA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963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88E1-9AA7-4EE0-B527-CBD291FD6B87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7116-22B4-4660-9127-3C0E213EA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800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88E1-9AA7-4EE0-B527-CBD291FD6B87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7116-22B4-4660-9127-3C0E213EA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114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88E1-9AA7-4EE0-B527-CBD291FD6B87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7116-22B4-4660-9127-3C0E213EA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565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88E1-9AA7-4EE0-B527-CBD291FD6B87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7116-22B4-4660-9127-3C0E213EA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22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388E1-9AA7-4EE0-B527-CBD291FD6B87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7116-22B4-4660-9127-3C0E213EA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1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388E1-9AA7-4EE0-B527-CBD291FD6B87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7116-22B4-4660-9127-3C0E213EA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655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Correspondence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CHAPTER: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004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564356"/>
            <a:ext cx="10515600" cy="871538"/>
          </a:xfrm>
        </p:spPr>
        <p:txBody>
          <a:bodyPr/>
          <a:lstStyle/>
          <a:p>
            <a:r>
              <a:rPr lang="en-US" b="1" dirty="0" smtClean="0">
                <a:cs typeface="Times New Roman" panose="02020603050405020304" pitchFamily="18" charset="0"/>
              </a:rPr>
              <a:t>Heading or Letterhead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638754"/>
            <a:ext cx="11672888" cy="56149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Place your </a:t>
            </a:r>
            <a:r>
              <a:rPr lang="en-US" sz="2400" b="1" dirty="0" smtClean="0">
                <a:cs typeface="Times New Roman" panose="02020603050405020304" pitchFamily="18" charset="0"/>
              </a:rPr>
              <a:t>full return address </a:t>
            </a:r>
            <a:r>
              <a:rPr lang="en-US" sz="2400" dirty="0" smtClean="0">
                <a:cs typeface="Times New Roman" panose="02020603050405020304" pitchFamily="18" charset="0"/>
              </a:rPr>
              <a:t>and the </a:t>
            </a:r>
            <a:r>
              <a:rPr lang="en-US" sz="2400" b="1" dirty="0" smtClean="0">
                <a:cs typeface="Times New Roman" panose="02020603050405020304" pitchFamily="18" charset="0"/>
              </a:rPr>
              <a:t>date</a:t>
            </a:r>
            <a:r>
              <a:rPr lang="en-US" sz="2400" dirty="0" smtClean="0">
                <a:cs typeface="Times New Roman" panose="02020603050405020304" pitchFamily="18" charset="0"/>
              </a:rPr>
              <a:t> in the heading (if no letterhead).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Avoid writing </a:t>
            </a:r>
            <a:r>
              <a:rPr lang="en-US" sz="2400" b="1" dirty="0" smtClean="0">
                <a:cs typeface="Times New Roman" panose="02020603050405020304" pitchFamily="18" charset="0"/>
              </a:rPr>
              <a:t>name</a:t>
            </a:r>
            <a:r>
              <a:rPr lang="en-US" sz="2400" dirty="0" smtClean="0">
                <a:cs typeface="Times New Roman" panose="02020603050405020304" pitchFamily="18" charset="0"/>
              </a:rPr>
              <a:t> (your name appears at the end of the letter)</a:t>
            </a:r>
          </a:p>
          <a:p>
            <a:r>
              <a:rPr lang="en-US" sz="2400" b="1" dirty="0" smtClean="0">
                <a:cs typeface="Times New Roman" panose="02020603050405020304" pitchFamily="18" charset="0"/>
              </a:rPr>
              <a:t>Spell out </a:t>
            </a:r>
            <a:r>
              <a:rPr lang="en-US" sz="2400" dirty="0" smtClean="0">
                <a:cs typeface="Times New Roman" panose="02020603050405020304" pitchFamily="18" charset="0"/>
              </a:rPr>
              <a:t>words such as street, avenue, first, and west rather than abbreviating them. 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The </a:t>
            </a:r>
            <a:r>
              <a:rPr lang="en-US" sz="2400" b="1" dirty="0" smtClean="0">
                <a:cs typeface="Times New Roman" panose="02020603050405020304" pitchFamily="18" charset="0"/>
              </a:rPr>
              <a:t>date</a:t>
            </a:r>
            <a:r>
              <a:rPr lang="en-US" sz="2400" dirty="0" smtClean="0">
                <a:cs typeface="Times New Roman" panose="02020603050405020304" pitchFamily="18" charset="0"/>
              </a:rPr>
              <a:t> usually goes directly beneath the last line of the return address. Avoid abbreviating the name of the month.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Begin the </a:t>
            </a:r>
            <a:r>
              <a:rPr lang="en-US" sz="2400" b="1" dirty="0" smtClean="0">
                <a:cs typeface="Times New Roman" panose="02020603050405020304" pitchFamily="18" charset="0"/>
              </a:rPr>
              <a:t>heading</a:t>
            </a:r>
            <a:r>
              <a:rPr lang="en-US" sz="2400" dirty="0" smtClean="0">
                <a:cs typeface="Times New Roman" panose="02020603050405020304" pitchFamily="18" charset="0"/>
              </a:rPr>
              <a:t> about two inches from the top of the page. 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If you are using </a:t>
            </a:r>
            <a:r>
              <a:rPr lang="en-US" sz="2400" b="1" dirty="0" smtClean="0">
                <a:cs typeface="Times New Roman" panose="02020603050405020304" pitchFamily="18" charset="0"/>
              </a:rPr>
              <a:t>letterhead </a:t>
            </a:r>
            <a:r>
              <a:rPr lang="en-US" sz="2400" dirty="0" smtClean="0">
                <a:cs typeface="Times New Roman" panose="02020603050405020304" pitchFamily="18" charset="0"/>
              </a:rPr>
              <a:t>that gives the company address, enter only the date, below the last line of the letterhead.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65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Inside Address</a:t>
            </a:r>
            <a:endParaRPr lang="en-US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the recipient’s full name </a:t>
            </a:r>
          </a:p>
          <a:p>
            <a:r>
              <a:rPr lang="en-US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Title/designation</a:t>
            </a:r>
          </a:p>
          <a:p>
            <a:r>
              <a:rPr lang="en-US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address in the inside address, </a:t>
            </a:r>
          </a:p>
          <a:p>
            <a:r>
              <a:rPr lang="en-US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One line below the date, depending on the length of the letter</a:t>
            </a:r>
            <a:r>
              <a:rPr lang="en-US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5339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86" y="537029"/>
            <a:ext cx="10515600" cy="1014413"/>
          </a:xfrm>
        </p:spPr>
        <p:txBody>
          <a:bodyPr/>
          <a:lstStyle/>
          <a:p>
            <a:r>
              <a:rPr lang="en-US" b="1" dirty="0" smtClean="0">
                <a:cs typeface="Times New Roman" panose="02020603050405020304" pitchFamily="18" charset="0"/>
              </a:rPr>
              <a:t>Subject Line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551442"/>
            <a:ext cx="11830050" cy="5162550"/>
          </a:xfrm>
        </p:spPr>
        <p:txBody>
          <a:bodyPr>
            <a:normAutofit/>
          </a:bodyPr>
          <a:lstStyle/>
          <a:p>
            <a:r>
              <a:rPr lang="en-US" sz="2000" dirty="0" smtClean="0">
                <a:cs typeface="Times New Roman" panose="02020603050405020304" pitchFamily="18" charset="0"/>
              </a:rPr>
              <a:t>An optional element in a letter is a subject line.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It follows the recipient’s address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Insert one blank line above and one blank line below the subject line.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The subject line in a letter functions as an aid in focusing the topic and filing the letter. 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Subject lines are especially useful if you are writing to a large company and do not know the name or title of the recipient. In such cases, you may address a letter to an appropriate department or identify the subject in a subject line and use no salutation.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386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57" y="478972"/>
            <a:ext cx="10515600" cy="857250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Salutation</a:t>
            </a:r>
            <a:endParaRPr lang="en-US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103992"/>
            <a:ext cx="12192000" cy="67904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In most business letters, the salutation contains the recipient’s personal title (such as Mr., Ms., Dr.) and last name, followed by a colon (:).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If you are on a first-name basis with the recipient, use only the first name in the salutation. 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Address women as Ms. unless they have expressed a preference for Miss or Mrs. </a:t>
            </a:r>
          </a:p>
          <a:p>
            <a:r>
              <a:rPr lang="en-US" dirty="0">
                <a:cs typeface="Times New Roman" panose="02020603050405020304" pitchFamily="18" charset="0"/>
              </a:rPr>
              <a:t>P</a:t>
            </a:r>
            <a:r>
              <a:rPr lang="en-US" dirty="0" smtClean="0">
                <a:cs typeface="Times New Roman" panose="02020603050405020304" pitchFamily="18" charset="0"/>
              </a:rPr>
              <a:t>rofessional titles (such as Professor, Senator, Major) take precedence over Ms. and similar courtesy titles. 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When a person’s first name could refer to either a woman or a man, one solution is to use both the first and last names in the salutation.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Avoid “To Whom It May Concern” because it is impersonal and dated. 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Dear Professor Ali and Dr. </a:t>
            </a:r>
            <a:r>
              <a:rPr lang="en-US" dirty="0" err="1" smtClean="0">
                <a:cs typeface="Times New Roman" panose="02020603050405020304" pitchFamily="18" charset="0"/>
              </a:rPr>
              <a:t>Alishba</a:t>
            </a:r>
            <a:r>
              <a:rPr lang="en-US" dirty="0" smtClean="0">
                <a:cs typeface="Times New Roman" panose="02020603050405020304" pitchFamily="18" charset="0"/>
              </a:rPr>
              <a:t>: [two recipients],  Dear Ms. </a:t>
            </a:r>
            <a:r>
              <a:rPr lang="en-US" dirty="0" err="1" smtClean="0">
                <a:cs typeface="Times New Roman" panose="02020603050405020304" pitchFamily="18" charset="0"/>
              </a:rPr>
              <a:t>Asma</a:t>
            </a:r>
            <a:r>
              <a:rPr lang="en-US" dirty="0" smtClean="0">
                <a:cs typeface="Times New Roman" panose="02020603050405020304" pitchFamily="18" charset="0"/>
              </a:rPr>
              <a:t>, Ms. Aleena, and Mr. </a:t>
            </a:r>
            <a:r>
              <a:rPr lang="en-US" dirty="0" err="1" smtClean="0">
                <a:cs typeface="Times New Roman" panose="02020603050405020304" pitchFamily="18" charset="0"/>
              </a:rPr>
              <a:t>Asim</a:t>
            </a:r>
            <a:r>
              <a:rPr lang="en-US" dirty="0" smtClean="0">
                <a:cs typeface="Times New Roman" panose="02020603050405020304" pitchFamily="18" charset="0"/>
              </a:rPr>
              <a:t>: [three recipients],  Dear Colleagues: [Members, or other suitable collective term].</a:t>
            </a:r>
          </a:p>
          <a:p>
            <a:r>
              <a:rPr lang="en-US" dirty="0">
                <a:cs typeface="Times New Roman" panose="02020603050405020304" pitchFamily="18" charset="0"/>
              </a:rPr>
              <a:t>In other circumstances in which you do not know the recipient’s name, use a title appropriate to the context of the letter, such as Dear Customer or Dear IT Professional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Dear Sir/Madam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15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257" y="551542"/>
            <a:ext cx="10515600" cy="957263"/>
          </a:xfrm>
        </p:spPr>
        <p:txBody>
          <a:bodyPr/>
          <a:lstStyle/>
          <a:p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Body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0" y="1901371"/>
            <a:ext cx="11713029" cy="5013779"/>
          </a:xfrm>
        </p:spPr>
        <p:txBody>
          <a:bodyPr>
            <a:no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The body of the letter should begin </a:t>
            </a:r>
            <a:r>
              <a:rPr lang="en-US" sz="2000" dirty="0" smtClean="0">
                <a:cs typeface="Times New Roman" panose="02020603050405020304" pitchFamily="18" charset="0"/>
              </a:rPr>
              <a:t>a line </a:t>
            </a:r>
            <a:r>
              <a:rPr lang="en-US" sz="2000" dirty="0">
                <a:cs typeface="Times New Roman" panose="02020603050405020304" pitchFamily="18" charset="0"/>
              </a:rPr>
              <a:t>below the </a:t>
            </a:r>
            <a:r>
              <a:rPr lang="en-US" sz="2000" dirty="0" smtClean="0">
                <a:cs typeface="Times New Roman" panose="02020603050405020304" pitchFamily="18" charset="0"/>
              </a:rPr>
              <a:t>salutation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Leave a line within paragraphs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To </a:t>
            </a:r>
            <a:r>
              <a:rPr lang="en-US" sz="2000" dirty="0">
                <a:cs typeface="Times New Roman" panose="02020603050405020304" pitchFamily="18" charset="0"/>
              </a:rPr>
              <a:t>provide a fuller appearance to a very short letter, you can increase the side </a:t>
            </a:r>
            <a:r>
              <a:rPr lang="en-US" sz="2000" dirty="0" smtClean="0">
                <a:cs typeface="Times New Roman" panose="02020603050405020304" pitchFamily="18" charset="0"/>
              </a:rPr>
              <a:t>margins, </a:t>
            </a:r>
            <a:r>
              <a:rPr lang="en-US" sz="2000" dirty="0">
                <a:cs typeface="Times New Roman" panose="02020603050405020304" pitchFamily="18" charset="0"/>
              </a:rPr>
              <a:t>increase the font </a:t>
            </a:r>
            <a:r>
              <a:rPr lang="en-US" sz="2000" dirty="0" smtClean="0">
                <a:cs typeface="Times New Roman" panose="02020603050405020304" pitchFamily="18" charset="0"/>
              </a:rPr>
              <a:t>size and </a:t>
            </a:r>
            <a:r>
              <a:rPr lang="en-US" sz="2000" dirty="0">
                <a:cs typeface="Times New Roman" panose="02020603050405020304" pitchFamily="18" charset="0"/>
              </a:rPr>
              <a:t>insert extra space above the inside address, the writer’s signature block, and the initials of the person typing the </a:t>
            </a:r>
            <a:r>
              <a:rPr lang="en-US" sz="2000" dirty="0" smtClean="0">
                <a:cs typeface="Times New Roman" panose="02020603050405020304" pitchFamily="18" charset="0"/>
              </a:rPr>
              <a:t>letter..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Components of Body: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cs typeface="Times New Roman" panose="02020603050405020304" pitchFamily="18" charset="0"/>
              </a:rPr>
              <a:t>Purpose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cs typeface="Times New Roman" panose="02020603050405020304" pitchFamily="18" charset="0"/>
              </a:rPr>
              <a:t>Details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cs typeface="Times New Roman" panose="02020603050405020304" pitchFamily="18" charset="0"/>
              </a:rPr>
              <a:t>Call for Action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cs typeface="Times New Roman" panose="02020603050405020304" pitchFamily="18" charset="0"/>
              </a:rPr>
              <a:t>Closing off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60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435428"/>
            <a:ext cx="10515600" cy="957263"/>
          </a:xfrm>
        </p:spPr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Complimentary 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392691"/>
            <a:ext cx="11772900" cy="5657849"/>
          </a:xfrm>
        </p:spPr>
        <p:txBody>
          <a:bodyPr>
            <a:no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Type </a:t>
            </a:r>
            <a:r>
              <a:rPr lang="en-US" sz="2400" dirty="0">
                <a:cs typeface="Times New Roman" panose="02020603050405020304" pitchFamily="18" charset="0"/>
              </a:rPr>
              <a:t>the complimentary closing </a:t>
            </a:r>
            <a:r>
              <a:rPr lang="en-US" sz="2400" dirty="0" smtClean="0">
                <a:cs typeface="Times New Roman" panose="02020603050405020304" pitchFamily="18" charset="0"/>
              </a:rPr>
              <a:t>a space </a:t>
            </a:r>
            <a:r>
              <a:rPr lang="en-US" sz="2400" dirty="0">
                <a:cs typeface="Times New Roman" panose="02020603050405020304" pitchFamily="18" charset="0"/>
              </a:rPr>
              <a:t>below the body. 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Use </a:t>
            </a:r>
            <a:r>
              <a:rPr lang="en-US" sz="2400" dirty="0">
                <a:cs typeface="Times New Roman" panose="02020603050405020304" pitchFamily="18" charset="0"/>
              </a:rPr>
              <a:t>a standard expression such as Sincerely, </a:t>
            </a:r>
            <a:r>
              <a:rPr lang="en-US" sz="2400" dirty="0" smtClean="0">
                <a:cs typeface="Times New Roman" panose="02020603050405020304" pitchFamily="18" charset="0"/>
              </a:rPr>
              <a:t>Yours sincerely or </a:t>
            </a:r>
            <a:r>
              <a:rPr lang="en-US" sz="2400" dirty="0">
                <a:cs typeface="Times New Roman" panose="02020603050405020304" pitchFamily="18" charset="0"/>
              </a:rPr>
              <a:t>Yours truly. </a:t>
            </a:r>
            <a:endParaRPr lang="en-US" sz="2400" dirty="0" smtClean="0">
              <a:cs typeface="Times New Roman" panose="02020603050405020304" pitchFamily="18" charset="0"/>
            </a:endParaRPr>
          </a:p>
          <a:p>
            <a:r>
              <a:rPr lang="en-US" sz="2400" dirty="0" smtClean="0">
                <a:cs typeface="Times New Roman" panose="02020603050405020304" pitchFamily="18" charset="0"/>
              </a:rPr>
              <a:t>If </a:t>
            </a:r>
            <a:r>
              <a:rPr lang="en-US" sz="2400" dirty="0">
                <a:cs typeface="Times New Roman" panose="02020603050405020304" pitchFamily="18" charset="0"/>
              </a:rPr>
              <a:t>the recipient is a friend as well as a business associate, you can use a less-formal closing such as Best wishes or Best regards or, simply, </a:t>
            </a:r>
            <a:r>
              <a:rPr lang="en-US" sz="2400" dirty="0" smtClean="0">
                <a:cs typeface="Times New Roman" panose="02020603050405020304" pitchFamily="18" charset="0"/>
              </a:rPr>
              <a:t>Best.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Capitalize </a:t>
            </a:r>
            <a:r>
              <a:rPr lang="en-US" sz="2400" dirty="0">
                <a:cs typeface="Times New Roman" panose="02020603050405020304" pitchFamily="18" charset="0"/>
              </a:rPr>
              <a:t>only the initial letter of the first word, and follow the expression with a </a:t>
            </a:r>
            <a:r>
              <a:rPr lang="en-US" sz="2400" dirty="0" smtClean="0">
                <a:cs typeface="Times New Roman" panose="02020603050405020304" pitchFamily="18" charset="0"/>
              </a:rPr>
              <a:t>comma (,).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57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657" y="304800"/>
            <a:ext cx="10515600" cy="957263"/>
          </a:xfrm>
        </p:spPr>
        <p:txBody>
          <a:bodyPr/>
          <a:lstStyle/>
          <a:p>
            <a:r>
              <a:rPr lang="en-US" b="1" dirty="0">
                <a:cs typeface="Times New Roman" panose="02020603050405020304" pitchFamily="18" charset="0"/>
              </a:rPr>
              <a:t>Writer’s Signature </a:t>
            </a:r>
            <a:r>
              <a:rPr lang="en-US" b="1" dirty="0" smtClean="0">
                <a:cs typeface="Times New Roman" panose="02020603050405020304" pitchFamily="18" charset="0"/>
              </a:rPr>
              <a:t>Block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085850"/>
            <a:ext cx="11772900" cy="5657849"/>
          </a:xfrm>
        </p:spPr>
        <p:txBody>
          <a:bodyPr>
            <a:noAutofit/>
          </a:bodyPr>
          <a:lstStyle/>
          <a:p>
            <a:r>
              <a:rPr lang="en-US" sz="2600" dirty="0">
                <a:cs typeface="Times New Roman" panose="02020603050405020304" pitchFamily="18" charset="0"/>
              </a:rPr>
              <a:t>Type your full name four lines below and aligned with the complimentary closing</a:t>
            </a:r>
            <a:r>
              <a:rPr lang="en-US" sz="26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cs typeface="Times New Roman" panose="02020603050405020304" pitchFamily="18" charset="0"/>
              </a:rPr>
              <a:t>Sign the letter in the space between the complimentary closing and your name</a:t>
            </a:r>
            <a:r>
              <a:rPr lang="en-US" sz="26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 smtClean="0">
                <a:cs typeface="Times New Roman" panose="02020603050405020304" pitchFamily="18" charset="0"/>
              </a:rPr>
              <a:t>On </a:t>
            </a:r>
            <a:r>
              <a:rPr lang="en-US" sz="2600" dirty="0">
                <a:cs typeface="Times New Roman" panose="02020603050405020304" pitchFamily="18" charset="0"/>
              </a:rPr>
              <a:t>the next line include your business title, if appropriate. </a:t>
            </a:r>
            <a:endParaRPr lang="en-US" sz="2600" dirty="0" smtClean="0">
              <a:cs typeface="Times New Roman" panose="02020603050405020304" pitchFamily="18" charset="0"/>
            </a:endParaRPr>
          </a:p>
          <a:p>
            <a:r>
              <a:rPr lang="en-US" sz="2600" dirty="0" smtClean="0">
                <a:cs typeface="Times New Roman" panose="02020603050405020304" pitchFamily="18" charset="0"/>
              </a:rPr>
              <a:t>The </a:t>
            </a:r>
            <a:r>
              <a:rPr lang="en-US" sz="2600" dirty="0">
                <a:cs typeface="Times New Roman" panose="02020603050405020304" pitchFamily="18" charset="0"/>
              </a:rPr>
              <a:t>following lines may contain </a:t>
            </a:r>
            <a:r>
              <a:rPr lang="en-US" sz="2600" dirty="0" smtClean="0">
                <a:cs typeface="Times New Roman" panose="02020603050405020304" pitchFamily="18" charset="0"/>
              </a:rPr>
              <a:t>individual </a:t>
            </a:r>
            <a:r>
              <a:rPr lang="en-US" sz="2600" dirty="0">
                <a:cs typeface="Times New Roman" panose="02020603050405020304" pitchFamily="18" charset="0"/>
              </a:rPr>
              <a:t>contact information, such as a telephone number or an e-mail address, if not included in the letterhead or the body of your letter</a:t>
            </a:r>
            <a:r>
              <a:rPr lang="en-US" sz="2600" dirty="0" smtClean="0">
                <a:cs typeface="Times New Roman" panose="02020603050405020304" pitchFamily="18" charset="0"/>
              </a:rPr>
              <a:t>.</a:t>
            </a:r>
            <a:endParaRPr lang="en-US" sz="2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77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966" y="377372"/>
            <a:ext cx="10515600" cy="957263"/>
          </a:xfrm>
        </p:spPr>
        <p:txBody>
          <a:bodyPr/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End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16" y="1334635"/>
            <a:ext cx="11772900" cy="6015036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cs typeface="Times New Roman" panose="02020603050405020304" pitchFamily="18" charset="0"/>
              </a:rPr>
              <a:t>Reference </a:t>
            </a:r>
            <a:r>
              <a:rPr lang="en-US" sz="2000" b="1" dirty="0">
                <a:cs typeface="Times New Roman" panose="02020603050405020304" pitchFamily="18" charset="0"/>
              </a:rPr>
              <a:t>initials </a:t>
            </a:r>
            <a:r>
              <a:rPr lang="en-US" sz="2000" dirty="0">
                <a:cs typeface="Times New Roman" panose="02020603050405020304" pitchFamily="18" charset="0"/>
              </a:rPr>
              <a:t>show the letter writer’s initials in capital letters, followed by a slash mark (or colon), and then the initials of the person typing the letter in lowercase </a:t>
            </a:r>
            <a:r>
              <a:rPr lang="en-US" sz="2000" dirty="0" smtClean="0">
                <a:cs typeface="Times New Roman" panose="02020603050405020304" pitchFamily="18" charset="0"/>
              </a:rPr>
              <a:t>letters (When </a:t>
            </a:r>
            <a:r>
              <a:rPr lang="en-US" sz="2000" dirty="0">
                <a:cs typeface="Times New Roman" panose="02020603050405020304" pitchFamily="18" charset="0"/>
              </a:rPr>
              <a:t>the writer is also the person typing the letter, no initials are </a:t>
            </a:r>
            <a:r>
              <a:rPr lang="en-US" sz="2000" dirty="0" smtClean="0">
                <a:cs typeface="Times New Roman" panose="02020603050405020304" pitchFamily="18" charset="0"/>
              </a:rPr>
              <a:t>needed). </a:t>
            </a:r>
          </a:p>
          <a:p>
            <a:r>
              <a:rPr lang="en-US" sz="2000" b="1" dirty="0" smtClean="0">
                <a:cs typeface="Times New Roman" panose="02020603050405020304" pitchFamily="18" charset="0"/>
              </a:rPr>
              <a:t>Enclosure notations </a:t>
            </a:r>
            <a:r>
              <a:rPr lang="en-US" sz="2000" dirty="0" smtClean="0">
                <a:cs typeface="Times New Roman" panose="02020603050405020304" pitchFamily="18" charset="0"/>
              </a:rPr>
              <a:t>indicate that the writer is sending material along with the letter (an invoice, an article, and so on).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Enclosure </a:t>
            </a:r>
            <a:r>
              <a:rPr lang="en-US" sz="2000" dirty="0">
                <a:cs typeface="Times New Roman" panose="02020603050405020304" pitchFamily="18" charset="0"/>
              </a:rPr>
              <a:t>notations may take several </a:t>
            </a:r>
            <a:r>
              <a:rPr lang="en-US" sz="2000" dirty="0" smtClean="0">
                <a:cs typeface="Times New Roman" panose="02020603050405020304" pitchFamily="18" charset="0"/>
              </a:rPr>
              <a:t>forms: Enclosure</a:t>
            </a:r>
            <a:r>
              <a:rPr lang="en-US" sz="2000" dirty="0">
                <a:cs typeface="Times New Roman" panose="02020603050405020304" pitchFamily="18" charset="0"/>
              </a:rPr>
              <a:t>: Final Safety </a:t>
            </a:r>
            <a:r>
              <a:rPr lang="en-US" sz="2000" dirty="0" smtClean="0">
                <a:cs typeface="Times New Roman" panose="02020603050405020304" pitchFamily="18" charset="0"/>
              </a:rPr>
              <a:t>Report</a:t>
            </a:r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cs typeface="Times New Roman" panose="02020603050405020304" pitchFamily="18" charset="0"/>
              </a:rPr>
              <a:t>Copy </a:t>
            </a:r>
            <a:r>
              <a:rPr lang="en-US" sz="2000" b="1" dirty="0">
                <a:cs typeface="Times New Roman" panose="02020603050405020304" pitchFamily="18" charset="0"/>
              </a:rPr>
              <a:t>notation </a:t>
            </a:r>
            <a:r>
              <a:rPr lang="en-US" sz="2000" dirty="0">
                <a:cs typeface="Times New Roman" panose="02020603050405020304" pitchFamily="18" charset="0"/>
              </a:rPr>
              <a:t>(“cc:”) tells the reader that a copy of the letter is being sent to the named recipient(s</a:t>
            </a:r>
            <a:r>
              <a:rPr lang="en-US" sz="2000" dirty="0" smtClean="0">
                <a:cs typeface="Times New Roman" panose="02020603050405020304" pitchFamily="18" charset="0"/>
              </a:rPr>
              <a:t>). 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Use </a:t>
            </a:r>
            <a:r>
              <a:rPr lang="en-US" sz="2000" dirty="0"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cs typeface="Times New Roman" panose="02020603050405020304" pitchFamily="18" charset="0"/>
              </a:rPr>
              <a:t>blind-copy notation </a:t>
            </a:r>
            <a:r>
              <a:rPr lang="en-US" sz="2000" dirty="0">
                <a:cs typeface="Times New Roman" panose="02020603050405020304" pitchFamily="18" charset="0"/>
              </a:rPr>
              <a:t>(“bcc:”) when you do not want the addressee to know that a copy is being sent to someone else. A blind-copy notation appears only on the copy, not on the original (“bcc: Dr. </a:t>
            </a:r>
            <a:r>
              <a:rPr lang="en-US" sz="2000" dirty="0" smtClean="0">
                <a:cs typeface="Times New Roman" panose="02020603050405020304" pitchFamily="18" charset="0"/>
              </a:rPr>
              <a:t>Ali Afzal”).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059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714" y="159657"/>
            <a:ext cx="10515600" cy="1325563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Continuing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57" y="1325563"/>
            <a:ext cx="12279086" cy="3718151"/>
          </a:xfrm>
        </p:spPr>
        <p:txBody>
          <a:bodyPr>
            <a:normAutofit/>
          </a:bodyPr>
          <a:lstStyle/>
          <a:p>
            <a:r>
              <a:rPr lang="en-US" sz="2000" dirty="0" smtClean="0">
                <a:cs typeface="Times New Roman" panose="02020603050405020304" pitchFamily="18" charset="0"/>
              </a:rPr>
              <a:t>If </a:t>
            </a:r>
            <a:r>
              <a:rPr lang="en-US" sz="2000" dirty="0">
                <a:cs typeface="Times New Roman" panose="02020603050405020304" pitchFamily="18" charset="0"/>
              </a:rPr>
              <a:t>a letter requires a second page (or, in rare cases, more), always carry at least two lines of the body text over to that page.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r>
              <a:rPr lang="en-US" sz="2000" dirty="0" smtClean="0">
                <a:cs typeface="Times New Roman" panose="02020603050405020304" pitchFamily="18" charset="0"/>
              </a:rPr>
              <a:t>Use </a:t>
            </a:r>
            <a:r>
              <a:rPr lang="en-US" sz="2000" dirty="0">
                <a:cs typeface="Times New Roman" panose="02020603050405020304" pitchFamily="18" charset="0"/>
              </a:rPr>
              <a:t>plain (</a:t>
            </a:r>
            <a:r>
              <a:rPr lang="en-US" sz="2000" dirty="0" smtClean="0">
                <a:cs typeface="Times New Roman" panose="02020603050405020304" pitchFamily="18" charset="0"/>
              </a:rPr>
              <a:t>non-letterhead</a:t>
            </a:r>
            <a:r>
              <a:rPr lang="en-US" sz="2000" dirty="0">
                <a:cs typeface="Times New Roman" panose="02020603050405020304" pitchFamily="18" charset="0"/>
              </a:rPr>
              <a:t>) paper of quality equivalent to that of the letterhead stationery for the second page.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r>
              <a:rPr lang="en-US" sz="2000" dirty="0" smtClean="0">
                <a:cs typeface="Times New Roman" panose="02020603050405020304" pitchFamily="18" charset="0"/>
              </a:rPr>
              <a:t>It </a:t>
            </a:r>
            <a:r>
              <a:rPr lang="en-US" sz="2000" dirty="0">
                <a:cs typeface="Times New Roman" panose="02020603050405020304" pitchFamily="18" charset="0"/>
              </a:rPr>
              <a:t>should have a header with the recipient’s name, the page number, and the date. Place the header in the upper left-hand corner or across the </a:t>
            </a:r>
            <a:r>
              <a:rPr lang="en-US" sz="2000" dirty="0" smtClean="0">
                <a:cs typeface="Times New Roman" panose="02020603050405020304" pitchFamily="18" charset="0"/>
              </a:rPr>
              <a:t>page. 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665" t="42668" r="34232" b="29287"/>
          <a:stretch/>
        </p:blipFill>
        <p:spPr>
          <a:xfrm>
            <a:off x="2612571" y="4282786"/>
            <a:ext cx="8064952" cy="26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974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Letters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034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321972"/>
            <a:ext cx="10515600" cy="828675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Letters Types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7" y="1352282"/>
            <a:ext cx="11516732" cy="531998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Invitations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 to Inquiry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Advice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new business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Amalgamation of business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86652" y="2196390"/>
            <a:ext cx="3229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POSITIVE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NEGATIVE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NEUTRAL</a:t>
            </a:r>
          </a:p>
          <a:p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PERSUASIVE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564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492920"/>
            <a:ext cx="10515600" cy="985838"/>
          </a:xfrm>
        </p:spPr>
        <p:txBody>
          <a:bodyPr/>
          <a:lstStyle/>
          <a:p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1. Acknowledgement Letter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53" y="1666876"/>
            <a:ext cx="11615738" cy="5191124"/>
          </a:xfrm>
        </p:spPr>
        <p:txBody>
          <a:bodyPr/>
          <a:lstStyle/>
          <a:p>
            <a:r>
              <a:rPr lang="en-US" sz="2400" dirty="0">
                <a:cs typeface="Times New Roman" panose="02020603050405020304" pitchFamily="18" charset="0"/>
              </a:rPr>
              <a:t>When a </a:t>
            </a:r>
            <a:r>
              <a:rPr lang="en-US" sz="2400" dirty="0" smtClean="0">
                <a:cs typeface="Times New Roman" panose="02020603050405020304" pitchFamily="18" charset="0"/>
              </a:rPr>
              <a:t>client </a:t>
            </a:r>
            <a:r>
              <a:rPr lang="en-US" sz="2400" dirty="0">
                <a:cs typeface="Times New Roman" panose="02020603050405020304" pitchFamily="18" charset="0"/>
              </a:rPr>
              <a:t>sends you something or makes a request, you should acknowledge what was sent, respond to the request, or explain that you cannot respond to the request immediately in a short, polite note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 letter of acknowledgement is both a receipt and a public relations </a:t>
            </a:r>
            <a:r>
              <a:rPr lang="en-US" sz="2400" dirty="0" smtClean="0">
                <a:cs typeface="Times New Roman" panose="02020603050405020304" pitchFamily="18" charset="0"/>
              </a:rPr>
              <a:t>tool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Its objective is to let the reader know that items requested in a prior communication, usually an inquiry or an order letter, have been received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To </a:t>
            </a:r>
            <a:r>
              <a:rPr lang="en-US" sz="2400" dirty="0">
                <a:cs typeface="Times New Roman" panose="02020603050405020304" pitchFamily="18" charset="0"/>
              </a:rPr>
              <a:t>complete a business communication cycle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Should be written on the same day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69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8823" y="414519"/>
            <a:ext cx="11673840" cy="630341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 smtClean="0">
                <a:cs typeface="Times New Roman" panose="02020603050405020304" pitchFamily="18" charset="0"/>
              </a:rPr>
              <a:t>Task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cs typeface="Times New Roman" panose="02020603050405020304" pitchFamily="18" charset="0"/>
              </a:rPr>
              <a:t>SocialSquare</a:t>
            </a:r>
            <a:r>
              <a:rPr lang="en-US" sz="2000" dirty="0" smtClean="0"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cs typeface="Times New Roman" panose="02020603050405020304" pitchFamily="18" charset="0"/>
              </a:rPr>
              <a:t>Pvt.Ltd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Phase III DHA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Jan 28, 2019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Ms. Ayesha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B-Block Faisal Town,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cs typeface="Times New Roman" panose="02020603050405020304" pitchFamily="18" charset="0"/>
              </a:rPr>
              <a:t>Lhr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Dear Ayesha,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When </a:t>
            </a:r>
            <a:r>
              <a:rPr lang="en-US" sz="2000" dirty="0">
                <a:cs typeface="Times New Roman" panose="02020603050405020304" pitchFamily="18" charset="0"/>
              </a:rPr>
              <a:t>I </a:t>
            </a:r>
            <a:r>
              <a:rPr lang="en-US" sz="2000" dirty="0" smtClean="0">
                <a:cs typeface="Times New Roman" panose="02020603050405020304" pitchFamily="18" charset="0"/>
              </a:rPr>
              <a:t>ﬁnish </a:t>
            </a:r>
            <a:r>
              <a:rPr lang="en-US" sz="2000" dirty="0">
                <a:cs typeface="Times New Roman" panose="02020603050405020304" pitchFamily="18" charset="0"/>
              </a:rPr>
              <a:t>studying it in detail, I’ll send you our cost estimate for the installation of the Checkout Reporting System. I am writing this letter to </a:t>
            </a:r>
            <a:r>
              <a:rPr lang="en-US" sz="2000" dirty="0" smtClean="0">
                <a:cs typeface="Times New Roman" panose="02020603050405020304" pitchFamily="18" charset="0"/>
              </a:rPr>
              <a:t>say that I have received </a:t>
            </a:r>
            <a:r>
              <a:rPr lang="en-US" sz="2000" dirty="0">
                <a:cs typeface="Times New Roman" panose="02020603050405020304" pitchFamily="18" charset="0"/>
              </a:rPr>
              <a:t>the receipt of your comprehensive </a:t>
            </a:r>
            <a:r>
              <a:rPr lang="en-US" sz="2000" dirty="0" smtClean="0">
                <a:cs typeface="Times New Roman" panose="02020603050405020304" pitchFamily="18" charset="0"/>
              </a:rPr>
              <a:t>report that was sent on December 20, 2018. Thank </a:t>
            </a:r>
            <a:r>
              <a:rPr lang="en-US" sz="2000" dirty="0">
                <a:cs typeface="Times New Roman" panose="02020603050405020304" pitchFamily="18" charset="0"/>
              </a:rPr>
              <a:t>you for preparing such a thorough analysis</a:t>
            </a:r>
            <a:r>
              <a:rPr lang="en-US" sz="2000" dirty="0" smtClean="0"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Obediently,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Amir </a:t>
            </a:r>
            <a:r>
              <a:rPr lang="en-US" sz="2000" dirty="0" err="1" smtClean="0">
                <a:cs typeface="Times New Roman" panose="02020603050405020304" pitchFamily="18" charset="0"/>
              </a:rPr>
              <a:t>Shehzad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0000-0000000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89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7640" y="15240"/>
            <a:ext cx="11643360" cy="672084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smtClean="0">
                <a:cs typeface="Times New Roman" panose="02020603050405020304" pitchFamily="18" charset="0"/>
              </a:rPr>
              <a:t>Social Square Private Limited</a:t>
            </a:r>
            <a:endParaRPr lang="en-US" sz="80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>
                <a:cs typeface="Times New Roman" panose="02020603050405020304" pitchFamily="18" charset="0"/>
              </a:rPr>
              <a:t>Phase III </a:t>
            </a:r>
            <a:r>
              <a:rPr lang="en-US" sz="8000" dirty="0" smtClean="0">
                <a:cs typeface="Times New Roman" panose="02020603050405020304" pitchFamily="18" charset="0"/>
              </a:rPr>
              <a:t>Defense Housing Authority,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smtClean="0">
                <a:cs typeface="Times New Roman" panose="02020603050405020304" pitchFamily="18" charset="0"/>
              </a:rPr>
              <a:t>Lahore</a:t>
            </a:r>
            <a:endParaRPr lang="en-US" sz="80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 smtClean="0">
                <a:cs typeface="Times New Roman" panose="02020603050405020304" pitchFamily="18" charset="0"/>
              </a:rPr>
              <a:t>January </a:t>
            </a:r>
            <a:r>
              <a:rPr lang="en-US" sz="8000" dirty="0">
                <a:cs typeface="Times New Roman" panose="02020603050405020304" pitchFamily="18" charset="0"/>
              </a:rPr>
              <a:t>28, </a:t>
            </a:r>
            <a:r>
              <a:rPr lang="en-US" sz="8000" dirty="0" smtClean="0">
                <a:cs typeface="Times New Roman" panose="02020603050405020304" pitchFamily="18" charset="0"/>
              </a:rPr>
              <a:t>2019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80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0" dirty="0">
                <a:cs typeface="Times New Roman" panose="02020603050405020304" pitchFamily="18" charset="0"/>
              </a:rPr>
              <a:t>Ms. </a:t>
            </a:r>
            <a:r>
              <a:rPr lang="en-US" sz="8000" dirty="0" smtClean="0">
                <a:cs typeface="Times New Roman" panose="02020603050405020304" pitchFamily="18" charset="0"/>
              </a:rPr>
              <a:t>Ayesha Khan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0" dirty="0" smtClean="0">
                <a:cs typeface="Times New Roman" panose="02020603050405020304" pitchFamily="18" charset="0"/>
              </a:rPr>
              <a:t>Director</a:t>
            </a:r>
            <a:endParaRPr lang="en-US" sz="80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0" dirty="0">
                <a:cs typeface="Times New Roman" panose="02020603050405020304" pitchFamily="18" charset="0"/>
              </a:rPr>
              <a:t>B-Block Faisal </a:t>
            </a:r>
            <a:r>
              <a:rPr lang="en-US" sz="8000" dirty="0" smtClean="0">
                <a:cs typeface="Times New Roman" panose="02020603050405020304" pitchFamily="18" charset="0"/>
              </a:rPr>
              <a:t>Town</a:t>
            </a:r>
            <a:endParaRPr lang="en-US" sz="80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0" dirty="0" smtClean="0">
                <a:cs typeface="Times New Roman" panose="02020603050405020304" pitchFamily="18" charset="0"/>
              </a:rPr>
              <a:t>Lahore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 smtClean="0">
                <a:cs typeface="Times New Roman" panose="02020603050405020304" pitchFamily="18" charset="0"/>
              </a:rPr>
              <a:t>Dear Ms. Ayesha: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 am writing this letter to acknowledge the receipt of your comprehensive report.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When </a:t>
            </a:r>
            <a:r>
              <a:rPr lang="en-US" sz="8000" dirty="0">
                <a:solidFill>
                  <a:schemeClr val="accent1"/>
                </a:solidFill>
                <a:cs typeface="Times New Roman" panose="02020603050405020304" pitchFamily="18" charset="0"/>
              </a:rPr>
              <a:t>I </a:t>
            </a:r>
            <a:r>
              <a:rPr lang="en-US" sz="80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ﬁnish </a:t>
            </a:r>
            <a:r>
              <a:rPr lang="en-US" sz="8000" dirty="0">
                <a:solidFill>
                  <a:schemeClr val="accent1"/>
                </a:solidFill>
                <a:cs typeface="Times New Roman" panose="02020603050405020304" pitchFamily="18" charset="0"/>
              </a:rPr>
              <a:t>studying it in detail, </a:t>
            </a:r>
            <a:r>
              <a:rPr lang="en-US" sz="80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I will </a:t>
            </a:r>
            <a:r>
              <a:rPr lang="en-US" sz="8000" dirty="0">
                <a:solidFill>
                  <a:schemeClr val="accent1"/>
                </a:solidFill>
                <a:cs typeface="Times New Roman" panose="02020603050405020304" pitchFamily="18" charset="0"/>
              </a:rPr>
              <a:t>send you our cost estimate for the installation of the Checkout Reporting System</a:t>
            </a:r>
            <a:r>
              <a:rPr lang="en-US" sz="8000" dirty="0" smtClean="0">
                <a:solidFill>
                  <a:schemeClr val="accent1"/>
                </a:solidFill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Thank </a:t>
            </a:r>
            <a:r>
              <a:rPr lang="en-US" sz="8000" dirty="0">
                <a:solidFill>
                  <a:schemeClr val="accent6"/>
                </a:solidFill>
                <a:cs typeface="Times New Roman" panose="02020603050405020304" pitchFamily="18" charset="0"/>
              </a:rPr>
              <a:t>you for preparing such a thorough analysis</a:t>
            </a:r>
            <a:r>
              <a:rPr lang="en-US" sz="8000" dirty="0" smtClean="0">
                <a:solidFill>
                  <a:schemeClr val="accent6"/>
                </a:solidFill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 smtClean="0">
                <a:cs typeface="Times New Roman" panose="02020603050405020304" pitchFamily="18" charset="0"/>
              </a:rPr>
              <a:t>Regards,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8000" dirty="0" smtClean="0">
                <a:cs typeface="Times New Roman" panose="02020603050405020304" pitchFamily="18" charset="0"/>
              </a:rPr>
              <a:t>Amir </a:t>
            </a:r>
            <a:r>
              <a:rPr lang="en-US" sz="8000" dirty="0" err="1" smtClean="0">
                <a:cs typeface="Times New Roman" panose="02020603050405020304" pitchFamily="18" charset="0"/>
              </a:rPr>
              <a:t>Shehzad</a:t>
            </a:r>
            <a:endParaRPr lang="en-US" sz="8000" dirty="0" smtClean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12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71" y="348344"/>
            <a:ext cx="10515600" cy="914400"/>
          </a:xfrm>
        </p:spPr>
        <p:txBody>
          <a:bodyPr/>
          <a:lstStyle/>
          <a:p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2. Complaint Letter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7" y="1551214"/>
            <a:ext cx="11744325" cy="5672138"/>
          </a:xfrm>
        </p:spPr>
        <p:txBody>
          <a:bodyPr>
            <a:norm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A complaint letter advises the reader of an error in a business transaction or a defect discovered in a consumer product or service.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r>
              <a:rPr lang="en-US" sz="2000" dirty="0" smtClean="0">
                <a:cs typeface="Times New Roman" panose="02020603050405020304" pitchFamily="18" charset="0"/>
              </a:rPr>
              <a:t>The </a:t>
            </a:r>
            <a:r>
              <a:rPr lang="en-US" sz="2000" dirty="0">
                <a:cs typeface="Times New Roman" panose="02020603050405020304" pitchFamily="18" charset="0"/>
              </a:rPr>
              <a:t>objective is to provide detailed information regarding the error or defect and to serve as a legal document recording the writer's claim and the corrective action or adjustment being </a:t>
            </a:r>
            <a:r>
              <a:rPr lang="en-US" sz="2000" dirty="0" smtClean="0">
                <a:cs typeface="Times New Roman" panose="02020603050405020304" pitchFamily="18" charset="0"/>
              </a:rPr>
              <a:t>requested.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Keep </a:t>
            </a:r>
            <a:r>
              <a:rPr lang="en-US" sz="2000" dirty="0">
                <a:cs typeface="Times New Roman" panose="02020603050405020304" pitchFamily="18" charset="0"/>
              </a:rPr>
              <a:t>in mind that your reader is a trained customer service professional and not very likely to be the person responsible for the error or defect.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r>
              <a:rPr lang="en-US" sz="2000" dirty="0" smtClean="0">
                <a:cs typeface="Times New Roman" panose="02020603050405020304" pitchFamily="18" charset="0"/>
              </a:rPr>
              <a:t>Rather </a:t>
            </a:r>
            <a:r>
              <a:rPr lang="en-US" sz="2000" dirty="0">
                <a:cs typeface="Times New Roman" panose="02020603050405020304" pitchFamily="18" charset="0"/>
              </a:rPr>
              <a:t>than being angry, use a firm but courteous tone when stating a complaint. Remember, you want results, not a </a:t>
            </a:r>
            <a:r>
              <a:rPr lang="en-US" sz="2000" dirty="0" smtClean="0">
                <a:cs typeface="Times New Roman" panose="02020603050405020304" pitchFamily="18" charset="0"/>
              </a:rPr>
              <a:t>fight.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The </a:t>
            </a:r>
            <a:r>
              <a:rPr lang="en-US" sz="2000" dirty="0">
                <a:cs typeface="Times New Roman" panose="02020603050405020304" pitchFamily="18" charset="0"/>
              </a:rPr>
              <a:t>scope of a complaint letter should include only those facts that validate your claim and a request that corrective steps be taken.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r>
              <a:rPr lang="en-US" sz="2000" dirty="0" smtClean="0">
                <a:cs typeface="Times New Roman" panose="02020603050405020304" pitchFamily="18" charset="0"/>
              </a:rPr>
              <a:t>It </a:t>
            </a:r>
            <a:r>
              <a:rPr lang="en-US" sz="2000" dirty="0">
                <a:cs typeface="Times New Roman" panose="02020603050405020304" pitchFamily="18" charset="0"/>
              </a:rPr>
              <a:t>may also detail the options that you are willing to accept in satisfaction of the claim</a:t>
            </a:r>
            <a:r>
              <a:rPr lang="en-US" sz="2000" dirty="0" smtClean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6614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114" y="591005"/>
            <a:ext cx="10515600" cy="871538"/>
          </a:xfrm>
        </p:spPr>
        <p:txBody>
          <a:bodyPr/>
          <a:lstStyle/>
          <a:p>
            <a:r>
              <a:rPr lang="en-US" b="1" dirty="0" smtClean="0">
                <a:latin typeface="+mn-lt"/>
                <a:cs typeface="Times New Roman" panose="02020603050405020304" pitchFamily="18" charset="0"/>
              </a:rPr>
              <a:t>Complaint Letter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462543"/>
            <a:ext cx="11587163" cy="5172074"/>
          </a:xfrm>
        </p:spPr>
        <p:txBody>
          <a:bodyPr>
            <a:norm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cs typeface="Times New Roman" panose="02020603050405020304" pitchFamily="18" charset="0"/>
              </a:rPr>
              <a:t>escribes </a:t>
            </a:r>
            <a:r>
              <a:rPr lang="en-US" sz="2000" dirty="0">
                <a:cs typeface="Times New Roman" panose="02020603050405020304" pitchFamily="18" charset="0"/>
              </a:rPr>
              <a:t>a problem that the writer requests the recipient to solve</a:t>
            </a:r>
            <a:r>
              <a:rPr lang="en-US" sz="20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The </a:t>
            </a:r>
            <a:r>
              <a:rPr lang="en-US" sz="2000" dirty="0">
                <a:cs typeface="Times New Roman" panose="02020603050405020304" pitchFamily="18" charset="0"/>
              </a:rPr>
              <a:t>tone of a complaint letter or e­mail is important; the most effective ones do not sound complaining.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r>
              <a:rPr lang="en-US" sz="2000" dirty="0" smtClean="0">
                <a:cs typeface="Times New Roman" panose="02020603050405020304" pitchFamily="18" charset="0"/>
              </a:rPr>
              <a:t>If </a:t>
            </a:r>
            <a:r>
              <a:rPr lang="en-US" sz="2000" dirty="0">
                <a:cs typeface="Times New Roman" panose="02020603050405020304" pitchFamily="18" charset="0"/>
              </a:rPr>
              <a:t>your message is </a:t>
            </a:r>
            <a:r>
              <a:rPr lang="en-US" sz="2000" dirty="0" smtClean="0">
                <a:cs typeface="Times New Roman" panose="02020603050405020304" pitchFamily="18" charset="0"/>
              </a:rPr>
              <a:t>harsh </a:t>
            </a:r>
            <a:r>
              <a:rPr lang="en-US" sz="2000" dirty="0"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cs typeface="Times New Roman" panose="02020603050405020304" pitchFamily="18" charset="0"/>
              </a:rPr>
              <a:t>argumentative </a:t>
            </a:r>
            <a:r>
              <a:rPr lang="en-US" sz="2000" dirty="0">
                <a:cs typeface="Times New Roman" panose="02020603050405020304" pitchFamily="18" charset="0"/>
              </a:rPr>
              <a:t>you may not be taken seriously.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r>
              <a:rPr lang="en-US" sz="2000" dirty="0" smtClean="0">
                <a:cs typeface="Times New Roman" panose="02020603050405020304" pitchFamily="18" charset="0"/>
              </a:rPr>
              <a:t>Assume </a:t>
            </a:r>
            <a:r>
              <a:rPr lang="en-US" sz="2000" dirty="0">
                <a:cs typeface="Times New Roman" panose="02020603050405020304" pitchFamily="18" charset="0"/>
              </a:rPr>
              <a:t>that the recipient will be </a:t>
            </a:r>
            <a:r>
              <a:rPr lang="en-US" sz="2000" dirty="0" smtClean="0">
                <a:cs typeface="Times New Roman" panose="02020603050405020304" pitchFamily="18" charset="0"/>
              </a:rPr>
              <a:t>reliable </a:t>
            </a:r>
            <a:r>
              <a:rPr lang="en-US" sz="2000" dirty="0">
                <a:cs typeface="Times New Roman" panose="02020603050405020304" pitchFamily="18" charset="0"/>
              </a:rPr>
              <a:t>in correcting the problem. However, anticipate reader reactions or </a:t>
            </a:r>
            <a:r>
              <a:rPr lang="en-US" sz="2000" dirty="0" smtClean="0">
                <a:cs typeface="Times New Roman" panose="02020603050405020304" pitchFamily="18" charset="0"/>
              </a:rPr>
              <a:t>refutations</a:t>
            </a:r>
          </a:p>
          <a:p>
            <a:pPr>
              <a:lnSpc>
                <a:spcPct val="110000"/>
              </a:lnSpc>
            </a:pPr>
            <a:r>
              <a:rPr lang="en-US" sz="2000" dirty="0" smtClean="0">
                <a:cs typeface="Times New Roman" panose="02020603050405020304" pitchFamily="18" charset="0"/>
              </a:rPr>
              <a:t>I </a:t>
            </a:r>
            <a:r>
              <a:rPr lang="en-US" sz="2000" dirty="0">
                <a:cs typeface="Times New Roman" panose="02020603050405020304" pitchFamily="18" charset="0"/>
              </a:rPr>
              <a:t>reviewed my user manual’s “safe operating guidelines” carefully before I installed the device. </a:t>
            </a:r>
            <a:r>
              <a:rPr lang="en-US" sz="2000" dirty="0" smtClean="0">
                <a:cs typeface="Times New Roman" panose="02020603050405020304" pitchFamily="18" charset="0"/>
              </a:rPr>
              <a:t>[</a:t>
            </a:r>
            <a:r>
              <a:rPr lang="en-US" sz="2000" dirty="0">
                <a:cs typeface="Times New Roman" panose="02020603050405020304" pitchFamily="18" charset="0"/>
              </a:rPr>
              <a:t>This assures readers you followed instructions.]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r>
              <a:rPr lang="en-US" sz="2000" dirty="0" smtClean="0">
                <a:cs typeface="Times New Roman" panose="02020603050405020304" pitchFamily="18" charset="0"/>
              </a:rPr>
              <a:t>Without </a:t>
            </a:r>
            <a:r>
              <a:rPr lang="en-US" sz="2000" dirty="0">
                <a:cs typeface="Times New Roman" panose="02020603050405020304" pitchFamily="18" charset="0"/>
              </a:rPr>
              <a:t>such explanations, readers may be tempted to dismiss your complaint.</a:t>
            </a:r>
          </a:p>
        </p:txBody>
      </p:sp>
    </p:spTree>
    <p:extLst>
      <p:ext uri="{BB962C8B-B14F-4D97-AF65-F5344CB8AC3E}">
        <p14:creationId xmlns:p14="http://schemas.microsoft.com/office/powerpoint/2010/main" xmlns="" val="230436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74" y="0"/>
            <a:ext cx="11081426" cy="655578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288-F11</a:t>
            </a:r>
            <a:r>
              <a:rPr lang="en-US" sz="2000" dirty="0"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Islamabad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Aug 28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Social </a:t>
            </a:r>
            <a:r>
              <a:rPr lang="en-US" sz="2000" dirty="0">
                <a:cs typeface="Times New Roman" panose="02020603050405020304" pitchFamily="18" charset="0"/>
              </a:rPr>
              <a:t>Square Private Limited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Phase III Defense Housing Authority,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cs typeface="Times New Roman" panose="02020603050405020304" pitchFamily="18" charset="0"/>
              </a:rPr>
              <a:t>Lahore</a:t>
            </a: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Dear Customer Support:</a:t>
            </a: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On July 11, I ordered nine Diagnostic Scanners (order # ST3-1179R). The scanners were ordered from your customer Web portal. On August 3, I received seven Monitors from your parts warehouse in Islamabad, Pakistan. I immediately returned those Monitors with a note indicating that a mistake had been made. However, not only have I failed to receive the Scanners that I actually ordered, but I have also been billed for the seven Monitors. I </a:t>
            </a:r>
            <a:r>
              <a:rPr lang="en-US" sz="2000" dirty="0">
                <a:cs typeface="Times New Roman" panose="02020603050405020304" pitchFamily="18" charset="0"/>
              </a:rPr>
              <a:t>have enclosed a copy of my </a:t>
            </a:r>
            <a:r>
              <a:rPr lang="en-US" sz="2000" dirty="0" smtClean="0">
                <a:cs typeface="Times New Roman" panose="02020603050405020304" pitchFamily="18" charset="0"/>
              </a:rPr>
              <a:t>conﬁrmation </a:t>
            </a:r>
            <a:r>
              <a:rPr lang="en-US" sz="2000" dirty="0">
                <a:cs typeface="Times New Roman" panose="02020603050405020304" pitchFamily="18" charset="0"/>
              </a:rPr>
              <a:t>e-mail, the shipping form, and the most recent bill. If you cannot send me the </a:t>
            </a:r>
            <a:r>
              <a:rPr lang="en-US" sz="2000" dirty="0" smtClean="0">
                <a:cs typeface="Times New Roman" panose="02020603050405020304" pitchFamily="18" charset="0"/>
              </a:rPr>
              <a:t>Scanners </a:t>
            </a:r>
            <a:r>
              <a:rPr lang="en-US" sz="2000" dirty="0">
                <a:cs typeface="Times New Roman" panose="02020603050405020304" pitchFamily="18" charset="0"/>
              </a:rPr>
              <a:t>I ordered by September 15, please cancel my order</a:t>
            </a:r>
            <a:r>
              <a:rPr lang="en-US" sz="2000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Sincerely,</a:t>
            </a: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Aqib Tahir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967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1"/>
            <a:ext cx="11932920" cy="6720839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288-Sector F11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Islamabad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August 28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Private Limited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III Defense Housing Authority, 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Lahore</a:t>
            </a:r>
            <a:endParaRPr lang="en-US" sz="7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Dear Customer Support: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Subject: Diagnostic Scanners Delivery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7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writing this letter to bring the issue of wrong items delivery under your consideration.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July 11, I ordered nine Diagnostic Scanners (order # ST3-1179R). The scanners were ordered from your customer Web portal. On August 3, I received seven Monitors from your parts warehouse in Islamabad, Pakistan. I immediately returned those Monitors with a note indicating that a mistake had been made. However, not only have I failed to receive the Scanners that I actually ordered, but I have also been billed for the seven Monitors.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7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enclosed a copy of my </a:t>
            </a:r>
            <a:r>
              <a:rPr lang="en-US" sz="7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conﬁrmation </a:t>
            </a:r>
            <a:r>
              <a:rPr lang="en-US" sz="7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e-mail, the shipping form, and the most recent bill. If you cannot send me the </a:t>
            </a:r>
            <a:r>
              <a:rPr lang="en-US" sz="7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Scanners </a:t>
            </a:r>
            <a:r>
              <a:rPr lang="en-US" sz="7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ordered by September 15, please cancel my order</a:t>
            </a:r>
            <a:r>
              <a:rPr lang="en-US" sz="7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Sincerely,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Aqib Tahir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sz="7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Enclosure: Conﬁrmation e-mail, Shipping Form, Most Recent Bill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906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029" y="406400"/>
            <a:ext cx="10515600" cy="976393"/>
          </a:xfrm>
        </p:spPr>
        <p:txBody>
          <a:bodyPr/>
          <a:lstStyle/>
          <a:p>
            <a:r>
              <a:rPr lang="en-US" b="1" dirty="0" smtClean="0">
                <a:cs typeface="Times New Roman" panose="02020603050405020304" pitchFamily="18" charset="0"/>
              </a:rPr>
              <a:t>3. Adjustment Letter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3" y="1690914"/>
            <a:ext cx="12157807" cy="5486400"/>
          </a:xfrm>
        </p:spPr>
        <p:txBody>
          <a:bodyPr>
            <a:no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An adjustment letter or e-mail is written in response to a complaint and tells a customer or client what your organization intends to do about the complaint</a:t>
            </a:r>
            <a:r>
              <a:rPr lang="en-US" sz="20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Although </a:t>
            </a:r>
            <a:r>
              <a:rPr lang="en-US" sz="2000" dirty="0">
                <a:cs typeface="Times New Roman" panose="02020603050405020304" pitchFamily="18" charset="0"/>
              </a:rPr>
              <a:t>sent in response to a problem, an adjustment letter actually provides an excellent opportunity to build goodwill for your organization.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r>
              <a:rPr lang="en-US" sz="2000" dirty="0" smtClean="0">
                <a:cs typeface="Times New Roman" panose="02020603050405020304" pitchFamily="18" charset="0"/>
              </a:rPr>
              <a:t>An </a:t>
            </a:r>
            <a:r>
              <a:rPr lang="en-US" sz="2000" dirty="0">
                <a:cs typeface="Times New Roman" panose="02020603050405020304" pitchFamily="18" charset="0"/>
              </a:rPr>
              <a:t>effective adjustment </a:t>
            </a:r>
            <a:r>
              <a:rPr lang="en-US" sz="2000" dirty="0" smtClean="0">
                <a:cs typeface="Times New Roman" panose="02020603050405020304" pitchFamily="18" charset="0"/>
              </a:rPr>
              <a:t>letter can </a:t>
            </a:r>
            <a:r>
              <a:rPr lang="en-US" sz="2000" dirty="0">
                <a:cs typeface="Times New Roman" panose="02020603050405020304" pitchFamily="18" charset="0"/>
              </a:rPr>
              <a:t>not only repair any damage done but also restore the customer’s confidence in your company.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r>
              <a:rPr lang="en-US" sz="2000" dirty="0" smtClean="0">
                <a:cs typeface="Times New Roman" panose="02020603050405020304" pitchFamily="18" charset="0"/>
              </a:rPr>
              <a:t>No </a:t>
            </a:r>
            <a:r>
              <a:rPr lang="en-US" sz="2000" dirty="0">
                <a:cs typeface="Times New Roman" panose="02020603050405020304" pitchFamily="18" charset="0"/>
              </a:rPr>
              <a:t>matter how unreasonable the complaint, the tone of your response should be positive and </a:t>
            </a:r>
            <a:r>
              <a:rPr lang="en-US" sz="2000" dirty="0" smtClean="0">
                <a:cs typeface="Times New Roman" panose="02020603050405020304" pitchFamily="18" charset="0"/>
              </a:rPr>
              <a:t>respectful.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Avoid </a:t>
            </a:r>
            <a:r>
              <a:rPr lang="en-US" sz="2000" dirty="0">
                <a:cs typeface="Times New Roman" panose="02020603050405020304" pitchFamily="18" charset="0"/>
              </a:rPr>
              <a:t>emphasizing the problem, but do take responsibility for it when </a:t>
            </a:r>
            <a:r>
              <a:rPr lang="en-US" sz="2000" dirty="0" smtClean="0">
                <a:cs typeface="Times New Roman" panose="02020603050405020304" pitchFamily="18" charset="0"/>
              </a:rPr>
              <a:t>appropriate.</a:t>
            </a:r>
          </a:p>
          <a:p>
            <a:r>
              <a:rPr lang="en-US" sz="2000" dirty="0" smtClean="0">
                <a:cs typeface="Times New Roman" panose="02020603050405020304" pitchFamily="18" charset="0"/>
              </a:rPr>
              <a:t>Focus </a:t>
            </a:r>
            <a:r>
              <a:rPr lang="en-US" sz="2000" dirty="0">
                <a:cs typeface="Times New Roman" panose="02020603050405020304" pitchFamily="18" charset="0"/>
              </a:rPr>
              <a:t>your response on what you are doing to correct the problem.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r>
              <a:rPr lang="en-US" sz="2000" dirty="0" smtClean="0">
                <a:cs typeface="Times New Roman" panose="02020603050405020304" pitchFamily="18" charset="0"/>
              </a:rPr>
              <a:t>Settle </a:t>
            </a:r>
            <a:r>
              <a:rPr lang="en-US" sz="2000" dirty="0">
                <a:cs typeface="Times New Roman" panose="02020603050405020304" pitchFamily="18" charset="0"/>
              </a:rPr>
              <a:t>such matters quickly and courteously, and lean toward giving the customer or client the benefit of the doubt at a reasonable cost to your organization.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40623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304800"/>
            <a:ext cx="11829142" cy="1524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 smtClean="0">
                <a:latin typeface="+mj-lt"/>
                <a:cs typeface="Times New Roman" panose="02020603050405020304" pitchFamily="18" charset="0"/>
              </a:rPr>
              <a:t>Example: Full Adjustment (When company is at fault)</a:t>
            </a:r>
          </a:p>
          <a:p>
            <a:pPr marL="0" indent="0" algn="just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885" y="1456907"/>
            <a:ext cx="11422743" cy="524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4572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en-US" dirty="0">
                <a:solidFill>
                  <a:prstClr val="white"/>
                </a:solidFill>
                <a:cs typeface="Times New Roman" panose="02020603050405020304" pitchFamily="18" charset="0"/>
              </a:rPr>
              <a:t>Dear Mr. </a:t>
            </a:r>
            <a:r>
              <a:rPr lang="en-US" dirty="0" err="1">
                <a:solidFill>
                  <a:prstClr val="white"/>
                </a:solidFill>
                <a:cs typeface="Times New Roman" panose="02020603050405020304" pitchFamily="18" charset="0"/>
              </a:rPr>
              <a:t>Basit</a:t>
            </a:r>
            <a:r>
              <a:rPr lang="en-US" dirty="0" smtClean="0">
                <a:solidFill>
                  <a:prstClr val="white"/>
                </a:solidFill>
                <a:cs typeface="Times New Roman" panose="02020603050405020304" pitchFamily="18" charset="0"/>
              </a:rPr>
              <a:t>:</a:t>
            </a:r>
          </a:p>
          <a:p>
            <a:pPr lvl="0" algn="just" defTabSz="4572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endParaRPr lang="en-US" dirty="0">
              <a:solidFill>
                <a:prstClr val="white"/>
              </a:solidFill>
              <a:cs typeface="Times New Roman" panose="02020603050405020304" pitchFamily="18" charset="0"/>
            </a:endParaRPr>
          </a:p>
          <a:p>
            <a:pPr lvl="0" algn="just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We are sorry that your experience with our customer support help line did not go smoothly. We are eager to restore your conﬁdence in our ability to provide dependable, high-quality service. Your next three months of Internet access will be complimentary as our sincere apology for your unpleasant experience.</a:t>
            </a:r>
          </a:p>
          <a:p>
            <a:pPr lvl="0" algn="just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en-US" dirty="0">
                <a:solidFill>
                  <a:srgbClr val="00B0F0"/>
                </a:solidFill>
                <a:cs typeface="Times New Roman" panose="02020603050405020304" pitchFamily="18" charset="0"/>
              </a:rPr>
              <a:t>Providing dependable service is what is expected of us, and when our staff doesn’t provide quality service, it is easy to understand our customers’ disappointment. I truly wish we had performed better in our guidance for setup and log-on procedures and that your experience had been a positive one. To prevent similar problems in the future, we plan to use your letter in training sessions with customer support personnel.</a:t>
            </a:r>
          </a:p>
          <a:p>
            <a:pPr lvl="0" algn="just" defTabSz="4572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en-US" dirty="0">
                <a:solidFill>
                  <a:srgbClr val="ED515C"/>
                </a:solidFill>
                <a:cs typeface="Times New Roman" panose="02020603050405020304" pitchFamily="18" charset="0"/>
              </a:rPr>
              <a:t>We appreciate your taking the time to write us. It helps to receive comments such as yours, and we conscientiously follow through to be sure that proper procedures are being met</a:t>
            </a:r>
            <a:r>
              <a:rPr lang="en-US" dirty="0" smtClean="0">
                <a:solidFill>
                  <a:srgbClr val="ED515C"/>
                </a:solidFill>
                <a:cs typeface="Times New Roman" panose="02020603050405020304" pitchFamily="18" charset="0"/>
              </a:rPr>
              <a:t>.</a:t>
            </a:r>
            <a:endParaRPr lang="en-US" dirty="0">
              <a:solidFill>
                <a:prstClr val="white"/>
              </a:solidFill>
              <a:cs typeface="Times New Roman" panose="02020603050405020304" pitchFamily="18" charset="0"/>
            </a:endParaRPr>
          </a:p>
          <a:p>
            <a:pPr lvl="0" algn="just" defTabSz="457200">
              <a:spcBef>
                <a:spcPct val="20000"/>
              </a:spcBef>
              <a:spcAft>
                <a:spcPts val="600"/>
              </a:spcAft>
              <a:buClr>
                <a:srgbClr val="00C6BB"/>
              </a:buClr>
            </a:pPr>
            <a:r>
              <a:rPr lang="en-US" dirty="0">
                <a:solidFill>
                  <a:srgbClr val="6FEBA0"/>
                </a:solidFill>
                <a:cs typeface="Times New Roman" panose="02020603050405020304" pitchFamily="18" charset="0"/>
              </a:rPr>
              <a:t>We believe you will enjoy best of our services</a:t>
            </a:r>
            <a:r>
              <a:rPr lang="en-US" dirty="0">
                <a:solidFill>
                  <a:prstClr val="white"/>
                </a:solidFill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561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7" y="0"/>
            <a:ext cx="11814630" cy="15530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>
                <a:cs typeface="Times New Roman" panose="02020603050405020304" pitchFamily="18" charset="0"/>
              </a:rPr>
              <a:t>Example: Partial Adjustment (When company is at fault)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227" y="1828800"/>
            <a:ext cx="1162594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Dear Mr. </a:t>
            </a:r>
            <a:r>
              <a:rPr lang="en-US" sz="2000" dirty="0" err="1" smtClean="0"/>
              <a:t>Saim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r>
              <a:rPr lang="en-US" sz="2000" dirty="0" smtClean="0"/>
              <a:t>Enclosed is your Hair Laptop Computer, which you shipped to us on August 31.</a:t>
            </a:r>
          </a:p>
          <a:p>
            <a:endParaRPr lang="en-US" sz="2000" dirty="0" smtClean="0"/>
          </a:p>
          <a:p>
            <a:r>
              <a:rPr lang="en-US" sz="2000" dirty="0" smtClean="0"/>
              <a:t>Our technical staff reports that the laptop was damaged by exposure to high levels of humidity. You stated in your letter that you often use your laptop on a covered courtyard. Doing so in a high-humidity environment, as is typical in Islamabad, can result in damage to the internal circuitry of your computer as described on page 32 of your Hair Owner’s Manual.</a:t>
            </a:r>
          </a:p>
          <a:p>
            <a:endParaRPr lang="en-US" sz="2000" dirty="0" smtClean="0"/>
          </a:p>
          <a:p>
            <a:r>
              <a:rPr lang="en-US" sz="2000" dirty="0" smtClean="0"/>
              <a:t>We have replaced the damaged circuitry and thoroughly tested your laptop. To avoid similar problems, we recommend you avoid leaving your laptop exposed to high humidity for extended periods.</a:t>
            </a:r>
          </a:p>
          <a:p>
            <a:endParaRPr lang="en-US" sz="2000" dirty="0" smtClean="0"/>
          </a:p>
          <a:p>
            <a:r>
              <a:rPr lang="en-US" sz="2000" dirty="0" smtClean="0"/>
              <a:t>If you ﬁnd that the problem recurs, please call us at 000-000-0000. We will be glad to work with you to ﬁnd a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268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34" y="521776"/>
            <a:ext cx="10881852" cy="5492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Correspondence Guidelines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03" y="1401721"/>
            <a:ext cx="11764297" cy="619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1. Know Your Purpose</a:t>
            </a:r>
          </a:p>
          <a:p>
            <a:pPr marL="0" indent="0">
              <a:buNone/>
            </a:pPr>
            <a:r>
              <a:rPr lang="en-US" sz="2000" dirty="0" smtClean="0"/>
              <a:t>The purpose sentence often becomes one of the first sentences in the document. </a:t>
            </a:r>
          </a:p>
          <a:p>
            <a:pPr marL="0" indent="0">
              <a:buNone/>
            </a:pPr>
            <a:r>
              <a:rPr lang="en-US" sz="2000" b="1" dirty="0" smtClean="0"/>
              <a:t>Letter purpose sentence: </a:t>
            </a:r>
            <a:r>
              <a:rPr lang="en-US" sz="2000" dirty="0" smtClean="0"/>
              <a:t>“As you requested yesterday, I am sending samples of the new candy brands you are considering placing in M-</a:t>
            </a:r>
            <a:r>
              <a:rPr lang="en-US" sz="2000" dirty="0" err="1" smtClean="0"/>
              <a:t>Global’s</a:t>
            </a:r>
            <a:r>
              <a:rPr lang="en-US" sz="2000" dirty="0" smtClean="0"/>
              <a:t> office vending machines.”</a:t>
            </a:r>
          </a:p>
          <a:p>
            <a:pPr marL="0" indent="0">
              <a:buNone/>
            </a:pPr>
            <a:r>
              <a:rPr lang="en-US" sz="2000" b="1" dirty="0" smtClean="0"/>
              <a:t>Memo purpose sentence: </a:t>
            </a:r>
            <a:r>
              <a:rPr lang="en-US" sz="2000" dirty="0" smtClean="0"/>
              <a:t>“This memo explains M-</a:t>
            </a:r>
            <a:r>
              <a:rPr lang="en-US" sz="2000" dirty="0" err="1" smtClean="0"/>
              <a:t>Global’s</a:t>
            </a:r>
            <a:r>
              <a:rPr lang="en-US" sz="2000" dirty="0" smtClean="0"/>
              <a:t> new policy for selecting rental cars on business trips.”</a:t>
            </a:r>
          </a:p>
          <a:p>
            <a:pPr marL="0" indent="0">
              <a:buNone/>
            </a:pPr>
            <a:r>
              <a:rPr lang="en-US" sz="2000" b="1" dirty="0" smtClean="0"/>
              <a:t>E-mail purpose sentence: </a:t>
            </a:r>
            <a:r>
              <a:rPr lang="en-US" sz="2000" dirty="0" smtClean="0"/>
              <a:t>“I have attached the most recent draft of the proposal for the PI Corp. pipeline project.”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610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9788" y="104775"/>
            <a:ext cx="10515600" cy="825123"/>
          </a:xfrm>
        </p:spPr>
        <p:txBody>
          <a:bodyPr/>
          <a:lstStyle/>
          <a:p>
            <a:pPr algn="ctr"/>
            <a:r>
              <a:rPr lang="en-US" b="1" dirty="0" smtClean="0">
                <a:cs typeface="Times New Roman" panose="02020603050405020304" pitchFamily="18" charset="0"/>
              </a:rPr>
              <a:t>Letter vs Memo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7" y="1069384"/>
            <a:ext cx="5157787" cy="557938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Letter</a:t>
            </a:r>
            <a:endParaRPr lang="en-US" sz="26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6" y="2260294"/>
            <a:ext cx="5157787" cy="44228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Letters </a:t>
            </a:r>
            <a:r>
              <a:rPr lang="en-US" sz="2400" dirty="0">
                <a:cs typeface="Times New Roman" panose="02020603050405020304" pitchFamily="18" charset="0"/>
              </a:rPr>
              <a:t>are used both </a:t>
            </a:r>
            <a:r>
              <a:rPr lang="en-US" sz="2400" dirty="0" smtClean="0">
                <a:cs typeface="Times New Roman" panose="02020603050405020304" pitchFamily="18" charset="0"/>
              </a:rPr>
              <a:t>external communication (mostly)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 letter requires inside </a:t>
            </a:r>
            <a:r>
              <a:rPr lang="en-US" sz="2400" dirty="0" smtClean="0">
                <a:cs typeface="Times New Roman" panose="02020603050405020304" pitchFamily="18" charset="0"/>
              </a:rPr>
              <a:t>address, Salutation </a:t>
            </a:r>
            <a:r>
              <a:rPr lang="en-US" sz="2400" dirty="0">
                <a:cs typeface="Times New Roman" panose="02020603050405020304" pitchFamily="18" charset="0"/>
              </a:rPr>
              <a:t>and complimentary close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Communicating </a:t>
            </a:r>
            <a:r>
              <a:rPr lang="en-US" sz="2400" dirty="0">
                <a:cs typeface="Times New Roman" panose="02020603050405020304" pitchFamily="18" charset="0"/>
              </a:rPr>
              <a:t>to external people through letter, simple words are encouraged rather than jargons.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1069384"/>
            <a:ext cx="5183188" cy="557938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Memo</a:t>
            </a:r>
            <a:endParaRPr lang="en-US" sz="26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506028" y="1980588"/>
            <a:ext cx="5685972" cy="4463755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A memo is used internally within an organization moving upward, downward or horizontally. It is never sent outside.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A memo may omit return address, salutation, complimentary close if it uses To, from, Date and Subject heading.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Memo can use technical jargons and abbreviations because their meaning is understood by the people within the organization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731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0" y="14515"/>
          <a:ext cx="12192000" cy="6981370"/>
        </p:xfrm>
        <a:graphic>
          <a:graphicData uri="http://schemas.openxmlformats.org/drawingml/2006/table">
            <a:tbl>
              <a:tblPr firstRow="1" bandRow="1"/>
              <a:tblGrid>
                <a:gridCol w="609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2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>
                          <a:latin typeface="+mj-lt"/>
                        </a:rPr>
                        <a:t>PURPOSES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Perpetua"/>
                          <a:ea typeface=""/>
                          <a:cs typeface="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963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2000" b="1" dirty="0" smtClean="0">
                          <a:latin typeface="+mj-lt"/>
                        </a:rPr>
                        <a:t>Documentation </a:t>
                      </a:r>
                      <a:r>
                        <a:rPr lang="en-US" sz="2000" dirty="0" smtClean="0">
                          <a:latin typeface="+mj-lt"/>
                        </a:rPr>
                        <a:t>– report on expenses,</a:t>
                      </a:r>
                      <a:r>
                        <a:rPr lang="en-US" sz="2000" baseline="0" dirty="0" smtClean="0">
                          <a:latin typeface="+mj-lt"/>
                        </a:rPr>
                        <a:t> incidents, accidents, problems encountered, projected costs, study findings, hiring, firings, and relocation of staff or equipment.</a:t>
                      </a:r>
                      <a:endParaRPr lang="en-US" sz="200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2000" b="1" dirty="0" smtClean="0">
                          <a:latin typeface="+mj-lt"/>
                        </a:rPr>
                        <a:t>Procedures</a:t>
                      </a:r>
                      <a:r>
                        <a:rPr lang="en-US" sz="2000" b="1" baseline="0" dirty="0" smtClean="0">
                          <a:latin typeface="+mj-lt"/>
                        </a:rPr>
                        <a:t> </a:t>
                      </a:r>
                      <a:r>
                        <a:rPr lang="en-US" sz="2000" baseline="0" dirty="0" smtClean="0">
                          <a:latin typeface="+mj-lt"/>
                        </a:rPr>
                        <a:t>– explain how to set up accounts, operate new machinery, use new software, create a new company Web site, or solve a problem.</a:t>
                      </a:r>
                      <a:endParaRPr lang="en-US" sz="200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661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2000" b="1" dirty="0" smtClean="0">
                          <a:latin typeface="+mj-lt"/>
                        </a:rPr>
                        <a:t>Cover/transmittal </a:t>
                      </a:r>
                      <a:r>
                        <a:rPr lang="en-US" sz="2000" dirty="0" smtClean="0">
                          <a:latin typeface="+mj-lt"/>
                        </a:rPr>
                        <a:t>– tell the reader you have attached a document.</a:t>
                      </a:r>
                      <a:endParaRPr lang="en-US" sz="200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2000" b="1" dirty="0" smtClean="0">
                          <a:latin typeface="+mj-lt"/>
                        </a:rPr>
                        <a:t>Confirmation</a:t>
                      </a:r>
                      <a:r>
                        <a:rPr lang="en-US" sz="2000" dirty="0" smtClean="0">
                          <a:latin typeface="+mj-lt"/>
                        </a:rPr>
                        <a:t> – tell the reader about a meeting agenda, date, time, and location; decision to purchase or sell; conclusion arrived</a:t>
                      </a:r>
                      <a:r>
                        <a:rPr lang="en-US" sz="2000" baseline="0" dirty="0" smtClean="0">
                          <a:latin typeface="+mj-lt"/>
                        </a:rPr>
                        <a:t> at; and fees, costs or expenditure.</a:t>
                      </a:r>
                      <a:endParaRPr lang="en-US" sz="200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807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2000" b="1" dirty="0" smtClean="0">
                          <a:latin typeface="+mj-lt"/>
                        </a:rPr>
                        <a:t>Feasibility</a:t>
                      </a:r>
                      <a:r>
                        <a:rPr lang="en-US" sz="2000" dirty="0" smtClean="0">
                          <a:latin typeface="+mj-lt"/>
                        </a:rPr>
                        <a:t> – study the possibility of changes in the workplace (practices,</a:t>
                      </a:r>
                      <a:r>
                        <a:rPr lang="en-US" sz="2000" baseline="0" dirty="0" smtClean="0">
                          <a:latin typeface="+mj-lt"/>
                        </a:rPr>
                        <a:t> procedures, location, staffing, equipment, mission or visions).</a:t>
                      </a:r>
                      <a:endParaRPr lang="en-US" sz="200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2000" b="1" dirty="0" smtClean="0">
                          <a:latin typeface="+mj-lt"/>
                        </a:rPr>
                        <a:t>Status</a:t>
                      </a:r>
                      <a:r>
                        <a:rPr lang="en-US" sz="2000" dirty="0" smtClean="0">
                          <a:latin typeface="+mj-lt"/>
                        </a:rPr>
                        <a:t> – provide a daily, weekly, monthly, quarterly, biannual, or yearly progress report about sales, staffing, travel, practices, procedures</a:t>
                      </a:r>
                      <a:r>
                        <a:rPr lang="en-US" sz="2000" baseline="0" dirty="0" smtClean="0">
                          <a:latin typeface="+mj-lt"/>
                        </a:rPr>
                        <a:t> and finances.</a:t>
                      </a:r>
                      <a:endParaRPr lang="en-US" sz="200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249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2000" b="1" dirty="0" smtClean="0">
                          <a:latin typeface="+mj-lt"/>
                        </a:rPr>
                        <a:t>Recommendations </a:t>
                      </a:r>
                      <a:r>
                        <a:rPr lang="en-US" sz="2000" dirty="0" smtClean="0">
                          <a:latin typeface="+mj-lt"/>
                        </a:rPr>
                        <a:t>– provide reasons to purchase</a:t>
                      </a:r>
                      <a:r>
                        <a:rPr lang="en-US" sz="2000" baseline="0" dirty="0" smtClean="0">
                          <a:latin typeface="+mj-lt"/>
                        </a:rPr>
                        <a:t> new equipment, fire or hire personnel, contract with new providers, merge with other companies, revise current practices and review contracts.</a:t>
                      </a:r>
                      <a:endParaRPr lang="en-US" sz="200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Perpetua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sz="2000" dirty="0" smtClean="0">
                          <a:latin typeface="+mj-lt"/>
                        </a:rPr>
                        <a:t>I</a:t>
                      </a:r>
                      <a:r>
                        <a:rPr lang="en-US" sz="2000" b="1" dirty="0" smtClean="0">
                          <a:latin typeface="+mj-lt"/>
                        </a:rPr>
                        <a:t>nquiry</a:t>
                      </a:r>
                      <a:r>
                        <a:rPr lang="en-US" sz="2000" baseline="0" dirty="0" smtClean="0">
                          <a:latin typeface="+mj-lt"/>
                        </a:rPr>
                        <a:t> – ask questions about upcoming processes, procedures, or assignments</a:t>
                      </a:r>
                      <a:endParaRPr lang="en-US" sz="2000" dirty="0">
                        <a:latin typeface="+mj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966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3743" y="533400"/>
            <a:ext cx="5054599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Memos should contain the following key </a:t>
            </a:r>
            <a:r>
              <a:rPr lang="en-US" sz="2400" b="1" dirty="0"/>
              <a:t>components</a:t>
            </a:r>
            <a:r>
              <a:rPr lang="en-US" sz="2400" dirty="0"/>
              <a:t>:</a:t>
            </a:r>
          </a:p>
          <a:p>
            <a:r>
              <a:rPr lang="en-US" sz="2400" dirty="0"/>
              <a:t>Memo ID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Discussion</a:t>
            </a:r>
          </a:p>
          <a:p>
            <a:r>
              <a:rPr lang="en-US" sz="2400" dirty="0"/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24070" y="119653"/>
            <a:ext cx="5704115" cy="57554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DATE:</a:t>
            </a:r>
          </a:p>
          <a:p>
            <a:r>
              <a:rPr lang="en-US" sz="2000" dirty="0">
                <a:latin typeface="+mj-lt"/>
              </a:rPr>
              <a:t>TO:</a:t>
            </a:r>
          </a:p>
          <a:p>
            <a:r>
              <a:rPr lang="en-US" sz="2000" dirty="0">
                <a:latin typeface="+mj-lt"/>
              </a:rPr>
              <a:t>FROM:</a:t>
            </a:r>
          </a:p>
          <a:p>
            <a:r>
              <a:rPr lang="en-US" sz="2000" dirty="0">
                <a:latin typeface="+mj-lt"/>
              </a:rPr>
              <a:t>SUBJECT</a:t>
            </a:r>
            <a:r>
              <a:rPr lang="en-US" dirty="0">
                <a:latin typeface="+mj-lt"/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28692" y="1073945"/>
            <a:ext cx="28956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Focus + Topic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1" y="1761141"/>
            <a:ext cx="5330370" cy="12362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1933544"/>
            <a:ext cx="4836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Introduction: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A lead-in, warm up, overview, stating why you are writing and what you are writing about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028872" y="3149504"/>
            <a:ext cx="5266870" cy="132344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72415" y="3068210"/>
            <a:ext cx="5214256" cy="1347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Discussion: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Detailed development, made accessible through highlighting techniques, explaining exactly what you want to say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4724399"/>
            <a:ext cx="5112657" cy="164737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9801" y="4724400"/>
            <a:ext cx="5112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</a:rPr>
              <a:t>Conclusion: 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A summation stating what is next, when this will occur, and why the date is important</a:t>
            </a:r>
          </a:p>
        </p:txBody>
      </p:sp>
    </p:spTree>
    <p:extLst>
      <p:ext uri="{BB962C8B-B14F-4D97-AF65-F5344CB8AC3E}">
        <p14:creationId xmlns:p14="http://schemas.microsoft.com/office/powerpoint/2010/main" xmlns="" val="7658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743" y="2148951"/>
            <a:ext cx="11175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One-word </a:t>
            </a:r>
            <a:r>
              <a:rPr lang="en-US" sz="2400" b="1" dirty="0"/>
              <a:t>subject</a:t>
            </a:r>
            <a:r>
              <a:rPr lang="en-US" sz="2400" dirty="0"/>
              <a:t> lines don’t communicate effectively, e.g.</a:t>
            </a:r>
          </a:p>
          <a:p>
            <a:r>
              <a:rPr lang="en-US" sz="2400" b="1" i="1" dirty="0"/>
              <a:t>Flawed</a:t>
            </a:r>
            <a:r>
              <a:rPr lang="en-US" sz="2400" i="1" dirty="0"/>
              <a:t>: </a:t>
            </a:r>
            <a:r>
              <a:rPr lang="en-US" sz="2400" dirty="0"/>
              <a:t>Subject: COMPTROLLERS</a:t>
            </a:r>
          </a:p>
          <a:p>
            <a:r>
              <a:rPr lang="en-US" sz="2400" b="1" i="1" dirty="0"/>
              <a:t>Corrected: </a:t>
            </a:r>
            <a:r>
              <a:rPr lang="en-US" sz="2400" i="1" dirty="0"/>
              <a:t>Subject: </a:t>
            </a:r>
            <a:r>
              <a:rPr lang="en-US" sz="2400" dirty="0" smtClean="0"/>
              <a:t>Salary Increase For Comptrollers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4744" y="4051521"/>
            <a:ext cx="10937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 </a:t>
            </a:r>
            <a:r>
              <a:rPr lang="en-US" sz="2400" dirty="0"/>
              <a:t>- example</a:t>
            </a:r>
          </a:p>
          <a:p>
            <a:pPr marL="342900" indent="-342900">
              <a:buAutoNum type="arabicPeriod"/>
            </a:pPr>
            <a:r>
              <a:rPr lang="en-US" sz="2400" dirty="0"/>
              <a:t>In the third of our series of quality control meetings this quarter, I’d like to get together again to determine if improvements have been made.</a:t>
            </a:r>
          </a:p>
          <a:p>
            <a:pPr marL="342900" indent="-342900">
              <a:buAutoNum type="arabicPeriod"/>
            </a:pPr>
            <a:r>
              <a:rPr lang="en-US" sz="2400" dirty="0"/>
              <a:t>As a follow-up to our phone conversation yesterday (8/12/05). I have met with your VP regarding your suggestions, He’d like to meet with you to discuss the following ideas in more detail.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7657" y="203200"/>
            <a:ext cx="328022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xmlns="" val="358477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9943" y="2278743"/>
            <a:ext cx="117420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Conclusion</a:t>
            </a:r>
          </a:p>
          <a:p>
            <a:endParaRPr lang="en-US" sz="2400" b="1" dirty="0"/>
          </a:p>
          <a:p>
            <a:r>
              <a:rPr lang="en-US" sz="2400" b="1" i="1" dirty="0"/>
              <a:t>A complimentary close</a:t>
            </a:r>
            <a:r>
              <a:rPr lang="en-US" sz="2400" dirty="0"/>
              <a:t>: If our quarterly sales continue to improve at this rate, we will double our sales expectations by 2005. Congratulation</a:t>
            </a:r>
            <a:r>
              <a:rPr lang="en-US" sz="2400" dirty="0" smtClean="0"/>
              <a:t>!</a:t>
            </a:r>
          </a:p>
          <a:p>
            <a:endParaRPr lang="en-US" sz="2400" dirty="0"/>
          </a:p>
          <a:p>
            <a:r>
              <a:rPr lang="en-US" sz="2400" b="1" i="1" dirty="0"/>
              <a:t>A directive close: </a:t>
            </a:r>
            <a:r>
              <a:rPr lang="en-US" sz="2400" dirty="0"/>
              <a:t>Next Wednesday (12/22/05), Mr. Jones will provide each of you a timetable of events and a summary of accomplishments.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7657" y="203200"/>
            <a:ext cx="328022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black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xmlns="" val="29281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84484" y="-297"/>
            <a:ext cx="8023031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59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042" y="2222287"/>
            <a:ext cx="11235913" cy="4635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2. Know Your Readers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3. Follow Correct Format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4. Follow ABC Format</a:t>
            </a:r>
          </a:p>
          <a:p>
            <a:pPr marL="0" indent="0">
              <a:buNone/>
            </a:pPr>
            <a:r>
              <a:rPr lang="en-US" sz="2000" b="1" dirty="0"/>
              <a:t>Abstract: </a:t>
            </a:r>
            <a:r>
              <a:rPr lang="en-US" sz="2000" dirty="0"/>
              <a:t>The abstract introduces the purpose and usually gives a summary of main points to follow. </a:t>
            </a:r>
          </a:p>
          <a:p>
            <a:pPr marL="0" indent="0">
              <a:buNone/>
            </a:pPr>
            <a:r>
              <a:rPr lang="en-US" sz="2000" b="1" dirty="0"/>
              <a:t>Body: </a:t>
            </a:r>
            <a:r>
              <a:rPr lang="en-US" sz="2000" dirty="0"/>
              <a:t>The body contains supporting details and thus makes up the largest part of a letter or memo.</a:t>
            </a:r>
          </a:p>
          <a:p>
            <a:pPr marL="0" indent="0">
              <a:buNone/>
            </a:pPr>
            <a:r>
              <a:rPr lang="en-US" sz="2000" b="1" dirty="0"/>
              <a:t>Conclusion: </a:t>
            </a:r>
            <a:r>
              <a:rPr lang="en-US" sz="2000" dirty="0"/>
              <a:t>Readers remember first what they read last. The final paragraph of your correspondence should leave the reader with an important piece of information—for example, a summary of the main idea or a clear statement of what will happen next.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Correspondence Guidelines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11850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1" y="2222287"/>
            <a:ext cx="10875305" cy="439745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5. Follow the 3 Cs Strategy</a:t>
            </a:r>
          </a:p>
          <a:p>
            <a:pPr marL="0" indent="0">
              <a:buNone/>
            </a:pPr>
            <a:r>
              <a:rPr lang="en-US" sz="2000" dirty="0"/>
              <a:t>Capture</a:t>
            </a:r>
          </a:p>
          <a:p>
            <a:pPr marL="0" indent="0">
              <a:buNone/>
            </a:pPr>
            <a:r>
              <a:rPr lang="en-US" sz="2000" dirty="0"/>
              <a:t>Convince</a:t>
            </a:r>
          </a:p>
          <a:p>
            <a:pPr marL="0" indent="0">
              <a:buNone/>
            </a:pPr>
            <a:r>
              <a:rPr lang="en-US" sz="2000" dirty="0"/>
              <a:t>Contact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6. Stress the You Attitude</a:t>
            </a:r>
          </a:p>
          <a:p>
            <a:r>
              <a:rPr lang="en-US" sz="2000" dirty="0"/>
              <a:t>Anticipate questions your reader might raise and then answer these questions.</a:t>
            </a:r>
          </a:p>
          <a:p>
            <a:r>
              <a:rPr lang="en-US" sz="2000" dirty="0"/>
              <a:t>Replace the pronouns I, me, and we with you and your (reader-focused)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Correspondence Guidelines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33725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249" y="581781"/>
            <a:ext cx="10881852" cy="5492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Correspondence Guidelines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309" y="1131056"/>
            <a:ext cx="11533238" cy="4972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7. Use Attachment for Details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8. Be Diplomatic</a:t>
            </a:r>
          </a:p>
          <a:p>
            <a:pPr marL="0" indent="0">
              <a:buNone/>
            </a:pPr>
            <a:r>
              <a:rPr lang="en-US" sz="2400" dirty="0" smtClean="0"/>
              <a:t>Choose words that persuade, not demand.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9. Edit Carefully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10. Respond Quickly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9165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97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Styles</a:t>
            </a:r>
            <a:endParaRPr lang="en-US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Full Block Style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Modified-Block Style</a:t>
            </a:r>
            <a:r>
              <a:rPr lang="en-US" sz="24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Simplified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94728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0598" y="442398"/>
            <a:ext cx="2952751" cy="5735638"/>
          </a:xfrm>
        </p:spPr>
        <p:txBody>
          <a:bodyPr>
            <a:normAutofit/>
          </a:bodyPr>
          <a:lstStyle/>
          <a:p>
            <a:r>
              <a:rPr lang="en-US" dirty="0" smtClean="0"/>
              <a:t>Full Block Style with Letterhead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785" t="10252" r="33693" b="6676"/>
          <a:stretch/>
        </p:blipFill>
        <p:spPr>
          <a:xfrm>
            <a:off x="0" y="-27595"/>
            <a:ext cx="8665292" cy="6885595"/>
          </a:xfrm>
        </p:spPr>
      </p:pic>
    </p:spTree>
    <p:extLst>
      <p:ext uri="{BB962C8B-B14F-4D97-AF65-F5344CB8AC3E}">
        <p14:creationId xmlns:p14="http://schemas.microsoft.com/office/powerpoint/2010/main" xmlns="" val="27045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Parts of a Letter </a:t>
            </a:r>
            <a:endParaRPr lang="en-US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7" y="1949676"/>
            <a:ext cx="10497457" cy="490832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Letterhead of your Organization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Inside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Century Gothic" panose="020B0502020202020204" pitchFamily="34" charset="0"/>
                <a:cs typeface="Times New Roman" panose="02020603050405020304" pitchFamily="18" charset="0"/>
              </a:rPr>
              <a:t>Subject 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Salutation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Body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Complimentary Closing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Writer’s Signature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Your full name (typed)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End Notations CC</a:t>
            </a:r>
          </a:p>
        </p:txBody>
      </p:sp>
    </p:spTree>
    <p:extLst>
      <p:ext uri="{BB962C8B-B14F-4D97-AF65-F5344CB8AC3E}">
        <p14:creationId xmlns:p14="http://schemas.microsoft.com/office/powerpoint/2010/main" xmlns="" val="27333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3321</Words>
  <Application>Microsoft Office PowerPoint</Application>
  <PresentationFormat>Custom</PresentationFormat>
  <Paragraphs>310</Paragraphs>
  <Slides>35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Correspondence </vt:lpstr>
      <vt:lpstr>Business Letters Types</vt:lpstr>
      <vt:lpstr>Correspondence Guidelines </vt:lpstr>
      <vt:lpstr>Correspondence Guidelines </vt:lpstr>
      <vt:lpstr>Correspondence Guidelines </vt:lpstr>
      <vt:lpstr>Correspondence Guidelines </vt:lpstr>
      <vt:lpstr>Styles</vt:lpstr>
      <vt:lpstr>Full Block Style with Letterhead</vt:lpstr>
      <vt:lpstr>Parts of a Letter </vt:lpstr>
      <vt:lpstr>Heading or Letterhead</vt:lpstr>
      <vt:lpstr>Inside Address</vt:lpstr>
      <vt:lpstr>Subject Line</vt:lpstr>
      <vt:lpstr>Salutation</vt:lpstr>
      <vt:lpstr>Body</vt:lpstr>
      <vt:lpstr>Complimentary Closing</vt:lpstr>
      <vt:lpstr>Writer’s Signature Block</vt:lpstr>
      <vt:lpstr>End Notations</vt:lpstr>
      <vt:lpstr>Continuing Pages</vt:lpstr>
      <vt:lpstr>Types of Letters</vt:lpstr>
      <vt:lpstr>1. Acknowledgement Letter</vt:lpstr>
      <vt:lpstr>Slide 21</vt:lpstr>
      <vt:lpstr>Slide 22</vt:lpstr>
      <vt:lpstr>2. Complaint Letter</vt:lpstr>
      <vt:lpstr>Complaint Letter</vt:lpstr>
      <vt:lpstr>Slide 25</vt:lpstr>
      <vt:lpstr>Slide 26</vt:lpstr>
      <vt:lpstr>3. Adjustment Letter</vt:lpstr>
      <vt:lpstr>Slide 28</vt:lpstr>
      <vt:lpstr>Slide 29</vt:lpstr>
      <vt:lpstr>Letter vs Memo</vt:lpstr>
      <vt:lpstr>Slide 31</vt:lpstr>
      <vt:lpstr>Slide 32</vt:lpstr>
      <vt:lpstr>Slide 33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Correspondence</dc:title>
  <dc:creator>Hajra</dc:creator>
  <cp:lastModifiedBy>Razam Sahib</cp:lastModifiedBy>
  <cp:revision>2</cp:revision>
  <dcterms:created xsi:type="dcterms:W3CDTF">2021-09-16T13:08:57Z</dcterms:created>
  <dcterms:modified xsi:type="dcterms:W3CDTF">2022-08-28T19:37:02Z</dcterms:modified>
</cp:coreProperties>
</file>