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74" r:id="rId5"/>
    <p:sldId id="260" r:id="rId6"/>
    <p:sldId id="277" r:id="rId7"/>
    <p:sldId id="278" r:id="rId8"/>
    <p:sldId id="279" r:id="rId9"/>
    <p:sldId id="263" r:id="rId10"/>
    <p:sldId id="264" r:id="rId11"/>
    <p:sldId id="265" r:id="rId12"/>
    <p:sldId id="276" r:id="rId13"/>
    <p:sldId id="275" r:id="rId14"/>
    <p:sldId id="266" r:id="rId15"/>
    <p:sldId id="267" r:id="rId16"/>
    <p:sldId id="268" r:id="rId17"/>
    <p:sldId id="269" r:id="rId18"/>
    <p:sldId id="270" r:id="rId19"/>
    <p:sldId id="271" r:id="rId20"/>
    <p:sldId id="273"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4660"/>
  </p:normalViewPr>
  <p:slideViewPr>
    <p:cSldViewPr snapToGrid="0">
      <p:cViewPr varScale="1">
        <p:scale>
          <a:sx n="82" d="100"/>
          <a:sy n="82"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97514-7D47-43D8-91CD-D72A57B29B1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35A14EF-5A0F-44F3-A267-DFE64FFDDB58}">
      <dgm:prSet>
        <dgm:style>
          <a:lnRef idx="2">
            <a:schemeClr val="dk1"/>
          </a:lnRef>
          <a:fillRef idx="1">
            <a:schemeClr val="lt1"/>
          </a:fillRef>
          <a:effectRef idx="0">
            <a:schemeClr val="dk1"/>
          </a:effectRef>
          <a:fontRef idx="minor">
            <a:schemeClr val="dk1"/>
          </a:fontRef>
        </dgm:style>
      </dgm:prSet>
      <dgm:spPr>
        <a:ln/>
      </dgm:spPr>
      <dgm:t>
        <a:bodyPr/>
        <a:lstStyle/>
        <a:p>
          <a:pPr algn="ctr" rtl="0"/>
          <a:r>
            <a:rPr lang="en-US" b="1" dirty="0" smtClean="0">
              <a:solidFill>
                <a:srgbClr val="C00000"/>
              </a:solidFill>
            </a:rPr>
            <a:t>Informal reports and proposals </a:t>
          </a:r>
          <a:endParaRPr lang="en-US" b="1" dirty="0">
            <a:solidFill>
              <a:srgbClr val="C00000"/>
            </a:solidFill>
          </a:endParaRPr>
        </a:p>
      </dgm:t>
    </dgm:pt>
    <dgm:pt modelId="{4544EF13-E743-461C-AED1-C72E5570F26D}" type="parTrans" cxnId="{B5E87FA2-0603-4DF1-82F6-2E8F4C0CE271}">
      <dgm:prSet/>
      <dgm:spPr/>
      <dgm:t>
        <a:bodyPr/>
        <a:lstStyle/>
        <a:p>
          <a:endParaRPr lang="en-US"/>
        </a:p>
      </dgm:t>
    </dgm:pt>
    <dgm:pt modelId="{86EC1DF4-9F4B-4B54-BB47-F735E6724540}" type="sibTrans" cxnId="{B5E87FA2-0603-4DF1-82F6-2E8F4C0CE271}">
      <dgm:prSet/>
      <dgm:spPr/>
      <dgm:t>
        <a:bodyPr/>
        <a:lstStyle/>
        <a:p>
          <a:endParaRPr lang="en-US"/>
        </a:p>
      </dgm:t>
    </dgm:pt>
    <dgm:pt modelId="{068A90E9-6793-463C-B741-0DD2BA2AE646}">
      <dgm:prSet/>
      <dgm:spPr/>
      <dgm:t>
        <a:bodyPr/>
        <a:lstStyle/>
        <a:p>
          <a:pPr rtl="0"/>
          <a:r>
            <a:rPr lang="en-US" dirty="0" smtClean="0"/>
            <a:t>Focus on a specific problem, situation, event</a:t>
          </a:r>
          <a:endParaRPr lang="en-US" dirty="0"/>
        </a:p>
      </dgm:t>
    </dgm:pt>
    <dgm:pt modelId="{F79A32BB-443B-461B-AB2E-D051DBFA0519}" type="parTrans" cxnId="{64FBFDE4-2ADB-472B-AD41-319BD5F98F2E}">
      <dgm:prSet/>
      <dgm:spPr/>
      <dgm:t>
        <a:bodyPr/>
        <a:lstStyle/>
        <a:p>
          <a:endParaRPr lang="en-US"/>
        </a:p>
      </dgm:t>
    </dgm:pt>
    <dgm:pt modelId="{15E6133E-5655-4281-A1DA-B209D9166EB7}" type="sibTrans" cxnId="{64FBFDE4-2ADB-472B-AD41-319BD5F98F2E}">
      <dgm:prSet/>
      <dgm:spPr/>
      <dgm:t>
        <a:bodyPr/>
        <a:lstStyle/>
        <a:p>
          <a:endParaRPr lang="en-US"/>
        </a:p>
      </dgm:t>
    </dgm:pt>
    <dgm:pt modelId="{846FAFBF-C665-4569-A49A-6580FC25BDFD}">
      <dgm:prSet/>
      <dgm:spPr/>
      <dgm:t>
        <a:bodyPr/>
        <a:lstStyle/>
        <a:p>
          <a:pPr rtl="0"/>
          <a:r>
            <a:rPr lang="en-US" smtClean="0"/>
            <a:t>Single author usually</a:t>
          </a:r>
          <a:endParaRPr lang="en-US"/>
        </a:p>
      </dgm:t>
    </dgm:pt>
    <dgm:pt modelId="{37C34665-6FA2-4495-9C6F-EF1BD18C50F4}" type="parTrans" cxnId="{67235CFD-C655-41CD-B31D-FD9A77F6AE18}">
      <dgm:prSet/>
      <dgm:spPr/>
      <dgm:t>
        <a:bodyPr/>
        <a:lstStyle/>
        <a:p>
          <a:endParaRPr lang="en-US"/>
        </a:p>
      </dgm:t>
    </dgm:pt>
    <dgm:pt modelId="{F50D0C4E-8415-4982-BD5B-EF91A815F85A}" type="sibTrans" cxnId="{67235CFD-C655-41CD-B31D-FD9A77F6AE18}">
      <dgm:prSet/>
      <dgm:spPr/>
      <dgm:t>
        <a:bodyPr/>
        <a:lstStyle/>
        <a:p>
          <a:endParaRPr lang="en-US"/>
        </a:p>
      </dgm:t>
    </dgm:pt>
    <dgm:pt modelId="{0C51F4FF-E9DF-4632-921D-54BA5C73050A}">
      <dgm:prSet/>
      <dgm:spPr/>
      <dgm:t>
        <a:bodyPr/>
        <a:lstStyle/>
        <a:p>
          <a:pPr rtl="0"/>
          <a:r>
            <a:rPr lang="en-US" smtClean="0"/>
            <a:t>One to few readers</a:t>
          </a:r>
          <a:endParaRPr lang="en-US"/>
        </a:p>
      </dgm:t>
    </dgm:pt>
    <dgm:pt modelId="{E173FF3E-55EA-475B-9BB3-5361F80D595C}" type="parTrans" cxnId="{07BA34BF-0933-40AB-8282-25308F83FC39}">
      <dgm:prSet/>
      <dgm:spPr/>
      <dgm:t>
        <a:bodyPr/>
        <a:lstStyle/>
        <a:p>
          <a:endParaRPr lang="en-US"/>
        </a:p>
      </dgm:t>
    </dgm:pt>
    <dgm:pt modelId="{28F93784-D316-4D91-8CB2-E513D6A969CA}" type="sibTrans" cxnId="{07BA34BF-0933-40AB-8282-25308F83FC39}">
      <dgm:prSet/>
      <dgm:spPr/>
      <dgm:t>
        <a:bodyPr/>
        <a:lstStyle/>
        <a:p>
          <a:endParaRPr lang="en-US"/>
        </a:p>
      </dgm:t>
    </dgm:pt>
    <dgm:pt modelId="{E770EA4C-41CC-4C40-BA35-DFE21E15F047}">
      <dgm:prSet/>
      <dgm:spPr/>
      <dgm:t>
        <a:bodyPr/>
        <a:lstStyle/>
        <a:p>
          <a:pPr rtl="0"/>
          <a:r>
            <a:rPr lang="en-US" smtClean="0"/>
            <a:t>2 – 5 pages</a:t>
          </a:r>
          <a:endParaRPr lang="en-US"/>
        </a:p>
      </dgm:t>
    </dgm:pt>
    <dgm:pt modelId="{BBF9D571-7DCD-4C26-90E2-ED8C85901C57}" type="parTrans" cxnId="{E534EDC9-81F0-4985-9756-ABAEC9755CDF}">
      <dgm:prSet/>
      <dgm:spPr/>
      <dgm:t>
        <a:bodyPr/>
        <a:lstStyle/>
        <a:p>
          <a:endParaRPr lang="en-US"/>
        </a:p>
      </dgm:t>
    </dgm:pt>
    <dgm:pt modelId="{F851C783-19D5-426A-ACAC-4C535F278463}" type="sibTrans" cxnId="{E534EDC9-81F0-4985-9756-ABAEC9755CDF}">
      <dgm:prSet/>
      <dgm:spPr/>
      <dgm:t>
        <a:bodyPr/>
        <a:lstStyle/>
        <a:p>
          <a:endParaRPr lang="en-US"/>
        </a:p>
      </dgm:t>
    </dgm:pt>
    <dgm:pt modelId="{6265B4D6-228F-4B18-8765-EEE0100550E9}">
      <dgm:prSet custT="1"/>
      <dgm:spPr/>
      <dgm:t>
        <a:bodyPr/>
        <a:lstStyle/>
        <a:p>
          <a:pPr rtl="0"/>
          <a:r>
            <a:rPr lang="en-US" sz="2300" dirty="0" smtClean="0"/>
            <a:t>External </a:t>
          </a:r>
          <a:r>
            <a:rPr lang="en-US" sz="2000" dirty="0" smtClean="0">
              <a:sym typeface="Wingdings" panose="05000000000000000000" pitchFamily="2" charset="2"/>
            </a:rPr>
            <a:t></a:t>
          </a:r>
          <a:r>
            <a:rPr lang="en-US" sz="2300" dirty="0" smtClean="0"/>
            <a:t> letter; Internal </a:t>
          </a:r>
          <a:r>
            <a:rPr lang="en-US" sz="2000" dirty="0" smtClean="0">
              <a:sym typeface="Wingdings" panose="05000000000000000000" pitchFamily="2" charset="2"/>
            </a:rPr>
            <a:t></a:t>
          </a:r>
          <a:r>
            <a:rPr lang="en-US" sz="2300" dirty="0" smtClean="0"/>
            <a:t> memo</a:t>
          </a:r>
          <a:endParaRPr lang="en-US" sz="2300" dirty="0"/>
        </a:p>
      </dgm:t>
    </dgm:pt>
    <dgm:pt modelId="{10CC97A2-3599-4022-8405-A5C7ACAE59A5}" type="parTrans" cxnId="{2DD475C2-F58F-47F9-B8D7-61F911A8EDF5}">
      <dgm:prSet/>
      <dgm:spPr/>
      <dgm:t>
        <a:bodyPr/>
        <a:lstStyle/>
        <a:p>
          <a:endParaRPr lang="en-US"/>
        </a:p>
      </dgm:t>
    </dgm:pt>
    <dgm:pt modelId="{58A57F26-6F86-4DAE-8DAF-53AC126DAC1E}" type="sibTrans" cxnId="{2DD475C2-F58F-47F9-B8D7-61F911A8EDF5}">
      <dgm:prSet/>
      <dgm:spPr/>
      <dgm:t>
        <a:bodyPr/>
        <a:lstStyle/>
        <a:p>
          <a:endParaRPr lang="en-US"/>
        </a:p>
      </dgm:t>
    </dgm:pt>
    <dgm:pt modelId="{7511EAE5-10FE-4F4D-B969-D9B212EC940F}">
      <dgm:prSet/>
      <dgm:spPr/>
      <dgm:t>
        <a:bodyPr/>
        <a:lstStyle/>
        <a:p>
          <a:pPr rtl="0"/>
          <a:r>
            <a:rPr lang="en-US" smtClean="0"/>
            <a:t>Created per template</a:t>
          </a:r>
          <a:endParaRPr lang="en-US"/>
        </a:p>
      </dgm:t>
    </dgm:pt>
    <dgm:pt modelId="{9CFB9326-1F4F-423A-9CF9-E5E7E1CD1925}" type="parTrans" cxnId="{E72EED27-508D-4A9F-B782-3E0A4295AB76}">
      <dgm:prSet/>
      <dgm:spPr/>
      <dgm:t>
        <a:bodyPr/>
        <a:lstStyle/>
        <a:p>
          <a:endParaRPr lang="en-US"/>
        </a:p>
      </dgm:t>
    </dgm:pt>
    <dgm:pt modelId="{A4BFC304-E3AA-4861-B107-E0E9B727BB54}" type="sibTrans" cxnId="{E72EED27-508D-4A9F-B782-3E0A4295AB76}">
      <dgm:prSet/>
      <dgm:spPr/>
      <dgm:t>
        <a:bodyPr/>
        <a:lstStyle/>
        <a:p>
          <a:endParaRPr lang="en-US"/>
        </a:p>
      </dgm:t>
    </dgm:pt>
    <dgm:pt modelId="{CA665309-D990-4E7D-98C2-E015F76E31FF}">
      <dgm:prSet/>
      <dgm:spPr/>
      <dgm:t>
        <a:bodyPr/>
        <a:lstStyle/>
        <a:p>
          <a:pPr rtl="0"/>
          <a:r>
            <a:rPr lang="en-US" dirty="0" smtClean="0"/>
            <a:t>Headings help readers to find information</a:t>
          </a:r>
          <a:endParaRPr lang="en-US" dirty="0"/>
        </a:p>
      </dgm:t>
    </dgm:pt>
    <dgm:pt modelId="{2C870184-EA79-48D1-B040-4F08A2E4E550}" type="parTrans" cxnId="{7DA7CF0E-DD4B-44AB-B71E-E2BAA9E0EE2B}">
      <dgm:prSet/>
      <dgm:spPr/>
      <dgm:t>
        <a:bodyPr/>
        <a:lstStyle/>
        <a:p>
          <a:endParaRPr lang="en-US"/>
        </a:p>
      </dgm:t>
    </dgm:pt>
    <dgm:pt modelId="{C83F33E0-D591-4B08-99C3-EB41FD4A9C17}" type="sibTrans" cxnId="{7DA7CF0E-DD4B-44AB-B71E-E2BAA9E0EE2B}">
      <dgm:prSet/>
      <dgm:spPr/>
      <dgm:t>
        <a:bodyPr/>
        <a:lstStyle/>
        <a:p>
          <a:endParaRPr lang="en-US"/>
        </a:p>
      </dgm:t>
    </dgm:pt>
    <dgm:pt modelId="{31FFEFF0-4F45-40F8-BED3-EA225DE9E842}">
      <dgm:prSet/>
      <dgm:spPr/>
      <dgm:t>
        <a:bodyPr/>
        <a:lstStyle/>
        <a:p>
          <a:pPr rtl="0"/>
          <a:r>
            <a:rPr lang="en-US" smtClean="0"/>
            <a:t>May include appendixes</a:t>
          </a:r>
          <a:endParaRPr lang="en-US"/>
        </a:p>
      </dgm:t>
    </dgm:pt>
    <dgm:pt modelId="{DAEC10BE-0721-44A4-8A03-996867CA8B5F}" type="parTrans" cxnId="{175F7592-732D-4EE1-9077-F787F2331B29}">
      <dgm:prSet/>
      <dgm:spPr/>
      <dgm:t>
        <a:bodyPr/>
        <a:lstStyle/>
        <a:p>
          <a:endParaRPr lang="en-US"/>
        </a:p>
      </dgm:t>
    </dgm:pt>
    <dgm:pt modelId="{F64C2E10-C363-4C18-9D9C-DA5FA31B8D0E}" type="sibTrans" cxnId="{175F7592-732D-4EE1-9077-F787F2331B29}">
      <dgm:prSet/>
      <dgm:spPr/>
      <dgm:t>
        <a:bodyPr/>
        <a:lstStyle/>
        <a:p>
          <a:endParaRPr lang="en-US"/>
        </a:p>
      </dgm:t>
    </dgm:pt>
    <dgm:pt modelId="{951F9CB1-98CC-480D-B091-9BD93799FB8F}" type="pres">
      <dgm:prSet presAssocID="{0ED97514-7D47-43D8-91CD-D72A57B29B10}" presName="vert0" presStyleCnt="0">
        <dgm:presLayoutVars>
          <dgm:dir/>
          <dgm:animOne val="branch"/>
          <dgm:animLvl val="lvl"/>
        </dgm:presLayoutVars>
      </dgm:prSet>
      <dgm:spPr/>
    </dgm:pt>
    <dgm:pt modelId="{10255383-FC9C-42D8-84FC-4855D7E954A4}" type="pres">
      <dgm:prSet presAssocID="{F35A14EF-5A0F-44F3-A267-DFE64FFDDB58}" presName="thickLine" presStyleLbl="alignNode1" presStyleIdx="0" presStyleCnt="9"/>
      <dgm:spPr/>
    </dgm:pt>
    <dgm:pt modelId="{AA817823-B91A-4FA6-9EB0-FC75E9E948DF}" type="pres">
      <dgm:prSet presAssocID="{F35A14EF-5A0F-44F3-A267-DFE64FFDDB58}" presName="horz1" presStyleCnt="0"/>
      <dgm:spPr/>
    </dgm:pt>
    <dgm:pt modelId="{CDA868E9-606A-498E-8317-4E99C53A3D7F}" type="pres">
      <dgm:prSet presAssocID="{F35A14EF-5A0F-44F3-A267-DFE64FFDDB58}" presName="tx1" presStyleLbl="revTx" presStyleIdx="0" presStyleCnt="9" custLinFactNeighborX="0" custLinFactNeighborY="-110"/>
      <dgm:spPr>
        <a:prstGeom prst="rect">
          <a:avLst/>
        </a:prstGeom>
      </dgm:spPr>
    </dgm:pt>
    <dgm:pt modelId="{9493B9C8-1E56-491E-8FA3-9B6B340F6ADB}" type="pres">
      <dgm:prSet presAssocID="{F35A14EF-5A0F-44F3-A267-DFE64FFDDB58}" presName="vert1" presStyleCnt="0"/>
      <dgm:spPr/>
    </dgm:pt>
    <dgm:pt modelId="{996840D3-2A19-4C56-9EBB-C118BAA9FAE4}" type="pres">
      <dgm:prSet presAssocID="{068A90E9-6793-463C-B741-0DD2BA2AE646}" presName="thickLine" presStyleLbl="alignNode1" presStyleIdx="1" presStyleCnt="9"/>
      <dgm:spPr/>
    </dgm:pt>
    <dgm:pt modelId="{5A0787DE-4F09-484E-AA72-8A62C144F6C3}" type="pres">
      <dgm:prSet presAssocID="{068A90E9-6793-463C-B741-0DD2BA2AE646}" presName="horz1" presStyleCnt="0"/>
      <dgm:spPr/>
    </dgm:pt>
    <dgm:pt modelId="{AF6122C9-A34A-4FD1-8C18-1332AC5A8AF6}" type="pres">
      <dgm:prSet presAssocID="{068A90E9-6793-463C-B741-0DD2BA2AE646}" presName="tx1" presStyleLbl="revTx" presStyleIdx="1" presStyleCnt="9"/>
      <dgm:spPr/>
    </dgm:pt>
    <dgm:pt modelId="{4493903D-D163-4A70-9CD4-410ECBC551C1}" type="pres">
      <dgm:prSet presAssocID="{068A90E9-6793-463C-B741-0DD2BA2AE646}" presName="vert1" presStyleCnt="0"/>
      <dgm:spPr/>
    </dgm:pt>
    <dgm:pt modelId="{0E623BE4-D990-4770-9DF9-2EC0052B27D9}" type="pres">
      <dgm:prSet presAssocID="{846FAFBF-C665-4569-A49A-6580FC25BDFD}" presName="thickLine" presStyleLbl="alignNode1" presStyleIdx="2" presStyleCnt="9"/>
      <dgm:spPr/>
    </dgm:pt>
    <dgm:pt modelId="{ABCA8A56-F299-435F-B398-97B4A4232D40}" type="pres">
      <dgm:prSet presAssocID="{846FAFBF-C665-4569-A49A-6580FC25BDFD}" presName="horz1" presStyleCnt="0"/>
      <dgm:spPr/>
    </dgm:pt>
    <dgm:pt modelId="{C9443B76-25B8-483D-B547-CC996B4F136D}" type="pres">
      <dgm:prSet presAssocID="{846FAFBF-C665-4569-A49A-6580FC25BDFD}" presName="tx1" presStyleLbl="revTx" presStyleIdx="2" presStyleCnt="9"/>
      <dgm:spPr/>
    </dgm:pt>
    <dgm:pt modelId="{F14561FA-858D-418B-8A92-D7A67F029467}" type="pres">
      <dgm:prSet presAssocID="{846FAFBF-C665-4569-A49A-6580FC25BDFD}" presName="vert1" presStyleCnt="0"/>
      <dgm:spPr/>
    </dgm:pt>
    <dgm:pt modelId="{1F52B44B-02EC-4F6F-9DC2-B4B9D2F2D5A3}" type="pres">
      <dgm:prSet presAssocID="{0C51F4FF-E9DF-4632-921D-54BA5C73050A}" presName="thickLine" presStyleLbl="alignNode1" presStyleIdx="3" presStyleCnt="9"/>
      <dgm:spPr/>
    </dgm:pt>
    <dgm:pt modelId="{8D0BA49C-6982-4942-9046-5243608948E4}" type="pres">
      <dgm:prSet presAssocID="{0C51F4FF-E9DF-4632-921D-54BA5C73050A}" presName="horz1" presStyleCnt="0"/>
      <dgm:spPr/>
    </dgm:pt>
    <dgm:pt modelId="{84D82A6E-E582-4707-832F-9D93671F0DAD}" type="pres">
      <dgm:prSet presAssocID="{0C51F4FF-E9DF-4632-921D-54BA5C73050A}" presName="tx1" presStyleLbl="revTx" presStyleIdx="3" presStyleCnt="9"/>
      <dgm:spPr/>
    </dgm:pt>
    <dgm:pt modelId="{CA2313AB-D997-48A1-9871-EC7A1302351C}" type="pres">
      <dgm:prSet presAssocID="{0C51F4FF-E9DF-4632-921D-54BA5C73050A}" presName="vert1" presStyleCnt="0"/>
      <dgm:spPr/>
    </dgm:pt>
    <dgm:pt modelId="{7E1F16CD-D50D-4B94-8DCF-F150C1ABB47F}" type="pres">
      <dgm:prSet presAssocID="{E770EA4C-41CC-4C40-BA35-DFE21E15F047}" presName="thickLine" presStyleLbl="alignNode1" presStyleIdx="4" presStyleCnt="9"/>
      <dgm:spPr/>
    </dgm:pt>
    <dgm:pt modelId="{49DB2DE6-A40D-4C47-ADBB-D975DC30D51D}" type="pres">
      <dgm:prSet presAssocID="{E770EA4C-41CC-4C40-BA35-DFE21E15F047}" presName="horz1" presStyleCnt="0"/>
      <dgm:spPr/>
    </dgm:pt>
    <dgm:pt modelId="{77EBB3E5-DA6A-4966-8326-9926D0E9A4E8}" type="pres">
      <dgm:prSet presAssocID="{E770EA4C-41CC-4C40-BA35-DFE21E15F047}" presName="tx1" presStyleLbl="revTx" presStyleIdx="4" presStyleCnt="9"/>
      <dgm:spPr/>
    </dgm:pt>
    <dgm:pt modelId="{68F683C0-7928-4C2E-AAD2-25957FE5DA6B}" type="pres">
      <dgm:prSet presAssocID="{E770EA4C-41CC-4C40-BA35-DFE21E15F047}" presName="vert1" presStyleCnt="0"/>
      <dgm:spPr/>
    </dgm:pt>
    <dgm:pt modelId="{85DF5869-99AB-4A2E-865C-75476948C804}" type="pres">
      <dgm:prSet presAssocID="{6265B4D6-228F-4B18-8765-EEE0100550E9}" presName="thickLine" presStyleLbl="alignNode1" presStyleIdx="5" presStyleCnt="9"/>
      <dgm:spPr/>
    </dgm:pt>
    <dgm:pt modelId="{1812F322-EEB3-4CB1-BA63-B5E01EE1CCB2}" type="pres">
      <dgm:prSet presAssocID="{6265B4D6-228F-4B18-8765-EEE0100550E9}" presName="horz1" presStyleCnt="0"/>
      <dgm:spPr/>
    </dgm:pt>
    <dgm:pt modelId="{CF06D1D0-F0C9-45E3-8955-48B3CC1A9F07}" type="pres">
      <dgm:prSet presAssocID="{6265B4D6-228F-4B18-8765-EEE0100550E9}" presName="tx1" presStyleLbl="revTx" presStyleIdx="5" presStyleCnt="9"/>
      <dgm:spPr/>
    </dgm:pt>
    <dgm:pt modelId="{18683E67-1E53-474C-911F-749FD70D4360}" type="pres">
      <dgm:prSet presAssocID="{6265B4D6-228F-4B18-8765-EEE0100550E9}" presName="vert1" presStyleCnt="0"/>
      <dgm:spPr/>
    </dgm:pt>
    <dgm:pt modelId="{458B8A66-A769-41EF-B027-97E68A2582B0}" type="pres">
      <dgm:prSet presAssocID="{7511EAE5-10FE-4F4D-B969-D9B212EC940F}" presName="thickLine" presStyleLbl="alignNode1" presStyleIdx="6" presStyleCnt="9"/>
      <dgm:spPr/>
    </dgm:pt>
    <dgm:pt modelId="{E8DB6CF5-4367-4E56-8745-BF387E82EC7A}" type="pres">
      <dgm:prSet presAssocID="{7511EAE5-10FE-4F4D-B969-D9B212EC940F}" presName="horz1" presStyleCnt="0"/>
      <dgm:spPr/>
    </dgm:pt>
    <dgm:pt modelId="{23949107-3B85-4D4B-9135-877009935718}" type="pres">
      <dgm:prSet presAssocID="{7511EAE5-10FE-4F4D-B969-D9B212EC940F}" presName="tx1" presStyleLbl="revTx" presStyleIdx="6" presStyleCnt="9"/>
      <dgm:spPr/>
    </dgm:pt>
    <dgm:pt modelId="{0B25559E-EE5D-4920-956B-85FC2E5FB5CC}" type="pres">
      <dgm:prSet presAssocID="{7511EAE5-10FE-4F4D-B969-D9B212EC940F}" presName="vert1" presStyleCnt="0"/>
      <dgm:spPr/>
    </dgm:pt>
    <dgm:pt modelId="{A816C6FC-CF99-4ACF-8372-73754C011C06}" type="pres">
      <dgm:prSet presAssocID="{CA665309-D990-4E7D-98C2-E015F76E31FF}" presName="thickLine" presStyleLbl="alignNode1" presStyleIdx="7" presStyleCnt="9"/>
      <dgm:spPr/>
    </dgm:pt>
    <dgm:pt modelId="{EE79E961-3E26-4E0E-8A93-6CFC1F0DA228}" type="pres">
      <dgm:prSet presAssocID="{CA665309-D990-4E7D-98C2-E015F76E31FF}" presName="horz1" presStyleCnt="0"/>
      <dgm:spPr/>
    </dgm:pt>
    <dgm:pt modelId="{ACC37AA6-EBFB-4B7F-AEBD-2ABB589DE1B4}" type="pres">
      <dgm:prSet presAssocID="{CA665309-D990-4E7D-98C2-E015F76E31FF}" presName="tx1" presStyleLbl="revTx" presStyleIdx="7" presStyleCnt="9"/>
      <dgm:spPr/>
      <dgm:t>
        <a:bodyPr/>
        <a:lstStyle/>
        <a:p>
          <a:endParaRPr lang="en-US"/>
        </a:p>
      </dgm:t>
    </dgm:pt>
    <dgm:pt modelId="{7888A724-5627-4592-9E99-69C305E4D1FF}" type="pres">
      <dgm:prSet presAssocID="{CA665309-D990-4E7D-98C2-E015F76E31FF}" presName="vert1" presStyleCnt="0"/>
      <dgm:spPr/>
    </dgm:pt>
    <dgm:pt modelId="{93FA1B54-E92F-4BC2-A06A-F3120B550ACD}" type="pres">
      <dgm:prSet presAssocID="{31FFEFF0-4F45-40F8-BED3-EA225DE9E842}" presName="thickLine" presStyleLbl="alignNode1" presStyleIdx="8" presStyleCnt="9"/>
      <dgm:spPr/>
    </dgm:pt>
    <dgm:pt modelId="{2BD96C77-52AA-490A-9238-31CDE6D010BD}" type="pres">
      <dgm:prSet presAssocID="{31FFEFF0-4F45-40F8-BED3-EA225DE9E842}" presName="horz1" presStyleCnt="0"/>
      <dgm:spPr/>
    </dgm:pt>
    <dgm:pt modelId="{2BFD8F9D-270C-4C87-ACFB-52823968DB81}" type="pres">
      <dgm:prSet presAssocID="{31FFEFF0-4F45-40F8-BED3-EA225DE9E842}" presName="tx1" presStyleLbl="revTx" presStyleIdx="8" presStyleCnt="9"/>
      <dgm:spPr/>
    </dgm:pt>
    <dgm:pt modelId="{CF43B694-F1F0-46BC-A944-6E4DC9024EDF}" type="pres">
      <dgm:prSet presAssocID="{31FFEFF0-4F45-40F8-BED3-EA225DE9E842}" presName="vert1" presStyleCnt="0"/>
      <dgm:spPr/>
    </dgm:pt>
  </dgm:ptLst>
  <dgm:cxnLst>
    <dgm:cxn modelId="{C2FF5061-2C3B-41CF-83C0-7D6BBE6FA839}" type="presOf" srcId="{F35A14EF-5A0F-44F3-A267-DFE64FFDDB58}" destId="{CDA868E9-606A-498E-8317-4E99C53A3D7F}" srcOrd="0" destOrd="0" presId="urn:microsoft.com/office/officeart/2008/layout/LinedList"/>
    <dgm:cxn modelId="{2DD475C2-F58F-47F9-B8D7-61F911A8EDF5}" srcId="{0ED97514-7D47-43D8-91CD-D72A57B29B10}" destId="{6265B4D6-228F-4B18-8765-EEE0100550E9}" srcOrd="5" destOrd="0" parTransId="{10CC97A2-3599-4022-8405-A5C7ACAE59A5}" sibTransId="{58A57F26-6F86-4DAE-8DAF-53AC126DAC1E}"/>
    <dgm:cxn modelId="{660C5DE4-9DF5-45FA-B232-770F8460F561}" type="presOf" srcId="{31FFEFF0-4F45-40F8-BED3-EA225DE9E842}" destId="{2BFD8F9D-270C-4C87-ACFB-52823968DB81}" srcOrd="0" destOrd="0" presId="urn:microsoft.com/office/officeart/2008/layout/LinedList"/>
    <dgm:cxn modelId="{C8884571-8B0C-4237-A7D1-EB1010A973A8}" type="presOf" srcId="{068A90E9-6793-463C-B741-0DD2BA2AE646}" destId="{AF6122C9-A34A-4FD1-8C18-1332AC5A8AF6}" srcOrd="0" destOrd="0" presId="urn:microsoft.com/office/officeart/2008/layout/LinedList"/>
    <dgm:cxn modelId="{92528B2F-BD41-43B6-8BB5-3A59FC986290}" type="presOf" srcId="{7511EAE5-10FE-4F4D-B969-D9B212EC940F}" destId="{23949107-3B85-4D4B-9135-877009935718}" srcOrd="0" destOrd="0" presId="urn:microsoft.com/office/officeart/2008/layout/LinedList"/>
    <dgm:cxn modelId="{E534EDC9-81F0-4985-9756-ABAEC9755CDF}" srcId="{0ED97514-7D47-43D8-91CD-D72A57B29B10}" destId="{E770EA4C-41CC-4C40-BA35-DFE21E15F047}" srcOrd="4" destOrd="0" parTransId="{BBF9D571-7DCD-4C26-90E2-ED8C85901C57}" sibTransId="{F851C783-19D5-426A-ACAC-4C535F278463}"/>
    <dgm:cxn modelId="{09F17132-F4E7-411A-889C-B8D6549A01C1}" type="presOf" srcId="{6265B4D6-228F-4B18-8765-EEE0100550E9}" destId="{CF06D1D0-F0C9-45E3-8955-48B3CC1A9F07}" srcOrd="0" destOrd="0" presId="urn:microsoft.com/office/officeart/2008/layout/LinedList"/>
    <dgm:cxn modelId="{5D007E64-1467-48D5-A37C-7703D2DC6759}" type="presOf" srcId="{0C51F4FF-E9DF-4632-921D-54BA5C73050A}" destId="{84D82A6E-E582-4707-832F-9D93671F0DAD}" srcOrd="0" destOrd="0" presId="urn:microsoft.com/office/officeart/2008/layout/LinedList"/>
    <dgm:cxn modelId="{175F7592-732D-4EE1-9077-F787F2331B29}" srcId="{0ED97514-7D47-43D8-91CD-D72A57B29B10}" destId="{31FFEFF0-4F45-40F8-BED3-EA225DE9E842}" srcOrd="8" destOrd="0" parTransId="{DAEC10BE-0721-44A4-8A03-996867CA8B5F}" sibTransId="{F64C2E10-C363-4C18-9D9C-DA5FA31B8D0E}"/>
    <dgm:cxn modelId="{E72EED27-508D-4A9F-B782-3E0A4295AB76}" srcId="{0ED97514-7D47-43D8-91CD-D72A57B29B10}" destId="{7511EAE5-10FE-4F4D-B969-D9B212EC940F}" srcOrd="6" destOrd="0" parTransId="{9CFB9326-1F4F-423A-9CF9-E5E7E1CD1925}" sibTransId="{A4BFC304-E3AA-4861-B107-E0E9B727BB54}"/>
    <dgm:cxn modelId="{B73CC181-0ED0-4EA4-B926-3B769AFFFF3A}" type="presOf" srcId="{0ED97514-7D47-43D8-91CD-D72A57B29B10}" destId="{951F9CB1-98CC-480D-B091-9BD93799FB8F}" srcOrd="0" destOrd="0" presId="urn:microsoft.com/office/officeart/2008/layout/LinedList"/>
    <dgm:cxn modelId="{7DA7CF0E-DD4B-44AB-B71E-E2BAA9E0EE2B}" srcId="{0ED97514-7D47-43D8-91CD-D72A57B29B10}" destId="{CA665309-D990-4E7D-98C2-E015F76E31FF}" srcOrd="7" destOrd="0" parTransId="{2C870184-EA79-48D1-B040-4F08A2E4E550}" sibTransId="{C83F33E0-D591-4B08-99C3-EB41FD4A9C17}"/>
    <dgm:cxn modelId="{64FBFDE4-2ADB-472B-AD41-319BD5F98F2E}" srcId="{0ED97514-7D47-43D8-91CD-D72A57B29B10}" destId="{068A90E9-6793-463C-B741-0DD2BA2AE646}" srcOrd="1" destOrd="0" parTransId="{F79A32BB-443B-461B-AB2E-D051DBFA0519}" sibTransId="{15E6133E-5655-4281-A1DA-B209D9166EB7}"/>
    <dgm:cxn modelId="{07BA34BF-0933-40AB-8282-25308F83FC39}" srcId="{0ED97514-7D47-43D8-91CD-D72A57B29B10}" destId="{0C51F4FF-E9DF-4632-921D-54BA5C73050A}" srcOrd="3" destOrd="0" parTransId="{E173FF3E-55EA-475B-9BB3-5361F80D595C}" sibTransId="{28F93784-D316-4D91-8CB2-E513D6A969CA}"/>
    <dgm:cxn modelId="{5733FE34-032A-4954-A34D-51D82EFC53E8}" type="presOf" srcId="{846FAFBF-C665-4569-A49A-6580FC25BDFD}" destId="{C9443B76-25B8-483D-B547-CC996B4F136D}" srcOrd="0" destOrd="0" presId="urn:microsoft.com/office/officeart/2008/layout/LinedList"/>
    <dgm:cxn modelId="{B5E87FA2-0603-4DF1-82F6-2E8F4C0CE271}" srcId="{0ED97514-7D47-43D8-91CD-D72A57B29B10}" destId="{F35A14EF-5A0F-44F3-A267-DFE64FFDDB58}" srcOrd="0" destOrd="0" parTransId="{4544EF13-E743-461C-AED1-C72E5570F26D}" sibTransId="{86EC1DF4-9F4B-4B54-BB47-F735E6724540}"/>
    <dgm:cxn modelId="{7D6097A1-2394-4320-A2B2-6C5BE5CA7301}" type="presOf" srcId="{CA665309-D990-4E7D-98C2-E015F76E31FF}" destId="{ACC37AA6-EBFB-4B7F-AEBD-2ABB589DE1B4}" srcOrd="0" destOrd="0" presId="urn:microsoft.com/office/officeart/2008/layout/LinedList"/>
    <dgm:cxn modelId="{67235CFD-C655-41CD-B31D-FD9A77F6AE18}" srcId="{0ED97514-7D47-43D8-91CD-D72A57B29B10}" destId="{846FAFBF-C665-4569-A49A-6580FC25BDFD}" srcOrd="2" destOrd="0" parTransId="{37C34665-6FA2-4495-9C6F-EF1BD18C50F4}" sibTransId="{F50D0C4E-8415-4982-BD5B-EF91A815F85A}"/>
    <dgm:cxn modelId="{62E913F8-D3E2-423C-B2D3-C6C4C61C12D8}" type="presOf" srcId="{E770EA4C-41CC-4C40-BA35-DFE21E15F047}" destId="{77EBB3E5-DA6A-4966-8326-9926D0E9A4E8}" srcOrd="0" destOrd="0" presId="urn:microsoft.com/office/officeart/2008/layout/LinedList"/>
    <dgm:cxn modelId="{8882995C-0157-4F2A-BB2C-782939862021}" type="presParOf" srcId="{951F9CB1-98CC-480D-B091-9BD93799FB8F}" destId="{10255383-FC9C-42D8-84FC-4855D7E954A4}" srcOrd="0" destOrd="0" presId="urn:microsoft.com/office/officeart/2008/layout/LinedList"/>
    <dgm:cxn modelId="{9D32D0F9-4979-47CA-A07A-7EBC707835AD}" type="presParOf" srcId="{951F9CB1-98CC-480D-B091-9BD93799FB8F}" destId="{AA817823-B91A-4FA6-9EB0-FC75E9E948DF}" srcOrd="1" destOrd="0" presId="urn:microsoft.com/office/officeart/2008/layout/LinedList"/>
    <dgm:cxn modelId="{748EBC87-32C4-41AC-A18D-BE1620558C92}" type="presParOf" srcId="{AA817823-B91A-4FA6-9EB0-FC75E9E948DF}" destId="{CDA868E9-606A-498E-8317-4E99C53A3D7F}" srcOrd="0" destOrd="0" presId="urn:microsoft.com/office/officeart/2008/layout/LinedList"/>
    <dgm:cxn modelId="{2E45B1EE-A058-4073-A816-093ECBB556DD}" type="presParOf" srcId="{AA817823-B91A-4FA6-9EB0-FC75E9E948DF}" destId="{9493B9C8-1E56-491E-8FA3-9B6B340F6ADB}" srcOrd="1" destOrd="0" presId="urn:microsoft.com/office/officeart/2008/layout/LinedList"/>
    <dgm:cxn modelId="{C5270694-11F5-49B9-A037-04BBD83FCE83}" type="presParOf" srcId="{951F9CB1-98CC-480D-B091-9BD93799FB8F}" destId="{996840D3-2A19-4C56-9EBB-C118BAA9FAE4}" srcOrd="2" destOrd="0" presId="urn:microsoft.com/office/officeart/2008/layout/LinedList"/>
    <dgm:cxn modelId="{054FFB3B-51D3-463A-B6BF-86D4327EF51C}" type="presParOf" srcId="{951F9CB1-98CC-480D-B091-9BD93799FB8F}" destId="{5A0787DE-4F09-484E-AA72-8A62C144F6C3}" srcOrd="3" destOrd="0" presId="urn:microsoft.com/office/officeart/2008/layout/LinedList"/>
    <dgm:cxn modelId="{0D5569BB-094C-4347-8509-F4926A686B7D}" type="presParOf" srcId="{5A0787DE-4F09-484E-AA72-8A62C144F6C3}" destId="{AF6122C9-A34A-4FD1-8C18-1332AC5A8AF6}" srcOrd="0" destOrd="0" presId="urn:microsoft.com/office/officeart/2008/layout/LinedList"/>
    <dgm:cxn modelId="{835AE89C-860D-42AB-92B4-3D0E5C7A1ED5}" type="presParOf" srcId="{5A0787DE-4F09-484E-AA72-8A62C144F6C3}" destId="{4493903D-D163-4A70-9CD4-410ECBC551C1}" srcOrd="1" destOrd="0" presId="urn:microsoft.com/office/officeart/2008/layout/LinedList"/>
    <dgm:cxn modelId="{8ECF36DE-3769-4FD0-AC58-16BF2A2643D8}" type="presParOf" srcId="{951F9CB1-98CC-480D-B091-9BD93799FB8F}" destId="{0E623BE4-D990-4770-9DF9-2EC0052B27D9}" srcOrd="4" destOrd="0" presId="urn:microsoft.com/office/officeart/2008/layout/LinedList"/>
    <dgm:cxn modelId="{7CD65684-A9CE-4A5C-A6FD-B5524C2D859B}" type="presParOf" srcId="{951F9CB1-98CC-480D-B091-9BD93799FB8F}" destId="{ABCA8A56-F299-435F-B398-97B4A4232D40}" srcOrd="5" destOrd="0" presId="urn:microsoft.com/office/officeart/2008/layout/LinedList"/>
    <dgm:cxn modelId="{EB6FAD08-E91E-4B21-9D83-1C6CF6481A0E}" type="presParOf" srcId="{ABCA8A56-F299-435F-B398-97B4A4232D40}" destId="{C9443B76-25B8-483D-B547-CC996B4F136D}" srcOrd="0" destOrd="0" presId="urn:microsoft.com/office/officeart/2008/layout/LinedList"/>
    <dgm:cxn modelId="{8CA69F09-7B14-4FA3-B4BF-2B0EAC6B4540}" type="presParOf" srcId="{ABCA8A56-F299-435F-B398-97B4A4232D40}" destId="{F14561FA-858D-418B-8A92-D7A67F029467}" srcOrd="1" destOrd="0" presId="urn:microsoft.com/office/officeart/2008/layout/LinedList"/>
    <dgm:cxn modelId="{87C75C4A-E2B1-4253-8D32-F4A40379379C}" type="presParOf" srcId="{951F9CB1-98CC-480D-B091-9BD93799FB8F}" destId="{1F52B44B-02EC-4F6F-9DC2-B4B9D2F2D5A3}" srcOrd="6" destOrd="0" presId="urn:microsoft.com/office/officeart/2008/layout/LinedList"/>
    <dgm:cxn modelId="{0C39FC30-1BA1-486F-8CA0-0611383BA3A7}" type="presParOf" srcId="{951F9CB1-98CC-480D-B091-9BD93799FB8F}" destId="{8D0BA49C-6982-4942-9046-5243608948E4}" srcOrd="7" destOrd="0" presId="urn:microsoft.com/office/officeart/2008/layout/LinedList"/>
    <dgm:cxn modelId="{52BCDD0E-7171-4F96-9607-36115A44AFC7}" type="presParOf" srcId="{8D0BA49C-6982-4942-9046-5243608948E4}" destId="{84D82A6E-E582-4707-832F-9D93671F0DAD}" srcOrd="0" destOrd="0" presId="urn:microsoft.com/office/officeart/2008/layout/LinedList"/>
    <dgm:cxn modelId="{635FD1BE-13C9-45B7-84A0-8FCE8EF32828}" type="presParOf" srcId="{8D0BA49C-6982-4942-9046-5243608948E4}" destId="{CA2313AB-D997-48A1-9871-EC7A1302351C}" srcOrd="1" destOrd="0" presId="urn:microsoft.com/office/officeart/2008/layout/LinedList"/>
    <dgm:cxn modelId="{EDB8D686-5E66-4EA1-B080-CA99A72D0EB6}" type="presParOf" srcId="{951F9CB1-98CC-480D-B091-9BD93799FB8F}" destId="{7E1F16CD-D50D-4B94-8DCF-F150C1ABB47F}" srcOrd="8" destOrd="0" presId="urn:microsoft.com/office/officeart/2008/layout/LinedList"/>
    <dgm:cxn modelId="{D5EC960A-9D34-4563-85CF-82598AFDA4C2}" type="presParOf" srcId="{951F9CB1-98CC-480D-B091-9BD93799FB8F}" destId="{49DB2DE6-A40D-4C47-ADBB-D975DC30D51D}" srcOrd="9" destOrd="0" presId="urn:microsoft.com/office/officeart/2008/layout/LinedList"/>
    <dgm:cxn modelId="{4C254CE5-C6F5-4F09-AA1C-19C7EE4A57C7}" type="presParOf" srcId="{49DB2DE6-A40D-4C47-ADBB-D975DC30D51D}" destId="{77EBB3E5-DA6A-4966-8326-9926D0E9A4E8}" srcOrd="0" destOrd="0" presId="urn:microsoft.com/office/officeart/2008/layout/LinedList"/>
    <dgm:cxn modelId="{97782A78-7CD3-4A78-B76C-FFF498D2C5D9}" type="presParOf" srcId="{49DB2DE6-A40D-4C47-ADBB-D975DC30D51D}" destId="{68F683C0-7928-4C2E-AAD2-25957FE5DA6B}" srcOrd="1" destOrd="0" presId="urn:microsoft.com/office/officeart/2008/layout/LinedList"/>
    <dgm:cxn modelId="{5071FA44-B159-41DE-89AB-5FBE17C025BB}" type="presParOf" srcId="{951F9CB1-98CC-480D-B091-9BD93799FB8F}" destId="{85DF5869-99AB-4A2E-865C-75476948C804}" srcOrd="10" destOrd="0" presId="urn:microsoft.com/office/officeart/2008/layout/LinedList"/>
    <dgm:cxn modelId="{4194C22F-B6B8-4987-AFAC-E6C62BF6CB1D}" type="presParOf" srcId="{951F9CB1-98CC-480D-B091-9BD93799FB8F}" destId="{1812F322-EEB3-4CB1-BA63-B5E01EE1CCB2}" srcOrd="11" destOrd="0" presId="urn:microsoft.com/office/officeart/2008/layout/LinedList"/>
    <dgm:cxn modelId="{3CF9AD62-3A6E-4B4A-BC20-F1E75945CAD0}" type="presParOf" srcId="{1812F322-EEB3-4CB1-BA63-B5E01EE1CCB2}" destId="{CF06D1D0-F0C9-45E3-8955-48B3CC1A9F07}" srcOrd="0" destOrd="0" presId="urn:microsoft.com/office/officeart/2008/layout/LinedList"/>
    <dgm:cxn modelId="{10B208D3-E761-41A5-806F-F8A022BC70F0}" type="presParOf" srcId="{1812F322-EEB3-4CB1-BA63-B5E01EE1CCB2}" destId="{18683E67-1E53-474C-911F-749FD70D4360}" srcOrd="1" destOrd="0" presId="urn:microsoft.com/office/officeart/2008/layout/LinedList"/>
    <dgm:cxn modelId="{BE8C7191-5EEB-43FE-9FAA-DBAB506AB696}" type="presParOf" srcId="{951F9CB1-98CC-480D-B091-9BD93799FB8F}" destId="{458B8A66-A769-41EF-B027-97E68A2582B0}" srcOrd="12" destOrd="0" presId="urn:microsoft.com/office/officeart/2008/layout/LinedList"/>
    <dgm:cxn modelId="{5AB25CEE-F307-4AEA-95C4-16677458FE14}" type="presParOf" srcId="{951F9CB1-98CC-480D-B091-9BD93799FB8F}" destId="{E8DB6CF5-4367-4E56-8745-BF387E82EC7A}" srcOrd="13" destOrd="0" presId="urn:microsoft.com/office/officeart/2008/layout/LinedList"/>
    <dgm:cxn modelId="{D87F29E1-B076-4477-A958-07C0478AF1A0}" type="presParOf" srcId="{E8DB6CF5-4367-4E56-8745-BF387E82EC7A}" destId="{23949107-3B85-4D4B-9135-877009935718}" srcOrd="0" destOrd="0" presId="urn:microsoft.com/office/officeart/2008/layout/LinedList"/>
    <dgm:cxn modelId="{EBA1C426-5267-4E91-A950-17E4ECEC2C1E}" type="presParOf" srcId="{E8DB6CF5-4367-4E56-8745-BF387E82EC7A}" destId="{0B25559E-EE5D-4920-956B-85FC2E5FB5CC}" srcOrd="1" destOrd="0" presId="urn:microsoft.com/office/officeart/2008/layout/LinedList"/>
    <dgm:cxn modelId="{EF628F02-46D6-47D7-BE37-54BE6DBB3B69}" type="presParOf" srcId="{951F9CB1-98CC-480D-B091-9BD93799FB8F}" destId="{A816C6FC-CF99-4ACF-8372-73754C011C06}" srcOrd="14" destOrd="0" presId="urn:microsoft.com/office/officeart/2008/layout/LinedList"/>
    <dgm:cxn modelId="{0BB66EAC-B7B7-4E49-9D2E-2157D11D9A14}" type="presParOf" srcId="{951F9CB1-98CC-480D-B091-9BD93799FB8F}" destId="{EE79E961-3E26-4E0E-8A93-6CFC1F0DA228}" srcOrd="15" destOrd="0" presId="urn:microsoft.com/office/officeart/2008/layout/LinedList"/>
    <dgm:cxn modelId="{CE22FAAE-9AD0-494D-AEF9-C8E5ECE1F86F}" type="presParOf" srcId="{EE79E961-3E26-4E0E-8A93-6CFC1F0DA228}" destId="{ACC37AA6-EBFB-4B7F-AEBD-2ABB589DE1B4}" srcOrd="0" destOrd="0" presId="urn:microsoft.com/office/officeart/2008/layout/LinedList"/>
    <dgm:cxn modelId="{8503B0DB-FBC0-4360-BC0D-082C5B05BE91}" type="presParOf" srcId="{EE79E961-3E26-4E0E-8A93-6CFC1F0DA228}" destId="{7888A724-5627-4592-9E99-69C305E4D1FF}" srcOrd="1" destOrd="0" presId="urn:microsoft.com/office/officeart/2008/layout/LinedList"/>
    <dgm:cxn modelId="{D0EAF566-7CD6-451E-8E58-BCE7C747D9B9}" type="presParOf" srcId="{951F9CB1-98CC-480D-B091-9BD93799FB8F}" destId="{93FA1B54-E92F-4BC2-A06A-F3120B550ACD}" srcOrd="16" destOrd="0" presId="urn:microsoft.com/office/officeart/2008/layout/LinedList"/>
    <dgm:cxn modelId="{35628194-70C5-40D9-8384-FF872CE46F06}" type="presParOf" srcId="{951F9CB1-98CC-480D-B091-9BD93799FB8F}" destId="{2BD96C77-52AA-490A-9238-31CDE6D010BD}" srcOrd="17" destOrd="0" presId="urn:microsoft.com/office/officeart/2008/layout/LinedList"/>
    <dgm:cxn modelId="{5B3390CD-AEA2-4E98-B827-9CB3F09CD58C}" type="presParOf" srcId="{2BD96C77-52AA-490A-9238-31CDE6D010BD}" destId="{2BFD8F9D-270C-4C87-ACFB-52823968DB81}" srcOrd="0" destOrd="0" presId="urn:microsoft.com/office/officeart/2008/layout/LinedList"/>
    <dgm:cxn modelId="{C35CF039-ABFC-4195-B73E-AB9040E815D4}" type="presParOf" srcId="{2BD96C77-52AA-490A-9238-31CDE6D010BD}" destId="{CF43B694-F1F0-46BC-A944-6E4DC9024EDF}" srcOrd="1" destOrd="0" presId="urn:microsoft.com/office/officeart/2008/layout/LinedList"/>
  </dgm:cxnLst>
  <dgm:bg/>
  <dgm:whole>
    <a:ln w="12700">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F2ED1A-0B3F-4A8C-82C3-641B9F75F59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1D659CB-929C-403C-ACCE-CE7CC78DE662}">
      <dgm:prSet/>
      <dgm:spPr>
        <a:ln w="12700"/>
      </dgm:spPr>
      <dgm:t>
        <a:bodyPr/>
        <a:lstStyle/>
        <a:p>
          <a:pPr algn="ctr" rtl="0"/>
          <a:r>
            <a:rPr lang="en-US" b="1" dirty="0" smtClean="0">
              <a:solidFill>
                <a:srgbClr val="C00000"/>
              </a:solidFill>
            </a:rPr>
            <a:t>Formal reports and proposals </a:t>
          </a:r>
          <a:endParaRPr lang="en-US" b="1" dirty="0">
            <a:solidFill>
              <a:srgbClr val="C00000"/>
            </a:solidFill>
          </a:endParaRPr>
        </a:p>
      </dgm:t>
    </dgm:pt>
    <dgm:pt modelId="{CCD40092-6C8F-4EC8-9A7C-1281CCF818A6}" type="parTrans" cxnId="{2DC40BEC-84CA-4D33-93E3-D97D1BFD45D2}">
      <dgm:prSet/>
      <dgm:spPr/>
      <dgm:t>
        <a:bodyPr/>
        <a:lstStyle/>
        <a:p>
          <a:endParaRPr lang="en-US"/>
        </a:p>
      </dgm:t>
    </dgm:pt>
    <dgm:pt modelId="{751CB438-99A8-4B2F-AA56-16A6B27F873D}" type="sibTrans" cxnId="{2DC40BEC-84CA-4D33-93E3-D97D1BFD45D2}">
      <dgm:prSet/>
      <dgm:spPr/>
      <dgm:t>
        <a:bodyPr/>
        <a:lstStyle/>
        <a:p>
          <a:endParaRPr lang="en-US"/>
        </a:p>
      </dgm:t>
    </dgm:pt>
    <dgm:pt modelId="{E5219BB5-EBB6-43AF-8A50-8BB0044594F6}">
      <dgm:prSet/>
      <dgm:spPr/>
      <dgm:t>
        <a:bodyPr/>
        <a:lstStyle/>
        <a:p>
          <a:pPr rtl="0"/>
          <a:r>
            <a:rPr lang="en-US" dirty="0" smtClean="0"/>
            <a:t>Address complex problems, situations, events</a:t>
          </a:r>
          <a:endParaRPr lang="en-US" dirty="0"/>
        </a:p>
      </dgm:t>
    </dgm:pt>
    <dgm:pt modelId="{16837C54-5298-4443-A4AC-099ADCF09F36}" type="parTrans" cxnId="{657E7413-2B10-4E1B-A3D2-78DCBCAEA716}">
      <dgm:prSet/>
      <dgm:spPr/>
      <dgm:t>
        <a:bodyPr/>
        <a:lstStyle/>
        <a:p>
          <a:endParaRPr lang="en-US"/>
        </a:p>
      </dgm:t>
    </dgm:pt>
    <dgm:pt modelId="{8B368A0E-A30E-4F14-9456-287B23A90A96}" type="sibTrans" cxnId="{657E7413-2B10-4E1B-A3D2-78DCBCAEA716}">
      <dgm:prSet/>
      <dgm:spPr/>
      <dgm:t>
        <a:bodyPr/>
        <a:lstStyle/>
        <a:p>
          <a:endParaRPr lang="en-US"/>
        </a:p>
      </dgm:t>
    </dgm:pt>
    <dgm:pt modelId="{93C2A514-1B94-4196-9F1E-46526EBF908D}">
      <dgm:prSet custT="1"/>
      <dgm:spPr/>
      <dgm:t>
        <a:bodyPr/>
        <a:lstStyle/>
        <a:p>
          <a:pPr rtl="0"/>
          <a:r>
            <a:rPr lang="en-US" sz="2200" dirty="0" smtClean="0"/>
            <a:t>Collaborative writing</a:t>
          </a:r>
          <a:endParaRPr lang="en-US" sz="2200" dirty="0"/>
        </a:p>
      </dgm:t>
    </dgm:pt>
    <dgm:pt modelId="{0D3CFA13-00D8-42E3-8864-2414A5B5117C}" type="parTrans" cxnId="{21CFA8F0-6A7C-4355-A195-E1ABC5296DFB}">
      <dgm:prSet/>
      <dgm:spPr/>
      <dgm:t>
        <a:bodyPr/>
        <a:lstStyle/>
        <a:p>
          <a:endParaRPr lang="en-US"/>
        </a:p>
      </dgm:t>
    </dgm:pt>
    <dgm:pt modelId="{CBFA1CEF-8E24-4B0D-A560-DADB9557A549}" type="sibTrans" cxnId="{21CFA8F0-6A7C-4355-A195-E1ABC5296DFB}">
      <dgm:prSet/>
      <dgm:spPr/>
      <dgm:t>
        <a:bodyPr/>
        <a:lstStyle/>
        <a:p>
          <a:endParaRPr lang="en-US"/>
        </a:p>
      </dgm:t>
    </dgm:pt>
    <dgm:pt modelId="{995DFCE2-D449-4C7D-898D-6B5F09EDFB96}">
      <dgm:prSet custT="1"/>
      <dgm:spPr/>
      <dgm:t>
        <a:bodyPr/>
        <a:lstStyle/>
        <a:p>
          <a:pPr rtl="0"/>
          <a:r>
            <a:rPr lang="en-US" sz="2200" smtClean="0"/>
            <a:t>For multiple readers of different specialities</a:t>
          </a:r>
          <a:endParaRPr lang="en-US" sz="2200"/>
        </a:p>
      </dgm:t>
    </dgm:pt>
    <dgm:pt modelId="{F9C24BD7-4DCA-456A-904D-F8514825A159}" type="parTrans" cxnId="{6B5CD7BE-FFD6-4610-A1D7-8B2515FB2121}">
      <dgm:prSet/>
      <dgm:spPr/>
      <dgm:t>
        <a:bodyPr/>
        <a:lstStyle/>
        <a:p>
          <a:endParaRPr lang="en-US"/>
        </a:p>
      </dgm:t>
    </dgm:pt>
    <dgm:pt modelId="{7AE9E3A4-57A5-46E0-81A4-880CC3EC90C8}" type="sibTrans" cxnId="{6B5CD7BE-FFD6-4610-A1D7-8B2515FB2121}">
      <dgm:prSet/>
      <dgm:spPr/>
      <dgm:t>
        <a:bodyPr/>
        <a:lstStyle/>
        <a:p>
          <a:endParaRPr lang="en-US"/>
        </a:p>
      </dgm:t>
    </dgm:pt>
    <dgm:pt modelId="{56AF49D7-2EE1-4728-BEB8-B07C8C2E77BE}">
      <dgm:prSet custT="1"/>
      <dgm:spPr/>
      <dgm:t>
        <a:bodyPr/>
        <a:lstStyle/>
        <a:p>
          <a:pPr rtl="0"/>
          <a:r>
            <a:rPr lang="en-US" sz="2200" dirty="0" smtClean="0"/>
            <a:t>6 – more pages</a:t>
          </a:r>
          <a:endParaRPr lang="en-US" sz="2200" dirty="0"/>
        </a:p>
      </dgm:t>
    </dgm:pt>
    <dgm:pt modelId="{F1E3A062-B39A-49D1-8A80-C1E52FF13FDF}" type="parTrans" cxnId="{7EDBF9C1-7E68-43DF-986B-01DC4D0EA66F}">
      <dgm:prSet/>
      <dgm:spPr/>
      <dgm:t>
        <a:bodyPr/>
        <a:lstStyle/>
        <a:p>
          <a:endParaRPr lang="en-US"/>
        </a:p>
      </dgm:t>
    </dgm:pt>
    <dgm:pt modelId="{CD2C78D7-92DE-4B0D-8A4C-E5C81D816CE9}" type="sibTrans" cxnId="{7EDBF9C1-7E68-43DF-986B-01DC4D0EA66F}">
      <dgm:prSet/>
      <dgm:spPr/>
      <dgm:t>
        <a:bodyPr/>
        <a:lstStyle/>
        <a:p>
          <a:endParaRPr lang="en-US"/>
        </a:p>
      </dgm:t>
    </dgm:pt>
    <dgm:pt modelId="{A09D1EAE-6178-439B-A7F1-63FCF3E4B853}">
      <dgm:prSet custT="1"/>
      <dgm:spPr/>
      <dgm:t>
        <a:bodyPr/>
        <a:lstStyle/>
        <a:p>
          <a:pPr rtl="0"/>
          <a:r>
            <a:rPr lang="en-US" sz="2200" smtClean="0"/>
            <a:t>Mostly external audience</a:t>
          </a:r>
          <a:endParaRPr lang="en-US" sz="2200"/>
        </a:p>
      </dgm:t>
    </dgm:pt>
    <dgm:pt modelId="{7C27A868-06C5-4E0D-BBA1-AE30745F5141}" type="parTrans" cxnId="{5A3782BF-5A49-4F83-BB5E-C4B6605520D2}">
      <dgm:prSet/>
      <dgm:spPr/>
      <dgm:t>
        <a:bodyPr/>
        <a:lstStyle/>
        <a:p>
          <a:endParaRPr lang="en-US"/>
        </a:p>
      </dgm:t>
    </dgm:pt>
    <dgm:pt modelId="{45F89168-D2DB-485A-B02F-AAA7ED49DBD1}" type="sibTrans" cxnId="{5A3782BF-5A49-4F83-BB5E-C4B6605520D2}">
      <dgm:prSet/>
      <dgm:spPr/>
      <dgm:t>
        <a:bodyPr/>
        <a:lstStyle/>
        <a:p>
          <a:endParaRPr lang="en-US"/>
        </a:p>
      </dgm:t>
    </dgm:pt>
    <dgm:pt modelId="{A98DE023-80AD-4421-9785-032A9192B090}">
      <dgm:prSet custT="1"/>
      <dgm:spPr/>
      <dgm:t>
        <a:bodyPr/>
        <a:lstStyle/>
        <a:p>
          <a:pPr rtl="0"/>
          <a:r>
            <a:rPr lang="en-US" sz="2200" smtClean="0"/>
            <a:t>Often bound or with some (file) cover</a:t>
          </a:r>
          <a:endParaRPr lang="en-US" sz="2200"/>
        </a:p>
      </dgm:t>
    </dgm:pt>
    <dgm:pt modelId="{B4AD3E2C-0802-4D7C-A63A-04FB612E4C15}" type="parTrans" cxnId="{57132D6D-4A9D-43FF-8801-50BC96948098}">
      <dgm:prSet/>
      <dgm:spPr/>
      <dgm:t>
        <a:bodyPr/>
        <a:lstStyle/>
        <a:p>
          <a:endParaRPr lang="en-US"/>
        </a:p>
      </dgm:t>
    </dgm:pt>
    <dgm:pt modelId="{5F7F88A0-1DE9-40FE-91DE-5D662133CAEE}" type="sibTrans" cxnId="{57132D6D-4A9D-43FF-8801-50BC96948098}">
      <dgm:prSet/>
      <dgm:spPr/>
      <dgm:t>
        <a:bodyPr/>
        <a:lstStyle/>
        <a:p>
          <a:endParaRPr lang="en-US"/>
        </a:p>
      </dgm:t>
    </dgm:pt>
    <dgm:pt modelId="{049046DB-4579-4275-843F-DDFD275A74F1}">
      <dgm:prSet custT="1"/>
      <dgm:spPr/>
      <dgm:t>
        <a:bodyPr/>
        <a:lstStyle/>
        <a:p>
          <a:pPr rtl="0"/>
          <a:r>
            <a:rPr lang="en-US" sz="2200" dirty="0" smtClean="0"/>
            <a:t>Multiple level headings to help locate information</a:t>
          </a:r>
          <a:endParaRPr lang="en-US" sz="2200" dirty="0"/>
        </a:p>
      </dgm:t>
    </dgm:pt>
    <dgm:pt modelId="{28B6B6AE-19F0-4F75-B14C-F397BD2D4256}" type="parTrans" cxnId="{B773E07E-06F8-49D0-B370-F11E7683AAA0}">
      <dgm:prSet/>
      <dgm:spPr/>
      <dgm:t>
        <a:bodyPr/>
        <a:lstStyle/>
        <a:p>
          <a:endParaRPr lang="en-US"/>
        </a:p>
      </dgm:t>
    </dgm:pt>
    <dgm:pt modelId="{9B7B9623-13F5-4C9D-8413-78ACAAC8B315}" type="sibTrans" cxnId="{B773E07E-06F8-49D0-B370-F11E7683AAA0}">
      <dgm:prSet/>
      <dgm:spPr/>
      <dgm:t>
        <a:bodyPr/>
        <a:lstStyle/>
        <a:p>
          <a:endParaRPr lang="en-US"/>
        </a:p>
      </dgm:t>
    </dgm:pt>
    <dgm:pt modelId="{0AE77B50-EA11-4012-A133-7809B6EE9CFB}">
      <dgm:prSet custT="1"/>
      <dgm:spPr/>
      <dgm:t>
        <a:bodyPr/>
        <a:lstStyle/>
        <a:p>
          <a:pPr rtl="0"/>
          <a:r>
            <a:rPr lang="en-US" sz="2200" smtClean="0"/>
            <a:t>Have front and back material: Title page, ToC, Appendixes</a:t>
          </a:r>
          <a:endParaRPr lang="en-US" sz="2200"/>
        </a:p>
      </dgm:t>
    </dgm:pt>
    <dgm:pt modelId="{F4C44B9E-5F62-40AA-9FA5-8686BE58CA0B}" type="parTrans" cxnId="{D732D9F6-3168-4AA6-963B-4326774A97BC}">
      <dgm:prSet/>
      <dgm:spPr/>
      <dgm:t>
        <a:bodyPr/>
        <a:lstStyle/>
        <a:p>
          <a:endParaRPr lang="en-US"/>
        </a:p>
      </dgm:t>
    </dgm:pt>
    <dgm:pt modelId="{601B66CA-B213-4C37-85E3-943C4F7EC035}" type="sibTrans" cxnId="{D732D9F6-3168-4AA6-963B-4326774A97BC}">
      <dgm:prSet/>
      <dgm:spPr/>
      <dgm:t>
        <a:bodyPr/>
        <a:lstStyle/>
        <a:p>
          <a:endParaRPr lang="en-US"/>
        </a:p>
      </dgm:t>
    </dgm:pt>
    <dgm:pt modelId="{D40E597A-55DF-4C5B-8E56-9F08179A1ED7}" type="pres">
      <dgm:prSet presAssocID="{B1F2ED1A-0B3F-4A8C-82C3-641B9F75F598}" presName="vert0" presStyleCnt="0">
        <dgm:presLayoutVars>
          <dgm:dir/>
          <dgm:animOne val="branch"/>
          <dgm:animLvl val="lvl"/>
        </dgm:presLayoutVars>
      </dgm:prSet>
      <dgm:spPr/>
    </dgm:pt>
    <dgm:pt modelId="{D9E29719-59C1-404A-AA4B-1551288E3907}" type="pres">
      <dgm:prSet presAssocID="{E1D659CB-929C-403C-ACCE-CE7CC78DE662}" presName="thickLine" presStyleLbl="alignNode1" presStyleIdx="0" presStyleCnt="9"/>
      <dgm:spPr/>
    </dgm:pt>
    <dgm:pt modelId="{E52A4F6B-4357-4593-B2FF-113682C0B8B5}" type="pres">
      <dgm:prSet presAssocID="{E1D659CB-929C-403C-ACCE-CE7CC78DE662}" presName="horz1" presStyleCnt="0"/>
      <dgm:spPr/>
    </dgm:pt>
    <dgm:pt modelId="{F0ED6CFD-411A-411D-8D5F-7F5CB10B1EA7}" type="pres">
      <dgm:prSet presAssocID="{E1D659CB-929C-403C-ACCE-CE7CC78DE662}" presName="tx1" presStyleLbl="revTx" presStyleIdx="0" presStyleCnt="9"/>
      <dgm:spPr>
        <a:prstGeom prst="rect">
          <a:avLst/>
        </a:prstGeom>
      </dgm:spPr>
    </dgm:pt>
    <dgm:pt modelId="{C40C0077-8D27-4899-87D6-03E7BBD1E52E}" type="pres">
      <dgm:prSet presAssocID="{E1D659CB-929C-403C-ACCE-CE7CC78DE662}" presName="vert1" presStyleCnt="0"/>
      <dgm:spPr/>
    </dgm:pt>
    <dgm:pt modelId="{4AF724C3-3813-401E-B8BD-0379014DC049}" type="pres">
      <dgm:prSet presAssocID="{E5219BB5-EBB6-43AF-8A50-8BB0044594F6}" presName="thickLine" presStyleLbl="alignNode1" presStyleIdx="1" presStyleCnt="9"/>
      <dgm:spPr/>
    </dgm:pt>
    <dgm:pt modelId="{55DEB4F2-A94F-4474-BA3F-B7942037E314}" type="pres">
      <dgm:prSet presAssocID="{E5219BB5-EBB6-43AF-8A50-8BB0044594F6}" presName="horz1" presStyleCnt="0"/>
      <dgm:spPr/>
    </dgm:pt>
    <dgm:pt modelId="{D3787718-4302-4379-AF72-23343F31AA87}" type="pres">
      <dgm:prSet presAssocID="{E5219BB5-EBB6-43AF-8A50-8BB0044594F6}" presName="tx1" presStyleLbl="revTx" presStyleIdx="1" presStyleCnt="9"/>
      <dgm:spPr/>
    </dgm:pt>
    <dgm:pt modelId="{036C7184-78B6-4410-8AB2-A3C1615B90EF}" type="pres">
      <dgm:prSet presAssocID="{E5219BB5-EBB6-43AF-8A50-8BB0044594F6}" presName="vert1" presStyleCnt="0"/>
      <dgm:spPr/>
    </dgm:pt>
    <dgm:pt modelId="{70FA30DC-7067-41A9-BE93-46E2B21B19E1}" type="pres">
      <dgm:prSet presAssocID="{93C2A514-1B94-4196-9F1E-46526EBF908D}" presName="thickLine" presStyleLbl="alignNode1" presStyleIdx="2" presStyleCnt="9"/>
      <dgm:spPr/>
    </dgm:pt>
    <dgm:pt modelId="{644E48A5-EAFC-4A84-9FE2-07198AB1E8D1}" type="pres">
      <dgm:prSet presAssocID="{93C2A514-1B94-4196-9F1E-46526EBF908D}" presName="horz1" presStyleCnt="0"/>
      <dgm:spPr/>
    </dgm:pt>
    <dgm:pt modelId="{3F0353A4-D0A1-49AE-92B8-54BDCEC000CE}" type="pres">
      <dgm:prSet presAssocID="{93C2A514-1B94-4196-9F1E-46526EBF908D}" presName="tx1" presStyleLbl="revTx" presStyleIdx="2" presStyleCnt="9"/>
      <dgm:spPr/>
    </dgm:pt>
    <dgm:pt modelId="{7B0EF895-8B31-46FA-B631-F8482A9CD07D}" type="pres">
      <dgm:prSet presAssocID="{93C2A514-1B94-4196-9F1E-46526EBF908D}" presName="vert1" presStyleCnt="0"/>
      <dgm:spPr/>
    </dgm:pt>
    <dgm:pt modelId="{A7E3FCDC-6C27-4C7E-9304-4BB295C41633}" type="pres">
      <dgm:prSet presAssocID="{995DFCE2-D449-4C7D-898D-6B5F09EDFB96}" presName="thickLine" presStyleLbl="alignNode1" presStyleIdx="3" presStyleCnt="9"/>
      <dgm:spPr/>
    </dgm:pt>
    <dgm:pt modelId="{F6FB0E87-40D4-4DCC-B470-D8E6809AFB48}" type="pres">
      <dgm:prSet presAssocID="{995DFCE2-D449-4C7D-898D-6B5F09EDFB96}" presName="horz1" presStyleCnt="0"/>
      <dgm:spPr/>
    </dgm:pt>
    <dgm:pt modelId="{52B7F9E5-D8D7-4FC1-A27B-4180F6DD430F}" type="pres">
      <dgm:prSet presAssocID="{995DFCE2-D449-4C7D-898D-6B5F09EDFB96}" presName="tx1" presStyleLbl="revTx" presStyleIdx="3" presStyleCnt="9"/>
      <dgm:spPr/>
    </dgm:pt>
    <dgm:pt modelId="{E91BF412-D152-4FE7-9294-AD3C3C698EEC}" type="pres">
      <dgm:prSet presAssocID="{995DFCE2-D449-4C7D-898D-6B5F09EDFB96}" presName="vert1" presStyleCnt="0"/>
      <dgm:spPr/>
    </dgm:pt>
    <dgm:pt modelId="{E556127D-3FE0-4E2C-AA98-7448FB51EDDB}" type="pres">
      <dgm:prSet presAssocID="{56AF49D7-2EE1-4728-BEB8-B07C8C2E77BE}" presName="thickLine" presStyleLbl="alignNode1" presStyleIdx="4" presStyleCnt="9"/>
      <dgm:spPr/>
    </dgm:pt>
    <dgm:pt modelId="{A6D3274E-CDB9-45CA-BA48-317A153FFE6F}" type="pres">
      <dgm:prSet presAssocID="{56AF49D7-2EE1-4728-BEB8-B07C8C2E77BE}" presName="horz1" presStyleCnt="0"/>
      <dgm:spPr/>
    </dgm:pt>
    <dgm:pt modelId="{F800CFEC-4212-4693-97EC-69B2D9590359}" type="pres">
      <dgm:prSet presAssocID="{56AF49D7-2EE1-4728-BEB8-B07C8C2E77BE}" presName="tx1" presStyleLbl="revTx" presStyleIdx="4" presStyleCnt="9"/>
      <dgm:spPr/>
    </dgm:pt>
    <dgm:pt modelId="{544F792C-504A-4CDA-B7C4-2852403D221D}" type="pres">
      <dgm:prSet presAssocID="{56AF49D7-2EE1-4728-BEB8-B07C8C2E77BE}" presName="vert1" presStyleCnt="0"/>
      <dgm:spPr/>
    </dgm:pt>
    <dgm:pt modelId="{3A17C765-DB8E-4FC1-908F-84D483E15380}" type="pres">
      <dgm:prSet presAssocID="{A09D1EAE-6178-439B-A7F1-63FCF3E4B853}" presName="thickLine" presStyleLbl="alignNode1" presStyleIdx="5" presStyleCnt="9"/>
      <dgm:spPr/>
    </dgm:pt>
    <dgm:pt modelId="{1D065BDD-11ED-493B-95BB-7998DB21C963}" type="pres">
      <dgm:prSet presAssocID="{A09D1EAE-6178-439B-A7F1-63FCF3E4B853}" presName="horz1" presStyleCnt="0"/>
      <dgm:spPr/>
    </dgm:pt>
    <dgm:pt modelId="{F87CB60B-91DA-49BA-A33A-7B95158CD28E}" type="pres">
      <dgm:prSet presAssocID="{A09D1EAE-6178-439B-A7F1-63FCF3E4B853}" presName="tx1" presStyleLbl="revTx" presStyleIdx="5" presStyleCnt="9"/>
      <dgm:spPr/>
    </dgm:pt>
    <dgm:pt modelId="{95CA5A85-2223-4AA5-9BBA-89FDF91DDB1E}" type="pres">
      <dgm:prSet presAssocID="{A09D1EAE-6178-439B-A7F1-63FCF3E4B853}" presName="vert1" presStyleCnt="0"/>
      <dgm:spPr/>
    </dgm:pt>
    <dgm:pt modelId="{19A3CC9A-3C20-493A-8A9A-A0F71070F8AF}" type="pres">
      <dgm:prSet presAssocID="{A98DE023-80AD-4421-9785-032A9192B090}" presName="thickLine" presStyleLbl="alignNode1" presStyleIdx="6" presStyleCnt="9"/>
      <dgm:spPr/>
    </dgm:pt>
    <dgm:pt modelId="{B0EE1901-96D8-4412-8A88-67019B495470}" type="pres">
      <dgm:prSet presAssocID="{A98DE023-80AD-4421-9785-032A9192B090}" presName="horz1" presStyleCnt="0"/>
      <dgm:spPr/>
    </dgm:pt>
    <dgm:pt modelId="{7C3736C5-A993-4AD9-BD25-281EBC6BDDC7}" type="pres">
      <dgm:prSet presAssocID="{A98DE023-80AD-4421-9785-032A9192B090}" presName="tx1" presStyleLbl="revTx" presStyleIdx="6" presStyleCnt="9"/>
      <dgm:spPr/>
    </dgm:pt>
    <dgm:pt modelId="{A1AD0988-1DCB-4FEE-8B0C-2A975A80DB1F}" type="pres">
      <dgm:prSet presAssocID="{A98DE023-80AD-4421-9785-032A9192B090}" presName="vert1" presStyleCnt="0"/>
      <dgm:spPr/>
    </dgm:pt>
    <dgm:pt modelId="{9F384BC3-14FF-4559-8473-7EF0329D3D0B}" type="pres">
      <dgm:prSet presAssocID="{049046DB-4579-4275-843F-DDFD275A74F1}" presName="thickLine" presStyleLbl="alignNode1" presStyleIdx="7" presStyleCnt="9"/>
      <dgm:spPr/>
    </dgm:pt>
    <dgm:pt modelId="{3AB5CF59-3323-41E2-AC50-F0D37350FF8B}" type="pres">
      <dgm:prSet presAssocID="{049046DB-4579-4275-843F-DDFD275A74F1}" presName="horz1" presStyleCnt="0"/>
      <dgm:spPr/>
    </dgm:pt>
    <dgm:pt modelId="{42A1D011-5C50-473C-B659-76EEBC920132}" type="pres">
      <dgm:prSet presAssocID="{049046DB-4579-4275-843F-DDFD275A74F1}" presName="tx1" presStyleLbl="revTx" presStyleIdx="7" presStyleCnt="9"/>
      <dgm:spPr/>
      <dgm:t>
        <a:bodyPr/>
        <a:lstStyle/>
        <a:p>
          <a:endParaRPr lang="en-US"/>
        </a:p>
      </dgm:t>
    </dgm:pt>
    <dgm:pt modelId="{7139A0BC-90A7-4273-A45A-28958B47F3F3}" type="pres">
      <dgm:prSet presAssocID="{049046DB-4579-4275-843F-DDFD275A74F1}" presName="vert1" presStyleCnt="0"/>
      <dgm:spPr/>
    </dgm:pt>
    <dgm:pt modelId="{0B4D9236-24AC-4CD7-B45E-CA1F0631844E}" type="pres">
      <dgm:prSet presAssocID="{0AE77B50-EA11-4012-A133-7809B6EE9CFB}" presName="thickLine" presStyleLbl="alignNode1" presStyleIdx="8" presStyleCnt="9"/>
      <dgm:spPr/>
    </dgm:pt>
    <dgm:pt modelId="{2AF2D700-4E7B-4CF7-95DA-367AEB550D16}" type="pres">
      <dgm:prSet presAssocID="{0AE77B50-EA11-4012-A133-7809B6EE9CFB}" presName="horz1" presStyleCnt="0"/>
      <dgm:spPr/>
    </dgm:pt>
    <dgm:pt modelId="{9821E1F9-7D01-4E10-A9D1-D2B206702A57}" type="pres">
      <dgm:prSet presAssocID="{0AE77B50-EA11-4012-A133-7809B6EE9CFB}" presName="tx1" presStyleLbl="revTx" presStyleIdx="8" presStyleCnt="9"/>
      <dgm:spPr/>
    </dgm:pt>
    <dgm:pt modelId="{63B94B64-5C43-44A1-8B1F-99C225D6AD52}" type="pres">
      <dgm:prSet presAssocID="{0AE77B50-EA11-4012-A133-7809B6EE9CFB}" presName="vert1" presStyleCnt="0"/>
      <dgm:spPr/>
    </dgm:pt>
  </dgm:ptLst>
  <dgm:cxnLst>
    <dgm:cxn modelId="{2DC40BEC-84CA-4D33-93E3-D97D1BFD45D2}" srcId="{B1F2ED1A-0B3F-4A8C-82C3-641B9F75F598}" destId="{E1D659CB-929C-403C-ACCE-CE7CC78DE662}" srcOrd="0" destOrd="0" parTransId="{CCD40092-6C8F-4EC8-9A7C-1281CCF818A6}" sibTransId="{751CB438-99A8-4B2F-AA56-16A6B27F873D}"/>
    <dgm:cxn modelId="{297DE410-2DF7-4255-B2F6-A1D504C454CC}" type="presOf" srcId="{995DFCE2-D449-4C7D-898D-6B5F09EDFB96}" destId="{52B7F9E5-D8D7-4FC1-A27B-4180F6DD430F}" srcOrd="0" destOrd="0" presId="urn:microsoft.com/office/officeart/2008/layout/LinedList"/>
    <dgm:cxn modelId="{72A85B36-0C40-4641-95AE-1C0331C0C174}" type="presOf" srcId="{93C2A514-1B94-4196-9F1E-46526EBF908D}" destId="{3F0353A4-D0A1-49AE-92B8-54BDCEC000CE}" srcOrd="0" destOrd="0" presId="urn:microsoft.com/office/officeart/2008/layout/LinedList"/>
    <dgm:cxn modelId="{6B5CD7BE-FFD6-4610-A1D7-8B2515FB2121}" srcId="{B1F2ED1A-0B3F-4A8C-82C3-641B9F75F598}" destId="{995DFCE2-D449-4C7D-898D-6B5F09EDFB96}" srcOrd="3" destOrd="0" parTransId="{F9C24BD7-4DCA-456A-904D-F8514825A159}" sibTransId="{7AE9E3A4-57A5-46E0-81A4-880CC3EC90C8}"/>
    <dgm:cxn modelId="{6FB70CB4-7E13-40E3-AC63-F8AEEDC12CC3}" type="presOf" srcId="{E1D659CB-929C-403C-ACCE-CE7CC78DE662}" destId="{F0ED6CFD-411A-411D-8D5F-7F5CB10B1EA7}" srcOrd="0" destOrd="0" presId="urn:microsoft.com/office/officeart/2008/layout/LinedList"/>
    <dgm:cxn modelId="{5A3782BF-5A49-4F83-BB5E-C4B6605520D2}" srcId="{B1F2ED1A-0B3F-4A8C-82C3-641B9F75F598}" destId="{A09D1EAE-6178-439B-A7F1-63FCF3E4B853}" srcOrd="5" destOrd="0" parTransId="{7C27A868-06C5-4E0D-BBA1-AE30745F5141}" sibTransId="{45F89168-D2DB-485A-B02F-AAA7ED49DBD1}"/>
    <dgm:cxn modelId="{10DF060F-56A9-442F-933F-1DFC0CD391FB}" type="presOf" srcId="{E5219BB5-EBB6-43AF-8A50-8BB0044594F6}" destId="{D3787718-4302-4379-AF72-23343F31AA87}" srcOrd="0" destOrd="0" presId="urn:microsoft.com/office/officeart/2008/layout/LinedList"/>
    <dgm:cxn modelId="{C13AECA3-7B30-43CA-BF0E-AFA8CB6DA093}" type="presOf" srcId="{049046DB-4579-4275-843F-DDFD275A74F1}" destId="{42A1D011-5C50-473C-B659-76EEBC920132}" srcOrd="0" destOrd="0" presId="urn:microsoft.com/office/officeart/2008/layout/LinedList"/>
    <dgm:cxn modelId="{657E7413-2B10-4E1B-A3D2-78DCBCAEA716}" srcId="{B1F2ED1A-0B3F-4A8C-82C3-641B9F75F598}" destId="{E5219BB5-EBB6-43AF-8A50-8BB0044594F6}" srcOrd="1" destOrd="0" parTransId="{16837C54-5298-4443-A4AC-099ADCF09F36}" sibTransId="{8B368A0E-A30E-4F14-9456-287B23A90A96}"/>
    <dgm:cxn modelId="{42EDC9BF-8D39-42EC-A9F8-90321AAE90C4}" type="presOf" srcId="{0AE77B50-EA11-4012-A133-7809B6EE9CFB}" destId="{9821E1F9-7D01-4E10-A9D1-D2B206702A57}" srcOrd="0" destOrd="0" presId="urn:microsoft.com/office/officeart/2008/layout/LinedList"/>
    <dgm:cxn modelId="{958BB1B9-EB76-405A-822B-EBAC4CFED379}" type="presOf" srcId="{56AF49D7-2EE1-4728-BEB8-B07C8C2E77BE}" destId="{F800CFEC-4212-4693-97EC-69B2D9590359}" srcOrd="0" destOrd="0" presId="urn:microsoft.com/office/officeart/2008/layout/LinedList"/>
    <dgm:cxn modelId="{EF92CEF3-13EB-47F7-961C-407AB63774AD}" type="presOf" srcId="{B1F2ED1A-0B3F-4A8C-82C3-641B9F75F598}" destId="{D40E597A-55DF-4C5B-8E56-9F08179A1ED7}" srcOrd="0" destOrd="0" presId="urn:microsoft.com/office/officeart/2008/layout/LinedList"/>
    <dgm:cxn modelId="{D732D9F6-3168-4AA6-963B-4326774A97BC}" srcId="{B1F2ED1A-0B3F-4A8C-82C3-641B9F75F598}" destId="{0AE77B50-EA11-4012-A133-7809B6EE9CFB}" srcOrd="8" destOrd="0" parTransId="{F4C44B9E-5F62-40AA-9FA5-8686BE58CA0B}" sibTransId="{601B66CA-B213-4C37-85E3-943C4F7EC035}"/>
    <dgm:cxn modelId="{57132D6D-4A9D-43FF-8801-50BC96948098}" srcId="{B1F2ED1A-0B3F-4A8C-82C3-641B9F75F598}" destId="{A98DE023-80AD-4421-9785-032A9192B090}" srcOrd="6" destOrd="0" parTransId="{B4AD3E2C-0802-4D7C-A63A-04FB612E4C15}" sibTransId="{5F7F88A0-1DE9-40FE-91DE-5D662133CAEE}"/>
    <dgm:cxn modelId="{7EDBF9C1-7E68-43DF-986B-01DC4D0EA66F}" srcId="{B1F2ED1A-0B3F-4A8C-82C3-641B9F75F598}" destId="{56AF49D7-2EE1-4728-BEB8-B07C8C2E77BE}" srcOrd="4" destOrd="0" parTransId="{F1E3A062-B39A-49D1-8A80-C1E52FF13FDF}" sibTransId="{CD2C78D7-92DE-4B0D-8A4C-E5C81D816CE9}"/>
    <dgm:cxn modelId="{B773E07E-06F8-49D0-B370-F11E7683AAA0}" srcId="{B1F2ED1A-0B3F-4A8C-82C3-641B9F75F598}" destId="{049046DB-4579-4275-843F-DDFD275A74F1}" srcOrd="7" destOrd="0" parTransId="{28B6B6AE-19F0-4F75-B14C-F397BD2D4256}" sibTransId="{9B7B9623-13F5-4C9D-8413-78ACAAC8B315}"/>
    <dgm:cxn modelId="{E9625AC7-B147-4F9F-ACB0-F8D25D03ADD8}" type="presOf" srcId="{A98DE023-80AD-4421-9785-032A9192B090}" destId="{7C3736C5-A993-4AD9-BD25-281EBC6BDDC7}" srcOrd="0" destOrd="0" presId="urn:microsoft.com/office/officeart/2008/layout/LinedList"/>
    <dgm:cxn modelId="{21CFA8F0-6A7C-4355-A195-E1ABC5296DFB}" srcId="{B1F2ED1A-0B3F-4A8C-82C3-641B9F75F598}" destId="{93C2A514-1B94-4196-9F1E-46526EBF908D}" srcOrd="2" destOrd="0" parTransId="{0D3CFA13-00D8-42E3-8864-2414A5B5117C}" sibTransId="{CBFA1CEF-8E24-4B0D-A560-DADB9557A549}"/>
    <dgm:cxn modelId="{5F8037B7-F58C-4EEC-B547-B1A958491457}" type="presOf" srcId="{A09D1EAE-6178-439B-A7F1-63FCF3E4B853}" destId="{F87CB60B-91DA-49BA-A33A-7B95158CD28E}" srcOrd="0" destOrd="0" presId="urn:microsoft.com/office/officeart/2008/layout/LinedList"/>
    <dgm:cxn modelId="{62D83693-4EE7-47BF-80D7-05A59A0332E8}" type="presParOf" srcId="{D40E597A-55DF-4C5B-8E56-9F08179A1ED7}" destId="{D9E29719-59C1-404A-AA4B-1551288E3907}" srcOrd="0" destOrd="0" presId="urn:microsoft.com/office/officeart/2008/layout/LinedList"/>
    <dgm:cxn modelId="{219A858E-D272-41C6-8ECB-51E65220FCCB}" type="presParOf" srcId="{D40E597A-55DF-4C5B-8E56-9F08179A1ED7}" destId="{E52A4F6B-4357-4593-B2FF-113682C0B8B5}" srcOrd="1" destOrd="0" presId="urn:microsoft.com/office/officeart/2008/layout/LinedList"/>
    <dgm:cxn modelId="{E8740D19-D8A1-4393-8E95-A401A1DE0623}" type="presParOf" srcId="{E52A4F6B-4357-4593-B2FF-113682C0B8B5}" destId="{F0ED6CFD-411A-411D-8D5F-7F5CB10B1EA7}" srcOrd="0" destOrd="0" presId="urn:microsoft.com/office/officeart/2008/layout/LinedList"/>
    <dgm:cxn modelId="{9260950B-D480-42C9-8316-F3400BC3355D}" type="presParOf" srcId="{E52A4F6B-4357-4593-B2FF-113682C0B8B5}" destId="{C40C0077-8D27-4899-87D6-03E7BBD1E52E}" srcOrd="1" destOrd="0" presId="urn:microsoft.com/office/officeart/2008/layout/LinedList"/>
    <dgm:cxn modelId="{0FD5079F-ACFC-490B-87B8-A4D7B45D0358}" type="presParOf" srcId="{D40E597A-55DF-4C5B-8E56-9F08179A1ED7}" destId="{4AF724C3-3813-401E-B8BD-0379014DC049}" srcOrd="2" destOrd="0" presId="urn:microsoft.com/office/officeart/2008/layout/LinedList"/>
    <dgm:cxn modelId="{CA10D704-493C-46E2-81CD-36D1C4BF2541}" type="presParOf" srcId="{D40E597A-55DF-4C5B-8E56-9F08179A1ED7}" destId="{55DEB4F2-A94F-4474-BA3F-B7942037E314}" srcOrd="3" destOrd="0" presId="urn:microsoft.com/office/officeart/2008/layout/LinedList"/>
    <dgm:cxn modelId="{3D079D55-E40C-4B7A-B25B-6B7F55A4EC9C}" type="presParOf" srcId="{55DEB4F2-A94F-4474-BA3F-B7942037E314}" destId="{D3787718-4302-4379-AF72-23343F31AA87}" srcOrd="0" destOrd="0" presId="urn:microsoft.com/office/officeart/2008/layout/LinedList"/>
    <dgm:cxn modelId="{00159692-C6F3-48D6-8289-946760B2C73E}" type="presParOf" srcId="{55DEB4F2-A94F-4474-BA3F-B7942037E314}" destId="{036C7184-78B6-4410-8AB2-A3C1615B90EF}" srcOrd="1" destOrd="0" presId="urn:microsoft.com/office/officeart/2008/layout/LinedList"/>
    <dgm:cxn modelId="{E99E3A33-39CC-4848-A6DC-2A4271DD3BDB}" type="presParOf" srcId="{D40E597A-55DF-4C5B-8E56-9F08179A1ED7}" destId="{70FA30DC-7067-41A9-BE93-46E2B21B19E1}" srcOrd="4" destOrd="0" presId="urn:microsoft.com/office/officeart/2008/layout/LinedList"/>
    <dgm:cxn modelId="{654E74A8-C0E2-4FEA-8746-4BFB20B88D9C}" type="presParOf" srcId="{D40E597A-55DF-4C5B-8E56-9F08179A1ED7}" destId="{644E48A5-EAFC-4A84-9FE2-07198AB1E8D1}" srcOrd="5" destOrd="0" presId="urn:microsoft.com/office/officeart/2008/layout/LinedList"/>
    <dgm:cxn modelId="{BFB10495-3B6D-4A52-99F3-52DD88349514}" type="presParOf" srcId="{644E48A5-EAFC-4A84-9FE2-07198AB1E8D1}" destId="{3F0353A4-D0A1-49AE-92B8-54BDCEC000CE}" srcOrd="0" destOrd="0" presId="urn:microsoft.com/office/officeart/2008/layout/LinedList"/>
    <dgm:cxn modelId="{D32407A4-5CE9-4F9F-93FB-1CB127FDD017}" type="presParOf" srcId="{644E48A5-EAFC-4A84-9FE2-07198AB1E8D1}" destId="{7B0EF895-8B31-46FA-B631-F8482A9CD07D}" srcOrd="1" destOrd="0" presId="urn:microsoft.com/office/officeart/2008/layout/LinedList"/>
    <dgm:cxn modelId="{AD5D10D0-4D47-481A-9A96-F20D6D42DD3F}" type="presParOf" srcId="{D40E597A-55DF-4C5B-8E56-9F08179A1ED7}" destId="{A7E3FCDC-6C27-4C7E-9304-4BB295C41633}" srcOrd="6" destOrd="0" presId="urn:microsoft.com/office/officeart/2008/layout/LinedList"/>
    <dgm:cxn modelId="{E000CA5A-F25C-4621-B1D1-BBF0E7933799}" type="presParOf" srcId="{D40E597A-55DF-4C5B-8E56-9F08179A1ED7}" destId="{F6FB0E87-40D4-4DCC-B470-D8E6809AFB48}" srcOrd="7" destOrd="0" presId="urn:microsoft.com/office/officeart/2008/layout/LinedList"/>
    <dgm:cxn modelId="{78F17C15-06F1-4331-AE96-4F49B3D19FD9}" type="presParOf" srcId="{F6FB0E87-40D4-4DCC-B470-D8E6809AFB48}" destId="{52B7F9E5-D8D7-4FC1-A27B-4180F6DD430F}" srcOrd="0" destOrd="0" presId="urn:microsoft.com/office/officeart/2008/layout/LinedList"/>
    <dgm:cxn modelId="{9CF2A028-A606-43A8-9EFC-28AB73B31765}" type="presParOf" srcId="{F6FB0E87-40D4-4DCC-B470-D8E6809AFB48}" destId="{E91BF412-D152-4FE7-9294-AD3C3C698EEC}" srcOrd="1" destOrd="0" presId="urn:microsoft.com/office/officeart/2008/layout/LinedList"/>
    <dgm:cxn modelId="{F25644CC-2662-401D-924D-2008FCF2DE6E}" type="presParOf" srcId="{D40E597A-55DF-4C5B-8E56-9F08179A1ED7}" destId="{E556127D-3FE0-4E2C-AA98-7448FB51EDDB}" srcOrd="8" destOrd="0" presId="urn:microsoft.com/office/officeart/2008/layout/LinedList"/>
    <dgm:cxn modelId="{790FA1F1-9AEC-49F2-84FA-F2456522549E}" type="presParOf" srcId="{D40E597A-55DF-4C5B-8E56-9F08179A1ED7}" destId="{A6D3274E-CDB9-45CA-BA48-317A153FFE6F}" srcOrd="9" destOrd="0" presId="urn:microsoft.com/office/officeart/2008/layout/LinedList"/>
    <dgm:cxn modelId="{542B030F-4650-4E87-AD5E-4FB2D9600522}" type="presParOf" srcId="{A6D3274E-CDB9-45CA-BA48-317A153FFE6F}" destId="{F800CFEC-4212-4693-97EC-69B2D9590359}" srcOrd="0" destOrd="0" presId="urn:microsoft.com/office/officeart/2008/layout/LinedList"/>
    <dgm:cxn modelId="{D4E5337C-077F-4892-8F72-47EAFE97D9D3}" type="presParOf" srcId="{A6D3274E-CDB9-45CA-BA48-317A153FFE6F}" destId="{544F792C-504A-4CDA-B7C4-2852403D221D}" srcOrd="1" destOrd="0" presId="urn:microsoft.com/office/officeart/2008/layout/LinedList"/>
    <dgm:cxn modelId="{57410133-6BA9-4515-9DFA-8DB75AFACFD4}" type="presParOf" srcId="{D40E597A-55DF-4C5B-8E56-9F08179A1ED7}" destId="{3A17C765-DB8E-4FC1-908F-84D483E15380}" srcOrd="10" destOrd="0" presId="urn:microsoft.com/office/officeart/2008/layout/LinedList"/>
    <dgm:cxn modelId="{04B4AF8D-341A-4BF0-83BB-43C578E4767C}" type="presParOf" srcId="{D40E597A-55DF-4C5B-8E56-9F08179A1ED7}" destId="{1D065BDD-11ED-493B-95BB-7998DB21C963}" srcOrd="11" destOrd="0" presId="urn:microsoft.com/office/officeart/2008/layout/LinedList"/>
    <dgm:cxn modelId="{F309B09B-F21D-4837-BD2C-9C1F43D7FC01}" type="presParOf" srcId="{1D065BDD-11ED-493B-95BB-7998DB21C963}" destId="{F87CB60B-91DA-49BA-A33A-7B95158CD28E}" srcOrd="0" destOrd="0" presId="urn:microsoft.com/office/officeart/2008/layout/LinedList"/>
    <dgm:cxn modelId="{1E01278F-DBED-401E-94FF-D470899E59F2}" type="presParOf" srcId="{1D065BDD-11ED-493B-95BB-7998DB21C963}" destId="{95CA5A85-2223-4AA5-9BBA-89FDF91DDB1E}" srcOrd="1" destOrd="0" presId="urn:microsoft.com/office/officeart/2008/layout/LinedList"/>
    <dgm:cxn modelId="{049B1530-76ED-4EBC-8D48-77F0154CB703}" type="presParOf" srcId="{D40E597A-55DF-4C5B-8E56-9F08179A1ED7}" destId="{19A3CC9A-3C20-493A-8A9A-A0F71070F8AF}" srcOrd="12" destOrd="0" presId="urn:microsoft.com/office/officeart/2008/layout/LinedList"/>
    <dgm:cxn modelId="{A9EC05BC-FBF1-4AE3-ABE2-318080DAD348}" type="presParOf" srcId="{D40E597A-55DF-4C5B-8E56-9F08179A1ED7}" destId="{B0EE1901-96D8-4412-8A88-67019B495470}" srcOrd="13" destOrd="0" presId="urn:microsoft.com/office/officeart/2008/layout/LinedList"/>
    <dgm:cxn modelId="{3860DB5E-CD6C-4140-AC31-64757269A077}" type="presParOf" srcId="{B0EE1901-96D8-4412-8A88-67019B495470}" destId="{7C3736C5-A993-4AD9-BD25-281EBC6BDDC7}" srcOrd="0" destOrd="0" presId="urn:microsoft.com/office/officeart/2008/layout/LinedList"/>
    <dgm:cxn modelId="{4478C57B-DA10-4915-9186-C699F85BDE9A}" type="presParOf" srcId="{B0EE1901-96D8-4412-8A88-67019B495470}" destId="{A1AD0988-1DCB-4FEE-8B0C-2A975A80DB1F}" srcOrd="1" destOrd="0" presId="urn:microsoft.com/office/officeart/2008/layout/LinedList"/>
    <dgm:cxn modelId="{3A9F0B0D-9DF1-4B8B-8B9D-33E904C4D37A}" type="presParOf" srcId="{D40E597A-55DF-4C5B-8E56-9F08179A1ED7}" destId="{9F384BC3-14FF-4559-8473-7EF0329D3D0B}" srcOrd="14" destOrd="0" presId="urn:microsoft.com/office/officeart/2008/layout/LinedList"/>
    <dgm:cxn modelId="{4CC3939B-2266-4B6F-94D6-A7A05BAB278A}" type="presParOf" srcId="{D40E597A-55DF-4C5B-8E56-9F08179A1ED7}" destId="{3AB5CF59-3323-41E2-AC50-F0D37350FF8B}" srcOrd="15" destOrd="0" presId="urn:microsoft.com/office/officeart/2008/layout/LinedList"/>
    <dgm:cxn modelId="{0EFF5CCA-E02E-4B8D-BF64-722FB33EF4DD}" type="presParOf" srcId="{3AB5CF59-3323-41E2-AC50-F0D37350FF8B}" destId="{42A1D011-5C50-473C-B659-76EEBC920132}" srcOrd="0" destOrd="0" presId="urn:microsoft.com/office/officeart/2008/layout/LinedList"/>
    <dgm:cxn modelId="{C9D36F9F-5730-4071-8BC3-1FB6B5BD86BD}" type="presParOf" srcId="{3AB5CF59-3323-41E2-AC50-F0D37350FF8B}" destId="{7139A0BC-90A7-4273-A45A-28958B47F3F3}" srcOrd="1" destOrd="0" presId="urn:microsoft.com/office/officeart/2008/layout/LinedList"/>
    <dgm:cxn modelId="{6615C370-748F-4BA5-BFAC-573E1D6877F1}" type="presParOf" srcId="{D40E597A-55DF-4C5B-8E56-9F08179A1ED7}" destId="{0B4D9236-24AC-4CD7-B45E-CA1F0631844E}" srcOrd="16" destOrd="0" presId="urn:microsoft.com/office/officeart/2008/layout/LinedList"/>
    <dgm:cxn modelId="{32187DF7-5905-4C0B-9CF1-AC5B0E2B82CD}" type="presParOf" srcId="{D40E597A-55DF-4C5B-8E56-9F08179A1ED7}" destId="{2AF2D700-4E7B-4CF7-95DA-367AEB550D16}" srcOrd="17" destOrd="0" presId="urn:microsoft.com/office/officeart/2008/layout/LinedList"/>
    <dgm:cxn modelId="{5A40362E-5858-4772-8FFF-9038FC4354A5}" type="presParOf" srcId="{2AF2D700-4E7B-4CF7-95DA-367AEB550D16}" destId="{9821E1F9-7D01-4E10-A9D1-D2B206702A57}" srcOrd="0" destOrd="0" presId="urn:microsoft.com/office/officeart/2008/layout/LinedList"/>
    <dgm:cxn modelId="{3A752DCB-6947-45EC-B9C3-A244409D4C99}" type="presParOf" srcId="{2AF2D700-4E7B-4CF7-95DA-367AEB550D16}" destId="{63B94B64-5C43-44A1-8B1F-99C225D6AD52}"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55383-FC9C-42D8-84FC-4855D7E954A4}">
      <dsp:nvSpPr>
        <dsp:cNvPr id="0" name=""/>
        <dsp:cNvSpPr/>
      </dsp:nvSpPr>
      <dsp:spPr>
        <a:xfrm>
          <a:off x="0" y="622"/>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868E9-606A-498E-8317-4E99C53A3D7F}">
      <dsp:nvSpPr>
        <dsp:cNvPr id="0" name=""/>
        <dsp:cNvSpPr/>
      </dsp:nvSpPr>
      <dsp:spPr>
        <a:xfrm>
          <a:off x="0" y="0"/>
          <a:ext cx="5525831" cy="566121"/>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87630" tIns="87630" rIns="87630" bIns="87630" numCol="1" spcCol="1270" anchor="t" anchorCtr="0">
          <a:noAutofit/>
        </a:bodyPr>
        <a:lstStyle/>
        <a:p>
          <a:pPr lvl="0" algn="ctr" defTabSz="1022350" rtl="0">
            <a:lnSpc>
              <a:spcPct val="90000"/>
            </a:lnSpc>
            <a:spcBef>
              <a:spcPct val="0"/>
            </a:spcBef>
            <a:spcAft>
              <a:spcPct val="35000"/>
            </a:spcAft>
          </a:pPr>
          <a:r>
            <a:rPr lang="en-US" sz="2300" b="1" kern="1200" dirty="0" smtClean="0">
              <a:solidFill>
                <a:srgbClr val="C00000"/>
              </a:solidFill>
            </a:rPr>
            <a:t>Informal reports and proposals </a:t>
          </a:r>
          <a:endParaRPr lang="en-US" sz="2300" b="1" kern="1200" dirty="0">
            <a:solidFill>
              <a:srgbClr val="C00000"/>
            </a:solidFill>
          </a:endParaRPr>
        </a:p>
      </dsp:txBody>
      <dsp:txXfrm>
        <a:off x="0" y="0"/>
        <a:ext cx="5525831" cy="566121"/>
      </dsp:txXfrm>
    </dsp:sp>
    <dsp:sp modelId="{996840D3-2A19-4C56-9EBB-C118BAA9FAE4}">
      <dsp:nvSpPr>
        <dsp:cNvPr id="0" name=""/>
        <dsp:cNvSpPr/>
      </dsp:nvSpPr>
      <dsp:spPr>
        <a:xfrm>
          <a:off x="0" y="566744"/>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6122C9-A34A-4FD1-8C18-1332AC5A8AF6}">
      <dsp:nvSpPr>
        <dsp:cNvPr id="0" name=""/>
        <dsp:cNvSpPr/>
      </dsp:nvSpPr>
      <dsp:spPr>
        <a:xfrm>
          <a:off x="0" y="566744"/>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Focus on a specific problem, situation, event</a:t>
          </a:r>
          <a:endParaRPr lang="en-US" sz="2300" kern="1200" dirty="0"/>
        </a:p>
      </dsp:txBody>
      <dsp:txXfrm>
        <a:off x="0" y="566744"/>
        <a:ext cx="5525831" cy="566121"/>
      </dsp:txXfrm>
    </dsp:sp>
    <dsp:sp modelId="{0E623BE4-D990-4770-9DF9-2EC0052B27D9}">
      <dsp:nvSpPr>
        <dsp:cNvPr id="0" name=""/>
        <dsp:cNvSpPr/>
      </dsp:nvSpPr>
      <dsp:spPr>
        <a:xfrm>
          <a:off x="0" y="1132866"/>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43B76-25B8-483D-B547-CC996B4F136D}">
      <dsp:nvSpPr>
        <dsp:cNvPr id="0" name=""/>
        <dsp:cNvSpPr/>
      </dsp:nvSpPr>
      <dsp:spPr>
        <a:xfrm>
          <a:off x="0" y="1132866"/>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Single author usually</a:t>
          </a:r>
          <a:endParaRPr lang="en-US" sz="2300" kern="1200"/>
        </a:p>
      </dsp:txBody>
      <dsp:txXfrm>
        <a:off x="0" y="1132866"/>
        <a:ext cx="5525831" cy="566121"/>
      </dsp:txXfrm>
    </dsp:sp>
    <dsp:sp modelId="{1F52B44B-02EC-4F6F-9DC2-B4B9D2F2D5A3}">
      <dsp:nvSpPr>
        <dsp:cNvPr id="0" name=""/>
        <dsp:cNvSpPr/>
      </dsp:nvSpPr>
      <dsp:spPr>
        <a:xfrm>
          <a:off x="0" y="1698988"/>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D82A6E-E582-4707-832F-9D93671F0DAD}">
      <dsp:nvSpPr>
        <dsp:cNvPr id="0" name=""/>
        <dsp:cNvSpPr/>
      </dsp:nvSpPr>
      <dsp:spPr>
        <a:xfrm>
          <a:off x="0" y="1698988"/>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One to few readers</a:t>
          </a:r>
          <a:endParaRPr lang="en-US" sz="2300" kern="1200"/>
        </a:p>
      </dsp:txBody>
      <dsp:txXfrm>
        <a:off x="0" y="1698988"/>
        <a:ext cx="5525831" cy="566121"/>
      </dsp:txXfrm>
    </dsp:sp>
    <dsp:sp modelId="{7E1F16CD-D50D-4B94-8DCF-F150C1ABB47F}">
      <dsp:nvSpPr>
        <dsp:cNvPr id="0" name=""/>
        <dsp:cNvSpPr/>
      </dsp:nvSpPr>
      <dsp:spPr>
        <a:xfrm>
          <a:off x="0" y="2265110"/>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EBB3E5-DA6A-4966-8326-9926D0E9A4E8}">
      <dsp:nvSpPr>
        <dsp:cNvPr id="0" name=""/>
        <dsp:cNvSpPr/>
      </dsp:nvSpPr>
      <dsp:spPr>
        <a:xfrm>
          <a:off x="0" y="2265110"/>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2 – 5 pages</a:t>
          </a:r>
          <a:endParaRPr lang="en-US" sz="2300" kern="1200"/>
        </a:p>
      </dsp:txBody>
      <dsp:txXfrm>
        <a:off x="0" y="2265110"/>
        <a:ext cx="5525831" cy="566121"/>
      </dsp:txXfrm>
    </dsp:sp>
    <dsp:sp modelId="{85DF5869-99AB-4A2E-865C-75476948C804}">
      <dsp:nvSpPr>
        <dsp:cNvPr id="0" name=""/>
        <dsp:cNvSpPr/>
      </dsp:nvSpPr>
      <dsp:spPr>
        <a:xfrm>
          <a:off x="0" y="2831231"/>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06D1D0-F0C9-45E3-8955-48B3CC1A9F07}">
      <dsp:nvSpPr>
        <dsp:cNvPr id="0" name=""/>
        <dsp:cNvSpPr/>
      </dsp:nvSpPr>
      <dsp:spPr>
        <a:xfrm>
          <a:off x="0" y="2831231"/>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External </a:t>
          </a:r>
          <a:r>
            <a:rPr lang="en-US" sz="2000" kern="1200" dirty="0" smtClean="0">
              <a:sym typeface="Wingdings" panose="05000000000000000000" pitchFamily="2" charset="2"/>
            </a:rPr>
            <a:t></a:t>
          </a:r>
          <a:r>
            <a:rPr lang="en-US" sz="2300" kern="1200" dirty="0" smtClean="0"/>
            <a:t> letter; Internal </a:t>
          </a:r>
          <a:r>
            <a:rPr lang="en-US" sz="2000" kern="1200" dirty="0" smtClean="0">
              <a:sym typeface="Wingdings" panose="05000000000000000000" pitchFamily="2" charset="2"/>
            </a:rPr>
            <a:t></a:t>
          </a:r>
          <a:r>
            <a:rPr lang="en-US" sz="2300" kern="1200" dirty="0" smtClean="0"/>
            <a:t> memo</a:t>
          </a:r>
          <a:endParaRPr lang="en-US" sz="2300" kern="1200" dirty="0"/>
        </a:p>
      </dsp:txBody>
      <dsp:txXfrm>
        <a:off x="0" y="2831231"/>
        <a:ext cx="5525831" cy="566121"/>
      </dsp:txXfrm>
    </dsp:sp>
    <dsp:sp modelId="{458B8A66-A769-41EF-B027-97E68A2582B0}">
      <dsp:nvSpPr>
        <dsp:cNvPr id="0" name=""/>
        <dsp:cNvSpPr/>
      </dsp:nvSpPr>
      <dsp:spPr>
        <a:xfrm>
          <a:off x="0" y="3397353"/>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949107-3B85-4D4B-9135-877009935718}">
      <dsp:nvSpPr>
        <dsp:cNvPr id="0" name=""/>
        <dsp:cNvSpPr/>
      </dsp:nvSpPr>
      <dsp:spPr>
        <a:xfrm>
          <a:off x="0" y="3397353"/>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Created per template</a:t>
          </a:r>
          <a:endParaRPr lang="en-US" sz="2300" kern="1200"/>
        </a:p>
      </dsp:txBody>
      <dsp:txXfrm>
        <a:off x="0" y="3397353"/>
        <a:ext cx="5525831" cy="566121"/>
      </dsp:txXfrm>
    </dsp:sp>
    <dsp:sp modelId="{A816C6FC-CF99-4ACF-8372-73754C011C06}">
      <dsp:nvSpPr>
        <dsp:cNvPr id="0" name=""/>
        <dsp:cNvSpPr/>
      </dsp:nvSpPr>
      <dsp:spPr>
        <a:xfrm>
          <a:off x="0" y="3963475"/>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C37AA6-EBFB-4B7F-AEBD-2ABB589DE1B4}">
      <dsp:nvSpPr>
        <dsp:cNvPr id="0" name=""/>
        <dsp:cNvSpPr/>
      </dsp:nvSpPr>
      <dsp:spPr>
        <a:xfrm>
          <a:off x="0" y="3963475"/>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Headings help readers to find information</a:t>
          </a:r>
          <a:endParaRPr lang="en-US" sz="2300" kern="1200" dirty="0"/>
        </a:p>
      </dsp:txBody>
      <dsp:txXfrm>
        <a:off x="0" y="3963475"/>
        <a:ext cx="5525831" cy="566121"/>
      </dsp:txXfrm>
    </dsp:sp>
    <dsp:sp modelId="{93FA1B54-E92F-4BC2-A06A-F3120B550ACD}">
      <dsp:nvSpPr>
        <dsp:cNvPr id="0" name=""/>
        <dsp:cNvSpPr/>
      </dsp:nvSpPr>
      <dsp:spPr>
        <a:xfrm>
          <a:off x="0" y="4529597"/>
          <a:ext cx="55258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D8F9D-270C-4C87-ACFB-52823968DB81}">
      <dsp:nvSpPr>
        <dsp:cNvPr id="0" name=""/>
        <dsp:cNvSpPr/>
      </dsp:nvSpPr>
      <dsp:spPr>
        <a:xfrm>
          <a:off x="0" y="4529597"/>
          <a:ext cx="5525831"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smtClean="0"/>
            <a:t>May include appendixes</a:t>
          </a:r>
          <a:endParaRPr lang="en-US" sz="2300" kern="1200"/>
        </a:p>
      </dsp:txBody>
      <dsp:txXfrm>
        <a:off x="0" y="4529597"/>
        <a:ext cx="5525831" cy="566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29719-59C1-404A-AA4B-1551288E3907}">
      <dsp:nvSpPr>
        <dsp:cNvPr id="0" name=""/>
        <dsp:cNvSpPr/>
      </dsp:nvSpPr>
      <dsp:spPr>
        <a:xfrm>
          <a:off x="0" y="622"/>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D6CFD-411A-411D-8D5F-7F5CB10B1EA7}">
      <dsp:nvSpPr>
        <dsp:cNvPr id="0" name=""/>
        <dsp:cNvSpPr/>
      </dsp:nvSpPr>
      <dsp:spPr>
        <a:xfrm>
          <a:off x="0" y="622"/>
          <a:ext cx="5846617" cy="566121"/>
        </a:xfrm>
        <a:prstGeom prst="rect">
          <a:avLst/>
        </a:prstGeom>
        <a:noFill/>
        <a:ln w="12700">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066800" rtl="0">
            <a:lnSpc>
              <a:spcPct val="90000"/>
            </a:lnSpc>
            <a:spcBef>
              <a:spcPct val="0"/>
            </a:spcBef>
            <a:spcAft>
              <a:spcPct val="35000"/>
            </a:spcAft>
          </a:pPr>
          <a:r>
            <a:rPr lang="en-US" sz="2400" b="1" kern="1200" dirty="0" smtClean="0">
              <a:solidFill>
                <a:srgbClr val="C00000"/>
              </a:solidFill>
            </a:rPr>
            <a:t>Formal reports and proposals </a:t>
          </a:r>
          <a:endParaRPr lang="en-US" sz="2400" b="1" kern="1200" dirty="0">
            <a:solidFill>
              <a:srgbClr val="C00000"/>
            </a:solidFill>
          </a:endParaRPr>
        </a:p>
      </dsp:txBody>
      <dsp:txXfrm>
        <a:off x="0" y="622"/>
        <a:ext cx="5846617" cy="566121"/>
      </dsp:txXfrm>
    </dsp:sp>
    <dsp:sp modelId="{4AF724C3-3813-401E-B8BD-0379014DC049}">
      <dsp:nvSpPr>
        <dsp:cNvPr id="0" name=""/>
        <dsp:cNvSpPr/>
      </dsp:nvSpPr>
      <dsp:spPr>
        <a:xfrm>
          <a:off x="0" y="566744"/>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787718-4302-4379-AF72-23343F31AA87}">
      <dsp:nvSpPr>
        <dsp:cNvPr id="0" name=""/>
        <dsp:cNvSpPr/>
      </dsp:nvSpPr>
      <dsp:spPr>
        <a:xfrm>
          <a:off x="0" y="566744"/>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t>Address complex problems, situations, events</a:t>
          </a:r>
          <a:endParaRPr lang="en-US" sz="2400" kern="1200" dirty="0"/>
        </a:p>
      </dsp:txBody>
      <dsp:txXfrm>
        <a:off x="0" y="566744"/>
        <a:ext cx="5846617" cy="566121"/>
      </dsp:txXfrm>
    </dsp:sp>
    <dsp:sp modelId="{70FA30DC-7067-41A9-BE93-46E2B21B19E1}">
      <dsp:nvSpPr>
        <dsp:cNvPr id="0" name=""/>
        <dsp:cNvSpPr/>
      </dsp:nvSpPr>
      <dsp:spPr>
        <a:xfrm>
          <a:off x="0" y="1132866"/>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0353A4-D0A1-49AE-92B8-54BDCEC000CE}">
      <dsp:nvSpPr>
        <dsp:cNvPr id="0" name=""/>
        <dsp:cNvSpPr/>
      </dsp:nvSpPr>
      <dsp:spPr>
        <a:xfrm>
          <a:off x="0" y="1132866"/>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Collaborative writing</a:t>
          </a:r>
          <a:endParaRPr lang="en-US" sz="2200" kern="1200" dirty="0"/>
        </a:p>
      </dsp:txBody>
      <dsp:txXfrm>
        <a:off x="0" y="1132866"/>
        <a:ext cx="5846617" cy="566121"/>
      </dsp:txXfrm>
    </dsp:sp>
    <dsp:sp modelId="{A7E3FCDC-6C27-4C7E-9304-4BB295C41633}">
      <dsp:nvSpPr>
        <dsp:cNvPr id="0" name=""/>
        <dsp:cNvSpPr/>
      </dsp:nvSpPr>
      <dsp:spPr>
        <a:xfrm>
          <a:off x="0" y="1698988"/>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7F9E5-D8D7-4FC1-A27B-4180F6DD430F}">
      <dsp:nvSpPr>
        <dsp:cNvPr id="0" name=""/>
        <dsp:cNvSpPr/>
      </dsp:nvSpPr>
      <dsp:spPr>
        <a:xfrm>
          <a:off x="0" y="1698988"/>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For multiple readers of different specialities</a:t>
          </a:r>
          <a:endParaRPr lang="en-US" sz="2200" kern="1200"/>
        </a:p>
      </dsp:txBody>
      <dsp:txXfrm>
        <a:off x="0" y="1698988"/>
        <a:ext cx="5846617" cy="566121"/>
      </dsp:txXfrm>
    </dsp:sp>
    <dsp:sp modelId="{E556127D-3FE0-4E2C-AA98-7448FB51EDDB}">
      <dsp:nvSpPr>
        <dsp:cNvPr id="0" name=""/>
        <dsp:cNvSpPr/>
      </dsp:nvSpPr>
      <dsp:spPr>
        <a:xfrm>
          <a:off x="0" y="2265110"/>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00CFEC-4212-4693-97EC-69B2D9590359}">
      <dsp:nvSpPr>
        <dsp:cNvPr id="0" name=""/>
        <dsp:cNvSpPr/>
      </dsp:nvSpPr>
      <dsp:spPr>
        <a:xfrm>
          <a:off x="0" y="2265110"/>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6 – more pages</a:t>
          </a:r>
          <a:endParaRPr lang="en-US" sz="2200" kern="1200" dirty="0"/>
        </a:p>
      </dsp:txBody>
      <dsp:txXfrm>
        <a:off x="0" y="2265110"/>
        <a:ext cx="5846617" cy="566121"/>
      </dsp:txXfrm>
    </dsp:sp>
    <dsp:sp modelId="{3A17C765-DB8E-4FC1-908F-84D483E15380}">
      <dsp:nvSpPr>
        <dsp:cNvPr id="0" name=""/>
        <dsp:cNvSpPr/>
      </dsp:nvSpPr>
      <dsp:spPr>
        <a:xfrm>
          <a:off x="0" y="2831231"/>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7CB60B-91DA-49BA-A33A-7B95158CD28E}">
      <dsp:nvSpPr>
        <dsp:cNvPr id="0" name=""/>
        <dsp:cNvSpPr/>
      </dsp:nvSpPr>
      <dsp:spPr>
        <a:xfrm>
          <a:off x="0" y="2831231"/>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Mostly external audience</a:t>
          </a:r>
          <a:endParaRPr lang="en-US" sz="2200" kern="1200"/>
        </a:p>
      </dsp:txBody>
      <dsp:txXfrm>
        <a:off x="0" y="2831231"/>
        <a:ext cx="5846617" cy="566121"/>
      </dsp:txXfrm>
    </dsp:sp>
    <dsp:sp modelId="{19A3CC9A-3C20-493A-8A9A-A0F71070F8AF}">
      <dsp:nvSpPr>
        <dsp:cNvPr id="0" name=""/>
        <dsp:cNvSpPr/>
      </dsp:nvSpPr>
      <dsp:spPr>
        <a:xfrm>
          <a:off x="0" y="3397353"/>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736C5-A993-4AD9-BD25-281EBC6BDDC7}">
      <dsp:nvSpPr>
        <dsp:cNvPr id="0" name=""/>
        <dsp:cNvSpPr/>
      </dsp:nvSpPr>
      <dsp:spPr>
        <a:xfrm>
          <a:off x="0" y="3397353"/>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Often bound or with some (file) cover</a:t>
          </a:r>
          <a:endParaRPr lang="en-US" sz="2200" kern="1200"/>
        </a:p>
      </dsp:txBody>
      <dsp:txXfrm>
        <a:off x="0" y="3397353"/>
        <a:ext cx="5846617" cy="566121"/>
      </dsp:txXfrm>
    </dsp:sp>
    <dsp:sp modelId="{9F384BC3-14FF-4559-8473-7EF0329D3D0B}">
      <dsp:nvSpPr>
        <dsp:cNvPr id="0" name=""/>
        <dsp:cNvSpPr/>
      </dsp:nvSpPr>
      <dsp:spPr>
        <a:xfrm>
          <a:off x="0" y="3963475"/>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A1D011-5C50-473C-B659-76EEBC920132}">
      <dsp:nvSpPr>
        <dsp:cNvPr id="0" name=""/>
        <dsp:cNvSpPr/>
      </dsp:nvSpPr>
      <dsp:spPr>
        <a:xfrm>
          <a:off x="0" y="3963475"/>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Multiple level headings to help locate information</a:t>
          </a:r>
          <a:endParaRPr lang="en-US" sz="2200" kern="1200" dirty="0"/>
        </a:p>
      </dsp:txBody>
      <dsp:txXfrm>
        <a:off x="0" y="3963475"/>
        <a:ext cx="5846617" cy="566121"/>
      </dsp:txXfrm>
    </dsp:sp>
    <dsp:sp modelId="{0B4D9236-24AC-4CD7-B45E-CA1F0631844E}">
      <dsp:nvSpPr>
        <dsp:cNvPr id="0" name=""/>
        <dsp:cNvSpPr/>
      </dsp:nvSpPr>
      <dsp:spPr>
        <a:xfrm>
          <a:off x="0" y="4529597"/>
          <a:ext cx="58466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21E1F9-7D01-4E10-A9D1-D2B206702A57}">
      <dsp:nvSpPr>
        <dsp:cNvPr id="0" name=""/>
        <dsp:cNvSpPr/>
      </dsp:nvSpPr>
      <dsp:spPr>
        <a:xfrm>
          <a:off x="0" y="4529597"/>
          <a:ext cx="5846617" cy="56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smtClean="0"/>
            <a:t>Have front and back material: Title page, ToC, Appendixes</a:t>
          </a:r>
          <a:endParaRPr lang="en-US" sz="2200" kern="1200"/>
        </a:p>
      </dsp:txBody>
      <dsp:txXfrm>
        <a:off x="0" y="4529597"/>
        <a:ext cx="5846617" cy="5661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47A4B-3158-4CAE-9402-619DACEB64F3}"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A77C0-4058-4B6B-8279-79C707D09B74}" type="slidenum">
              <a:rPr lang="en-US" smtClean="0"/>
              <a:t>‹#›</a:t>
            </a:fld>
            <a:endParaRPr lang="en-US"/>
          </a:p>
        </p:txBody>
      </p:sp>
    </p:spTree>
    <p:extLst>
      <p:ext uri="{BB962C8B-B14F-4D97-AF65-F5344CB8AC3E}">
        <p14:creationId xmlns:p14="http://schemas.microsoft.com/office/powerpoint/2010/main" val="81656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Establishing need is crucial in unsolicited proposals, of course, when readers may not be psychologically prepared to accept a change that costs them money.</a:t>
            </a:r>
            <a:endParaRPr lang="en-US" dirty="0"/>
          </a:p>
        </p:txBody>
      </p:sp>
      <p:sp>
        <p:nvSpPr>
          <p:cNvPr id="4" name="Slide Number Placeholder 3"/>
          <p:cNvSpPr>
            <a:spLocks noGrp="1"/>
          </p:cNvSpPr>
          <p:nvPr>
            <p:ph type="sldNum" sz="quarter" idx="10"/>
          </p:nvPr>
        </p:nvSpPr>
        <p:spPr/>
        <p:txBody>
          <a:bodyPr/>
          <a:lstStyle/>
          <a:p>
            <a:fld id="{2F66FE96-DD4A-4C13-A544-0DA0596BC1B5}" type="slidenum">
              <a:rPr lang="en-US" smtClean="0"/>
              <a:pPr/>
              <a:t>15</a:t>
            </a:fld>
            <a:endParaRPr lang="en-US"/>
          </a:p>
        </p:txBody>
      </p:sp>
    </p:spTree>
    <p:extLst>
      <p:ext uri="{BB962C8B-B14F-4D97-AF65-F5344CB8AC3E}">
        <p14:creationId xmlns:p14="http://schemas.microsoft.com/office/powerpoint/2010/main" val="1478056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Grant writing is an important process for nonprofit organizations and researchers</a:t>
            </a:r>
          </a:p>
          <a:p>
            <a:endParaRPr lang="en-US" dirty="0" smtClean="0"/>
          </a:p>
          <a:p>
            <a:r>
              <a:rPr lang="en-US" dirty="0" smtClean="0"/>
              <a:t>The grant-proposal writing process is similar to the process for writing proposals for a business purpose.</a:t>
            </a:r>
            <a:endParaRPr lang="en-US" dirty="0"/>
          </a:p>
        </p:txBody>
      </p:sp>
      <p:sp>
        <p:nvSpPr>
          <p:cNvPr id="4" name="Slide Number Placeholder 3"/>
          <p:cNvSpPr>
            <a:spLocks noGrp="1"/>
          </p:cNvSpPr>
          <p:nvPr>
            <p:ph type="sldNum" sz="quarter" idx="10"/>
          </p:nvPr>
        </p:nvSpPr>
        <p:spPr/>
        <p:txBody>
          <a:bodyPr/>
          <a:lstStyle/>
          <a:p>
            <a:fld id="{2F66FE96-DD4A-4C13-A544-0DA0596BC1B5}" type="slidenum">
              <a:rPr lang="en-US" smtClean="0"/>
              <a:pPr/>
              <a:t>19</a:t>
            </a:fld>
            <a:endParaRPr lang="en-US"/>
          </a:p>
        </p:txBody>
      </p:sp>
    </p:spTree>
    <p:extLst>
      <p:ext uri="{BB962C8B-B14F-4D97-AF65-F5344CB8AC3E}">
        <p14:creationId xmlns:p14="http://schemas.microsoft.com/office/powerpoint/2010/main" val="166251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66B32-63BB-49A5-A597-48D6CA83320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311574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66B32-63BB-49A5-A597-48D6CA83320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236711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66B32-63BB-49A5-A597-48D6CA83320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228648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66B32-63BB-49A5-A597-48D6CA83320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292678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66B32-63BB-49A5-A597-48D6CA833204}"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90362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66B32-63BB-49A5-A597-48D6CA833204}"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30182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66B32-63BB-49A5-A597-48D6CA833204}"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343857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66B32-63BB-49A5-A597-48D6CA833204}"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358038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66B32-63BB-49A5-A597-48D6CA833204}"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183587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66B32-63BB-49A5-A597-48D6CA833204}"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144224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66B32-63BB-49A5-A597-48D6CA833204}"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CC80D-1056-4CA9-9A72-9E0C0F9F86D8}" type="slidenum">
              <a:rPr lang="en-US" smtClean="0"/>
              <a:t>‹#›</a:t>
            </a:fld>
            <a:endParaRPr lang="en-US"/>
          </a:p>
        </p:txBody>
      </p:sp>
    </p:spTree>
    <p:extLst>
      <p:ext uri="{BB962C8B-B14F-4D97-AF65-F5344CB8AC3E}">
        <p14:creationId xmlns:p14="http://schemas.microsoft.com/office/powerpoint/2010/main" val="49933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66B32-63BB-49A5-A597-48D6CA833204}" type="datetimeFigureOut">
              <a:rPr lang="en-US" smtClean="0"/>
              <a:t>3/31/2020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CC80D-1056-4CA9-9A72-9E0C0F9F86D8}" type="slidenum">
              <a:rPr lang="en-US" smtClean="0"/>
              <a:t>‹#›</a:t>
            </a:fld>
            <a:endParaRPr lang="en-US"/>
          </a:p>
        </p:txBody>
      </p:sp>
    </p:spTree>
    <p:extLst>
      <p:ext uri="{BB962C8B-B14F-4D97-AF65-F5344CB8AC3E}">
        <p14:creationId xmlns:p14="http://schemas.microsoft.com/office/powerpoint/2010/main" val="147639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05744" y="2466109"/>
            <a:ext cx="3380509" cy="498764"/>
          </a:xfrm>
        </p:spPr>
        <p:txBody>
          <a:bodyPr>
            <a:normAutofit/>
          </a:bodyPr>
          <a:lstStyle/>
          <a:p>
            <a:r>
              <a:rPr lang="en-US" sz="2000" dirty="0"/>
              <a:t>CHAPTER: </a:t>
            </a:r>
            <a:r>
              <a:rPr lang="en-US" sz="2000" dirty="0" smtClean="0"/>
              <a:t>10, 12</a:t>
            </a:r>
            <a:endParaRPr lang="en-US" sz="2000" dirty="0"/>
          </a:p>
        </p:txBody>
      </p:sp>
      <p:sp>
        <p:nvSpPr>
          <p:cNvPr id="2" name="Title 1"/>
          <p:cNvSpPr>
            <a:spLocks noGrp="1"/>
          </p:cNvSpPr>
          <p:nvPr>
            <p:ph type="title"/>
          </p:nvPr>
        </p:nvSpPr>
        <p:spPr>
          <a:xfrm>
            <a:off x="3269672" y="1246908"/>
            <a:ext cx="5652655" cy="822181"/>
          </a:xfrm>
        </p:spPr>
        <p:txBody>
          <a:bodyPr>
            <a:normAutofit/>
          </a:bodyPr>
          <a:lstStyle/>
          <a:p>
            <a:r>
              <a:rPr lang="en-US" sz="3600" b="1" dirty="0"/>
              <a:t>PROPOSALS</a:t>
            </a:r>
          </a:p>
        </p:txBody>
      </p:sp>
    </p:spTree>
    <p:extLst>
      <p:ext uri="{BB962C8B-B14F-4D97-AF65-F5344CB8AC3E}">
        <p14:creationId xmlns:p14="http://schemas.microsoft.com/office/powerpoint/2010/main" val="1659901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10326311"/>
              </p:ext>
            </p:extLst>
          </p:nvPr>
        </p:nvGraphicFramePr>
        <p:xfrm>
          <a:off x="199293" y="152400"/>
          <a:ext cx="11723076" cy="6487161"/>
        </p:xfrm>
        <a:graphic>
          <a:graphicData uri="http://schemas.openxmlformats.org/drawingml/2006/table">
            <a:tbl>
              <a:tblPr firstRow="1" bandRow="1">
                <a:tableStyleId>{5940675A-B579-460E-94D1-54222C63F5DA}</a:tableStyleId>
              </a:tblPr>
              <a:tblGrid>
                <a:gridCol w="2650434">
                  <a:extLst>
                    <a:ext uri="{9D8B030D-6E8A-4147-A177-3AD203B41FA5}">
                      <a16:colId xmlns:a16="http://schemas.microsoft.com/office/drawing/2014/main" val="20000"/>
                    </a:ext>
                  </a:extLst>
                </a:gridCol>
                <a:gridCol w="9072642">
                  <a:extLst>
                    <a:ext uri="{9D8B030D-6E8A-4147-A177-3AD203B41FA5}">
                      <a16:colId xmlns:a16="http://schemas.microsoft.com/office/drawing/2014/main" val="20001"/>
                    </a:ext>
                  </a:extLst>
                </a:gridCol>
              </a:tblGrid>
              <a:tr h="2089085">
                <a:tc>
                  <a:txBody>
                    <a:bodyPr/>
                    <a:lstStyle/>
                    <a:p>
                      <a:r>
                        <a:rPr lang="en-US" sz="2400" b="0" dirty="0" smtClean="0">
                          <a:solidFill>
                            <a:schemeClr val="accent1">
                              <a:lumMod val="50000"/>
                            </a:schemeClr>
                          </a:solidFill>
                        </a:rPr>
                        <a:t>Sales proposal for dam removal project:</a:t>
                      </a:r>
                      <a:endParaRPr lang="en-US" sz="2400" b="0" dirty="0">
                        <a:solidFill>
                          <a:schemeClr val="accent1">
                            <a:lumMod val="50000"/>
                          </a:schemeClr>
                        </a:solidFill>
                      </a:endParaRPr>
                    </a:p>
                  </a:txBody>
                  <a:tcPr/>
                </a:tc>
                <a:tc>
                  <a:txBody>
                    <a:bodyPr/>
                    <a:lstStyle/>
                    <a:p>
                      <a:pPr algn="just"/>
                      <a:r>
                        <a:rPr lang="en-US" sz="2400" dirty="0" smtClean="0"/>
                        <a:t>The Minnesota Department of Natural Resources issues a Request for Proposals for the removal of an earthen dam from </a:t>
                      </a:r>
                      <a:r>
                        <a:rPr lang="en-US" sz="2400" dirty="0" smtClean="0"/>
                        <a:t>a state </a:t>
                      </a:r>
                      <a:r>
                        <a:rPr lang="en-US" sz="2400" dirty="0" smtClean="0"/>
                        <a:t>park. The dam, built in the 1930s, is no longer safe, and it is to be removed as the first step in a river restoration project.</a:t>
                      </a:r>
                      <a:endParaRPr lang="en-US" sz="2400" dirty="0"/>
                    </a:p>
                  </a:txBody>
                  <a:tcPr/>
                </a:tc>
                <a:extLst>
                  <a:ext uri="{0D108BD9-81ED-4DB2-BD59-A6C34878D82A}">
                    <a16:rowId xmlns:a16="http://schemas.microsoft.com/office/drawing/2014/main" val="10000"/>
                  </a:ext>
                </a:extLst>
              </a:tr>
              <a:tr h="4398076">
                <a:tc>
                  <a:txBody>
                    <a:bodyPr/>
                    <a:lstStyle/>
                    <a:p>
                      <a:r>
                        <a:rPr lang="en-US" sz="2400" b="0" dirty="0" smtClean="0">
                          <a:solidFill>
                            <a:schemeClr val="accent1">
                              <a:lumMod val="50000"/>
                            </a:schemeClr>
                          </a:solidFill>
                        </a:rPr>
                        <a:t>Grant proposal for new equipment design:</a:t>
                      </a:r>
                      <a:endParaRPr lang="en-US" sz="2400" b="0" dirty="0">
                        <a:solidFill>
                          <a:schemeClr val="accent1">
                            <a:lumMod val="50000"/>
                          </a:schemeClr>
                        </a:solidFill>
                      </a:endParaRPr>
                    </a:p>
                  </a:txBody>
                  <a:tcPr/>
                </a:tc>
                <a:tc>
                  <a:txBody>
                    <a:bodyPr/>
                    <a:lstStyle/>
                    <a:p>
                      <a:pPr algn="just"/>
                      <a:r>
                        <a:rPr lang="en-US" sz="2400" dirty="0" err="1" smtClean="0"/>
                        <a:t>Oilarus</a:t>
                      </a:r>
                      <a:r>
                        <a:rPr lang="en-US" sz="2400" dirty="0" smtClean="0"/>
                        <a:t>, Ltd., a British oil company, sometimes gives research-and-development funds to small companies. Such </a:t>
                      </a:r>
                      <a:r>
                        <a:rPr lang="en-US" sz="2400" dirty="0" smtClean="0"/>
                        <a:t>funding usually </a:t>
                      </a:r>
                      <a:r>
                        <a:rPr lang="en-US" sz="2400" dirty="0" smtClean="0"/>
                        <a:t>goes toward development of new technology or products in the field of petroleum engineering. Angela </a:t>
                      </a:r>
                      <a:r>
                        <a:rPr lang="en-US" sz="2400" dirty="0" err="1" smtClean="0"/>
                        <a:t>Issam</a:t>
                      </a:r>
                      <a:r>
                        <a:rPr lang="en-US" sz="2400" dirty="0" smtClean="0"/>
                        <a:t>, who works in M-</a:t>
                      </a:r>
                      <a:r>
                        <a:rPr lang="en-US" sz="2400" dirty="0" err="1" smtClean="0"/>
                        <a:t>Global’s</a:t>
                      </a:r>
                      <a:r>
                        <a:rPr lang="en-US" sz="2400" dirty="0" smtClean="0"/>
                        <a:t> Equipment Design Lab decides to apply for funding for a research project. Her proposed project, if successful, would provide a new piece of oil-drilling safety equipment that would reduce the chance of offshore oil spills at production sites.</a:t>
                      </a:r>
                      <a:endParaRPr lang="en-US" sz="2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26922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5096" y="603740"/>
            <a:ext cx="9892145" cy="2862322"/>
          </a:xfrm>
          <a:prstGeom prst="rect">
            <a:avLst/>
          </a:prstGeom>
          <a:noFill/>
        </p:spPr>
        <p:txBody>
          <a:bodyPr wrap="square" rtlCol="0">
            <a:spAutoFit/>
          </a:bodyPr>
          <a:lstStyle/>
          <a:p>
            <a:r>
              <a:rPr lang="en-US" sz="2000" b="1" dirty="0" smtClean="0">
                <a:solidFill>
                  <a:schemeClr val="accent1">
                    <a:lumMod val="50000"/>
                  </a:schemeClr>
                </a:solidFill>
              </a:rPr>
              <a:t>Four keys to ace in report and proposal writing:</a:t>
            </a:r>
            <a:endParaRPr lang="en-US" sz="2000" b="1" dirty="0">
              <a:solidFill>
                <a:schemeClr val="accent1">
                  <a:lumMod val="50000"/>
                </a:schemeClr>
              </a:solidFill>
            </a:endParaRPr>
          </a:p>
          <a:p>
            <a:endParaRPr lang="en-US" sz="2000" b="1" dirty="0"/>
          </a:p>
          <a:p>
            <a:r>
              <a:rPr lang="en-US" sz="2000" b="1" dirty="0" smtClean="0"/>
              <a:t>1. Clearly understand your purpose </a:t>
            </a:r>
            <a:r>
              <a:rPr lang="en-US" sz="2000" dirty="0" smtClean="0"/>
              <a:t>– why you are writing? </a:t>
            </a:r>
          </a:p>
          <a:p>
            <a:endParaRPr lang="en-US" sz="2000" b="1" dirty="0"/>
          </a:p>
          <a:p>
            <a:r>
              <a:rPr lang="en-US" sz="2000" b="1" dirty="0"/>
              <a:t>2. </a:t>
            </a:r>
            <a:r>
              <a:rPr lang="en-US" sz="2000" b="1" dirty="0" smtClean="0"/>
              <a:t>Address the needs of the audience </a:t>
            </a:r>
            <a:r>
              <a:rPr lang="en-US" sz="2000" dirty="0" smtClean="0"/>
              <a:t>— what do they </a:t>
            </a:r>
            <a:r>
              <a:rPr lang="en-US" sz="2000" dirty="0" smtClean="0"/>
              <a:t>need?</a:t>
            </a:r>
            <a:endParaRPr lang="en-US" sz="2000" dirty="0"/>
          </a:p>
          <a:p>
            <a:endParaRPr lang="en-US" sz="2000" dirty="0" smtClean="0"/>
          </a:p>
          <a:p>
            <a:r>
              <a:rPr lang="en-US" sz="2000" b="1" dirty="0" smtClean="0"/>
              <a:t>3. Design your document per audience needs</a:t>
            </a:r>
            <a:r>
              <a:rPr lang="en-US" sz="2000" dirty="0" smtClean="0"/>
              <a:t> – how any solution is offered? </a:t>
            </a:r>
            <a:endParaRPr lang="en-US" sz="2000" dirty="0"/>
          </a:p>
          <a:p>
            <a:endParaRPr lang="en-US" sz="2000" b="1" dirty="0" smtClean="0"/>
          </a:p>
          <a:p>
            <a:r>
              <a:rPr lang="en-US" sz="2000" b="1" dirty="0" smtClean="0"/>
              <a:t>4</a:t>
            </a:r>
            <a:r>
              <a:rPr lang="en-US" sz="2000" b="1" dirty="0" smtClean="0"/>
              <a:t>. </a:t>
            </a:r>
            <a:r>
              <a:rPr lang="en-US" sz="2000" b="1" dirty="0"/>
              <a:t>Edit </a:t>
            </a:r>
            <a:r>
              <a:rPr lang="en-US" sz="2000" b="1" dirty="0"/>
              <a:t>c</a:t>
            </a:r>
            <a:r>
              <a:rPr lang="en-US" sz="2000" b="1" dirty="0" smtClean="0"/>
              <a:t>arefully </a:t>
            </a:r>
            <a:r>
              <a:rPr lang="en-US" sz="2000" dirty="0" smtClean="0"/>
              <a:t>– the  content must be error free, per standard formal writings. </a:t>
            </a:r>
            <a:endParaRPr lang="en-US" sz="2000" b="1" dirty="0"/>
          </a:p>
        </p:txBody>
      </p:sp>
    </p:spTree>
    <p:extLst>
      <p:ext uri="{BB962C8B-B14F-4D97-AF65-F5344CB8AC3E}">
        <p14:creationId xmlns:p14="http://schemas.microsoft.com/office/powerpoint/2010/main" val="3436525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5096" y="603740"/>
            <a:ext cx="9892145" cy="2246769"/>
          </a:xfrm>
          <a:prstGeom prst="rect">
            <a:avLst/>
          </a:prstGeom>
          <a:noFill/>
        </p:spPr>
        <p:txBody>
          <a:bodyPr wrap="square" rtlCol="0">
            <a:spAutoFit/>
          </a:bodyPr>
          <a:lstStyle/>
          <a:p>
            <a:r>
              <a:rPr lang="en-US" sz="2000" b="1" dirty="0" smtClean="0">
                <a:solidFill>
                  <a:schemeClr val="accent1">
                    <a:lumMod val="50000"/>
                  </a:schemeClr>
                </a:solidFill>
              </a:rPr>
              <a:t>Three principles to stay organized and successful:</a:t>
            </a:r>
            <a:endParaRPr lang="en-US" sz="2000" b="1" dirty="0">
              <a:solidFill>
                <a:schemeClr val="accent1">
                  <a:lumMod val="50000"/>
                </a:schemeClr>
              </a:solidFill>
            </a:endParaRPr>
          </a:p>
          <a:p>
            <a:endParaRPr lang="en-US" sz="2000" b="1" dirty="0"/>
          </a:p>
          <a:p>
            <a:r>
              <a:rPr lang="en-US" sz="2000" b="1" dirty="0" smtClean="0"/>
              <a:t>1. Write different parts for different readers</a:t>
            </a:r>
            <a:r>
              <a:rPr lang="en-US" sz="2000" dirty="0" smtClean="0"/>
              <a:t> </a:t>
            </a:r>
          </a:p>
          <a:p>
            <a:endParaRPr lang="en-US" sz="2000" b="1" dirty="0"/>
          </a:p>
          <a:p>
            <a:r>
              <a:rPr lang="en-US" sz="2000" b="1" dirty="0"/>
              <a:t>2. </a:t>
            </a:r>
            <a:r>
              <a:rPr lang="en-US" sz="2000" b="1" dirty="0" smtClean="0"/>
              <a:t>Provide </a:t>
            </a:r>
            <a:r>
              <a:rPr lang="en-US" sz="2000" b="1" dirty="0" smtClean="0"/>
              <a:t>the important information first</a:t>
            </a:r>
            <a:endParaRPr lang="en-US" sz="2000" dirty="0"/>
          </a:p>
          <a:p>
            <a:endParaRPr lang="en-US" sz="2000" dirty="0" smtClean="0"/>
          </a:p>
          <a:p>
            <a:r>
              <a:rPr lang="en-US" sz="2000" b="1" dirty="0" smtClean="0"/>
              <a:t>3. Repeat key points where necessary</a:t>
            </a:r>
            <a:endParaRPr lang="en-US" sz="2000" b="1" dirty="0"/>
          </a:p>
        </p:txBody>
      </p:sp>
    </p:spTree>
    <p:extLst>
      <p:ext uri="{BB962C8B-B14F-4D97-AF65-F5344CB8AC3E}">
        <p14:creationId xmlns:p14="http://schemas.microsoft.com/office/powerpoint/2010/main" val="4011514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261" y="228601"/>
            <a:ext cx="11359661" cy="4985980"/>
          </a:xfrm>
          <a:prstGeom prst="rect">
            <a:avLst/>
          </a:prstGeom>
          <a:noFill/>
        </p:spPr>
        <p:txBody>
          <a:bodyPr wrap="square" rtlCol="0">
            <a:spAutoFit/>
          </a:bodyPr>
          <a:lstStyle/>
          <a:p>
            <a:r>
              <a:rPr lang="en-US" sz="2000" dirty="0">
                <a:solidFill>
                  <a:schemeClr val="accent1">
                    <a:lumMod val="50000"/>
                  </a:schemeClr>
                </a:solidFill>
              </a:rPr>
              <a:t>B</a:t>
            </a:r>
            <a:r>
              <a:rPr lang="en-US" sz="2000" dirty="0" smtClean="0">
                <a:solidFill>
                  <a:schemeClr val="accent1">
                    <a:lumMod val="50000"/>
                  </a:schemeClr>
                </a:solidFill>
              </a:rPr>
              <a:t>asic </a:t>
            </a:r>
            <a:r>
              <a:rPr lang="en-US" sz="2000" dirty="0">
                <a:solidFill>
                  <a:schemeClr val="accent1">
                    <a:lumMod val="50000"/>
                  </a:schemeClr>
                </a:solidFill>
              </a:rPr>
              <a:t>guidelines </a:t>
            </a:r>
            <a:r>
              <a:rPr lang="en-US" sz="2000" dirty="0" smtClean="0">
                <a:solidFill>
                  <a:schemeClr val="accent1">
                    <a:lumMod val="50000"/>
                  </a:schemeClr>
                </a:solidFill>
              </a:rPr>
              <a:t>applicable to proposals</a:t>
            </a:r>
            <a:r>
              <a:rPr lang="en-US" sz="2000" dirty="0">
                <a:solidFill>
                  <a:schemeClr val="accent1">
                    <a:lumMod val="50000"/>
                  </a:schemeClr>
                </a:solidFill>
              </a:rPr>
              <a:t>, regardless of their audience or </a:t>
            </a:r>
            <a:r>
              <a:rPr lang="en-US" sz="2000" dirty="0" smtClean="0">
                <a:solidFill>
                  <a:schemeClr val="accent1">
                    <a:lumMod val="50000"/>
                  </a:schemeClr>
                </a:solidFill>
              </a:rPr>
              <a:t>format:</a:t>
            </a:r>
            <a:endParaRPr lang="en-US" sz="2000" dirty="0">
              <a:solidFill>
                <a:schemeClr val="accent1">
                  <a:lumMod val="50000"/>
                </a:schemeClr>
              </a:solidFill>
            </a:endParaRPr>
          </a:p>
          <a:p>
            <a:endParaRPr lang="en-US" sz="2000" b="1" dirty="0">
              <a:solidFill>
                <a:schemeClr val="accent1">
                  <a:lumMod val="50000"/>
                </a:schemeClr>
              </a:solidFill>
            </a:endParaRPr>
          </a:p>
          <a:p>
            <a:r>
              <a:rPr lang="en-US" sz="2000" b="1" dirty="0"/>
              <a:t>1. Plan </a:t>
            </a:r>
            <a:r>
              <a:rPr lang="en-US" sz="2000" b="1" dirty="0" smtClean="0"/>
              <a:t>well </a:t>
            </a:r>
            <a:r>
              <a:rPr lang="en-US" sz="2000" b="1" dirty="0"/>
              <a:t>b</a:t>
            </a:r>
            <a:r>
              <a:rPr lang="en-US" sz="2000" b="1" dirty="0" smtClean="0"/>
              <a:t>efore writing </a:t>
            </a:r>
            <a:r>
              <a:rPr lang="en-US" sz="2000" dirty="0" smtClean="0"/>
              <a:t>- survey </a:t>
            </a:r>
            <a:r>
              <a:rPr lang="en-US" sz="2000" dirty="0"/>
              <a:t>the current situation, identify the best way to improve </a:t>
            </a:r>
            <a:r>
              <a:rPr lang="en-US" sz="2000" dirty="0" smtClean="0"/>
              <a:t>it, </a:t>
            </a:r>
            <a:r>
              <a:rPr lang="en-US" sz="2000" dirty="0"/>
              <a:t>conduct research, </a:t>
            </a:r>
            <a:r>
              <a:rPr lang="en-US" sz="2000" dirty="0" smtClean="0"/>
              <a:t>collect background info, develop </a:t>
            </a:r>
            <a:r>
              <a:rPr lang="en-US" sz="2000" dirty="0"/>
              <a:t>a </a:t>
            </a:r>
            <a:r>
              <a:rPr lang="en-US" sz="2000" dirty="0" smtClean="0"/>
              <a:t>plan </a:t>
            </a:r>
            <a:r>
              <a:rPr lang="en-US" i="1" dirty="0" smtClean="0"/>
              <a:t>(what you’ll need – resources, funds, equipment, expertise, benchmarks, timelines, expected benefits).</a:t>
            </a:r>
            <a:endParaRPr lang="en-US" i="1" dirty="0"/>
          </a:p>
          <a:p>
            <a:endParaRPr lang="en-US" sz="2000" b="1" dirty="0"/>
          </a:p>
          <a:p>
            <a:r>
              <a:rPr lang="en-US" sz="2000" b="1" dirty="0"/>
              <a:t>2. Make </a:t>
            </a:r>
            <a:r>
              <a:rPr lang="en-US" sz="2000" b="1" dirty="0" smtClean="0"/>
              <a:t>text </a:t>
            </a:r>
            <a:r>
              <a:rPr lang="en-US" sz="2000" b="1" dirty="0"/>
              <a:t>v</a:t>
            </a:r>
            <a:r>
              <a:rPr lang="en-US" sz="2000" b="1" dirty="0" smtClean="0"/>
              <a:t>isually </a:t>
            </a:r>
            <a:r>
              <a:rPr lang="en-US" sz="2000" b="1" dirty="0"/>
              <a:t>a</a:t>
            </a:r>
            <a:r>
              <a:rPr lang="en-US" sz="2000" b="1" dirty="0" smtClean="0"/>
              <a:t>ppealing </a:t>
            </a:r>
            <a:r>
              <a:rPr lang="en-US" sz="2000" dirty="0"/>
              <a:t>- Remember—you </a:t>
            </a:r>
            <a:r>
              <a:rPr lang="en-US" sz="2000" dirty="0" smtClean="0"/>
              <a:t>are trying </a:t>
            </a:r>
            <a:r>
              <a:rPr lang="en-US" sz="2000" dirty="0"/>
              <a:t>to sell a product, a service, or an </a:t>
            </a:r>
            <a:r>
              <a:rPr lang="en-US" sz="2000" dirty="0" smtClean="0"/>
              <a:t>idea</a:t>
            </a:r>
            <a:r>
              <a:rPr lang="en-US" sz="2000" dirty="0" smtClean="0"/>
              <a:t>; so get your audience onboard!</a:t>
            </a:r>
            <a:endParaRPr lang="en-US" sz="2000" dirty="0"/>
          </a:p>
          <a:p>
            <a:pPr marL="1257300" lvl="2" indent="-342900">
              <a:buFont typeface="Arial" panose="020B0604020202020204" pitchFamily="34" charset="0"/>
              <a:buChar char="•"/>
            </a:pPr>
            <a:r>
              <a:rPr lang="en-US" sz="2000" dirty="0" smtClean="0"/>
              <a:t>Use lists, bullets </a:t>
            </a:r>
            <a:r>
              <a:rPr lang="en-US" sz="2000" dirty="0"/>
              <a:t>or numbered </a:t>
            </a:r>
            <a:r>
              <a:rPr lang="en-US" sz="2000" dirty="0" smtClean="0"/>
              <a:t>points </a:t>
            </a:r>
            <a:r>
              <a:rPr lang="en-US" sz="2000" dirty="0"/>
              <a:t>to highlight main </a:t>
            </a:r>
            <a:r>
              <a:rPr lang="en-US" sz="2000" dirty="0" smtClean="0"/>
              <a:t>ideas</a:t>
            </a:r>
          </a:p>
          <a:p>
            <a:pPr marL="1257300" lvl="2" indent="-342900">
              <a:buFont typeface="Arial" panose="020B0604020202020204" pitchFamily="34" charset="0"/>
              <a:buChar char="•"/>
            </a:pPr>
            <a:r>
              <a:rPr lang="en-US" sz="2000" dirty="0" smtClean="0"/>
              <a:t>F</a:t>
            </a:r>
            <a:r>
              <a:rPr lang="en-US" sz="2000" dirty="0" smtClean="0"/>
              <a:t>ollow </a:t>
            </a:r>
            <a:r>
              <a:rPr lang="en-US" sz="2000" dirty="0"/>
              <a:t>your readers’ preferences in font size, type, line spacing, </a:t>
            </a:r>
            <a:r>
              <a:rPr lang="en-US" sz="2000" dirty="0" smtClean="0"/>
              <a:t>design. </a:t>
            </a:r>
            <a:r>
              <a:rPr lang="en-US" sz="2000" dirty="0"/>
              <a:t>Proposals written in the </a:t>
            </a:r>
            <a:r>
              <a:rPr lang="en-US" sz="2000" dirty="0" smtClean="0"/>
              <a:t>reader preferred </a:t>
            </a:r>
            <a:r>
              <a:rPr lang="en-US" sz="2000" dirty="0"/>
              <a:t>format </a:t>
            </a:r>
            <a:r>
              <a:rPr lang="en-US" sz="2000" dirty="0" smtClean="0"/>
              <a:t>gain </a:t>
            </a:r>
            <a:r>
              <a:rPr lang="en-US" sz="2000" dirty="0"/>
              <a:t>a competitive </a:t>
            </a:r>
            <a:r>
              <a:rPr lang="en-US" sz="2000" dirty="0" smtClean="0"/>
              <a:t>edge</a:t>
            </a:r>
          </a:p>
          <a:p>
            <a:pPr marL="1257300" lvl="2" indent="-342900">
              <a:buFont typeface="Arial" panose="020B0604020202020204" pitchFamily="34" charset="0"/>
              <a:buChar char="•"/>
            </a:pPr>
            <a:r>
              <a:rPr lang="en-US" sz="2000" dirty="0" smtClean="0"/>
              <a:t>Use </a:t>
            </a:r>
            <a:r>
              <a:rPr lang="en-US" sz="2000" dirty="0"/>
              <a:t>headings and subheadings to break up blocks of </a:t>
            </a:r>
            <a:r>
              <a:rPr lang="en-US" sz="2000" dirty="0" smtClean="0"/>
              <a:t>text</a:t>
            </a:r>
          </a:p>
          <a:p>
            <a:pPr marL="1257300" lvl="2" indent="-342900">
              <a:buFont typeface="Arial" panose="020B0604020202020204" pitchFamily="34" charset="0"/>
              <a:buChar char="•"/>
            </a:pPr>
            <a:r>
              <a:rPr lang="en-US" sz="2000" dirty="0" smtClean="0"/>
              <a:t>Provide infographics where necessary</a:t>
            </a:r>
            <a:endParaRPr lang="en-US" sz="2000" dirty="0"/>
          </a:p>
          <a:p>
            <a:endParaRPr lang="en-US" sz="2000" b="1" dirty="0"/>
          </a:p>
          <a:p>
            <a:r>
              <a:rPr lang="en-US" sz="2000" b="1" dirty="0"/>
              <a:t>3. Edit </a:t>
            </a:r>
            <a:r>
              <a:rPr lang="en-US" sz="2000" b="1" dirty="0" smtClean="0"/>
              <a:t>Carefully </a:t>
            </a:r>
            <a:r>
              <a:rPr lang="en-US" sz="2000" dirty="0" smtClean="0"/>
              <a:t>– </a:t>
            </a:r>
            <a:r>
              <a:rPr lang="en-US" sz="2000" dirty="0" smtClean="0"/>
              <a:t>any factual or linguistic mistakes could come heavy with legal implications/ losses</a:t>
            </a:r>
            <a:endParaRPr lang="en-US" sz="2000" b="1" dirty="0"/>
          </a:p>
          <a:p>
            <a:pPr marL="1257300" lvl="2" indent="-342900">
              <a:buFont typeface="Arial" panose="020B0604020202020204" pitchFamily="34" charset="0"/>
              <a:buChar char="•"/>
            </a:pPr>
            <a:r>
              <a:rPr lang="en-US" sz="2000" dirty="0" smtClean="0"/>
              <a:t>No sloppiness, no errors, clearly designed and well-written</a:t>
            </a:r>
          </a:p>
        </p:txBody>
      </p:sp>
    </p:spTree>
    <p:extLst>
      <p:ext uri="{BB962C8B-B14F-4D97-AF65-F5344CB8AC3E}">
        <p14:creationId xmlns:p14="http://schemas.microsoft.com/office/powerpoint/2010/main" val="2946339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231" y="152400"/>
            <a:ext cx="11957538" cy="5755422"/>
          </a:xfrm>
          <a:prstGeom prst="rect">
            <a:avLst/>
          </a:prstGeom>
          <a:noFill/>
        </p:spPr>
        <p:txBody>
          <a:bodyPr wrap="square" rtlCol="0">
            <a:spAutoFit/>
          </a:bodyPr>
          <a:lstStyle/>
          <a:p>
            <a:r>
              <a:rPr lang="en-US" sz="2400" dirty="0">
                <a:solidFill>
                  <a:schemeClr val="accent1">
                    <a:lumMod val="50000"/>
                  </a:schemeClr>
                </a:solidFill>
              </a:rPr>
              <a:t>A proposal is </a:t>
            </a:r>
            <a:r>
              <a:rPr lang="en-US" sz="2400" b="1" i="1" dirty="0">
                <a:solidFill>
                  <a:schemeClr val="accent1">
                    <a:lumMod val="50000"/>
                  </a:schemeClr>
                </a:solidFill>
              </a:rPr>
              <a:t>solicited</a:t>
            </a:r>
            <a:r>
              <a:rPr lang="en-US" sz="2400" dirty="0">
                <a:solidFill>
                  <a:schemeClr val="accent1">
                    <a:lumMod val="50000"/>
                  </a:schemeClr>
                </a:solidFill>
              </a:rPr>
              <a:t> or </a:t>
            </a:r>
            <a:r>
              <a:rPr lang="en-US" sz="2400" b="1" i="1" dirty="0">
                <a:solidFill>
                  <a:schemeClr val="accent1">
                    <a:lumMod val="50000"/>
                  </a:schemeClr>
                </a:solidFill>
              </a:rPr>
              <a:t>unsolicited</a:t>
            </a:r>
            <a:r>
              <a:rPr lang="en-US" sz="2400" dirty="0">
                <a:solidFill>
                  <a:schemeClr val="accent1">
                    <a:lumMod val="50000"/>
                  </a:schemeClr>
                </a:solidFill>
              </a:rPr>
              <a:t> depending on the audience’s role in its initiation. </a:t>
            </a:r>
          </a:p>
          <a:p>
            <a:endParaRPr lang="en-US" sz="2400" dirty="0"/>
          </a:p>
          <a:p>
            <a:r>
              <a:rPr lang="en-US" sz="2000" b="1" dirty="0"/>
              <a:t>Unsolicited proposal: </a:t>
            </a:r>
            <a:r>
              <a:rPr lang="en-US" sz="2000" dirty="0"/>
              <a:t>A document submitted without a request to convince your readers to adopt an idea, a product, or a </a:t>
            </a:r>
            <a:r>
              <a:rPr lang="en-US" sz="2000" dirty="0" smtClean="0"/>
              <a:t>service.</a:t>
            </a:r>
          </a:p>
          <a:p>
            <a:pPr marL="342900" indent="-342900">
              <a:buFont typeface="Wingdings" panose="05000000000000000000" pitchFamily="2" charset="2"/>
              <a:buChar char="§"/>
            </a:pPr>
            <a:r>
              <a:rPr lang="en-US" sz="2000" i="1" dirty="0" smtClean="0"/>
              <a:t>Unsolicited </a:t>
            </a:r>
            <a:r>
              <a:rPr lang="en-US" sz="2000" i="1" dirty="0"/>
              <a:t>proposals are usually written as informal documents and often addressed to internal audiences.</a:t>
            </a:r>
          </a:p>
          <a:p>
            <a:endParaRPr lang="en-US" sz="2000" dirty="0"/>
          </a:p>
          <a:p>
            <a:r>
              <a:rPr lang="en-US" sz="2000" b="1" dirty="0"/>
              <a:t>Solicited proposal: </a:t>
            </a:r>
            <a:r>
              <a:rPr lang="en-US" sz="2000" dirty="0"/>
              <a:t>A document requested by the reader to help the reader solve a problem through the purchase of a product or a service. </a:t>
            </a:r>
            <a:endParaRPr lang="en-US" sz="2000" dirty="0" smtClean="0"/>
          </a:p>
          <a:p>
            <a:pPr marL="342900" indent="-342900">
              <a:buFont typeface="Wingdings" panose="05000000000000000000" pitchFamily="2" charset="2"/>
              <a:buChar char="§"/>
            </a:pPr>
            <a:r>
              <a:rPr lang="en-US" sz="2000" i="1" dirty="0" smtClean="0"/>
              <a:t>Solicited </a:t>
            </a:r>
            <a:r>
              <a:rPr lang="en-US" sz="2000" i="1" dirty="0"/>
              <a:t>proposals are usually written as formal documents and addressed to external audiences.</a:t>
            </a:r>
          </a:p>
          <a:p>
            <a:endParaRPr lang="en-US" sz="2000" dirty="0"/>
          </a:p>
          <a:p>
            <a:r>
              <a:rPr lang="en-US" sz="2000" b="1" dirty="0"/>
              <a:t>Request for proposal (RFP): </a:t>
            </a:r>
            <a:r>
              <a:rPr lang="en-US" sz="2000" dirty="0"/>
              <a:t>A document sometimes sent out by an organization that wants to receive proposals for a product or </a:t>
            </a:r>
            <a:r>
              <a:rPr lang="en-US" sz="2000" dirty="0" smtClean="0"/>
              <a:t>some service</a:t>
            </a:r>
            <a:r>
              <a:rPr lang="en-US" sz="2000" dirty="0"/>
              <a:t>. </a:t>
            </a:r>
            <a:endParaRPr lang="en-US" sz="2000" dirty="0" smtClean="0"/>
          </a:p>
          <a:p>
            <a:r>
              <a:rPr lang="en-US" sz="2000" b="1" dirty="0" smtClean="0"/>
              <a:t>The </a:t>
            </a:r>
            <a:r>
              <a:rPr lang="en-US" sz="2000" b="1" dirty="0"/>
              <a:t>RFP gives guidelines </a:t>
            </a:r>
            <a:r>
              <a:rPr lang="en-US" sz="2000" b="1" dirty="0" smtClean="0"/>
              <a:t>on:</a:t>
            </a:r>
          </a:p>
          <a:p>
            <a:pPr marL="914400" lvl="1" indent="-457200">
              <a:buFont typeface="Courier New" panose="02070309020205020404" pitchFamily="49" charset="0"/>
              <a:buChar char="o"/>
            </a:pPr>
            <a:r>
              <a:rPr lang="en-US" sz="2000" dirty="0" smtClean="0"/>
              <a:t>what </a:t>
            </a:r>
            <a:r>
              <a:rPr lang="en-US" sz="2000" dirty="0"/>
              <a:t>the proposal should </a:t>
            </a:r>
            <a:r>
              <a:rPr lang="en-US" sz="2000" dirty="0" smtClean="0"/>
              <a:t>cover</a:t>
            </a:r>
          </a:p>
          <a:p>
            <a:pPr marL="914400" lvl="1" indent="-457200">
              <a:buFont typeface="Courier New" panose="02070309020205020404" pitchFamily="49" charset="0"/>
              <a:buChar char="o"/>
            </a:pPr>
            <a:r>
              <a:rPr lang="en-US" sz="2000" dirty="0" smtClean="0"/>
              <a:t>when </a:t>
            </a:r>
            <a:r>
              <a:rPr lang="en-US" sz="2000" dirty="0"/>
              <a:t>it should be </a:t>
            </a:r>
            <a:r>
              <a:rPr lang="en-US" sz="2000" dirty="0" smtClean="0"/>
              <a:t>submitted</a:t>
            </a:r>
          </a:p>
          <a:p>
            <a:pPr marL="914400" lvl="1" indent="-457200">
              <a:buFont typeface="Courier New" panose="02070309020205020404" pitchFamily="49" charset="0"/>
              <a:buChar char="o"/>
            </a:pPr>
            <a:r>
              <a:rPr lang="en-US" sz="2000" dirty="0" smtClean="0"/>
              <a:t>to </a:t>
            </a:r>
            <a:r>
              <a:rPr lang="en-US" sz="2000" dirty="0"/>
              <a:t>whom it should be </a:t>
            </a:r>
            <a:r>
              <a:rPr lang="en-US" sz="2000" dirty="0" smtClean="0"/>
              <a:t>sent</a:t>
            </a:r>
          </a:p>
          <a:p>
            <a:endParaRPr lang="en-US" sz="2000" dirty="0" smtClean="0"/>
          </a:p>
          <a:p>
            <a:pPr algn="ctr"/>
            <a:r>
              <a:rPr lang="en-US" sz="2000" dirty="0" smtClean="0">
                <a:solidFill>
                  <a:schemeClr val="accent1">
                    <a:lumMod val="50000"/>
                  </a:schemeClr>
                </a:solidFill>
              </a:rPr>
              <a:t>As </a:t>
            </a:r>
            <a:r>
              <a:rPr lang="en-US" sz="2000" dirty="0">
                <a:solidFill>
                  <a:schemeClr val="accent1">
                    <a:lumMod val="50000"/>
                  </a:schemeClr>
                </a:solidFill>
              </a:rPr>
              <a:t>writer, you should follow the RFP guidelines diligently in planning and drafting your proposal.</a:t>
            </a:r>
          </a:p>
        </p:txBody>
      </p:sp>
    </p:spTree>
    <p:extLst>
      <p:ext uri="{BB962C8B-B14F-4D97-AF65-F5344CB8AC3E}">
        <p14:creationId xmlns:p14="http://schemas.microsoft.com/office/powerpoint/2010/main" val="1318077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lum contrast="20000"/>
          </a:blip>
          <a:stretch>
            <a:fillRect/>
          </a:stretch>
        </p:blipFill>
        <p:spPr>
          <a:xfrm>
            <a:off x="1752601" y="381000"/>
            <a:ext cx="8506531" cy="5791200"/>
          </a:xfrm>
          <a:prstGeom prst="rect">
            <a:avLst/>
          </a:prstGeom>
        </p:spPr>
      </p:pic>
    </p:spTree>
    <p:extLst>
      <p:ext uri="{BB962C8B-B14F-4D97-AF65-F5344CB8AC3E}">
        <p14:creationId xmlns:p14="http://schemas.microsoft.com/office/powerpoint/2010/main" val="1364529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2450124" y="0"/>
            <a:ext cx="6705600" cy="6839606"/>
          </a:xfrm>
          <a:prstGeom prst="rect">
            <a:avLst/>
          </a:prstGeom>
        </p:spPr>
      </p:pic>
    </p:spTree>
    <p:extLst>
      <p:ext uri="{BB962C8B-B14F-4D97-AF65-F5344CB8AC3E}">
        <p14:creationId xmlns:p14="http://schemas.microsoft.com/office/powerpoint/2010/main" val="4119824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077" y="3438142"/>
            <a:ext cx="7098323" cy="1588127"/>
          </a:xfrm>
          <a:prstGeom prst="rect">
            <a:avLst/>
          </a:prstGeom>
          <a:noFill/>
        </p:spPr>
        <p:txBody>
          <a:bodyPr wrap="square" rtlCol="0">
            <a:spAutoFit/>
          </a:bodyPr>
          <a:lstStyle/>
          <a:p>
            <a:pPr lvl="0">
              <a:spcBef>
                <a:spcPct val="20000"/>
              </a:spcBef>
              <a:buClr>
                <a:prstClr val="black">
                  <a:lumMod val="50000"/>
                  <a:lumOff val="50000"/>
                </a:prstClr>
              </a:buClr>
            </a:pPr>
            <a:r>
              <a:rPr lang="en-US" b="1" dirty="0">
                <a:solidFill>
                  <a:prstClr val="black">
                    <a:lumMod val="85000"/>
                  </a:prstClr>
                </a:solidFill>
              </a:rPr>
              <a:t>Feasibility </a:t>
            </a:r>
            <a:r>
              <a:rPr lang="en-US" b="1" dirty="0" smtClean="0">
                <a:solidFill>
                  <a:prstClr val="black">
                    <a:lumMod val="85000"/>
                  </a:prstClr>
                </a:solidFill>
              </a:rPr>
              <a:t>studies: </a:t>
            </a:r>
            <a:r>
              <a:rPr lang="en-US" dirty="0" smtClean="0">
                <a:solidFill>
                  <a:prstClr val="black">
                    <a:lumMod val="85000"/>
                  </a:prstClr>
                </a:solidFill>
              </a:rPr>
              <a:t>documents </a:t>
            </a:r>
            <a:r>
              <a:rPr lang="en-US" dirty="0">
                <a:solidFill>
                  <a:prstClr val="black">
                    <a:lumMod val="85000"/>
                  </a:prstClr>
                </a:solidFill>
              </a:rPr>
              <a:t>that show the practicality of a proposed policy, product, service.</a:t>
            </a:r>
          </a:p>
          <a:p>
            <a:pPr lvl="0">
              <a:spcBef>
                <a:spcPct val="20000"/>
              </a:spcBef>
              <a:buClr>
                <a:prstClr val="black">
                  <a:lumMod val="50000"/>
                  <a:lumOff val="50000"/>
                </a:prstClr>
              </a:buClr>
            </a:pPr>
            <a:endParaRPr lang="en-US" dirty="0">
              <a:solidFill>
                <a:prstClr val="black">
                  <a:lumMod val="85000"/>
                </a:prstClr>
              </a:solidFill>
            </a:endParaRPr>
          </a:p>
          <a:p>
            <a:pPr lvl="0">
              <a:spcBef>
                <a:spcPct val="20000"/>
              </a:spcBef>
              <a:buClr>
                <a:prstClr val="black">
                  <a:lumMod val="50000"/>
                  <a:lumOff val="50000"/>
                </a:prstClr>
              </a:buClr>
            </a:pPr>
            <a:r>
              <a:rPr lang="en-US" b="1" dirty="0">
                <a:solidFill>
                  <a:prstClr val="black">
                    <a:lumMod val="85000"/>
                  </a:prstClr>
                </a:solidFill>
              </a:rPr>
              <a:t>RFP</a:t>
            </a:r>
            <a:r>
              <a:rPr lang="en-US" dirty="0">
                <a:solidFill>
                  <a:prstClr val="black">
                    <a:lumMod val="85000"/>
                  </a:prstClr>
                </a:solidFill>
              </a:rPr>
              <a:t> </a:t>
            </a:r>
            <a:r>
              <a:rPr lang="en-US" i="1" dirty="0">
                <a:solidFill>
                  <a:prstClr val="black">
                    <a:lumMod val="85000"/>
                  </a:prstClr>
                </a:solidFill>
              </a:rPr>
              <a:t>(request for proposals) </a:t>
            </a:r>
            <a:r>
              <a:rPr lang="en-US" dirty="0" smtClean="0">
                <a:solidFill>
                  <a:prstClr val="black">
                    <a:lumMod val="85000"/>
                  </a:prstClr>
                </a:solidFill>
              </a:rPr>
              <a:t>documents </a:t>
            </a:r>
            <a:r>
              <a:rPr lang="en-US" dirty="0">
                <a:solidFill>
                  <a:prstClr val="black">
                    <a:lumMod val="85000"/>
                  </a:prstClr>
                </a:solidFill>
              </a:rPr>
              <a:t>sometimes sent out by organizations </a:t>
            </a:r>
            <a:r>
              <a:rPr lang="en-US" dirty="0" smtClean="0">
                <a:solidFill>
                  <a:prstClr val="black">
                    <a:lumMod val="85000"/>
                  </a:prstClr>
                </a:solidFill>
              </a:rPr>
              <a:t>wanting to receive </a:t>
            </a:r>
            <a:r>
              <a:rPr lang="en-US" dirty="0">
                <a:solidFill>
                  <a:prstClr val="black">
                    <a:lumMod val="85000"/>
                  </a:prstClr>
                </a:solidFill>
              </a:rPr>
              <a:t>proposals for a product </a:t>
            </a:r>
            <a:r>
              <a:rPr lang="en-US" dirty="0" smtClean="0">
                <a:solidFill>
                  <a:prstClr val="black">
                    <a:lumMod val="85000"/>
                  </a:prstClr>
                </a:solidFill>
              </a:rPr>
              <a:t>or a service</a:t>
            </a:r>
            <a:r>
              <a:rPr lang="en-US" dirty="0">
                <a:solidFill>
                  <a:prstClr val="black">
                    <a:lumMod val="85000"/>
                  </a:prstClr>
                </a:solidFill>
              </a:rPr>
              <a:t>.</a:t>
            </a:r>
          </a:p>
        </p:txBody>
      </p:sp>
      <p:sp>
        <p:nvSpPr>
          <p:cNvPr id="7" name="Rectangle 6"/>
          <p:cNvSpPr/>
          <p:nvPr/>
        </p:nvSpPr>
        <p:spPr>
          <a:xfrm>
            <a:off x="7467600" y="228600"/>
            <a:ext cx="1905000" cy="685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67600" y="1438161"/>
            <a:ext cx="1905000" cy="6954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467600" y="2743200"/>
            <a:ext cx="1905000" cy="838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67600" y="4243752"/>
            <a:ext cx="1905000" cy="70338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p:cNvSpPr/>
          <p:nvPr/>
        </p:nvSpPr>
        <p:spPr>
          <a:xfrm>
            <a:off x="7537940" y="5603627"/>
            <a:ext cx="1834660" cy="1219200"/>
          </a:xfrm>
          <a:prstGeom prst="fram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p:cNvCxnSpPr>
            <a:stCxn id="7" idx="2"/>
            <a:endCxn id="8" idx="0"/>
          </p:cNvCxnSpPr>
          <p:nvPr/>
        </p:nvCxnSpPr>
        <p:spPr>
          <a:xfrm>
            <a:off x="8420100" y="914401"/>
            <a:ext cx="0" cy="52376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8420100" y="2133600"/>
            <a:ext cx="0" cy="6096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0"/>
          </p:cNvCxnSpPr>
          <p:nvPr/>
        </p:nvCxnSpPr>
        <p:spPr>
          <a:xfrm>
            <a:off x="8420100" y="3581400"/>
            <a:ext cx="0" cy="66235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p:cNvCxnSpPr>
          <p:nvPr/>
        </p:nvCxnSpPr>
        <p:spPr>
          <a:xfrm>
            <a:off x="8420100" y="4947138"/>
            <a:ext cx="0" cy="6682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72400" y="340667"/>
            <a:ext cx="1295400" cy="400110"/>
          </a:xfrm>
          <a:prstGeom prst="rect">
            <a:avLst/>
          </a:prstGeom>
          <a:noFill/>
        </p:spPr>
        <p:txBody>
          <a:bodyPr wrap="square" rtlCol="0">
            <a:spAutoFit/>
          </a:bodyPr>
          <a:lstStyle/>
          <a:p>
            <a:pPr algn="ctr"/>
            <a:r>
              <a:rPr lang="en-US" sz="2000" dirty="0"/>
              <a:t>RFP</a:t>
            </a:r>
          </a:p>
        </p:txBody>
      </p:sp>
      <p:sp>
        <p:nvSpPr>
          <p:cNvPr id="22" name="TextBox 21"/>
          <p:cNvSpPr txBox="1"/>
          <p:nvPr/>
        </p:nvSpPr>
        <p:spPr>
          <a:xfrm>
            <a:off x="7543800" y="1555049"/>
            <a:ext cx="1676400" cy="461665"/>
          </a:xfrm>
          <a:prstGeom prst="rect">
            <a:avLst/>
          </a:prstGeom>
          <a:noFill/>
        </p:spPr>
        <p:txBody>
          <a:bodyPr wrap="square" rtlCol="0">
            <a:spAutoFit/>
          </a:bodyPr>
          <a:lstStyle/>
          <a:p>
            <a:pPr algn="ctr"/>
            <a:r>
              <a:rPr lang="en-US" sz="2400" b="1" dirty="0"/>
              <a:t>PROPOSAL</a:t>
            </a:r>
          </a:p>
        </p:txBody>
      </p:sp>
      <p:sp>
        <p:nvSpPr>
          <p:cNvPr id="25" name="TextBox 24"/>
          <p:cNvSpPr txBox="1"/>
          <p:nvPr/>
        </p:nvSpPr>
        <p:spPr>
          <a:xfrm>
            <a:off x="7543800" y="2819400"/>
            <a:ext cx="1676400" cy="707886"/>
          </a:xfrm>
          <a:prstGeom prst="rect">
            <a:avLst/>
          </a:prstGeom>
          <a:noFill/>
        </p:spPr>
        <p:txBody>
          <a:bodyPr wrap="square" rtlCol="0">
            <a:spAutoFit/>
          </a:bodyPr>
          <a:lstStyle/>
          <a:p>
            <a:pPr algn="ctr"/>
            <a:r>
              <a:rPr lang="en-US" sz="2000" dirty="0"/>
              <a:t>FEASIBILTY</a:t>
            </a:r>
          </a:p>
          <a:p>
            <a:pPr algn="ctr"/>
            <a:r>
              <a:rPr lang="en-US" sz="2000" dirty="0"/>
              <a:t>STUDY</a:t>
            </a:r>
          </a:p>
        </p:txBody>
      </p:sp>
      <p:sp>
        <p:nvSpPr>
          <p:cNvPr id="26" name="TextBox 25"/>
          <p:cNvSpPr txBox="1"/>
          <p:nvPr/>
        </p:nvSpPr>
        <p:spPr>
          <a:xfrm>
            <a:off x="7555523" y="4349260"/>
            <a:ext cx="1676400" cy="381000"/>
          </a:xfrm>
          <a:prstGeom prst="rect">
            <a:avLst/>
          </a:prstGeom>
          <a:noFill/>
        </p:spPr>
        <p:txBody>
          <a:bodyPr wrap="square" rtlCol="0">
            <a:spAutoFit/>
          </a:bodyPr>
          <a:lstStyle/>
          <a:p>
            <a:pPr algn="ctr"/>
            <a:r>
              <a:rPr lang="en-US" dirty="0"/>
              <a:t>CONTRACT</a:t>
            </a:r>
          </a:p>
        </p:txBody>
      </p:sp>
      <p:sp>
        <p:nvSpPr>
          <p:cNvPr id="27" name="TextBox 26"/>
          <p:cNvSpPr txBox="1"/>
          <p:nvPr/>
        </p:nvSpPr>
        <p:spPr>
          <a:xfrm>
            <a:off x="7907216" y="6001451"/>
            <a:ext cx="1143000" cy="400110"/>
          </a:xfrm>
          <a:prstGeom prst="rect">
            <a:avLst/>
          </a:prstGeom>
          <a:noFill/>
        </p:spPr>
        <p:txBody>
          <a:bodyPr wrap="square" rtlCol="0">
            <a:spAutoFit/>
          </a:bodyPr>
          <a:lstStyle/>
          <a:p>
            <a:pPr algn="ctr"/>
            <a:r>
              <a:rPr lang="en-US" sz="2000" dirty="0"/>
              <a:t>PROJECT</a:t>
            </a:r>
          </a:p>
        </p:txBody>
      </p:sp>
      <p:sp>
        <p:nvSpPr>
          <p:cNvPr id="34" name="Rectangle 33"/>
          <p:cNvSpPr/>
          <p:nvPr/>
        </p:nvSpPr>
        <p:spPr>
          <a:xfrm>
            <a:off x="2667000" y="1438162"/>
            <a:ext cx="3200400" cy="13812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667000" y="1625768"/>
            <a:ext cx="3235036" cy="1015663"/>
          </a:xfrm>
          <a:prstGeom prst="rect">
            <a:avLst/>
          </a:prstGeom>
          <a:noFill/>
        </p:spPr>
        <p:txBody>
          <a:bodyPr wrap="square" rtlCol="0">
            <a:spAutoFit/>
          </a:bodyPr>
          <a:lstStyle/>
          <a:p>
            <a:pPr lvl="0"/>
            <a:r>
              <a:rPr lang="en-US" sz="2000" dirty="0">
                <a:solidFill>
                  <a:prstClr val="black"/>
                </a:solidFill>
              </a:rPr>
              <a:t>Flowchart showing the main documents involved in one possible project</a:t>
            </a:r>
          </a:p>
        </p:txBody>
      </p:sp>
      <p:sp>
        <p:nvSpPr>
          <p:cNvPr id="36" name="Right Arrow 35"/>
          <p:cNvSpPr/>
          <p:nvPr/>
        </p:nvSpPr>
        <p:spPr>
          <a:xfrm>
            <a:off x="6307015" y="2074985"/>
            <a:ext cx="679936" cy="2579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159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569" y="381001"/>
            <a:ext cx="11898923" cy="4708981"/>
          </a:xfrm>
          <a:prstGeom prst="rect">
            <a:avLst/>
          </a:prstGeom>
          <a:noFill/>
        </p:spPr>
        <p:txBody>
          <a:bodyPr wrap="square" rtlCol="0">
            <a:spAutoFit/>
          </a:bodyPr>
          <a:lstStyle/>
          <a:p>
            <a:r>
              <a:rPr lang="en-US" sz="2200" b="1" dirty="0"/>
              <a:t>Grant proposal: </a:t>
            </a:r>
            <a:r>
              <a:rPr lang="en-US" sz="2200" dirty="0"/>
              <a:t>A document written to convince your readers to support a specific project that meets the needs of a social or professional community. Directed to organizations that fund research and other activities, grant proposals help granting organization meet their goals for improving communities.</a:t>
            </a:r>
          </a:p>
          <a:p>
            <a:endParaRPr lang="en-US" sz="2200" dirty="0"/>
          </a:p>
          <a:p>
            <a:r>
              <a:rPr lang="en-US" sz="2200" dirty="0"/>
              <a:t>These communities may be local, or they may be global. Grant proposals may seek to improve social conditions, or they may seek support for research to add to knowledge in a profession or to improve the quality of life for many people through improvements in specific bodies of knowledge.</a:t>
            </a:r>
          </a:p>
          <a:p>
            <a:endParaRPr lang="en-US" sz="2200" dirty="0"/>
          </a:p>
          <a:p>
            <a:r>
              <a:rPr lang="en-US" sz="2200" dirty="0"/>
              <a:t>Grant proposals are often written as formal documents in response to specific requests for proposal or standing grant programs. Some organizations, such as universities or government agencies, may also have internal programs that provide grants to improve services to </a:t>
            </a:r>
            <a:r>
              <a:rPr lang="en-US" sz="2200" dirty="0" smtClean="0"/>
              <a:t>constituents.</a:t>
            </a:r>
          </a:p>
          <a:p>
            <a:endParaRPr lang="en-US" sz="2200" dirty="0"/>
          </a:p>
          <a:p>
            <a:endParaRPr lang="en-US" sz="2200" dirty="0" smtClean="0"/>
          </a:p>
          <a:p>
            <a:r>
              <a:rPr lang="en-US" sz="1400" dirty="0" smtClean="0"/>
              <a:t>(Refer to Ch. 12 for detailed examples/ samples)</a:t>
            </a:r>
            <a:endParaRPr lang="en-US" sz="1400" dirty="0"/>
          </a:p>
        </p:txBody>
      </p:sp>
    </p:spTree>
    <p:extLst>
      <p:ext uri="{BB962C8B-B14F-4D97-AF65-F5344CB8AC3E}">
        <p14:creationId xmlns:p14="http://schemas.microsoft.com/office/powerpoint/2010/main" val="1140348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lum bright="-20000" contrast="40000"/>
          </a:blip>
          <a:stretch>
            <a:fillRect/>
          </a:stretch>
        </p:blipFill>
        <p:spPr>
          <a:xfrm>
            <a:off x="2174631" y="117230"/>
            <a:ext cx="7063154" cy="6646985"/>
          </a:xfrm>
          <a:prstGeom prst="rect">
            <a:avLst/>
          </a:prstGeom>
        </p:spPr>
      </p:pic>
    </p:spTree>
    <p:extLst>
      <p:ext uri="{BB962C8B-B14F-4D97-AF65-F5344CB8AC3E}">
        <p14:creationId xmlns:p14="http://schemas.microsoft.com/office/powerpoint/2010/main" val="2910016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738" y="762000"/>
            <a:ext cx="11582400" cy="2862322"/>
          </a:xfrm>
          <a:prstGeom prst="rect">
            <a:avLst/>
          </a:prstGeom>
          <a:noFill/>
        </p:spPr>
        <p:txBody>
          <a:bodyPr wrap="square" rtlCol="0">
            <a:spAutoFit/>
          </a:bodyPr>
          <a:lstStyle/>
          <a:p>
            <a:r>
              <a:rPr lang="en-US" sz="2400" dirty="0">
                <a:solidFill>
                  <a:schemeClr val="bg2">
                    <a:lumMod val="50000"/>
                  </a:schemeClr>
                </a:solidFill>
              </a:rPr>
              <a:t>Think of a time when you had a successful sales experience. Perhaps you persuaded a person or a group to buy a product or service or to agree to an idea such as a fund-raiser or a community or family project.  </a:t>
            </a:r>
            <a:endParaRPr lang="en-US" sz="2400" dirty="0" smtClean="0">
              <a:solidFill>
                <a:schemeClr val="bg2">
                  <a:lumMod val="50000"/>
                </a:schemeClr>
              </a:solidFill>
            </a:endParaRPr>
          </a:p>
          <a:p>
            <a:endParaRPr lang="en-US" sz="2400" dirty="0">
              <a:solidFill>
                <a:schemeClr val="bg2">
                  <a:lumMod val="50000"/>
                </a:schemeClr>
              </a:solidFill>
            </a:endParaRPr>
          </a:p>
          <a:p>
            <a:r>
              <a:rPr lang="en-US" sz="2400" b="1" dirty="0"/>
              <a:t>Write a narrative about that experience. Include ways in which you prepared to make the sale as well as a description of your audience.</a:t>
            </a:r>
          </a:p>
          <a:p>
            <a:endParaRPr lang="en-US" dirty="0"/>
          </a:p>
          <a:p>
            <a:endParaRPr lang="en-US" dirty="0"/>
          </a:p>
        </p:txBody>
      </p:sp>
    </p:spTree>
    <p:extLst>
      <p:ext uri="{BB962C8B-B14F-4D97-AF65-F5344CB8AC3E}">
        <p14:creationId xmlns:p14="http://schemas.microsoft.com/office/powerpoint/2010/main" val="1959890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98585" y="1007247"/>
            <a:ext cx="11465169"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400" b="1" dirty="0" smtClean="0">
                <a:latin typeface="Calibri" pitchFamily="34" charset="0"/>
                <a:ea typeface="Calibri" pitchFamily="34" charset="0"/>
                <a:cs typeface="Times New Roman" pitchFamily="18" charset="0"/>
              </a:rPr>
              <a:t>TASK 1:</a:t>
            </a:r>
            <a:endParaRPr lang="en-US" sz="2400" b="1" dirty="0">
              <a:latin typeface="Calibri" pitchFamily="34" charset="0"/>
              <a:ea typeface="Calibri" pitchFamily="34" charset="0"/>
              <a:cs typeface="Times New Roman" pitchFamily="18" charset="0"/>
            </a:endParaRPr>
          </a:p>
          <a:p>
            <a:pPr fontAlgn="base">
              <a:spcBef>
                <a:spcPct val="0"/>
              </a:spcBef>
              <a:spcAft>
                <a:spcPct val="0"/>
              </a:spcAft>
            </a:pPr>
            <a:endParaRPr lang="en-US" sz="2400" dirty="0">
              <a:latin typeface="Calibri" pitchFamily="34" charset="0"/>
              <a:ea typeface="Calibri" pitchFamily="34" charset="0"/>
              <a:cs typeface="Times New Roman" pitchFamily="18" charset="0"/>
            </a:endParaRPr>
          </a:p>
          <a:p>
            <a:pPr marL="457200" indent="-457200" fontAlgn="base">
              <a:spcBef>
                <a:spcPct val="0"/>
              </a:spcBef>
              <a:spcAft>
                <a:spcPct val="0"/>
              </a:spcAft>
              <a:buFont typeface="+mj-lt"/>
              <a:buAutoNum type="arabicPeriod"/>
            </a:pPr>
            <a:r>
              <a:rPr lang="en-US" sz="2000" dirty="0" smtClean="0">
                <a:latin typeface="Calibri" pitchFamily="34" charset="0"/>
                <a:ea typeface="Calibri" pitchFamily="34" charset="0"/>
                <a:cs typeface="Times New Roman" pitchFamily="18" charset="0"/>
              </a:rPr>
              <a:t>Choose a problem for which you would consider proposing a solution.</a:t>
            </a:r>
            <a:endParaRPr lang="en-US" sz="2000" i="1" dirty="0" smtClean="0">
              <a:latin typeface="Arial" pitchFamily="34" charset="0"/>
            </a:endParaRPr>
          </a:p>
          <a:p>
            <a:pPr marL="457200" indent="-457200" eaLnBrk="0" fontAlgn="base" hangingPunct="0">
              <a:spcBef>
                <a:spcPct val="0"/>
              </a:spcBef>
              <a:spcAft>
                <a:spcPct val="0"/>
              </a:spcAft>
              <a:buFont typeface="+mj-lt"/>
              <a:buAutoNum type="arabicPeriod"/>
            </a:pPr>
            <a:r>
              <a:rPr lang="en-US" sz="2000" dirty="0" smtClean="0">
                <a:latin typeface="Calibri" pitchFamily="34" charset="0"/>
                <a:ea typeface="Calibri" pitchFamily="34" charset="0"/>
                <a:cs typeface="Times New Roman" pitchFamily="18" charset="0"/>
              </a:rPr>
              <a:t>Identify </a:t>
            </a:r>
            <a:r>
              <a:rPr lang="en-US" sz="2000" dirty="0">
                <a:latin typeface="Calibri" pitchFamily="34" charset="0"/>
                <a:ea typeface="Calibri" pitchFamily="34" charset="0"/>
                <a:cs typeface="Times New Roman" pitchFamily="18" charset="0"/>
              </a:rPr>
              <a:t>which type of proposal it will be.</a:t>
            </a:r>
            <a:endParaRPr lang="en-US" sz="2000" dirty="0">
              <a:latin typeface="Arial" pitchFamily="34" charset="0"/>
            </a:endParaRPr>
          </a:p>
          <a:p>
            <a:pPr eaLnBrk="0" fontAlgn="base" hangingPunct="0">
              <a:spcBef>
                <a:spcPct val="0"/>
              </a:spcBef>
              <a:spcAft>
                <a:spcPct val="0"/>
              </a:spcAft>
            </a:pPr>
            <a:endParaRPr lang="en-US" sz="2000" dirty="0" smtClean="0">
              <a:latin typeface="Calibri" pitchFamily="34" charset="0"/>
              <a:ea typeface="Calibri" pitchFamily="34" charset="0"/>
              <a:cs typeface="Times New Roman" pitchFamily="18" charset="0"/>
            </a:endParaRPr>
          </a:p>
          <a:p>
            <a:pPr eaLnBrk="0" fontAlgn="base" hangingPunct="0">
              <a:spcBef>
                <a:spcPct val="0"/>
              </a:spcBef>
              <a:spcAft>
                <a:spcPct val="0"/>
              </a:spcAft>
            </a:pPr>
            <a:r>
              <a:rPr lang="en-US" sz="2000" dirty="0" smtClean="0">
                <a:latin typeface="Calibri" pitchFamily="34" charset="0"/>
                <a:ea typeface="Calibri" pitchFamily="34" charset="0"/>
                <a:cs typeface="Times New Roman" pitchFamily="18" charset="0"/>
              </a:rPr>
              <a:t>Recreate </a:t>
            </a:r>
            <a:r>
              <a:rPr lang="en-US" sz="2000" dirty="0">
                <a:latin typeface="Calibri" pitchFamily="34" charset="0"/>
                <a:ea typeface="Calibri" pitchFamily="34" charset="0"/>
                <a:cs typeface="Times New Roman" pitchFamily="18" charset="0"/>
              </a:rPr>
              <a:t>the thinking process, for the problem </a:t>
            </a:r>
            <a:r>
              <a:rPr lang="en-US" sz="2000" dirty="0" smtClean="0">
                <a:latin typeface="Calibri" pitchFamily="34" charset="0"/>
                <a:ea typeface="Calibri" pitchFamily="34" charset="0"/>
                <a:cs typeface="Times New Roman" pitchFamily="18" charset="0"/>
              </a:rPr>
              <a:t>discussed </a:t>
            </a:r>
            <a:r>
              <a:rPr lang="en-US" sz="2000" dirty="0">
                <a:latin typeface="Calibri" pitchFamily="34" charset="0"/>
                <a:ea typeface="Calibri" pitchFamily="34" charset="0"/>
                <a:cs typeface="Times New Roman" pitchFamily="18" charset="0"/>
              </a:rPr>
              <a:t>by:</a:t>
            </a:r>
            <a:endParaRPr lang="en-US" sz="2000" dirty="0">
              <a:latin typeface="Arial" pitchFamily="34" charset="0"/>
            </a:endParaRPr>
          </a:p>
          <a:p>
            <a:pPr eaLnBrk="0" fontAlgn="base" hangingPunct="0">
              <a:spcBef>
                <a:spcPct val="0"/>
              </a:spcBef>
              <a:spcAft>
                <a:spcPct val="0"/>
              </a:spcAft>
            </a:pPr>
            <a:r>
              <a:rPr lang="en-US" sz="2000" dirty="0">
                <a:latin typeface="Calibri" pitchFamily="34" charset="0"/>
                <a:ea typeface="Calibri" pitchFamily="34" charset="0"/>
                <a:cs typeface="Times New Roman" pitchFamily="18" charset="0"/>
              </a:rPr>
              <a:t>a. Developing a list of positive and negative aspects of the solution.</a:t>
            </a:r>
            <a:endParaRPr lang="en-US" sz="2000" dirty="0">
              <a:latin typeface="Arial" pitchFamily="34" charset="0"/>
            </a:endParaRPr>
          </a:p>
          <a:p>
            <a:pPr eaLnBrk="0" fontAlgn="base" hangingPunct="0">
              <a:spcBef>
                <a:spcPct val="0"/>
              </a:spcBef>
              <a:spcAft>
                <a:spcPct val="0"/>
              </a:spcAft>
            </a:pPr>
            <a:r>
              <a:rPr lang="en-US" sz="2000" dirty="0">
                <a:latin typeface="Calibri" pitchFamily="34" charset="0"/>
                <a:ea typeface="Calibri" pitchFamily="34" charset="0"/>
                <a:cs typeface="Times New Roman" pitchFamily="18" charset="0"/>
              </a:rPr>
              <a:t>b. Creating a list showing how the solution meets the needs of the audience or solves the problem.</a:t>
            </a:r>
          </a:p>
          <a:p>
            <a:pPr eaLnBrk="0" fontAlgn="base" hangingPunct="0">
              <a:spcBef>
                <a:spcPct val="0"/>
              </a:spcBef>
              <a:spcAft>
                <a:spcPct val="0"/>
              </a:spcAft>
            </a:pPr>
            <a:endParaRPr lang="en-US" sz="2000" dirty="0">
              <a:latin typeface="Calibri" pitchFamily="34" charset="0"/>
              <a:cs typeface="Times New Roman" pitchFamily="18" charset="0"/>
            </a:endParaRPr>
          </a:p>
          <a:p>
            <a:pPr eaLnBrk="0" fontAlgn="base" hangingPunct="0">
              <a:spcBef>
                <a:spcPct val="0"/>
              </a:spcBef>
              <a:spcAft>
                <a:spcPct val="0"/>
              </a:spcAft>
            </a:pPr>
            <a:r>
              <a:rPr lang="en-US" sz="2000" dirty="0">
                <a:latin typeface="Calibri" pitchFamily="34" charset="0"/>
                <a:cs typeface="Times New Roman" pitchFamily="18" charset="0"/>
              </a:rPr>
              <a:t>3. Present your ideas.</a:t>
            </a:r>
            <a:endParaRPr lang="en-US" sz="2000" dirty="0">
              <a:latin typeface="Arial" pitchFamily="34" charset="0"/>
            </a:endParaRPr>
          </a:p>
        </p:txBody>
      </p:sp>
    </p:spTree>
    <p:extLst>
      <p:ext uri="{BB962C8B-B14F-4D97-AF65-F5344CB8AC3E}">
        <p14:creationId xmlns:p14="http://schemas.microsoft.com/office/powerpoint/2010/main" val="3302837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98585" y="1315023"/>
            <a:ext cx="11465169"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400" b="1" dirty="0" smtClean="0">
                <a:latin typeface="Calibri" pitchFamily="34" charset="0"/>
                <a:ea typeface="Calibri" pitchFamily="34" charset="0"/>
                <a:cs typeface="Times New Roman" pitchFamily="18" charset="0"/>
              </a:rPr>
              <a:t>TASK 2:</a:t>
            </a:r>
            <a:endParaRPr lang="en-US" sz="2400" b="1" dirty="0">
              <a:latin typeface="Calibri" pitchFamily="34" charset="0"/>
              <a:ea typeface="Calibri" pitchFamily="34" charset="0"/>
              <a:cs typeface="Times New Roman" pitchFamily="18" charset="0"/>
            </a:endParaRPr>
          </a:p>
          <a:p>
            <a:pPr fontAlgn="base">
              <a:spcBef>
                <a:spcPct val="0"/>
              </a:spcBef>
              <a:spcAft>
                <a:spcPct val="0"/>
              </a:spcAft>
            </a:pPr>
            <a:endParaRPr lang="en-US" sz="2400" dirty="0">
              <a:latin typeface="Calibri" pitchFamily="34" charset="0"/>
              <a:ea typeface="Calibri" pitchFamily="34" charset="0"/>
              <a:cs typeface="Times New Roman" pitchFamily="18" charset="0"/>
            </a:endParaRPr>
          </a:p>
          <a:p>
            <a:pPr marL="457200" indent="-457200" fontAlgn="base">
              <a:spcBef>
                <a:spcPct val="0"/>
              </a:spcBef>
              <a:spcAft>
                <a:spcPct val="0"/>
              </a:spcAft>
              <a:buFont typeface="+mj-lt"/>
              <a:buAutoNum type="arabicPeriod"/>
            </a:pPr>
            <a:r>
              <a:rPr lang="en-US" sz="2000" dirty="0" smtClean="0">
                <a:latin typeface="Calibri" pitchFamily="34" charset="0"/>
                <a:ea typeface="Calibri" pitchFamily="34" charset="0"/>
                <a:cs typeface="Times New Roman" pitchFamily="18" charset="0"/>
              </a:rPr>
              <a:t>Write a proposal in which you propose a change in some features of a university that you have attended.</a:t>
            </a:r>
            <a:endParaRPr lang="en-US" sz="2000" i="1" dirty="0" smtClean="0">
              <a:latin typeface="Arial" pitchFamily="34" charset="0"/>
            </a:endParaRPr>
          </a:p>
          <a:p>
            <a:pPr marL="457200" indent="-457200" eaLnBrk="0" fontAlgn="base" hangingPunct="0">
              <a:spcBef>
                <a:spcPct val="0"/>
              </a:spcBef>
              <a:spcAft>
                <a:spcPct val="0"/>
              </a:spcAft>
              <a:buFont typeface="+mj-lt"/>
              <a:buAutoNum type="arabicPeriod"/>
            </a:pPr>
            <a:r>
              <a:rPr lang="en-US" sz="2000" dirty="0" smtClean="0">
                <a:latin typeface="Calibri" pitchFamily="34" charset="0"/>
                <a:ea typeface="Calibri" pitchFamily="34" charset="0"/>
                <a:cs typeface="Times New Roman" pitchFamily="18" charset="0"/>
              </a:rPr>
              <a:t>Your areas could be: operating procedures, curricula, assessments, activities, societies, residences, food </a:t>
            </a:r>
          </a:p>
          <a:p>
            <a:pPr marL="457200" indent="-457200" eaLnBrk="0" fontAlgn="base" hangingPunct="0">
              <a:spcBef>
                <a:spcPct val="0"/>
              </a:spcBef>
              <a:spcAft>
                <a:spcPct val="0"/>
              </a:spcAft>
              <a:buFont typeface="+mj-lt"/>
              <a:buAutoNum type="arabicPeriod"/>
            </a:pPr>
            <a:r>
              <a:rPr lang="en-US" sz="2000" dirty="0" smtClean="0">
                <a:latin typeface="Calibri" pitchFamily="34" charset="0"/>
                <a:cs typeface="Times New Roman" pitchFamily="18" charset="0"/>
              </a:rPr>
              <a:t>Select an audience that would actually make decisions on such a proposal</a:t>
            </a:r>
          </a:p>
          <a:p>
            <a:pPr marL="457200" indent="-457200" eaLnBrk="0" fontAlgn="base" hangingPunct="0">
              <a:spcBef>
                <a:spcPct val="0"/>
              </a:spcBef>
              <a:spcAft>
                <a:spcPct val="0"/>
              </a:spcAft>
              <a:buFont typeface="+mj-lt"/>
              <a:buAutoNum type="arabicPeriod"/>
            </a:pPr>
            <a:r>
              <a:rPr lang="en-US" sz="2000" dirty="0" smtClean="0">
                <a:latin typeface="Calibri" pitchFamily="34" charset="0"/>
                <a:cs typeface="Times New Roman" pitchFamily="18" charset="0"/>
              </a:rPr>
              <a:t>The proposal could be either informal or formal</a:t>
            </a:r>
          </a:p>
          <a:p>
            <a:pPr marL="457200" indent="-457200" eaLnBrk="0" fontAlgn="base" hangingPunct="0">
              <a:spcBef>
                <a:spcPct val="0"/>
              </a:spcBef>
              <a:spcAft>
                <a:spcPct val="0"/>
              </a:spcAft>
              <a:buFont typeface="+mj-lt"/>
              <a:buAutoNum type="arabicPeriod"/>
            </a:pPr>
            <a:r>
              <a:rPr lang="en-US" sz="2000" dirty="0" smtClean="0">
                <a:latin typeface="Calibri" pitchFamily="34" charset="0"/>
                <a:cs typeface="Times New Roman" pitchFamily="18" charset="0"/>
              </a:rPr>
              <a:t>Group work</a:t>
            </a:r>
          </a:p>
          <a:p>
            <a:pPr marL="457200" indent="-457200" eaLnBrk="0" fontAlgn="base" hangingPunct="0">
              <a:spcBef>
                <a:spcPct val="0"/>
              </a:spcBef>
              <a:spcAft>
                <a:spcPct val="0"/>
              </a:spcAft>
              <a:buFont typeface="+mj-lt"/>
              <a:buAutoNum type="arabicPeriod"/>
            </a:pPr>
            <a:r>
              <a:rPr lang="en-US" sz="2000" dirty="0" smtClean="0">
                <a:latin typeface="Calibri" pitchFamily="34" charset="0"/>
                <a:cs typeface="Times New Roman" pitchFamily="18" charset="0"/>
              </a:rPr>
              <a:t>20 marks</a:t>
            </a:r>
            <a:endParaRPr lang="en-US" sz="2000" dirty="0">
              <a:latin typeface="Arial" pitchFamily="34" charset="0"/>
            </a:endParaRPr>
          </a:p>
        </p:txBody>
      </p:sp>
    </p:spTree>
    <p:extLst>
      <p:ext uri="{BB962C8B-B14F-4D97-AF65-F5344CB8AC3E}">
        <p14:creationId xmlns:p14="http://schemas.microsoft.com/office/powerpoint/2010/main" val="883230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0" y="242451"/>
            <a:ext cx="11526981" cy="6310745"/>
          </a:xfrm>
        </p:spPr>
        <p:txBody>
          <a:bodyPr>
            <a:normAutofit fontScale="85000" lnSpcReduction="20000"/>
          </a:bodyPr>
          <a:lstStyle/>
          <a:p>
            <a:pPr algn="ctr">
              <a:buNone/>
            </a:pPr>
            <a:r>
              <a:rPr lang="en-US" sz="2400" b="1" dirty="0"/>
              <a:t>A </a:t>
            </a:r>
            <a:r>
              <a:rPr lang="en-US" sz="2400" b="1" dirty="0">
                <a:solidFill>
                  <a:schemeClr val="accent1">
                    <a:lumMod val="50000"/>
                  </a:schemeClr>
                </a:solidFill>
              </a:rPr>
              <a:t>PROPOSAL </a:t>
            </a:r>
            <a:r>
              <a:rPr lang="en-US" sz="2400" b="1" dirty="0"/>
              <a:t>is a persuasive document that offers a solution to an </a:t>
            </a:r>
            <a:r>
              <a:rPr lang="en-US" sz="2400" b="1" dirty="0" smtClean="0"/>
              <a:t>identified problem </a:t>
            </a:r>
            <a:r>
              <a:rPr lang="en-US" sz="2400" b="1" dirty="0"/>
              <a:t>or need</a:t>
            </a:r>
            <a:r>
              <a:rPr lang="en-US" sz="2400" b="1" dirty="0" smtClean="0"/>
              <a:t>. </a:t>
            </a:r>
          </a:p>
          <a:p>
            <a:pPr algn="ctr">
              <a:buNone/>
            </a:pPr>
            <a:r>
              <a:rPr lang="en-US" sz="2400" b="1" dirty="0" smtClean="0"/>
              <a:t>This does not include the marketing glamour, sales pitches</a:t>
            </a:r>
            <a:r>
              <a:rPr lang="en-US" sz="2400" b="1" dirty="0"/>
              <a:t> </a:t>
            </a:r>
            <a:r>
              <a:rPr lang="en-US" sz="2400" b="1" dirty="0" smtClean="0"/>
              <a:t>or</a:t>
            </a:r>
            <a:r>
              <a:rPr lang="en-US" sz="2400" b="1" dirty="0" smtClean="0"/>
              <a:t> commercial slogans.</a:t>
            </a:r>
            <a:endParaRPr lang="en-US" sz="2400" b="1" dirty="0"/>
          </a:p>
          <a:p>
            <a:pPr marL="0" indent="0">
              <a:buNone/>
            </a:pPr>
            <a:endParaRPr lang="en-US" sz="2400" dirty="0" smtClean="0"/>
          </a:p>
          <a:p>
            <a:pPr marL="0" indent="0">
              <a:buNone/>
            </a:pPr>
            <a:r>
              <a:rPr lang="en-US" b="1" dirty="0" smtClean="0">
                <a:solidFill>
                  <a:srgbClr val="C00000"/>
                </a:solidFill>
              </a:rPr>
              <a:t>Proposals </a:t>
            </a:r>
            <a:r>
              <a:rPr lang="en-US" b="1" dirty="0">
                <a:solidFill>
                  <a:srgbClr val="C00000"/>
                </a:solidFill>
              </a:rPr>
              <a:t>are written to convince your readers to adopt an idea, a product or a service. </a:t>
            </a:r>
          </a:p>
          <a:p>
            <a:pPr marL="0" indent="0">
              <a:buNone/>
            </a:pPr>
            <a:endParaRPr lang="en-US" sz="2400" dirty="0"/>
          </a:p>
          <a:p>
            <a:pPr marL="0" indent="0">
              <a:buNone/>
            </a:pPr>
            <a:r>
              <a:rPr lang="en-US" sz="2400" b="1" dirty="0" smtClean="0"/>
              <a:t>These can </a:t>
            </a:r>
            <a:r>
              <a:rPr lang="en-US" sz="2400" b="1" dirty="0"/>
              <a:t>be directed to:</a:t>
            </a:r>
          </a:p>
          <a:p>
            <a:r>
              <a:rPr lang="en-US" sz="2400" dirty="0"/>
              <a:t> colleagues inside your own organization </a:t>
            </a:r>
            <a:r>
              <a:rPr lang="en-US" sz="2400" b="1" i="1" dirty="0"/>
              <a:t>(in-house proposals</a:t>
            </a:r>
            <a:r>
              <a:rPr lang="en-US" sz="2400" b="1" i="1" dirty="0" smtClean="0"/>
              <a:t>)</a:t>
            </a:r>
            <a:endParaRPr lang="en-US" sz="2400" b="1" i="1" dirty="0"/>
          </a:p>
          <a:p>
            <a:r>
              <a:rPr lang="en-US" sz="2400" dirty="0"/>
              <a:t> to clients outside your organization </a:t>
            </a:r>
            <a:r>
              <a:rPr lang="en-US" sz="2400" b="1" i="1" dirty="0"/>
              <a:t>(sales proposals</a:t>
            </a:r>
            <a:r>
              <a:rPr lang="en-US" sz="2400" b="1" i="1" dirty="0" smtClean="0"/>
              <a:t>)</a:t>
            </a:r>
            <a:endParaRPr lang="en-US" sz="2400" b="1" i="1" dirty="0"/>
          </a:p>
          <a:p>
            <a:r>
              <a:rPr lang="en-US" sz="2400" dirty="0"/>
              <a:t> to organizations that fund research and other activities </a:t>
            </a:r>
            <a:r>
              <a:rPr lang="en-US" sz="2400" b="1" i="1" dirty="0"/>
              <a:t>(grant proposals</a:t>
            </a:r>
            <a:r>
              <a:rPr lang="en-US" sz="2400" b="1" i="1" dirty="0" smtClean="0"/>
              <a:t>)</a:t>
            </a:r>
            <a:endParaRPr lang="en-US" sz="2400" dirty="0"/>
          </a:p>
          <a:p>
            <a:pPr marL="0" indent="0">
              <a:buNone/>
            </a:pPr>
            <a:endParaRPr lang="en-US" sz="2400" dirty="0"/>
          </a:p>
          <a:p>
            <a:pPr marL="0" indent="0">
              <a:buNone/>
            </a:pPr>
            <a:r>
              <a:rPr lang="en-US" sz="2400" b="1" dirty="0"/>
              <a:t>In all three cases, proposals can be presented either as a:</a:t>
            </a:r>
          </a:p>
          <a:p>
            <a:r>
              <a:rPr lang="en-US" sz="2400" dirty="0"/>
              <a:t> short simple format </a:t>
            </a:r>
            <a:r>
              <a:rPr lang="en-US" sz="2400" b="1" i="1" dirty="0"/>
              <a:t>(informal reports)</a:t>
            </a:r>
          </a:p>
          <a:p>
            <a:r>
              <a:rPr lang="en-US" sz="2400" dirty="0"/>
              <a:t> a longer, more complicated format </a:t>
            </a:r>
            <a:r>
              <a:rPr lang="en-US" sz="2400" b="1" i="1" dirty="0"/>
              <a:t>(formal </a:t>
            </a:r>
            <a:r>
              <a:rPr lang="en-US" sz="2400" b="1" i="1" dirty="0" smtClean="0"/>
              <a:t>proposals)</a:t>
            </a:r>
            <a:endParaRPr lang="en-US" sz="2400" b="1" i="1" dirty="0"/>
          </a:p>
          <a:p>
            <a:pPr marL="0" indent="0">
              <a:buNone/>
            </a:pPr>
            <a:endParaRPr lang="en-US" sz="2400" dirty="0"/>
          </a:p>
          <a:p>
            <a:pPr marL="0" indent="0">
              <a:buNone/>
            </a:pPr>
            <a:r>
              <a:rPr lang="en-US" sz="2400" b="1" dirty="0"/>
              <a:t>Proposals can be either:</a:t>
            </a:r>
          </a:p>
          <a:p>
            <a:r>
              <a:rPr lang="en-US" sz="2400" dirty="0"/>
              <a:t> Requested by the reader</a:t>
            </a:r>
            <a:r>
              <a:rPr lang="en-US" sz="2400" b="1" i="1" dirty="0"/>
              <a:t>(solicited)</a:t>
            </a:r>
          </a:p>
          <a:p>
            <a:r>
              <a:rPr lang="en-US" sz="2400" dirty="0"/>
              <a:t> Submitted without a request </a:t>
            </a:r>
            <a:r>
              <a:rPr lang="en-US" sz="2400" b="1" i="1" dirty="0"/>
              <a:t>(unsolicited)</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77084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039"/>
            <a:ext cx="12191999" cy="707886"/>
          </a:xfrm>
          <a:prstGeom prst="rect">
            <a:avLst/>
          </a:prstGeom>
          <a:noFill/>
        </p:spPr>
        <p:txBody>
          <a:bodyPr wrap="square" rtlCol="0">
            <a:spAutoFit/>
          </a:bodyPr>
          <a:lstStyle/>
          <a:p>
            <a:pPr algn="ctr"/>
            <a:r>
              <a:rPr lang="en-US" sz="2000" b="1" dirty="0" smtClean="0">
                <a:solidFill>
                  <a:schemeClr val="accent1">
                    <a:lumMod val="50000"/>
                  </a:schemeClr>
                </a:solidFill>
              </a:rPr>
              <a:t>Reports and Proposals help organizational decision making. They are complex documents. </a:t>
            </a:r>
          </a:p>
          <a:p>
            <a:pPr algn="ctr"/>
            <a:r>
              <a:rPr lang="en-US" sz="2000" b="1" dirty="0" smtClean="0">
                <a:solidFill>
                  <a:schemeClr val="accent1">
                    <a:lumMod val="50000"/>
                  </a:schemeClr>
                </a:solidFill>
              </a:rPr>
              <a:t>Adapted to their audience and purposes. Formatted as both formal and informal.</a:t>
            </a:r>
            <a:endParaRPr lang="en-US" sz="2000" b="1" dirty="0">
              <a:solidFill>
                <a:schemeClr val="accent1">
                  <a:lumMod val="50000"/>
                </a:schemeClr>
              </a:solidFill>
            </a:endParaRP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771820704"/>
              </p:ext>
            </p:extLst>
          </p:nvPr>
        </p:nvGraphicFramePr>
        <p:xfrm>
          <a:off x="293078" y="1330002"/>
          <a:ext cx="5525832" cy="5096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9"/>
          <p:cNvGraphicFramePr>
            <a:graphicFrameLocks noGrp="1"/>
          </p:cNvGraphicFramePr>
          <p:nvPr>
            <p:ph sz="half" idx="2"/>
            <p:extLst>
              <p:ext uri="{D42A27DB-BD31-4B8C-83A1-F6EECF244321}">
                <p14:modId xmlns:p14="http://schemas.microsoft.com/office/powerpoint/2010/main" val="423939324"/>
              </p:ext>
            </p:extLst>
          </p:nvPr>
        </p:nvGraphicFramePr>
        <p:xfrm>
          <a:off x="6216429" y="1330002"/>
          <a:ext cx="5846617" cy="50963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p:cNvSpPr txBox="1"/>
          <p:nvPr/>
        </p:nvSpPr>
        <p:spPr>
          <a:xfrm>
            <a:off x="4356188" y="837568"/>
            <a:ext cx="3978388" cy="461665"/>
          </a:xfrm>
          <a:prstGeom prst="rect">
            <a:avLst/>
          </a:prstGeom>
          <a:noFill/>
        </p:spPr>
        <p:txBody>
          <a:bodyPr wrap="square" rtlCol="0">
            <a:spAutoFit/>
          </a:bodyPr>
          <a:lstStyle/>
          <a:p>
            <a:r>
              <a:rPr lang="en-US" sz="2400" b="1" dirty="0" smtClean="0"/>
              <a:t>Comparative Characteristics</a:t>
            </a:r>
            <a:endParaRPr lang="en-US" b="1" dirty="0"/>
          </a:p>
        </p:txBody>
      </p:sp>
    </p:spTree>
    <p:extLst>
      <p:ext uri="{BB962C8B-B14F-4D97-AF65-F5344CB8AC3E}">
        <p14:creationId xmlns:p14="http://schemas.microsoft.com/office/powerpoint/2010/main" val="109530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82" y="1052940"/>
            <a:ext cx="11790218" cy="5347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43168" y="394854"/>
            <a:ext cx="9885218" cy="430887"/>
          </a:xfrm>
          <a:prstGeom prst="rect">
            <a:avLst/>
          </a:prstGeom>
          <a:noFill/>
        </p:spPr>
        <p:txBody>
          <a:bodyPr wrap="square" rtlCol="0">
            <a:spAutoFit/>
          </a:bodyPr>
          <a:lstStyle/>
          <a:p>
            <a:r>
              <a:rPr lang="en-US" sz="2200" dirty="0"/>
              <a:t>Proposals can be categorized in several ways relating to the </a:t>
            </a:r>
            <a:r>
              <a:rPr lang="en-US" sz="2200" dirty="0" smtClean="0"/>
              <a:t>audience and purposes</a:t>
            </a:r>
            <a:endParaRPr lang="en-US" sz="2200" dirty="0"/>
          </a:p>
        </p:txBody>
      </p:sp>
    </p:spTree>
    <p:extLst>
      <p:ext uri="{BB962C8B-B14F-4D97-AF65-F5344CB8AC3E}">
        <p14:creationId xmlns:p14="http://schemas.microsoft.com/office/powerpoint/2010/main" val="2807722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0861" y="207285"/>
            <a:ext cx="4478401" cy="430887"/>
          </a:xfrm>
          <a:prstGeom prst="rect">
            <a:avLst/>
          </a:prstGeom>
          <a:noFill/>
        </p:spPr>
        <p:txBody>
          <a:bodyPr wrap="square" rtlCol="0">
            <a:spAutoFit/>
          </a:bodyPr>
          <a:lstStyle/>
          <a:p>
            <a:r>
              <a:rPr lang="en-US" sz="2200" b="1" dirty="0" smtClean="0">
                <a:solidFill>
                  <a:schemeClr val="accent1">
                    <a:lumMod val="50000"/>
                  </a:schemeClr>
                </a:solidFill>
              </a:rPr>
              <a:t>Three Basic types of Proposals</a:t>
            </a:r>
            <a:endParaRPr lang="en-US" sz="2200" b="1"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023" y="983273"/>
            <a:ext cx="9744075" cy="3717681"/>
          </a:xfrm>
          <a:prstGeom prst="rect">
            <a:avLst/>
          </a:prstGeom>
        </p:spPr>
      </p:pic>
    </p:spTree>
    <p:extLst>
      <p:ext uri="{BB962C8B-B14F-4D97-AF65-F5344CB8AC3E}">
        <p14:creationId xmlns:p14="http://schemas.microsoft.com/office/powerpoint/2010/main" val="852058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0861" y="207285"/>
            <a:ext cx="4478401" cy="430887"/>
          </a:xfrm>
          <a:prstGeom prst="rect">
            <a:avLst/>
          </a:prstGeom>
          <a:noFill/>
        </p:spPr>
        <p:txBody>
          <a:bodyPr wrap="square" rtlCol="0">
            <a:spAutoFit/>
          </a:bodyPr>
          <a:lstStyle/>
          <a:p>
            <a:r>
              <a:rPr lang="en-US" sz="2200" b="1" dirty="0" smtClean="0">
                <a:solidFill>
                  <a:schemeClr val="accent1">
                    <a:lumMod val="50000"/>
                  </a:schemeClr>
                </a:solidFill>
              </a:rPr>
              <a:t>Three Basic types of Proposals</a:t>
            </a:r>
            <a:endParaRPr lang="en-US" sz="2200" b="1" dirty="0">
              <a:solidFill>
                <a:schemeClr val="accent1">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736" y="724999"/>
            <a:ext cx="9772650" cy="4116632"/>
          </a:xfrm>
          <a:prstGeom prst="rect">
            <a:avLst/>
          </a:prstGeom>
        </p:spPr>
      </p:pic>
    </p:spTree>
    <p:extLst>
      <p:ext uri="{BB962C8B-B14F-4D97-AF65-F5344CB8AC3E}">
        <p14:creationId xmlns:p14="http://schemas.microsoft.com/office/powerpoint/2010/main" val="1602230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0861" y="207285"/>
            <a:ext cx="4478401" cy="430887"/>
          </a:xfrm>
          <a:prstGeom prst="rect">
            <a:avLst/>
          </a:prstGeom>
          <a:noFill/>
        </p:spPr>
        <p:txBody>
          <a:bodyPr wrap="square" rtlCol="0">
            <a:spAutoFit/>
          </a:bodyPr>
          <a:lstStyle/>
          <a:p>
            <a:r>
              <a:rPr lang="en-US" sz="2200" b="1" dirty="0" smtClean="0">
                <a:solidFill>
                  <a:schemeClr val="accent1">
                    <a:lumMod val="50000"/>
                  </a:schemeClr>
                </a:solidFill>
              </a:rPr>
              <a:t>Three Basic types of Proposals</a:t>
            </a:r>
            <a:endParaRPr lang="en-US" sz="2200" b="1" dirty="0">
              <a:solidFill>
                <a:schemeClr val="accent1">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48" y="988768"/>
            <a:ext cx="9725025" cy="3254986"/>
          </a:xfrm>
          <a:prstGeom prst="rect">
            <a:avLst/>
          </a:prstGeom>
        </p:spPr>
      </p:pic>
    </p:spTree>
    <p:extLst>
      <p:ext uri="{BB962C8B-B14F-4D97-AF65-F5344CB8AC3E}">
        <p14:creationId xmlns:p14="http://schemas.microsoft.com/office/powerpoint/2010/main" val="2875702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98891368"/>
              </p:ext>
            </p:extLst>
          </p:nvPr>
        </p:nvGraphicFramePr>
        <p:xfrm>
          <a:off x="152400" y="92108"/>
          <a:ext cx="11875477" cy="6607630"/>
        </p:xfrm>
        <a:graphic>
          <a:graphicData uri="http://schemas.openxmlformats.org/drawingml/2006/table">
            <a:tbl>
              <a:tblPr firstRow="1" bandRow="1">
                <a:tableStyleId>{5940675A-B579-460E-94D1-54222C63F5DA}</a:tableStyleId>
              </a:tblPr>
              <a:tblGrid>
                <a:gridCol w="2693406">
                  <a:extLst>
                    <a:ext uri="{9D8B030D-6E8A-4147-A177-3AD203B41FA5}">
                      <a16:colId xmlns:a16="http://schemas.microsoft.com/office/drawing/2014/main" val="20000"/>
                    </a:ext>
                  </a:extLst>
                </a:gridCol>
                <a:gridCol w="9182071">
                  <a:extLst>
                    <a:ext uri="{9D8B030D-6E8A-4147-A177-3AD203B41FA5}">
                      <a16:colId xmlns:a16="http://schemas.microsoft.com/office/drawing/2014/main" val="20001"/>
                    </a:ext>
                  </a:extLst>
                </a:gridCol>
              </a:tblGrid>
              <a:tr h="3115025">
                <a:tc>
                  <a:txBody>
                    <a:bodyPr/>
                    <a:lstStyle/>
                    <a:p>
                      <a:r>
                        <a:rPr lang="en-US" sz="2400" dirty="0" smtClean="0">
                          <a:solidFill>
                            <a:schemeClr val="accent1">
                              <a:lumMod val="50000"/>
                            </a:schemeClr>
                          </a:solidFill>
                        </a:rPr>
                        <a:t>In-house proposal for security protocol training:</a:t>
                      </a:r>
                      <a:endParaRPr lang="en-US" sz="2400" dirty="0">
                        <a:solidFill>
                          <a:schemeClr val="accent1">
                            <a:lumMod val="50000"/>
                          </a:schemeClr>
                        </a:solidFill>
                      </a:endParaRPr>
                    </a:p>
                  </a:txBody>
                  <a:tcPr/>
                </a:tc>
                <a:tc>
                  <a:txBody>
                    <a:bodyPr/>
                    <a:lstStyle/>
                    <a:p>
                      <a:pPr algn="just"/>
                      <a:r>
                        <a:rPr lang="en-US" sz="2400" dirty="0" smtClean="0"/>
                        <a:t>James Oliver, Chief Financial Officer, has received the results of an internal audit that found problems in </a:t>
                      </a:r>
                      <a:r>
                        <a:rPr lang="en-US" sz="2400" dirty="0" smtClean="0"/>
                        <a:t>the way </a:t>
                      </a:r>
                      <a:r>
                        <a:rPr lang="en-US" sz="2400" dirty="0" smtClean="0"/>
                        <a:t>client information is being digitally secured. He asks Greg Bass, Director of Information Systems (IS), to propose changes that will improve IS security and training of all affected employees.</a:t>
                      </a:r>
                      <a:endParaRPr lang="en-US" sz="2400" dirty="0"/>
                    </a:p>
                  </a:txBody>
                  <a:tcPr/>
                </a:tc>
                <a:extLst>
                  <a:ext uri="{0D108BD9-81ED-4DB2-BD59-A6C34878D82A}">
                    <a16:rowId xmlns:a16="http://schemas.microsoft.com/office/drawing/2014/main" val="10000"/>
                  </a:ext>
                </a:extLst>
              </a:tr>
              <a:tr h="3492605">
                <a:tc>
                  <a:txBody>
                    <a:bodyPr/>
                    <a:lstStyle/>
                    <a:p>
                      <a:r>
                        <a:rPr lang="en-US" sz="2400" dirty="0" smtClean="0">
                          <a:solidFill>
                            <a:schemeClr val="accent1">
                              <a:lumMod val="50000"/>
                            </a:schemeClr>
                          </a:solidFill>
                        </a:rPr>
                        <a:t>In-house proposal for change in purchasing practices: </a:t>
                      </a:r>
                      <a:endParaRPr lang="en-US" sz="2400" dirty="0">
                        <a:solidFill>
                          <a:schemeClr val="accent1">
                            <a:lumMod val="50000"/>
                          </a:schemeClr>
                        </a:solidFill>
                      </a:endParaRPr>
                    </a:p>
                  </a:txBody>
                  <a:tcPr/>
                </a:tc>
                <a:tc>
                  <a:txBody>
                    <a:bodyPr/>
                    <a:lstStyle/>
                    <a:p>
                      <a:pPr algn="just"/>
                      <a:r>
                        <a:rPr lang="en-US" sz="2400" dirty="0" smtClean="0"/>
                        <a:t>Mack </a:t>
                      </a:r>
                      <a:r>
                        <a:rPr lang="en-US" sz="2400" dirty="0" err="1" smtClean="0"/>
                        <a:t>Boh</a:t>
                      </a:r>
                      <a:r>
                        <a:rPr lang="en-US" sz="2400" dirty="0" smtClean="0"/>
                        <a:t>, Facilities Maintenance Supervisor at the Baltimore branch office, writes a proposal to Brenda Seymour, Purchasing Director, suggesting that M-Global use environmentally friendly cleaning products whenever possible. The proposal describes a system for trials of products for effectiveness; each branch will use the system to develop its own list of approved products.</a:t>
                      </a:r>
                      <a:endParaRPr lang="en-US" sz="2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27818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1488</Words>
  <Application>Microsoft Office PowerPoint</Application>
  <PresentationFormat>Widescreen</PresentationFormat>
  <Paragraphs>140</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Times New Roman</vt:lpstr>
      <vt:lpstr>Wingdings</vt:lpstr>
      <vt:lpstr>Office Theme</vt:lpstr>
      <vt:lpstr>PROPOSALS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PROPOSALS</dc:title>
  <dc:creator>Hajra Butt</dc:creator>
  <cp:lastModifiedBy>Zulfiqar</cp:lastModifiedBy>
  <cp:revision>52</cp:revision>
  <dcterms:created xsi:type="dcterms:W3CDTF">2020-03-27T14:00:40Z</dcterms:created>
  <dcterms:modified xsi:type="dcterms:W3CDTF">2020-03-31T20:02:05Z</dcterms:modified>
</cp:coreProperties>
</file>