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530" r:id="rId5"/>
    <p:sldId id="531" r:id="rId6"/>
    <p:sldId id="533" r:id="rId7"/>
    <p:sldId id="539" r:id="rId8"/>
    <p:sldId id="547" r:id="rId9"/>
    <p:sldId id="548" r:id="rId10"/>
    <p:sldId id="534" r:id="rId11"/>
    <p:sldId id="535" r:id="rId12"/>
    <p:sldId id="536" r:id="rId13"/>
    <p:sldId id="537" r:id="rId14"/>
    <p:sldId id="546" r:id="rId15"/>
    <p:sldId id="545" r:id="rId16"/>
    <p:sldId id="538" r:id="rId17"/>
    <p:sldId id="540" r:id="rId18"/>
    <p:sldId id="541" r:id="rId19"/>
    <p:sldId id="543" r:id="rId20"/>
    <p:sldId id="54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422"/>
  </p:normalViewPr>
  <p:slideViewPr>
    <p:cSldViewPr snapToGrid="0">
      <p:cViewPr varScale="1">
        <p:scale>
          <a:sx n="33" d="100"/>
          <a:sy n="33" d="100"/>
        </p:scale>
        <p:origin x="64" y="1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PK"/>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PK"/>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PK"/>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P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P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135380" y="2938155"/>
            <a:ext cx="9921240" cy="1481328"/>
          </a:xfrm>
        </p:spPr>
        <p:txBody>
          <a:bodyPr/>
          <a:lstStyle/>
          <a:p>
            <a:r>
              <a:rPr lang="en-US" dirty="0"/>
              <a:t>Addressing Maternal Healthcare Disparities in Rural Communities Through Telemedicine Solutions</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346311" y="5642432"/>
            <a:ext cx="7068312" cy="758952"/>
          </a:xfrm>
        </p:spPr>
        <p:txBody>
          <a:bodyPr/>
          <a:lstStyle/>
          <a:p>
            <a:r>
              <a:rPr lang="en-US" dirty="0"/>
              <a:t>Hassan Ahmad, Muhammad Abdullah, Waleed </a:t>
            </a:r>
            <a:r>
              <a:rPr lang="en-US" dirty="0" err="1"/>
              <a:t>Ishtiaq</a:t>
            </a:r>
            <a:r>
              <a:rPr lang="en-US" dirty="0"/>
              <a:t>, Talha </a:t>
            </a:r>
            <a:r>
              <a:rPr lang="en-US" dirty="0" err="1"/>
              <a:t>Dogar</a:t>
            </a:r>
            <a:r>
              <a:rPr lang="en-US" dirty="0"/>
              <a:t>, Muhammad Ali</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12</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10130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6521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57956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15</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840605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Literature Review</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Methodology</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Discussion</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Results and Recommendations</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Proposed Solution and Conclusion</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2099618"/>
            <a:ext cx="7735824" cy="1069848"/>
          </a:xfrm>
        </p:spPr>
        <p:txBody>
          <a:bodyPr/>
          <a:lstStyle/>
          <a:p>
            <a:r>
              <a:rPr lang="en-US" dirty="0"/>
              <a:t>INTRODUCTION</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8878824" cy="1069848"/>
          </a:xfrm>
        </p:spPr>
        <p:txBody>
          <a:bodyPr/>
          <a:lstStyle/>
          <a:p>
            <a:r>
              <a:rPr lang="en-US" dirty="0"/>
              <a:t>INTRODUCTION</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545336" y="1744364"/>
            <a:ext cx="2953512" cy="493776"/>
          </a:xfrm>
        </p:spPr>
        <p:txBody>
          <a:bodyPr/>
          <a:lstStyle/>
          <a:p>
            <a:r>
              <a:rPr lang="en-US" b="1" i="0" dirty="0">
                <a:effectLst/>
                <a:latin typeface="Söhne"/>
              </a:rPr>
              <a:t>Maternal Healthcare Disparities in Rural Communities:</a:t>
            </a:r>
            <a:endParaRPr lang="en-US" dirty="0"/>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45336" y="3659559"/>
            <a:ext cx="2953512" cy="2578608"/>
          </a:xfrm>
        </p:spPr>
        <p:txBody>
          <a:bodyPr/>
          <a:lstStyle/>
          <a:p>
            <a:r>
              <a:rPr lang="en-US" dirty="0"/>
              <a:t>Overview of limited access, rural isolation, and awareness gaps affecting maternal and infant well-being in rural areas.</a:t>
            </a:r>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4754880" y="1744364"/>
            <a:ext cx="2953512" cy="493776"/>
          </a:xfrm>
        </p:spPr>
        <p:txBody>
          <a:bodyPr/>
          <a:lstStyle/>
          <a:p>
            <a:r>
              <a:rPr lang="en-US" b="1" i="0" dirty="0">
                <a:effectLst/>
                <a:latin typeface="Söhne"/>
              </a:rPr>
              <a:t>Challenges Impacting Rural Maternal Care:</a:t>
            </a:r>
            <a:endParaRPr lang="en-US" dirty="0"/>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4754880" y="3682419"/>
            <a:ext cx="2953512" cy="2578608"/>
          </a:xfrm>
        </p:spPr>
        <p:txBody>
          <a:bodyPr/>
          <a:lstStyle/>
          <a:p>
            <a:r>
              <a:rPr lang="en-US" b="0" i="0" dirty="0">
                <a:solidFill>
                  <a:srgbClr val="D1D5DB"/>
                </a:solidFill>
                <a:effectLst/>
                <a:latin typeface="Söhne"/>
              </a:rPr>
              <a:t>Discussion on healthcare provider shortages, geographic barriers, socioeconomic factors, cultural hindrances, and inadequate infrastructure in rural settings.</a:t>
            </a:r>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a:xfrm>
            <a:off x="7973568" y="1691640"/>
            <a:ext cx="2953512" cy="493776"/>
          </a:xfrm>
        </p:spPr>
        <p:txBody>
          <a:bodyPr/>
          <a:lstStyle/>
          <a:p>
            <a:r>
              <a:rPr lang="en-US" b="1" i="0" dirty="0">
                <a:effectLst/>
                <a:latin typeface="Söhne"/>
              </a:rPr>
              <a:t>Telemedicine Solutions: Addressing Disparities in Maternal Healthcare:</a:t>
            </a:r>
            <a:endParaRPr lang="en-US" dirty="0"/>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06947" y="3682419"/>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7" name="Rectangle 1">
            <a:extLst>
              <a:ext uri="{FF2B5EF4-FFF2-40B4-BE49-F238E27FC236}">
                <a16:creationId xmlns:a16="http://schemas.microsoft.com/office/drawing/2014/main" id="{443846AF-07F1-4DF0-8D11-9DB1A0D75822}"/>
              </a:ext>
            </a:extLst>
          </p:cNvPr>
          <p:cNvSpPr>
            <a:spLocks noChangeArrowheads="1"/>
          </p:cNvSpPr>
          <p:nvPr/>
        </p:nvSpPr>
        <p:spPr bwMode="auto">
          <a:xfrm>
            <a:off x="-66621" y="662220"/>
            <a:ext cx="65" cy="55399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9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sz="900" b="0" i="0" u="none" strike="noStrike" cap="none" normalizeH="0" baseline="0" dirty="0">
                <a:ln>
                  <a:noFill/>
                </a:ln>
                <a:solidFill>
                  <a:srgbClr val="FFFFFF"/>
                </a:solidFill>
                <a:effectLst/>
                <a:latin typeface="Söhne"/>
              </a:rPr>
            </a:b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708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8878824" cy="1069848"/>
          </a:xfrm>
        </p:spPr>
        <p:txBody>
          <a:bodyPr/>
          <a:lstStyle/>
          <a:p>
            <a:r>
              <a:rPr lang="en-US" dirty="0"/>
              <a:t>Literature Review</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545336" y="1744364"/>
            <a:ext cx="2953512" cy="493776"/>
          </a:xfrm>
        </p:spPr>
        <p:txBody>
          <a:bodyPr/>
          <a:lstStyle/>
          <a:p>
            <a:r>
              <a:rPr lang="en-US" b="1" i="0" dirty="0">
                <a:effectLst/>
                <a:latin typeface="Söhne"/>
              </a:rPr>
              <a:t>Telemedicine in Maternal Healthcare:</a:t>
            </a:r>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a:xfrm>
            <a:off x="1545336" y="3659559"/>
            <a:ext cx="2953512" cy="2578608"/>
          </a:xfrm>
        </p:spPr>
        <p:txBody>
          <a:bodyPr/>
          <a:lstStyle/>
          <a:p>
            <a:r>
              <a:rPr lang="en-US" b="0" i="0" dirty="0">
                <a:solidFill>
                  <a:srgbClr val="D1D5DB"/>
                </a:solidFill>
                <a:effectLst/>
                <a:latin typeface="Söhne"/>
              </a:rPr>
              <a:t>Definition, forms, and challenges of telehealth adoption in maternal care, emphasizing the potential benefits and obstacles faced.</a:t>
            </a:r>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4754880" y="1744364"/>
            <a:ext cx="2953512" cy="493776"/>
          </a:xfrm>
        </p:spPr>
        <p:txBody>
          <a:bodyPr/>
          <a:lstStyle/>
          <a:p>
            <a:r>
              <a:rPr lang="en-US" b="1" i="0" dirty="0">
                <a:effectLst/>
                <a:latin typeface="Söhne"/>
              </a:rPr>
              <a:t>mHealth Integration in Rural Health Services:</a:t>
            </a:r>
            <a:endParaRPr lang="en-US" dirty="0"/>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a:xfrm>
            <a:off x="4754880" y="3682419"/>
            <a:ext cx="2953512" cy="2578608"/>
          </a:xfrm>
        </p:spPr>
        <p:txBody>
          <a:bodyPr/>
          <a:lstStyle/>
          <a:p>
            <a:r>
              <a:rPr lang="en-US" b="0" i="0" dirty="0">
                <a:solidFill>
                  <a:srgbClr val="D1D5DB"/>
                </a:solidFill>
                <a:effectLst/>
                <a:latin typeface="Söhne"/>
              </a:rPr>
              <a:t>The role of ASHAs in India's NRHM, their integration with mobile technology, and the impact of mHealth on maternal and child health services.</a:t>
            </a:r>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a:xfrm>
            <a:off x="7973568" y="1691640"/>
            <a:ext cx="2953512" cy="493776"/>
          </a:xfrm>
        </p:spPr>
        <p:txBody>
          <a:bodyPr/>
          <a:lstStyle/>
          <a:p>
            <a:r>
              <a:rPr lang="en-US" b="1" i="0" dirty="0">
                <a:effectLst/>
                <a:latin typeface="Söhne"/>
              </a:rPr>
              <a:t>Telemedicine Solutions: Addressing Disparities in Maternal Healthcare:</a:t>
            </a:r>
            <a:endParaRPr lang="en-US" dirty="0"/>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06947" y="3682419"/>
            <a:ext cx="3068680" cy="2578608"/>
          </a:xfrm>
        </p:spPr>
        <p:txBody>
          <a:bodyPr/>
          <a:lstStyle/>
          <a:p>
            <a:r>
              <a:rPr lang="en-US" b="0" i="0" dirty="0">
                <a:solidFill>
                  <a:srgbClr val="D1D5DB"/>
                </a:solidFill>
                <a:effectLst/>
                <a:latin typeface="Söhne"/>
              </a:rPr>
              <a:t>A comprehensive review of telehealth interventions, focusing on maternal mental health, diabetes during pregnancy, and potential disparities and uncertainties in outcomes.</a:t>
            </a:r>
            <a:endParaRPr lang="en-US" dirty="0"/>
          </a:p>
        </p:txBody>
      </p:sp>
      <p:sp>
        <p:nvSpPr>
          <p:cNvPr id="7" name="Rectangle 1">
            <a:extLst>
              <a:ext uri="{FF2B5EF4-FFF2-40B4-BE49-F238E27FC236}">
                <a16:creationId xmlns:a16="http://schemas.microsoft.com/office/drawing/2014/main" id="{443846AF-07F1-4DF0-8D11-9DB1A0D75822}"/>
              </a:ext>
            </a:extLst>
          </p:cNvPr>
          <p:cNvSpPr>
            <a:spLocks noChangeArrowheads="1"/>
          </p:cNvSpPr>
          <p:nvPr/>
        </p:nvSpPr>
        <p:spPr bwMode="auto">
          <a:xfrm>
            <a:off x="-66621" y="662220"/>
            <a:ext cx="65" cy="55399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9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sz="900" b="0" i="0" u="none" strike="noStrike" cap="none" normalizeH="0" baseline="0" dirty="0">
                <a:ln>
                  <a:noFill/>
                </a:ln>
                <a:solidFill>
                  <a:srgbClr val="FFFFFF"/>
                </a:solidFill>
                <a:effectLst/>
                <a:latin typeface="Söhne"/>
              </a:rPr>
            </a:b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391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a:xfrm>
            <a:off x="1545336" y="411480"/>
            <a:ext cx="8878824" cy="1069848"/>
          </a:xfrm>
        </p:spPr>
        <p:txBody>
          <a:bodyPr/>
          <a:lstStyle/>
          <a:p>
            <a:r>
              <a:rPr lang="en-US" dirty="0"/>
              <a:t>Methodology</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6</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a:xfrm>
            <a:off x="1545336" y="1744365"/>
            <a:ext cx="3123941" cy="473542"/>
          </a:xfrm>
        </p:spPr>
        <p:txBody>
          <a:bodyPr/>
          <a:lstStyle/>
          <a:p>
            <a:r>
              <a:rPr lang="en-US" b="1" i="0" dirty="0">
                <a:effectLst/>
                <a:latin typeface="Söhne"/>
              </a:rPr>
              <a:t>Three Delays Model</a:t>
            </a:r>
            <a:endParaRPr lang="en-US" dirty="0"/>
          </a:p>
        </p:txBody>
      </p:sp>
      <p:sp>
        <p:nvSpPr>
          <p:cNvPr id="7" name="Rectangle 1">
            <a:extLst>
              <a:ext uri="{FF2B5EF4-FFF2-40B4-BE49-F238E27FC236}">
                <a16:creationId xmlns:a16="http://schemas.microsoft.com/office/drawing/2014/main" id="{443846AF-07F1-4DF0-8D11-9DB1A0D75822}"/>
              </a:ext>
            </a:extLst>
          </p:cNvPr>
          <p:cNvSpPr>
            <a:spLocks noChangeArrowheads="1"/>
          </p:cNvSpPr>
          <p:nvPr/>
        </p:nvSpPr>
        <p:spPr bwMode="auto">
          <a:xfrm>
            <a:off x="-66621" y="662220"/>
            <a:ext cx="65" cy="553998"/>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9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PK" altLang="en-PK" sz="900" b="0" i="0" u="none" strike="noStrike" cap="none" normalizeH="0" baseline="0" dirty="0">
                <a:ln>
                  <a:noFill/>
                </a:ln>
                <a:solidFill>
                  <a:srgbClr val="FFFFFF"/>
                </a:solidFill>
                <a:effectLst/>
                <a:latin typeface="Söhne"/>
              </a:rPr>
            </a:b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
        <p:nvSpPr>
          <p:cNvPr id="21" name="Text Placeholder 2">
            <a:extLst>
              <a:ext uri="{FF2B5EF4-FFF2-40B4-BE49-F238E27FC236}">
                <a16:creationId xmlns:a16="http://schemas.microsoft.com/office/drawing/2014/main" id="{571BD539-6C46-4050-BF19-6730DF4E1DD1}"/>
              </a:ext>
            </a:extLst>
          </p:cNvPr>
          <p:cNvSpPr txBox="1">
            <a:spLocks/>
          </p:cNvSpPr>
          <p:nvPr/>
        </p:nvSpPr>
        <p:spPr>
          <a:xfrm>
            <a:off x="1576821" y="3558378"/>
            <a:ext cx="9038358" cy="10698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292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8</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37265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9</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20872440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102</TotalTime>
  <Words>587</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Segoe UI</vt:lpstr>
      <vt:lpstr>Segoe UI Light</vt:lpstr>
      <vt:lpstr>Söhne</vt:lpstr>
      <vt:lpstr>Tw Cen MT</vt:lpstr>
      <vt:lpstr>Office Theme</vt:lpstr>
      <vt:lpstr>Addressing Maternal Healthcare Disparities in Rural Communities Through Telemedicine Solutions</vt:lpstr>
      <vt:lpstr>CONTENTS</vt:lpstr>
      <vt:lpstr>INTRODUCTION</vt:lpstr>
      <vt:lpstr>INTRODUCTION</vt:lpstr>
      <vt:lpstr>Literature Review</vt:lpstr>
      <vt:lpstr>Methodology</vt:lpstr>
      <vt:lpstr>TRADING &amp; INVESTING</vt:lpstr>
      <vt:lpstr>LONG-TERM VS. SHORT-TERM</vt:lpstr>
      <vt:lpstr>GLOBAL CURRENCY MARKETS</vt:lpstr>
      <vt:lpstr>WEALTH IS THE ABILITY TO FULLY EXPERIENCE LIFE. </vt:lpstr>
      <vt:lpstr>TYPES OF TOKENS</vt:lpstr>
      <vt:lpstr>PORTFOLIO BUILDUP</vt:lpstr>
      <vt:lpstr>AREAS OF FOCUS</vt:lpstr>
      <vt:lpstr>MEET OUR TEAM</vt:lpstr>
      <vt:lpstr>MEET OUR EXTENDED TEAM</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Muhammad Ali</dc:creator>
  <cp:lastModifiedBy>Muhammad Ali</cp:lastModifiedBy>
  <cp:revision>6</cp:revision>
  <dcterms:created xsi:type="dcterms:W3CDTF">2023-12-05T09:29:58Z</dcterms:created>
  <dcterms:modified xsi:type="dcterms:W3CDTF">2023-12-05T11:12:14Z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