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35"/>
  </p:notesMasterIdLst>
  <p:sldIdLst>
    <p:sldId id="517" r:id="rId2"/>
    <p:sldId id="518" r:id="rId3"/>
    <p:sldId id="363" r:id="rId4"/>
    <p:sldId id="364" r:id="rId5"/>
    <p:sldId id="365" r:id="rId6"/>
    <p:sldId id="366" r:id="rId7"/>
    <p:sldId id="367" r:id="rId8"/>
    <p:sldId id="368" r:id="rId9"/>
    <p:sldId id="495" r:id="rId10"/>
    <p:sldId id="496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490" r:id="rId19"/>
    <p:sldId id="494" r:id="rId20"/>
    <p:sldId id="492" r:id="rId21"/>
    <p:sldId id="505" r:id="rId22"/>
    <p:sldId id="506" r:id="rId23"/>
    <p:sldId id="507" r:id="rId24"/>
    <p:sldId id="508" r:id="rId25"/>
    <p:sldId id="510" r:id="rId26"/>
    <p:sldId id="511" r:id="rId27"/>
    <p:sldId id="512" r:id="rId28"/>
    <p:sldId id="513" r:id="rId29"/>
    <p:sldId id="514" r:id="rId30"/>
    <p:sldId id="487" r:id="rId31"/>
    <p:sldId id="509" r:id="rId32"/>
    <p:sldId id="515" r:id="rId33"/>
    <p:sldId id="51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4530" autoAdjust="0"/>
  </p:normalViewPr>
  <p:slideViewPr>
    <p:cSldViewPr snapToGrid="0">
      <p:cViewPr varScale="1">
        <p:scale>
          <a:sx n="61" d="100"/>
          <a:sy n="61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C038-6C54-4A75-99CF-25F285DF3DAB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D257-9886-403F-BF56-EFEB94012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that the only way the compiler can distinguish between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overloaded functions is by looking at the data types and the number of their arguments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non member operator overloading, you have to use friend function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0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	Rectangle operator++()</a:t>
            </a:r>
          </a:p>
          <a:p>
            <a:r>
              <a:rPr lang="en-PK" dirty="0"/>
              <a:t>	{</a:t>
            </a:r>
          </a:p>
          <a:p>
            <a:r>
              <a:rPr lang="en-PK" dirty="0"/>
              <a:t>		Rectangle r(*this);</a:t>
            </a:r>
          </a:p>
          <a:p>
            <a:r>
              <a:rPr lang="en-PK" dirty="0"/>
              <a:t>		</a:t>
            </a:r>
            <a:r>
              <a:rPr lang="en-PK" dirty="0" err="1"/>
              <a:t>r.l</a:t>
            </a:r>
            <a:r>
              <a:rPr lang="en-PK" dirty="0"/>
              <a:t> = ++l;</a:t>
            </a:r>
          </a:p>
          <a:p>
            <a:r>
              <a:rPr lang="en-PK" dirty="0"/>
              <a:t>		</a:t>
            </a:r>
            <a:r>
              <a:rPr lang="en-PK" dirty="0" err="1"/>
              <a:t>r.w</a:t>
            </a:r>
            <a:r>
              <a:rPr lang="en-PK" dirty="0"/>
              <a:t> = ++w;</a:t>
            </a:r>
          </a:p>
          <a:p>
            <a:r>
              <a:rPr lang="en-PK" dirty="0"/>
              <a:t>		return r;</a:t>
            </a:r>
          </a:p>
          <a:p>
            <a:r>
              <a:rPr lang="en-PK" dirty="0"/>
              <a:t>	}</a:t>
            </a:r>
          </a:p>
          <a:p>
            <a:endParaRPr lang="en-PK" dirty="0"/>
          </a:p>
          <a:p>
            <a:r>
              <a:rPr lang="en-PK" dirty="0"/>
              <a:t>	Rectangle operator++(int)</a:t>
            </a:r>
          </a:p>
          <a:p>
            <a:r>
              <a:rPr lang="en-PK" dirty="0"/>
              <a:t>	{</a:t>
            </a:r>
          </a:p>
          <a:p>
            <a:r>
              <a:rPr lang="en-PK" dirty="0"/>
              <a:t>		Rectangle r(*this);</a:t>
            </a:r>
          </a:p>
          <a:p>
            <a:r>
              <a:rPr lang="en-PK" dirty="0"/>
              <a:t>		</a:t>
            </a:r>
            <a:r>
              <a:rPr lang="en-PK" dirty="0" err="1"/>
              <a:t>r.l</a:t>
            </a:r>
            <a:r>
              <a:rPr lang="en-PK" dirty="0"/>
              <a:t> = l++;</a:t>
            </a:r>
          </a:p>
          <a:p>
            <a:r>
              <a:rPr lang="en-PK" dirty="0"/>
              <a:t>		</a:t>
            </a:r>
            <a:r>
              <a:rPr lang="en-PK" dirty="0" err="1"/>
              <a:t>r.w</a:t>
            </a:r>
            <a:r>
              <a:rPr lang="en-PK" dirty="0"/>
              <a:t> = w++;</a:t>
            </a:r>
          </a:p>
          <a:p>
            <a:r>
              <a:rPr lang="en-PK" dirty="0"/>
              <a:t>		return r;</a:t>
            </a:r>
          </a:p>
          <a:p>
            <a:r>
              <a:rPr lang="en-PK" dirty="0"/>
              <a:t>	}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	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};</a:t>
            </a:r>
          </a:p>
          <a:p>
            <a:endParaRPr lang="en-PK" dirty="0"/>
          </a:p>
          <a:p>
            <a:r>
              <a:rPr lang="en-PK" dirty="0"/>
              <a:t>int main()</a:t>
            </a:r>
          </a:p>
          <a:p>
            <a:r>
              <a:rPr lang="en-PK" dirty="0"/>
              <a:t>{</a:t>
            </a:r>
          </a:p>
          <a:p>
            <a:r>
              <a:rPr lang="en-PK" dirty="0"/>
              <a:t>	Rectangle r1(10.0, 20.0), r2(2.0, 5.0);</a:t>
            </a:r>
          </a:p>
          <a:p>
            <a:r>
              <a:rPr lang="en-PK" dirty="0"/>
              <a:t>	</a:t>
            </a:r>
          </a:p>
          <a:p>
            <a:r>
              <a:rPr lang="en-PK" dirty="0"/>
              <a:t>	Rectangle r3 = r1+r2;</a:t>
            </a:r>
          </a:p>
          <a:p>
            <a:r>
              <a:rPr lang="en-PK" dirty="0"/>
              <a:t>	</a:t>
            </a:r>
          </a:p>
          <a:p>
            <a:r>
              <a:rPr lang="en-PK" dirty="0"/>
              <a:t>	r3.print();</a:t>
            </a:r>
          </a:p>
          <a:p>
            <a:endParaRPr lang="en-PK" dirty="0"/>
          </a:p>
          <a:p>
            <a:r>
              <a:rPr lang="en-PK" dirty="0"/>
              <a:t>	Rectangle r4 = -r3;</a:t>
            </a:r>
          </a:p>
          <a:p>
            <a:r>
              <a:rPr lang="en-PK" dirty="0"/>
              <a:t>	r4.print();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	</a:t>
            </a:r>
            <a:r>
              <a:rPr lang="en-PK" dirty="0" err="1"/>
              <a:t>cout</a:t>
            </a:r>
            <a:r>
              <a:rPr lang="en-PK" dirty="0"/>
              <a:t>&lt;&lt;r1++&lt;&lt;</a:t>
            </a:r>
            <a:r>
              <a:rPr lang="en-PK" dirty="0" err="1"/>
              <a:t>endl</a:t>
            </a:r>
            <a:r>
              <a:rPr lang="en-PK" dirty="0"/>
              <a:t>;</a:t>
            </a:r>
          </a:p>
          <a:p>
            <a:endParaRPr lang="en-PK" dirty="0"/>
          </a:p>
          <a:p>
            <a:r>
              <a:rPr lang="en-PK" dirty="0"/>
              <a:t>	</a:t>
            </a:r>
            <a:r>
              <a:rPr lang="en-PK" dirty="0" err="1"/>
              <a:t>cout</a:t>
            </a:r>
            <a:r>
              <a:rPr lang="en-PK" dirty="0"/>
              <a:t>&lt;&lt;++r2 &lt;&lt;</a:t>
            </a:r>
            <a:r>
              <a:rPr lang="en-PK" dirty="0" err="1"/>
              <a:t>endl</a:t>
            </a:r>
            <a:r>
              <a:rPr lang="en-PK" dirty="0"/>
              <a:t>;</a:t>
            </a:r>
          </a:p>
          <a:p>
            <a:endParaRPr lang="en-PK" dirty="0"/>
          </a:p>
          <a:p>
            <a:r>
              <a:rPr lang="en-PK" dirty="0"/>
              <a:t>	</a:t>
            </a:r>
            <a:r>
              <a:rPr lang="en-PK" dirty="0" err="1"/>
              <a:t>cout</a:t>
            </a:r>
            <a:r>
              <a:rPr lang="en-PK" dirty="0"/>
              <a:t>&lt;&lt;</a:t>
            </a:r>
            <a:r>
              <a:rPr lang="en-PK" dirty="0" err="1"/>
              <a:t>endl</a:t>
            </a:r>
            <a:r>
              <a:rPr lang="en-PK" dirty="0"/>
              <a:t>&lt;&lt;</a:t>
            </a:r>
            <a:r>
              <a:rPr lang="en-PK" dirty="0" err="1"/>
              <a:t>endl</a:t>
            </a:r>
            <a:r>
              <a:rPr lang="en-PK" dirty="0"/>
              <a:t>;</a:t>
            </a:r>
          </a:p>
          <a:p>
            <a:r>
              <a:rPr lang="en-PK" dirty="0"/>
              <a:t>	return 0;</a:t>
            </a:r>
          </a:p>
          <a:p>
            <a:r>
              <a:rPr lang="en-PK" dirty="0"/>
              <a:t>}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5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35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0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FF-60BB-4882-8367-3D7599EE6018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3FC-50C9-42E5-842C-CBCD9FF7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ponder in copy constructor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2FF5A-41A3-4672-9376-82DBCA6FA789}"/>
              </a:ext>
            </a:extLst>
          </p:cNvPr>
          <p:cNvSpPr txBox="1"/>
          <p:nvPr/>
        </p:nvSpPr>
        <p:spPr>
          <a:xfrm>
            <a:off x="1979612" y="1397168"/>
            <a:ext cx="9525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We need to define our own copy constructor only if an object has pointers or any runtime allocation of the resource like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urw-din"/>
              </a:rPr>
              <a:t>filehandle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, a network connection..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br>
              <a:rPr lang="en-US" sz="2000" dirty="0"/>
            </a:b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The default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 constructor does only shallow copy.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PK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526D4-EF8F-4957-9F53-0EAF7C36A8F5}"/>
              </a:ext>
            </a:extLst>
          </p:cNvPr>
          <p:cNvSpPr txBox="1"/>
          <p:nvPr/>
        </p:nvSpPr>
        <p:spPr>
          <a:xfrm>
            <a:off x="1979612" y="2430393"/>
            <a:ext cx="9416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Deep copy is possible only with user defined copy constructor.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In user defined copy constructor, we make sure that pointers (or references) of copied object point to new memory locations.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91239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F6838-EA3B-4E0B-86D3-6805146CE4A8}"/>
              </a:ext>
            </a:extLst>
          </p:cNvPr>
          <p:cNvSpPr txBox="1"/>
          <p:nvPr/>
        </p:nvSpPr>
        <p:spPr>
          <a:xfrm>
            <a:off x="2592925" y="1535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operator Keyword</a:t>
            </a:r>
            <a:endParaRPr lang="en-PK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D4A54-ACCB-4E84-9C1A-00354BAFD270}"/>
              </a:ext>
            </a:extLst>
          </p:cNvPr>
          <p:cNvSpPr txBox="1"/>
          <p:nvPr/>
        </p:nvSpPr>
        <p:spPr>
          <a:xfrm>
            <a:off x="2592925" y="1997839"/>
            <a:ext cx="96223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 operator is used to overload the ++ operator in this declarator:</a:t>
            </a:r>
          </a:p>
          <a:p>
            <a:pPr algn="just"/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operator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b="1" dirty="0"/>
              <a:t>().</a:t>
            </a:r>
          </a:p>
          <a:p>
            <a:pPr algn="just"/>
            <a:r>
              <a:rPr lang="en-US" dirty="0"/>
              <a:t>The return type (void in this case) comes first, followed by the keyword operator, followed by the operator itself (++), and finally the argument list enclosed in parentheses (which are empty here). This declarator syntax tells the compiler to call this member function whenever the ++ operator is encountered, provided the operand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984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Return Values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144958" y="1714721"/>
            <a:ext cx="4969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Counter operator ++ () //increment count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++count; </a:t>
            </a:r>
          </a:p>
          <a:p>
            <a:pPr lvl="1"/>
            <a:r>
              <a:rPr lang="en-US" dirty="0"/>
              <a:t>Counter temp; </a:t>
            </a:r>
          </a:p>
          <a:p>
            <a:pPr lvl="1"/>
            <a:r>
              <a:rPr lang="en-US" dirty="0" err="1"/>
              <a:t>temp.count</a:t>
            </a:r>
            <a:r>
              <a:rPr lang="en-US" dirty="0"/>
              <a:t> = count; </a:t>
            </a:r>
          </a:p>
          <a:p>
            <a:pPr lvl="1"/>
            <a:r>
              <a:rPr lang="en-US" dirty="0"/>
              <a:t>return temp;</a:t>
            </a:r>
          </a:p>
          <a:p>
            <a:r>
              <a:rPr lang="en-US" dirty="0"/>
              <a:t>}};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//c1=1</a:t>
            </a:r>
          </a:p>
          <a:p>
            <a:pPr lvl="1"/>
            <a:r>
              <a:rPr lang="en-US" dirty="0"/>
              <a:t>c2 = ++c1;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740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Nameless Temporary Objects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144958" y="1714721"/>
            <a:ext cx="4969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Counter operator ++ () //increment count</a:t>
            </a:r>
          </a:p>
          <a:p>
            <a:r>
              <a:rPr lang="en-US" dirty="0"/>
              <a:t>	{</a:t>
            </a:r>
          </a:p>
          <a:p>
            <a:pPr lvl="1"/>
            <a:r>
              <a:rPr lang="en-US" dirty="0"/>
              <a:t>++count; </a:t>
            </a:r>
          </a:p>
          <a:p>
            <a:pPr lvl="1"/>
            <a:r>
              <a:rPr lang="en-US" dirty="0"/>
              <a:t>return Counter(count);</a:t>
            </a:r>
          </a:p>
          <a:p>
            <a:pPr lvl="1"/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//c1=1</a:t>
            </a:r>
          </a:p>
          <a:p>
            <a:pPr lvl="1"/>
            <a:r>
              <a:rPr lang="en-US" dirty="0"/>
              <a:t>c2 = ++c1;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3323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Postfix Notation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040719" y="1428196"/>
            <a:ext cx="49694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class Counter</a:t>
            </a:r>
          </a:p>
          <a:p>
            <a:r>
              <a:rPr lang="en-US"/>
              <a:t>{</a:t>
            </a:r>
          </a:p>
          <a:p>
            <a:r>
              <a:rPr lang="en-US"/>
              <a:t>private:</a:t>
            </a:r>
          </a:p>
          <a:p>
            <a:pPr lvl="1"/>
            <a:r>
              <a:rPr lang="en-US"/>
              <a:t>unsigned int count; //count</a:t>
            </a:r>
          </a:p>
          <a:p>
            <a:r>
              <a:rPr lang="en-US"/>
              <a:t>public:</a:t>
            </a:r>
          </a:p>
          <a:p>
            <a:r>
              <a:rPr lang="en-US"/>
              <a:t>Counter() : count(0) //constructor</a:t>
            </a:r>
          </a:p>
          <a:p>
            <a:r>
              <a:rPr lang="en-US"/>
              <a:t>	{ }</a:t>
            </a:r>
          </a:p>
          <a:p>
            <a:r>
              <a:rPr lang="en-US"/>
              <a:t>unsigned int get_count() //return count</a:t>
            </a:r>
          </a:p>
          <a:p>
            <a:r>
              <a:rPr lang="en-US"/>
              <a:t>	{ return count; }</a:t>
            </a:r>
          </a:p>
          <a:p>
            <a:r>
              <a:rPr lang="en-US"/>
              <a:t>Counter operator ++ () //increment count</a:t>
            </a:r>
          </a:p>
          <a:p>
            <a:r>
              <a:rPr lang="en-US"/>
              <a:t>	{</a:t>
            </a:r>
          </a:p>
          <a:p>
            <a:pPr lvl="1"/>
            <a:r>
              <a:rPr lang="en-US"/>
              <a:t>++count; </a:t>
            </a:r>
          </a:p>
          <a:p>
            <a:pPr lvl="1"/>
            <a:r>
              <a:rPr lang="en-US"/>
              <a:t>return Counter(count);</a:t>
            </a:r>
          </a:p>
          <a:p>
            <a:pPr lvl="1"/>
            <a:br>
              <a:rPr lang="en-US"/>
            </a:br>
            <a:r>
              <a:rPr lang="en-US"/>
              <a:t>}</a:t>
            </a:r>
          </a:p>
          <a:p>
            <a:r>
              <a:rPr lang="en-US"/>
              <a:t>Counter operator ++ (int) {</a:t>
            </a:r>
          </a:p>
          <a:p>
            <a:pPr lvl="1"/>
            <a:r>
              <a:rPr lang="en-US"/>
              <a:t>return Counter(count++);</a:t>
            </a:r>
          </a:p>
          <a:p>
            <a:pPr lvl="1"/>
            <a:r>
              <a:rPr lang="en-US"/>
              <a:t>}</a:t>
            </a:r>
          </a:p>
          <a:p>
            <a:r>
              <a:rPr lang="en-US"/>
              <a:t>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//c1=1</a:t>
            </a:r>
          </a:p>
          <a:p>
            <a:pPr lvl="1"/>
            <a:r>
              <a:rPr lang="en-US" dirty="0"/>
              <a:t>c2 = ++c1;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c2 = c1++;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549A2-BB32-4115-AFA3-69C13A3B066C}"/>
              </a:ext>
            </a:extLst>
          </p:cNvPr>
          <p:cNvSpPr txBox="1"/>
          <p:nvPr/>
        </p:nvSpPr>
        <p:spPr>
          <a:xfrm>
            <a:off x="2144958" y="749673"/>
            <a:ext cx="8847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make both versions of the increment operator work, we define two overloaded ++ operators,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EE12-D022-40C0-9BA5-75DA39331D13}"/>
              </a:ext>
            </a:extLst>
          </p:cNvPr>
          <p:cNvSpPr txBox="1"/>
          <p:nvPr/>
        </p:nvSpPr>
        <p:spPr>
          <a:xfrm>
            <a:off x="11505932" y="323543"/>
            <a:ext cx="6860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c1=0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c2=0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c1=2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c2=2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c1=3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c2=2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636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Postfix Notation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DCD35-D149-49E2-947B-B6E321251492}"/>
              </a:ext>
            </a:extLst>
          </p:cNvPr>
          <p:cNvSpPr txBox="1"/>
          <p:nvPr/>
        </p:nvSpPr>
        <p:spPr>
          <a:xfrm>
            <a:off x="1659988" y="1428196"/>
            <a:ext cx="10100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only difference is the int in the parentheses. This int isn’t really an argument, and it</a:t>
            </a:r>
          </a:p>
          <a:p>
            <a:r>
              <a:rPr lang="en-US" dirty="0"/>
              <a:t>doesn’t mean integer. It’s simply a signal to the compiler to create the postfix version of the operator.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121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DCD35-D149-49E2-947B-B6E321251492}"/>
              </a:ext>
            </a:extLst>
          </p:cNvPr>
          <p:cNvSpPr txBox="1"/>
          <p:nvPr/>
        </p:nvSpPr>
        <p:spPr>
          <a:xfrm>
            <a:off x="1659988" y="1428196"/>
            <a:ext cx="10100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u="sng" dirty="0"/>
              <a:t>dist3.add_dist(dist1, dist2); </a:t>
            </a:r>
            <a:r>
              <a:rPr lang="en-US" dirty="0"/>
              <a:t>By overloading the + operator we can reduce this dense-looking expression to</a:t>
            </a:r>
          </a:p>
          <a:p>
            <a:pPr lvl="1" algn="just"/>
            <a:r>
              <a:rPr lang="en-US" b="1" u="sng" dirty="0"/>
              <a:t>dist3 = dist1 + dist2;</a:t>
            </a:r>
            <a:endParaRPr lang="en-PK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179AF-603A-4C92-B6D2-F565FA1E74B9}"/>
              </a:ext>
            </a:extLst>
          </p:cNvPr>
          <p:cNvSpPr txBox="1"/>
          <p:nvPr/>
        </p:nvSpPr>
        <p:spPr>
          <a:xfrm>
            <a:off x="2373923" y="25244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Distance operator + ( Distance d2) const{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091-92EE-48FF-97D2-456A9203EA83}"/>
              </a:ext>
            </a:extLst>
          </p:cNvPr>
          <p:cNvSpPr txBox="1"/>
          <p:nvPr/>
        </p:nvSpPr>
        <p:spPr>
          <a:xfrm>
            <a:off x="2231621" y="3066646"/>
            <a:ext cx="63829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int f = feet + d2.feet; 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 = inches + d2.inches; 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 &gt;= 12.0) </a:t>
            </a:r>
          </a:p>
          <a:p>
            <a:pPr lvl="1"/>
            <a:r>
              <a:rPr lang="en-US" dirty="0"/>
              <a:t>	{</a:t>
            </a:r>
            <a:r>
              <a:rPr lang="en-US" dirty="0" err="1"/>
              <a:t>i</a:t>
            </a:r>
            <a:r>
              <a:rPr lang="en-US" dirty="0"/>
              <a:t> -= 12.0; f++;}</a:t>
            </a:r>
          </a:p>
          <a:p>
            <a:pPr lvl="1"/>
            <a:r>
              <a:rPr lang="en-US" dirty="0"/>
              <a:t>return Distance(</a:t>
            </a:r>
            <a:r>
              <a:rPr lang="en-US" dirty="0" err="1"/>
              <a:t>f,i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282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179AF-603A-4C92-B6D2-F565FA1E74B9}"/>
              </a:ext>
            </a:extLst>
          </p:cNvPr>
          <p:cNvSpPr txBox="1"/>
          <p:nvPr/>
        </p:nvSpPr>
        <p:spPr>
          <a:xfrm>
            <a:off x="1769012" y="105886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Distance operator + ( Distance d2</a:t>
            </a:r>
            <a:r>
              <a:rPr lang="en-US"/>
              <a:t>) {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091-92EE-48FF-97D2-456A9203EA83}"/>
              </a:ext>
            </a:extLst>
          </p:cNvPr>
          <p:cNvSpPr txBox="1"/>
          <p:nvPr/>
        </p:nvSpPr>
        <p:spPr>
          <a:xfrm>
            <a:off x="1626710" y="1601090"/>
            <a:ext cx="638294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 = feet + d2.feet;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inches + d2.inches;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12.0)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f++;}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Distance(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f,i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3939E-029A-4475-9029-8C49F23501DF}"/>
              </a:ext>
            </a:extLst>
          </p:cNvPr>
          <p:cNvSpPr txBox="1"/>
          <p:nvPr/>
        </p:nvSpPr>
        <p:spPr>
          <a:xfrm>
            <a:off x="2050366" y="3008871"/>
            <a:ext cx="60983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algn="l"/>
            <a:r>
              <a:rPr lang="en-PK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dist1, dist3, dist4;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dist1.getdist();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dist2(11, 6.25);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dist3 = dist1 + dist2;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dist4 = dist1 + dist2 + dist3;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//display all lengths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“dist1 = “; dist1.showdist();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“dist2 = “; dist2.showdist();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“dist3 = “; dist3.showdist();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“dist4 = “; dist4.showdist();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PK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2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26" y="147306"/>
            <a:ext cx="8911687" cy="1280890"/>
          </a:xfrm>
        </p:spPr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1EDD-8700-4FAC-94B4-36B4D25E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98" y="1073288"/>
            <a:ext cx="6716604" cy="54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979" y="499419"/>
            <a:ext cx="8911687" cy="1280890"/>
          </a:xfrm>
        </p:spPr>
        <p:txBody>
          <a:bodyPr/>
          <a:lstStyle/>
          <a:p>
            <a:r>
              <a:rPr lang="en-US" b="1" dirty="0"/>
              <a:t>Using this for Returning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9636" y="1235608"/>
            <a:ext cx="10681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When you call a member function, it comes into existence with the value of this set to the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address of the object for which it was called. The this pointer can be treated like any other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pointer to an object, and can thus be used to access the data in the object it points to,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6666" y="2152650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 alpha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private: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int data;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public: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alpha() //no-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constructor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{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alpha(int d) //one-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constructor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{ data = d;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void display() //display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{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&lt;&lt; data;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alpha operator = (alpha a) //overloaded = operator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&lt;&lt; “\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nAssignment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operator invoked”;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data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a.data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 //not done automatically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return *this; //return copy of this alpha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5962" y="2575404"/>
            <a:ext cx="5763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 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alpha a1(37);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alpha a2, a3;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a3 = a2 = a1; //invoke overloaded =, twice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a2.display(); //display a2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a3.display(); //display a3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&lt;&lt;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endl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return 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33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this is a pointer to the object of which the function is a member, *this is that object itself, and the statement returns it by reference. </a:t>
            </a:r>
          </a:p>
          <a:p>
            <a:pPr marL="0" indent="0">
              <a:buNone/>
            </a:pPr>
            <a:r>
              <a:rPr lang="en-US" dirty="0"/>
              <a:t>a2=37</a:t>
            </a:r>
          </a:p>
          <a:p>
            <a:pPr marL="0" indent="0">
              <a:buNone/>
            </a:pPr>
            <a:r>
              <a:rPr lang="en-US" dirty="0"/>
              <a:t>a3=37</a:t>
            </a:r>
          </a:p>
          <a:p>
            <a:pPr marL="0" indent="0">
              <a:buNone/>
            </a:pPr>
            <a:r>
              <a:rPr lang="en-US" dirty="0"/>
              <a:t>Each time the equal sign is encountered in</a:t>
            </a:r>
          </a:p>
          <a:p>
            <a:pPr marL="0" indent="0">
              <a:buNone/>
            </a:pPr>
            <a:r>
              <a:rPr lang="en-US" dirty="0"/>
              <a:t>a3 = a2 = a1;</a:t>
            </a:r>
          </a:p>
          <a:p>
            <a:pPr marL="0" indent="0">
              <a:buNone/>
            </a:pPr>
            <a:r>
              <a:rPr lang="en-US" dirty="0"/>
              <a:t>the overloaded operator=() function is called, which prints the messages. The three objects all end up with the same value.</a:t>
            </a:r>
          </a:p>
          <a:p>
            <a:pPr marL="0" indent="0">
              <a:buNone/>
            </a:pPr>
            <a:r>
              <a:rPr lang="en-US" dirty="0"/>
              <a:t>You usually want to return by reference from overloaded assignment operators, using *this, to avoid the creation of extra objects.</a:t>
            </a:r>
          </a:p>
        </p:txBody>
      </p:sp>
    </p:spTree>
    <p:extLst>
      <p:ext uri="{BB962C8B-B14F-4D97-AF65-F5344CB8AC3E}">
        <p14:creationId xmlns:p14="http://schemas.microsoft.com/office/powerpoint/2010/main" val="5709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2BD471-DC5D-467B-9B0E-4EE2E1FA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59117"/>
              </p:ext>
            </p:extLst>
          </p:nvPr>
        </p:nvGraphicFramePr>
        <p:xfrm>
          <a:off x="1475873" y="0"/>
          <a:ext cx="4764505" cy="7108608"/>
        </p:xfrm>
        <a:graphic>
          <a:graphicData uri="http://schemas.openxmlformats.org/drawingml/2006/table">
            <a:tbl>
              <a:tblPr/>
              <a:tblGrid>
                <a:gridCol w="4764505">
                  <a:extLst>
                    <a:ext uri="{9D8B030D-6E8A-4147-A177-3AD203B41FA5}">
                      <a16:colId xmlns:a16="http://schemas.microsoft.com/office/drawing/2014/main" val="2652176570"/>
                    </a:ext>
                  </a:extLst>
                </a:gridCol>
              </a:tblGrid>
              <a:tr h="62249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class String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private: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char *s;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int size;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public: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void print() {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 &lt;&lt; s &lt;&lt;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 String(const char *str)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size =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strlen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 = new char[size+1];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strcpy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(s, 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void change(const char *str)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delete [] s;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size = 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strlen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s = new char[size+1];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strcpy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(s, str);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~String() { delete [] s;  }</a:t>
                      </a:r>
                    </a:p>
                    <a:p>
                      <a:pPr algn="l" rtl="0" fontAlgn="base"/>
                      <a:endParaRPr lang="en-US" sz="20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5074" marR="35074" marT="49104" marB="49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17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35F0E1-BA6D-4E9B-8970-D6753CE4045A}"/>
              </a:ext>
            </a:extLst>
          </p:cNvPr>
          <p:cNvSpPr txBox="1"/>
          <p:nvPr/>
        </p:nvSpPr>
        <p:spPr>
          <a:xfrm>
            <a:off x="6096000" y="455275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String(const String&amp;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old_str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size =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old_str.size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 = new char[size+1];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strcpy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(s,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old_str.s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algn="l" rtl="0" fontAlgn="base"/>
            <a:r>
              <a:rPr lang="en-US" sz="2000" dirty="0">
                <a:latin typeface="Consolas" panose="020B0609020204030204" pitchFamily="49" charset="0"/>
              </a:rPr>
              <a:t>};</a:t>
            </a:r>
            <a:endParaRPr lang="en-US" sz="2000" b="0" i="0" dirty="0">
              <a:effectLst/>
              <a:latin typeface="Consolas" panose="020B0609020204030204" pitchFamily="49" charset="0"/>
            </a:endParaRP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int main()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String str1("Quiz");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String str2 = str1;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str1.print(); // what is printed ?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str2.print();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str2.change(“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QQQuiz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str1.print(); // what is printed now ?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str2.print();</a:t>
            </a:r>
          </a:p>
          <a:p>
            <a:pPr algn="l" rtl="0" fontAlgn="base"/>
            <a:r>
              <a:rPr lang="en-US" sz="2000" b="0" i="0" dirty="0">
                <a:effectLst/>
                <a:latin typeface="Consolas" panose="020B0609020204030204" pitchFamily="49" charset="0"/>
              </a:rPr>
              <a:t>    return 0;</a:t>
            </a:r>
          </a:p>
        </p:txBody>
      </p:sp>
    </p:spTree>
    <p:extLst>
      <p:ext uri="{BB962C8B-B14F-4D97-AF65-F5344CB8AC3E}">
        <p14:creationId xmlns:p14="http://schemas.microsoft.com/office/powerpoint/2010/main" val="255303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8584" y="733246"/>
            <a:ext cx="614616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example shown here is a complete program that shows one way to create your own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class: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#include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iostream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using namespace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std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////////////////////////////////////////////////////////////////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class Array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private:</a:t>
            </a:r>
          </a:p>
          <a:p>
            <a:pPr lvl="1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*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 //pointer to Array contents</a:t>
            </a:r>
          </a:p>
          <a:p>
            <a:pPr lvl="1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size; //size of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public: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Array(int s)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{</a:t>
            </a:r>
          </a:p>
          <a:p>
            <a:pPr lvl="2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size = s; </a:t>
            </a:r>
          </a:p>
          <a:p>
            <a:pPr lvl="2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= new int[s];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}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~Array() { delete[]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 }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Int&amp; operator [] (int j)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MacUSADigital-Regular"/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{ return *(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ptr+j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);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////////////////////////////////////////////////////////////////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8230" y="1053234"/>
            <a:ext cx="46512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const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ASIZE = 10; //size of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Array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(ASIZE); //make an array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j=0; j&lt;ASIZE;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) //fill it with squares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[j] = j*j;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for(j=0; j&lt;ASIZE;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j++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) //display its contents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[j] &lt;&lt; ‘ 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cUSADigital-Regular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89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== is equal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222" y="1280890"/>
            <a:ext cx="87006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{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x, y;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public: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a=0, 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b=0) { x=a; y=b;}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4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==(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Point&amp;);</a:t>
            </a:r>
          </a:p>
          <a:p>
            <a:pPr algn="l"/>
            <a:r>
              <a:rPr lang="en-PK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//implementation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Point:: </a:t>
            </a:r>
            <a:r>
              <a:rPr lang="en-US" sz="24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==(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p){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(x == </a:t>
            </a:r>
            <a:r>
              <a:rPr lang="en-US" sz="2400" b="1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p.x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y == </a:t>
            </a:r>
            <a:r>
              <a:rPr lang="en-US" sz="2400" b="1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cUSADigital-Regular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B7F24-AF47-4038-A3F1-540D459CD7C9}"/>
              </a:ext>
            </a:extLst>
          </p:cNvPr>
          <p:cNvSpPr txBox="1"/>
          <p:nvPr/>
        </p:nvSpPr>
        <p:spPr>
          <a:xfrm>
            <a:off x="6743967" y="827706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Point p1(3, 4), p2(3, 2);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p1.operator==(p2); </a:t>
            </a:r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 called on p1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2000" b="1" i="0" u="none" strike="noStrike" baseline="0" dirty="0" err="1">
                <a:solidFill>
                  <a:srgbClr val="B2D8EC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 &lt;&lt; (p1==p2);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26113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!= not equal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7277" y="872927"/>
            <a:ext cx="87006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{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x, y;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public:</a:t>
            </a:r>
          </a:p>
          <a:p>
            <a:pPr algn="l"/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a=0, 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b=0) { x=a; y=b;}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Point&amp;);</a:t>
            </a:r>
          </a:p>
          <a:p>
            <a:pPr algn="l"/>
            <a:r>
              <a:rPr lang="en-PK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//Reuse == operator function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bool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Point:: </a:t>
            </a:r>
            <a:r>
              <a:rPr lang="en-US" sz="2000" b="1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!=(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p){</a:t>
            </a:r>
          </a:p>
          <a:p>
            <a:pPr algn="l"/>
            <a:r>
              <a:rPr lang="en-PK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15</a:t>
            </a:r>
          </a:p>
          <a:p>
            <a:pPr algn="l"/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!((*</a:t>
            </a:r>
            <a:r>
              <a:rPr lang="en-US" sz="2000" b="1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 == p) ;</a:t>
            </a:r>
          </a:p>
          <a:p>
            <a:pPr algn="l"/>
            <a:r>
              <a:rPr lang="en-PK" sz="2000" b="1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cUSADigital-Regular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7FFA4-C2DC-4302-BAD9-4652BC2328E0}"/>
              </a:ext>
            </a:extLst>
          </p:cNvPr>
          <p:cNvSpPr txBox="1"/>
          <p:nvPr/>
        </p:nvSpPr>
        <p:spPr>
          <a:xfrm>
            <a:off x="2877277" y="4511598"/>
            <a:ext cx="6421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Point p1(3, 4), p2(3, 2);</a:t>
            </a:r>
          </a:p>
          <a:p>
            <a:pPr algn="l"/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p1.operator!=(p2); </a:t>
            </a:r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// called on p1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B150"/>
                </a:solidFill>
                <a:latin typeface="Consolas" panose="020B0609020204030204" pitchFamily="49" charset="0"/>
              </a:rPr>
              <a:t>Or</a:t>
            </a:r>
          </a:p>
          <a:p>
            <a:pPr algn="l"/>
            <a:r>
              <a:rPr lang="en-US" sz="2000" b="1" i="0" u="none" strike="noStrike" baseline="0" dirty="0" err="1">
                <a:solidFill>
                  <a:srgbClr val="B2D8EC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i="0" u="none" strike="noStrike" baseline="0" dirty="0">
                <a:solidFill>
                  <a:srgbClr val="B2D8EC"/>
                </a:solidFill>
                <a:latin typeface="Consolas" panose="020B0609020204030204" pitchFamily="49" charset="0"/>
              </a:rPr>
              <a:t> &lt;&lt; (p1!=p2);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373859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!= not equal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90007-5583-4610-858A-25F1EF9A384A}"/>
              </a:ext>
            </a:extLst>
          </p:cNvPr>
          <p:cNvSpPr txBox="1"/>
          <p:nvPr/>
        </p:nvSpPr>
        <p:spPr>
          <a:xfrm>
            <a:off x="3372729" y="161114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p1=p2; // called on p1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p1=p2=p3; // cascaded call</a:t>
            </a:r>
            <a:endParaRPr lang="en-P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6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4" y="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Binary Operator =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33DC7-1EB6-46F3-9B81-3AA557DDFBA9}"/>
              </a:ext>
            </a:extLst>
          </p:cNvPr>
          <p:cNvSpPr txBox="1"/>
          <p:nvPr/>
        </p:nvSpPr>
        <p:spPr>
          <a:xfrm>
            <a:off x="510490" y="1280890"/>
            <a:ext cx="564605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x, *y;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public:</a:t>
            </a:r>
          </a:p>
          <a:p>
            <a:pPr algn="l"/>
            <a:r>
              <a:rPr lang="fr-FR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Point() { x=0; y=</a:t>
            </a:r>
            <a:r>
              <a:rPr lang="fr-FR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fr-FR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a, 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b) {</a:t>
            </a:r>
          </a:p>
          <a:p>
            <a:pPr lvl="1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x=a;</a:t>
            </a:r>
          </a:p>
          <a:p>
            <a:pPr lvl="1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y=new 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(b);</a:t>
            </a:r>
          </a:p>
          <a:p>
            <a:pPr algn="l"/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 </a:t>
            </a:r>
            <a:r>
              <a:rPr lang="en-US" sz="2400" b="0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operator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p);</a:t>
            </a:r>
          </a:p>
          <a:p>
            <a:pPr algn="l"/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PK" sz="2000" b="0" i="0" u="none" strike="noStrike" baseline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62CEB-87FF-4529-87F0-4B14F6A3141A}"/>
              </a:ext>
            </a:extLst>
          </p:cNvPr>
          <p:cNvSpPr txBox="1"/>
          <p:nvPr/>
        </p:nvSpPr>
        <p:spPr>
          <a:xfrm>
            <a:off x="5745480" y="856357"/>
            <a:ext cx="636990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CCC0E9"/>
                </a:solidFill>
                <a:latin typeface="Consolas" panose="020B0609020204030204" pitchFamily="49" charset="0"/>
              </a:rPr>
              <a:t>Point Point::operator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const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Point&amp; p){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if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this 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 &amp;p) {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x=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p.x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	if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(y==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	y = new 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(*(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	else if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(y!=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	delete y;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	y =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(y!=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!=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		*y = *(</a:t>
            </a:r>
            <a:r>
              <a:rPr lang="en-US" sz="2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p.y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	}</a:t>
            </a:r>
            <a:endParaRPr lang="en-US" sz="2400" b="0" i="0" u="none" strike="noStrike" baseline="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return *</a:t>
            </a:r>
            <a:r>
              <a:rPr lang="en-US" sz="2400" b="0" i="0" u="none" strike="noStrike" baseline="0" dirty="0">
                <a:solidFill>
                  <a:srgbClr val="0070C1"/>
                </a:solidFill>
                <a:latin typeface="Consolas" panose="020B0609020204030204" pitchFamily="49" charset="0"/>
              </a:rPr>
              <a:t>this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2400" b="0" i="0" u="none" strike="noStrike" baseline="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PK" sz="2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57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267-9952-48BE-95EF-627B260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381B-75C5-4C04-8F72-6EF0037A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A friend function in C++ is defined as a function that can access private, protected and public members of a class.</a:t>
            </a:r>
          </a:p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11EDE-7BDE-4FEE-A5BA-E51CA1F08969}"/>
              </a:ext>
            </a:extLst>
          </p:cNvPr>
          <p:cNvSpPr txBox="1"/>
          <p:nvPr/>
        </p:nvSpPr>
        <p:spPr>
          <a:xfrm>
            <a:off x="2321169" y="2617155"/>
            <a:ext cx="93690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friend function is declared using the friend keyword inside the body of the class.</a:t>
            </a:r>
          </a:p>
          <a:p>
            <a:endParaRPr lang="en-US" dirty="0"/>
          </a:p>
          <a:p>
            <a:r>
              <a:rPr lang="en-US" dirty="0"/>
              <a:t>Friend Function Syntax: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r>
              <a:rPr lang="en-US" dirty="0"/>
              <a:t>    ... .. ...</a:t>
            </a:r>
          </a:p>
          <a:p>
            <a:r>
              <a:rPr lang="en-US" dirty="0"/>
              <a:t>    friend 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(arguments);</a:t>
            </a:r>
          </a:p>
          <a:p>
            <a:r>
              <a:rPr lang="en-US" dirty="0"/>
              <a:t>    ... .. ...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2E99-B5E2-4ADC-9C9B-D01D561A0E97}"/>
              </a:ext>
            </a:extLst>
          </p:cNvPr>
          <p:cNvSpPr txBox="1"/>
          <p:nvPr/>
        </p:nvSpPr>
        <p:spPr>
          <a:xfrm>
            <a:off x="1923756" y="5699320"/>
            <a:ext cx="9766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By using the keyword, the 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‘friend’ 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compiler understands that the given function is a friend function.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592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67575A-0789-469C-B020-3784A40C38F6}"/>
              </a:ext>
            </a:extLst>
          </p:cNvPr>
          <p:cNvSpPr txBox="1"/>
          <p:nvPr/>
        </p:nvSpPr>
        <p:spPr>
          <a:xfrm>
            <a:off x="1772529" y="1201137"/>
            <a:ext cx="93409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u="none" strike="noStrike" baseline="0" dirty="0">
                <a:latin typeface="Frutiger-Bold"/>
              </a:rPr>
              <a:t>Breaching the Walls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We should note that </a:t>
            </a:r>
            <a:r>
              <a:rPr lang="en-US" sz="1600" b="0" i="0" u="none" strike="noStrike" baseline="0" dirty="0">
                <a:latin typeface="MacUSADigital-Regular"/>
              </a:rPr>
              <a:t>friend </a:t>
            </a:r>
            <a:r>
              <a:rPr lang="en-US" sz="2000" b="0" i="0" u="none" strike="noStrike" baseline="0" dirty="0">
                <a:latin typeface="Times-Roman"/>
              </a:rPr>
              <a:t>functions are controversial. During the development of C++, arguments raged over the desirability of including this feature. On the one hand, it adds flexibility to the language; on the other, it is not in keeping with </a:t>
            </a:r>
            <a:r>
              <a:rPr lang="en-US" sz="2000" b="0" i="1" u="none" strike="noStrike" baseline="0" dirty="0">
                <a:latin typeface="Times-Italic"/>
              </a:rPr>
              <a:t>data hiding</a:t>
            </a:r>
            <a:r>
              <a:rPr lang="en-US" sz="2000" b="0" i="0" u="none" strike="noStrike" baseline="0" dirty="0">
                <a:latin typeface="Times-Roman"/>
              </a:rPr>
              <a:t>, the philosophy that only member functions can access a class’s private data.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How serious is the breach of data integrity when </a:t>
            </a:r>
            <a:r>
              <a:rPr lang="en-US" sz="1600" b="0" i="0" u="none" strike="noStrike" baseline="0" dirty="0">
                <a:latin typeface="MacUSADigital-Regular"/>
              </a:rPr>
              <a:t>friend </a:t>
            </a:r>
            <a:r>
              <a:rPr lang="en-US" sz="2000" b="0" i="0" u="none" strike="noStrike" baseline="0" dirty="0">
                <a:latin typeface="Times-Roman"/>
              </a:rPr>
              <a:t>functions are used? A </a:t>
            </a:r>
            <a:r>
              <a:rPr lang="en-US" sz="1600" b="0" i="0" u="none" strike="noStrike" baseline="0" dirty="0">
                <a:latin typeface="MacUSADigital-Regular"/>
              </a:rPr>
              <a:t>friend </a:t>
            </a:r>
            <a:r>
              <a:rPr lang="en-US" sz="2000" b="0" i="0" u="none" strike="noStrike" baseline="0" dirty="0">
                <a:latin typeface="Times-Roman"/>
              </a:rPr>
              <a:t>function must be declared as such within the class whose data it will access. Thus a programmer who does not have access to the source code for the class cannot make a function into a </a:t>
            </a:r>
            <a:r>
              <a:rPr lang="en-US" sz="1600" b="0" i="0" u="none" strike="noStrike" baseline="0" dirty="0">
                <a:latin typeface="MacUSADigital-Regular"/>
              </a:rPr>
              <a:t>friend</a:t>
            </a:r>
            <a:r>
              <a:rPr lang="en-US" sz="2000" b="0" i="0" u="none" strike="noStrike" baseline="0" dirty="0">
                <a:latin typeface="Times-Roman"/>
              </a:rPr>
              <a:t>. In this respect, the integrity of the class is still protected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3399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FF72D-55D2-4F10-9080-960AA5E7FCF8}"/>
              </a:ext>
            </a:extLst>
          </p:cNvPr>
          <p:cNvSpPr txBox="1"/>
          <p:nvPr/>
        </p:nvSpPr>
        <p:spPr>
          <a:xfrm>
            <a:off x="2532186" y="936566"/>
            <a:ext cx="86938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Use of Friend function in C++</a:t>
            </a:r>
            <a:endParaRPr lang="en-US" sz="2400" b="0" i="0" dirty="0">
              <a:solidFill>
                <a:srgbClr val="111111"/>
              </a:solidFill>
              <a:effectLst/>
              <a:latin typeface="Poppins" panose="00000500000000000000" pitchFamily="2" charset="0"/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As discussed, we require friend functions whenever we have to access the private or protected members of a class. This is only the case when we do not want to use the objects of that class to access these private or protected members.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To understand this better, let us consider two classes: Tokyo and Rio. We might require a function, metro(), to access both these classes without any restrictions. Without the friend function, we will require the object of these classes to access all the members.</a:t>
            </a:r>
          </a:p>
        </p:txBody>
      </p:sp>
    </p:spTree>
    <p:extLst>
      <p:ext uri="{BB962C8B-B14F-4D97-AF65-F5344CB8AC3E}">
        <p14:creationId xmlns:p14="http://schemas.microsoft.com/office/powerpoint/2010/main" val="98539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842850-5E19-46C3-933F-26F0473CC128}"/>
              </a:ext>
            </a:extLst>
          </p:cNvPr>
          <p:cNvSpPr txBox="1"/>
          <p:nvPr/>
        </p:nvSpPr>
        <p:spPr>
          <a:xfrm>
            <a:off x="2036299" y="30234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class Distance //English Distance class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private: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int feet;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float inches;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2B40C-DAD7-46B4-80A2-A9B5D2909544}"/>
              </a:ext>
            </a:extLst>
          </p:cNvPr>
          <p:cNvSpPr txBox="1"/>
          <p:nvPr/>
        </p:nvSpPr>
        <p:spPr>
          <a:xfrm>
            <a:off x="2036299" y="1596794"/>
            <a:ext cx="60983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public: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Distance() : feet(0), inches(0.0) { }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Distance(float 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) {</a:t>
            </a:r>
          </a:p>
          <a:p>
            <a:pPr algn="l"/>
            <a:r>
              <a:rPr lang="en-US" dirty="0">
                <a:latin typeface="MacUSADigital-Regular"/>
              </a:rPr>
              <a:t>	</a:t>
            </a:r>
            <a:r>
              <a:rPr lang="en-US" sz="1800" b="0" i="0" u="none" strike="noStrike" baseline="0" dirty="0">
                <a:latin typeface="MacUSADigital-Regular"/>
              </a:rPr>
              <a:t>feet = 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	inches = 12*(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-feet);</a:t>
            </a:r>
            <a:r>
              <a:rPr lang="en-PK" sz="1800" b="0" i="0" u="none" strike="noStrike" baseline="0" dirty="0">
                <a:latin typeface="MacUSADigital-Regula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Distance(int ft, float in) { feet = ft; inches = in;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void </a:t>
            </a:r>
            <a:r>
              <a:rPr lang="en-US" sz="1800" b="0" i="0" u="none" strike="noStrike" baseline="0" dirty="0" err="1">
                <a:latin typeface="MacUSADigital-Regular"/>
              </a:rPr>
              <a:t>showdist</a:t>
            </a:r>
            <a:r>
              <a:rPr lang="en-US" sz="1800" b="0" i="0" u="none" strike="noStrike" baseline="0" dirty="0">
                <a:latin typeface="MacUSADigital-Regular"/>
              </a:rPr>
              <a:t>()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{ </a:t>
            </a:r>
            <a:r>
              <a:rPr lang="en-US" sz="1800" b="0" i="0" u="none" strike="noStrike" baseline="0" dirty="0" err="1">
                <a:latin typeface="MacUSADigital-Regular"/>
              </a:rPr>
              <a:t>cout</a:t>
            </a:r>
            <a:r>
              <a:rPr lang="en-US" sz="1800" b="0" i="0" u="none" strike="noStrike" baseline="0" dirty="0">
                <a:latin typeface="MacUSADigital-Regular"/>
              </a:rPr>
              <a:t> &lt;&lt; feet &lt;&lt; “\’-” &lt;&lt; inches &lt;&lt; ‘\”’;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 operator + (Distance d2) 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int f = feet + d2.feet;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float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= inches + d2.inches;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if(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&gt;= 12.0) //if total exceeds 12.0,</a:t>
            </a:r>
          </a:p>
          <a:p>
            <a:pPr lvl="2"/>
            <a:r>
              <a:rPr lang="en-US" b="0" i="0" u="none" strike="noStrike" baseline="0" dirty="0">
                <a:latin typeface="MacUSADigital-Regular"/>
              </a:rPr>
              <a:t>{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-= 12.0; f++; }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	return Distance(</a:t>
            </a:r>
            <a:r>
              <a:rPr lang="en-US" sz="1800" b="0" i="0" u="none" strike="noStrike" baseline="0" dirty="0" err="1">
                <a:latin typeface="MacUSADigital-Regular"/>
              </a:rPr>
              <a:t>f,i</a:t>
            </a:r>
            <a:r>
              <a:rPr lang="en-US" sz="1800" b="0" i="0" u="none" strike="noStrike" baseline="0" dirty="0">
                <a:latin typeface="MacUSADigital-Regular"/>
              </a:rPr>
              <a:t>); 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CD321-734B-4864-A5B7-B03C8CB127A0}"/>
              </a:ext>
            </a:extLst>
          </p:cNvPr>
          <p:cNvSpPr txBox="1"/>
          <p:nvPr/>
        </p:nvSpPr>
        <p:spPr>
          <a:xfrm>
            <a:off x="7106529" y="159679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int main()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d1 = 2.5; //constructor converts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d2 = 1.25; //float feet to Distance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d3;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“\nd1 = “; d1.showdist();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“\nd2 = “; d2.showdist();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d3 = d1 + 10.0; 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s-ES" b="0" i="0" u="none" strike="noStrike" baseline="0" dirty="0">
                <a:latin typeface="MacUSADigital-Regular"/>
              </a:rPr>
              <a:t>// d3 = 10.0 + d1; //</a:t>
            </a:r>
            <a:r>
              <a:rPr lang="es-ES" b="0" i="0" u="none" strike="noStrike" baseline="0" dirty="0" err="1">
                <a:latin typeface="MacUSADigital-Regular"/>
              </a:rPr>
              <a:t>float</a:t>
            </a:r>
            <a:r>
              <a:rPr lang="es-ES" b="0" i="0" u="none" strike="noStrike" baseline="0" dirty="0">
                <a:latin typeface="MacUSADigital-Regular"/>
              </a:rPr>
              <a:t> + </a:t>
            </a:r>
            <a:r>
              <a:rPr lang="es-ES" b="0" i="0" u="none" strike="noStrike" baseline="0" dirty="0" err="1">
                <a:latin typeface="MacUSADigital-Regular"/>
              </a:rPr>
              <a:t>Distance</a:t>
            </a:r>
            <a:r>
              <a:rPr lang="es-ES" b="0" i="0" u="none" strike="noStrike" baseline="0" dirty="0">
                <a:latin typeface="MacUSADigital-Regular"/>
              </a:rPr>
              <a:t>: ERROR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// </a:t>
            </a:r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</a:t>
            </a:r>
            <a:r>
              <a:rPr lang="en-US" b="0" i="0" u="none" strike="noStrike" baseline="0" dirty="0" err="1">
                <a:latin typeface="MacUSADigital-Regular"/>
              </a:rPr>
              <a:t>endl</a:t>
            </a:r>
            <a:r>
              <a:rPr lang="en-US" b="0" i="0" u="none" strike="noStrike" baseline="0" dirty="0">
                <a:latin typeface="MacUSADigital-Regular"/>
              </a:rPr>
              <a:t>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return 0;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74096-AFE2-4989-B06C-125E0984BD4D}"/>
              </a:ext>
            </a:extLst>
          </p:cNvPr>
          <p:cNvSpPr txBox="1"/>
          <p:nvPr/>
        </p:nvSpPr>
        <p:spPr>
          <a:xfrm>
            <a:off x="7315201" y="5936443"/>
            <a:ext cx="487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MacUSADigital-Regular"/>
              </a:rPr>
              <a:t>d3 = Distance(10, 0) + d1; </a:t>
            </a:r>
            <a:r>
              <a:rPr lang="fr-FR" sz="1800" b="0" i="0" u="none" strike="noStrike" baseline="0" dirty="0" err="1">
                <a:latin typeface="MacUSADigital-Regular"/>
              </a:rPr>
              <a:t>this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fr-FR" sz="1800" b="0" i="0" u="none" strike="noStrike" baseline="0" dirty="0" err="1">
                <a:latin typeface="MacUSADigital-Regular"/>
              </a:rPr>
              <a:t>will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fr-FR" sz="1800" b="0" i="0" u="none" strike="noStrike" baseline="0" dirty="0" err="1">
                <a:latin typeface="MacUSADigital-Regular"/>
              </a:rPr>
              <a:t>work</a:t>
            </a:r>
            <a:r>
              <a:rPr lang="fr-FR" sz="1800" b="0" i="0" u="none" strike="noStrike" baseline="0" dirty="0">
                <a:latin typeface="MacUSADigital-Regular"/>
              </a:rPr>
              <a:t> but </a:t>
            </a:r>
            <a:r>
              <a:rPr lang="fr-FR" sz="1800" b="0" i="0" u="none" strike="noStrike" baseline="0" dirty="0" err="1">
                <a:latin typeface="MacUSADigital-Regular"/>
              </a:rPr>
              <a:t>this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fr-FR" sz="1800" b="0" i="0" u="none" strike="noStrike" baseline="0" dirty="0" err="1">
                <a:latin typeface="MacUSADigital-Regular"/>
              </a:rPr>
              <a:t>is</a:t>
            </a:r>
            <a:r>
              <a:rPr lang="fr-FR" sz="1800" b="0" i="0" u="none" strike="noStrike" baseline="0" dirty="0">
                <a:latin typeface="MacUSADigital-Regular"/>
              </a:rPr>
              <a:t> not good </a:t>
            </a:r>
            <a:r>
              <a:rPr lang="fr-FR" sz="1800" b="0" i="0" u="none" strike="noStrike" baseline="0" dirty="0" err="1">
                <a:latin typeface="MacUSADigital-Regular"/>
              </a:rPr>
              <a:t>so</a:t>
            </a:r>
            <a:r>
              <a:rPr lang="fr-FR" sz="1800" b="0" i="0" u="none" strike="noStrike" baseline="0" dirty="0">
                <a:latin typeface="MacUSADigital-Regular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As you may have guessed, a </a:t>
            </a:r>
            <a:r>
              <a:rPr lang="en-US" sz="1800" b="0" i="0" u="none" strike="noStrike" baseline="0" dirty="0">
                <a:latin typeface="MacUSADigital-Regular"/>
              </a:rPr>
              <a:t>friend </a:t>
            </a:r>
            <a:r>
              <a:rPr lang="en-US" sz="1800" b="0" i="0" u="none" strike="noStrike" baseline="0" dirty="0">
                <a:latin typeface="Times-Roman"/>
              </a:rPr>
              <a:t>can help you out of this dilemma.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9438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842850-5E19-46C3-933F-26F0473CC128}"/>
              </a:ext>
            </a:extLst>
          </p:cNvPr>
          <p:cNvSpPr txBox="1"/>
          <p:nvPr/>
        </p:nvSpPr>
        <p:spPr>
          <a:xfrm>
            <a:off x="2036299" y="30234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class Distance //English Distance class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private: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int feet;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float inches;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2B40C-DAD7-46B4-80A2-A9B5D2909544}"/>
              </a:ext>
            </a:extLst>
          </p:cNvPr>
          <p:cNvSpPr txBox="1"/>
          <p:nvPr/>
        </p:nvSpPr>
        <p:spPr>
          <a:xfrm>
            <a:off x="2036299" y="1596794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public: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Distance() : feet(0), inches(0.0) { }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Distance(float 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) {</a:t>
            </a:r>
          </a:p>
          <a:p>
            <a:pPr algn="l"/>
            <a:r>
              <a:rPr lang="en-US" dirty="0">
                <a:latin typeface="MacUSADigital-Regular"/>
              </a:rPr>
              <a:t>	</a:t>
            </a:r>
            <a:r>
              <a:rPr lang="en-US" sz="1800" b="0" i="0" u="none" strike="noStrike" baseline="0" dirty="0">
                <a:latin typeface="MacUSADigital-Regular"/>
              </a:rPr>
              <a:t>feet = </a:t>
            </a:r>
            <a:r>
              <a:rPr lang="en-US" sz="1800" b="0" i="0" u="none" strike="noStrike" baseline="0" dirty="0" err="1">
                <a:latin typeface="MacUSADigital-Regular"/>
              </a:rPr>
              <a:t>static_cast</a:t>
            </a:r>
            <a:r>
              <a:rPr lang="en-US" sz="1800" b="0" i="0" u="none" strike="noStrike" baseline="0" dirty="0">
                <a:latin typeface="MacUSADigital-Regular"/>
              </a:rPr>
              <a:t>&lt;int&gt;(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	inches = 12*(</a:t>
            </a:r>
            <a:r>
              <a:rPr lang="en-US" sz="1800" b="0" i="0" u="none" strike="noStrike" baseline="0" dirty="0" err="1">
                <a:latin typeface="MacUSADigital-Regular"/>
              </a:rPr>
              <a:t>fltfeet</a:t>
            </a:r>
            <a:r>
              <a:rPr lang="en-US" sz="1800" b="0" i="0" u="none" strike="noStrike" baseline="0" dirty="0">
                <a:latin typeface="MacUSADigital-Regular"/>
              </a:rPr>
              <a:t>-feet);</a:t>
            </a:r>
            <a:r>
              <a:rPr lang="en-PK" sz="1800" b="0" i="0" u="none" strike="noStrike" baseline="0" dirty="0">
                <a:latin typeface="MacUSADigital-Regular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Distance(int ft, float in) { feet = ft; inches = in;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void </a:t>
            </a:r>
            <a:r>
              <a:rPr lang="en-US" sz="1800" b="0" i="0" u="none" strike="noStrike" baseline="0" dirty="0" err="1">
                <a:latin typeface="MacUSADigital-Regular"/>
              </a:rPr>
              <a:t>showdist</a:t>
            </a:r>
            <a:r>
              <a:rPr lang="en-US" sz="1800" b="0" i="0" u="none" strike="noStrike" baseline="0" dirty="0">
                <a:latin typeface="MacUSADigital-Regular"/>
              </a:rPr>
              <a:t>() 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{ </a:t>
            </a:r>
            <a:r>
              <a:rPr lang="en-US" sz="1800" b="0" i="0" u="none" strike="noStrike" baseline="0" dirty="0" err="1">
                <a:latin typeface="MacUSADigital-Regular"/>
              </a:rPr>
              <a:t>cout</a:t>
            </a:r>
            <a:r>
              <a:rPr lang="en-US" sz="1800" b="0" i="0" u="none" strike="noStrike" baseline="0" dirty="0">
                <a:latin typeface="MacUSADigital-Regular"/>
              </a:rPr>
              <a:t> &lt;&lt; feet &lt;&lt; “\’-” &lt;&lt; inches &lt;&lt; ‘\”’; }</a:t>
            </a:r>
          </a:p>
          <a:p>
            <a:pPr algn="l"/>
            <a:r>
              <a:rPr lang="en-US" sz="1800" b="0" i="0" u="none" strike="noStrike" baseline="0" dirty="0">
                <a:latin typeface="MacUSADigital-Regular"/>
              </a:rPr>
              <a:t>friend Distance operator + (Distance, Distance)</a:t>
            </a:r>
          </a:p>
          <a:p>
            <a:pPr algn="l"/>
            <a:r>
              <a:rPr lang="en-US" dirty="0">
                <a:latin typeface="MacUSADigital-Regular"/>
              </a:rPr>
              <a:t>}</a:t>
            </a:r>
            <a:r>
              <a:rPr lang="en-US" sz="1800" b="0" i="0" u="none" strike="noStrike" baseline="0" dirty="0">
                <a:latin typeface="MacUSADigital-Regular"/>
              </a:rPr>
              <a:t>;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CD321-734B-4864-A5B7-B03C8CB127A0}"/>
              </a:ext>
            </a:extLst>
          </p:cNvPr>
          <p:cNvSpPr txBox="1"/>
          <p:nvPr/>
        </p:nvSpPr>
        <p:spPr>
          <a:xfrm>
            <a:off x="7106529" y="159679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int main()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d1 = 2.5; //constructor converts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d2 = 1.25; //float-feet to Distance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Distance d3;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“\nd1 = “; d1.showdist();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“\nd2 = “; d2.showdist();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d3 = d1 + 10.0; //distance + float: OK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d3 = 10.0 + d1; //float + Distance: OK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“\nd3 = “; d3.showdist();</a:t>
            </a:r>
          </a:p>
          <a:p>
            <a:pPr lvl="1"/>
            <a:r>
              <a:rPr lang="en-US" b="0" i="0" u="none" strike="noStrike" baseline="0" dirty="0" err="1">
                <a:latin typeface="MacUSADigital-Regular"/>
              </a:rPr>
              <a:t>cout</a:t>
            </a:r>
            <a:r>
              <a:rPr lang="en-US" b="0" i="0" u="none" strike="noStrike" baseline="0" dirty="0">
                <a:latin typeface="MacUSADigital-Regular"/>
              </a:rPr>
              <a:t> &lt;&lt; </a:t>
            </a:r>
            <a:r>
              <a:rPr lang="en-US" b="0" i="0" u="none" strike="noStrike" baseline="0" dirty="0" err="1">
                <a:latin typeface="MacUSADigital-Regular"/>
              </a:rPr>
              <a:t>endl</a:t>
            </a:r>
            <a:r>
              <a:rPr lang="en-US" b="0" i="0" u="none" strike="noStrike" baseline="0" dirty="0">
                <a:latin typeface="MacUSADigital-Regular"/>
              </a:rPr>
              <a:t>;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return 0;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B51BE-44DF-4F92-8061-FAA0BDBAA1E3}"/>
              </a:ext>
            </a:extLst>
          </p:cNvPr>
          <p:cNvSpPr txBox="1"/>
          <p:nvPr/>
        </p:nvSpPr>
        <p:spPr>
          <a:xfrm>
            <a:off x="2036299" y="4459116"/>
            <a:ext cx="66047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acUSADigital-Regular"/>
              </a:rPr>
              <a:t>Distance operator + (Distance d1, Distance d2) </a:t>
            </a:r>
            <a:r>
              <a:rPr lang="en-PK" sz="1800" b="0" i="0" u="none" strike="noStrike" baseline="0" dirty="0">
                <a:latin typeface="MacUSADigital-Regular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int f = d1.feet + d2.feet;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float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= d1.inches + d2.inches; 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if(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&gt;= 12.0) //if inches exceeds 12.0,</a:t>
            </a:r>
          </a:p>
          <a:p>
            <a:pPr lvl="2"/>
            <a:r>
              <a:rPr lang="en-US" b="0" i="0" u="none" strike="noStrike" baseline="0" dirty="0">
                <a:latin typeface="MacUSADigital-Regular"/>
              </a:rPr>
              <a:t>{ </a:t>
            </a:r>
            <a:r>
              <a:rPr lang="en-US" b="0" i="0" u="none" strike="noStrike" baseline="0" dirty="0" err="1">
                <a:latin typeface="MacUSADigital-Regular"/>
              </a:rPr>
              <a:t>i</a:t>
            </a:r>
            <a:r>
              <a:rPr lang="en-US" b="0" i="0" u="none" strike="noStrike" baseline="0" dirty="0">
                <a:latin typeface="MacUSADigital-Regular"/>
              </a:rPr>
              <a:t> -= 12.0; f++; }</a:t>
            </a:r>
          </a:p>
          <a:p>
            <a:pPr lvl="1"/>
            <a:r>
              <a:rPr lang="en-US" b="0" i="0" u="none" strike="noStrike" baseline="0" dirty="0">
                <a:latin typeface="MacUSADigital-Regular"/>
              </a:rPr>
              <a:t>return Distance(</a:t>
            </a:r>
            <a:r>
              <a:rPr lang="en-US" b="0" i="0" u="none" strike="noStrike" baseline="0" dirty="0" err="1">
                <a:latin typeface="MacUSADigital-Regular"/>
              </a:rPr>
              <a:t>f,i</a:t>
            </a:r>
            <a:r>
              <a:rPr lang="en-US" b="0" i="0" u="none" strike="noStrike" baseline="0" dirty="0">
                <a:latin typeface="MacUSADigital-Regular"/>
              </a:rPr>
              <a:t>); </a:t>
            </a:r>
          </a:p>
          <a:p>
            <a:pPr algn="l"/>
            <a:r>
              <a:rPr lang="en-PK" sz="1800" b="0" i="0" u="none" strike="noStrike" baseline="0" dirty="0">
                <a:latin typeface="MacUSADigital-Regular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5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EC0C-9D8E-411F-95CE-816B2EB9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C++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C127-E2FD-4462-8AAD-0640221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133600"/>
            <a:ext cx="9703947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euclid_circular_a"/>
              </a:rPr>
              <a:t>In C++, we can change the way operators work for user-defined types like objects and structures. This is known as </a:t>
            </a:r>
            <a:r>
              <a:rPr lang="en-US" sz="2400" b="1" i="0" dirty="0">
                <a:effectLst/>
                <a:latin typeface="euclid_circular_a"/>
              </a:rPr>
              <a:t>operator overloading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pPr algn="just"/>
            <a:r>
              <a:rPr lang="en-US" dirty="0"/>
              <a:t>Perform operations on class objects as performed on system defined datatypes.</a:t>
            </a:r>
            <a:endParaRPr lang="en-PK" dirty="0"/>
          </a:p>
          <a:p>
            <a:pPr marL="0" indent="0" algn="just">
              <a:buNone/>
            </a:pPr>
            <a:r>
              <a:rPr lang="en-US" dirty="0"/>
              <a:t>For Example:</a:t>
            </a:r>
          </a:p>
          <a:p>
            <a:pPr marL="0" indent="0" algn="just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 err="1"/>
              <a:t>myobj</a:t>
            </a:r>
            <a:r>
              <a:rPr lang="en-US" dirty="0"/>
              <a:t> == </a:t>
            </a:r>
            <a:r>
              <a:rPr lang="en-US" dirty="0" err="1"/>
              <a:t>otherobj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 err="1"/>
              <a:t>myobj</a:t>
            </a:r>
            <a:r>
              <a:rPr lang="en-US" dirty="0"/>
              <a:t>++;</a:t>
            </a:r>
          </a:p>
          <a:p>
            <a:pPr marL="0" indent="0" algn="just">
              <a:buNone/>
            </a:pP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otherobj</a:t>
            </a:r>
            <a:r>
              <a:rPr lang="en-US" dirty="0"/>
              <a:t> +</a:t>
            </a:r>
            <a:r>
              <a:rPr lang="en-PK" dirty="0"/>
              <a:t>3;</a:t>
            </a:r>
          </a:p>
          <a:p>
            <a:pPr marL="0" indent="0" algn="just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379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6778" y="14438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acUSADigital-Regular"/>
              </a:rPr>
              <a:t>#include &lt;</a:t>
            </a:r>
            <a:r>
              <a:rPr lang="en-US" dirty="0" err="1">
                <a:latin typeface="MacUSADigital-Regular"/>
              </a:rPr>
              <a:t>iostream</a:t>
            </a:r>
            <a:r>
              <a:rPr lang="en-US" dirty="0">
                <a:latin typeface="MacUSADigital-Regular"/>
              </a:rPr>
              <a:t>&gt;</a:t>
            </a:r>
          </a:p>
          <a:p>
            <a:r>
              <a:rPr lang="en-US" dirty="0">
                <a:latin typeface="MacUSADigital-Regular"/>
              </a:rPr>
              <a:t>using namespace </a:t>
            </a:r>
            <a:r>
              <a:rPr lang="en-US" dirty="0" err="1">
                <a:latin typeface="MacUSADigital-Regular"/>
              </a:rPr>
              <a:t>std</a:t>
            </a:r>
            <a:r>
              <a:rPr lang="en-US" dirty="0">
                <a:latin typeface="MacUSADigital-Regular"/>
              </a:rPr>
              <a:t>;</a:t>
            </a:r>
          </a:p>
          <a:p>
            <a:r>
              <a:rPr lang="en-US" dirty="0">
                <a:latin typeface="MacUSADigital-Regular"/>
              </a:rPr>
              <a:t>class alpha</a:t>
            </a:r>
          </a:p>
          <a:p>
            <a:r>
              <a:rPr lang="en-US" dirty="0">
                <a:latin typeface="MacUSADigital-Regular"/>
              </a:rPr>
              <a:t>{</a:t>
            </a:r>
          </a:p>
          <a:p>
            <a:r>
              <a:rPr lang="en-US" dirty="0">
                <a:latin typeface="MacUSADigital-Regular"/>
              </a:rPr>
              <a:t>private:</a:t>
            </a:r>
          </a:p>
          <a:p>
            <a:r>
              <a:rPr lang="en-US" dirty="0" err="1">
                <a:latin typeface="MacUSADigital-Regular"/>
              </a:rPr>
              <a:t>int</a:t>
            </a:r>
            <a:r>
              <a:rPr lang="en-US" dirty="0">
                <a:latin typeface="MacUSADigital-Regular"/>
              </a:rPr>
              <a:t> data1;</a:t>
            </a:r>
          </a:p>
          <a:p>
            <a:r>
              <a:rPr lang="en-US" dirty="0">
                <a:latin typeface="MacUSADigital-Regular"/>
              </a:rPr>
              <a:t>public:</a:t>
            </a:r>
          </a:p>
          <a:p>
            <a:r>
              <a:rPr lang="en-US" dirty="0">
                <a:latin typeface="MacUSADigital-Regular"/>
              </a:rPr>
              <a:t>alpha() : data1(99) { } //constructor</a:t>
            </a:r>
          </a:p>
          <a:p>
            <a:r>
              <a:rPr lang="en-US" dirty="0">
                <a:latin typeface="MacUSADigital-Regular"/>
              </a:rPr>
              <a:t>friend class beta; //beta is a friend class</a:t>
            </a:r>
          </a:p>
          <a:p>
            <a:r>
              <a:rPr lang="en-US" dirty="0">
                <a:latin typeface="MacUSADigital-Regular"/>
              </a:rPr>
              <a:t>};</a:t>
            </a:r>
          </a:p>
          <a:p>
            <a:r>
              <a:rPr lang="en-US" dirty="0">
                <a:latin typeface="MacUSADigital-Regular"/>
              </a:rPr>
              <a:t>class beta</a:t>
            </a:r>
          </a:p>
          <a:p>
            <a:r>
              <a:rPr lang="en-US" dirty="0">
                <a:latin typeface="MacUSADigital-Regular"/>
              </a:rPr>
              <a:t>{ //all member functions can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76109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acUSADigital-Regular"/>
              </a:rPr>
              <a:t>public: //access private alpha data</a:t>
            </a:r>
          </a:p>
          <a:p>
            <a:r>
              <a:rPr lang="en-US" dirty="0">
                <a:latin typeface="MacUSADigital-Regular"/>
              </a:rPr>
              <a:t>void func1(alpha a) { </a:t>
            </a:r>
            <a:r>
              <a:rPr lang="en-US" dirty="0" err="1">
                <a:latin typeface="MacUSADigital-Regular"/>
              </a:rPr>
              <a:t>cout</a:t>
            </a:r>
            <a:r>
              <a:rPr lang="en-US" dirty="0">
                <a:latin typeface="MacUSADigital-Regular"/>
              </a:rPr>
              <a:t> &lt;&lt; “\ndata1=” &lt;&lt; a.data1; }</a:t>
            </a:r>
          </a:p>
          <a:p>
            <a:r>
              <a:rPr lang="en-US" dirty="0">
                <a:latin typeface="MacUSADigital-Regular"/>
              </a:rPr>
              <a:t>void func2(alpha a) { </a:t>
            </a:r>
            <a:r>
              <a:rPr lang="en-US" dirty="0" err="1">
                <a:latin typeface="MacUSADigital-Regular"/>
              </a:rPr>
              <a:t>cout</a:t>
            </a:r>
            <a:r>
              <a:rPr lang="en-US" dirty="0">
                <a:latin typeface="MacUSADigital-Regular"/>
              </a:rPr>
              <a:t> &lt;&lt; “\ndata1=” &lt;&lt; a.data1; }</a:t>
            </a:r>
          </a:p>
          <a:p>
            <a:r>
              <a:rPr lang="en-US" dirty="0">
                <a:latin typeface="MacUSADigital-Regular"/>
              </a:rPr>
              <a:t>};</a:t>
            </a:r>
          </a:p>
          <a:p>
            <a:r>
              <a:rPr lang="en-US" dirty="0">
                <a:latin typeface="MacUSADigital-Regular"/>
              </a:rPr>
              <a:t>////////////////////////////////////////////////////////////////</a:t>
            </a:r>
          </a:p>
          <a:p>
            <a:r>
              <a:rPr lang="en-US" dirty="0" err="1">
                <a:latin typeface="MacUSADigital-Regular"/>
              </a:rPr>
              <a:t>int</a:t>
            </a:r>
            <a:r>
              <a:rPr lang="en-US" dirty="0">
                <a:latin typeface="MacUSADigital-Regular"/>
              </a:rPr>
              <a:t> main()</a:t>
            </a:r>
          </a:p>
          <a:p>
            <a:r>
              <a:rPr lang="en-US" dirty="0">
                <a:latin typeface="MacUSADigital-Regular"/>
              </a:rPr>
              <a:t>{</a:t>
            </a:r>
          </a:p>
          <a:p>
            <a:r>
              <a:rPr lang="en-US" dirty="0">
                <a:latin typeface="MacUSADigital-Regular"/>
              </a:rPr>
              <a:t>alpha a;</a:t>
            </a:r>
          </a:p>
          <a:p>
            <a:r>
              <a:rPr lang="en-US" dirty="0">
                <a:latin typeface="MacUSADigital-Regular"/>
              </a:rPr>
              <a:t>beta b;</a:t>
            </a:r>
          </a:p>
          <a:p>
            <a:r>
              <a:rPr lang="en-US" dirty="0">
                <a:latin typeface="MacUSADigital-Regular"/>
              </a:rPr>
              <a:t>b.func1(a);</a:t>
            </a:r>
          </a:p>
          <a:p>
            <a:r>
              <a:rPr lang="en-US" dirty="0">
                <a:latin typeface="MacUSADigital-Regular"/>
              </a:rPr>
              <a:t>b.func2(a);</a:t>
            </a:r>
          </a:p>
          <a:p>
            <a:r>
              <a:rPr lang="en-US" dirty="0" err="1">
                <a:latin typeface="MacUSADigital-Regular"/>
              </a:rPr>
              <a:t>cout</a:t>
            </a:r>
            <a:r>
              <a:rPr lang="en-US" dirty="0">
                <a:latin typeface="MacUSADigital-Regular"/>
              </a:rPr>
              <a:t> &lt;&lt; </a:t>
            </a:r>
            <a:r>
              <a:rPr lang="en-US" dirty="0" err="1">
                <a:latin typeface="MacUSADigital-Regular"/>
              </a:rPr>
              <a:t>endl</a:t>
            </a:r>
            <a:r>
              <a:rPr lang="en-US" dirty="0">
                <a:latin typeface="MacUSADigital-Regular"/>
              </a:rPr>
              <a:t>;</a:t>
            </a:r>
          </a:p>
          <a:p>
            <a:r>
              <a:rPr lang="en-US" dirty="0">
                <a:latin typeface="MacUSADigital-Regular"/>
              </a:rPr>
              <a:t>return 0;</a:t>
            </a:r>
          </a:p>
          <a:p>
            <a:r>
              <a:rPr lang="en-US" dirty="0">
                <a:latin typeface="MacUSADigital-Regular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4728" y="5655117"/>
            <a:ext cx="1009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class </a:t>
            </a:r>
            <a:r>
              <a:rPr lang="en-US" sz="1400" dirty="0">
                <a:latin typeface="MacUSADigital-Regular"/>
              </a:rPr>
              <a:t>alpha </a:t>
            </a:r>
            <a:r>
              <a:rPr lang="en-US" dirty="0">
                <a:latin typeface="Times-Roman"/>
              </a:rPr>
              <a:t>the entire class </a:t>
            </a:r>
            <a:r>
              <a:rPr lang="en-US" sz="1400" dirty="0">
                <a:latin typeface="MacUSADigital-Regular"/>
              </a:rPr>
              <a:t>beta </a:t>
            </a:r>
            <a:r>
              <a:rPr lang="en-US" dirty="0">
                <a:latin typeface="Times-Roman"/>
              </a:rPr>
              <a:t>is proclaimed a </a:t>
            </a:r>
            <a:r>
              <a:rPr lang="en-US" sz="1400" dirty="0">
                <a:latin typeface="MacUSADigital-Regular"/>
              </a:rPr>
              <a:t>friend</a:t>
            </a:r>
            <a:r>
              <a:rPr lang="en-US" dirty="0">
                <a:latin typeface="Times-Roman"/>
              </a:rPr>
              <a:t>. Now all the member functions of</a:t>
            </a:r>
          </a:p>
          <a:p>
            <a:r>
              <a:rPr lang="en-US" sz="1400" dirty="0">
                <a:latin typeface="MacUSADigital-Regular"/>
              </a:rPr>
              <a:t>beta </a:t>
            </a:r>
            <a:r>
              <a:rPr lang="en-US" dirty="0">
                <a:latin typeface="Times-Roman"/>
              </a:rPr>
              <a:t>can access the private data of </a:t>
            </a:r>
            <a:r>
              <a:rPr lang="en-US" sz="1400" dirty="0">
                <a:latin typeface="MacUSADigital-Regular"/>
              </a:rPr>
              <a:t>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7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D21C-4729-45A5-B51D-D2C240C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0" y="216147"/>
            <a:ext cx="8911687" cy="1280890"/>
          </a:xfrm>
        </p:spPr>
        <p:txBody>
          <a:bodyPr/>
          <a:lstStyle/>
          <a:p>
            <a:r>
              <a:rPr lang="en-US" dirty="0"/>
              <a:t>Overload a binary operator using non member function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A6053-83E0-45BD-A081-349F81F4C74E}"/>
              </a:ext>
            </a:extLst>
          </p:cNvPr>
          <p:cNvSpPr txBox="1"/>
          <p:nvPr/>
        </p:nvSpPr>
        <p:spPr>
          <a:xfrm>
            <a:off x="2015783" y="1497037"/>
            <a:ext cx="60983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400" dirty="0"/>
              <a:t>class Complex</a:t>
            </a:r>
          </a:p>
          <a:p>
            <a:r>
              <a:rPr lang="en-PK" sz="1400" dirty="0"/>
              <a:t>{</a:t>
            </a:r>
          </a:p>
          <a:p>
            <a:r>
              <a:rPr lang="en-PK" sz="1400" dirty="0"/>
              <a:t>	private:</a:t>
            </a:r>
          </a:p>
          <a:p>
            <a:r>
              <a:rPr lang="en-PK" sz="1400" dirty="0"/>
              <a:t>		float real;</a:t>
            </a:r>
          </a:p>
          <a:p>
            <a:r>
              <a:rPr lang="en-PK" sz="1400" dirty="0"/>
              <a:t>		float </a:t>
            </a:r>
            <a:r>
              <a:rPr lang="en-PK" sz="1400" dirty="0" err="1"/>
              <a:t>imag</a:t>
            </a:r>
            <a:r>
              <a:rPr lang="en-PK" sz="1400" dirty="0"/>
              <a:t>;</a:t>
            </a:r>
          </a:p>
          <a:p>
            <a:r>
              <a:rPr lang="en-PK" sz="1400" dirty="0"/>
              <a:t>	public:</a:t>
            </a:r>
          </a:p>
          <a:p>
            <a:r>
              <a:rPr lang="en-PK" sz="1400" dirty="0"/>
              <a:t>		Complex(){}</a:t>
            </a:r>
          </a:p>
          <a:p>
            <a:r>
              <a:rPr lang="en-PK" sz="1400" dirty="0"/>
              <a:t>		Complex(float r, float </a:t>
            </a:r>
            <a:r>
              <a:rPr lang="en-PK" sz="1400" dirty="0" err="1"/>
              <a:t>i</a:t>
            </a:r>
            <a:r>
              <a:rPr lang="en-PK" sz="1400" dirty="0"/>
              <a:t>)</a:t>
            </a:r>
          </a:p>
          <a:p>
            <a:r>
              <a:rPr lang="en-PK" sz="1400" dirty="0"/>
              <a:t>		{</a:t>
            </a:r>
          </a:p>
          <a:p>
            <a:r>
              <a:rPr lang="en-PK" sz="1400" dirty="0"/>
              <a:t>			real = r;</a:t>
            </a:r>
          </a:p>
          <a:p>
            <a:r>
              <a:rPr lang="en-PK" sz="1400" dirty="0"/>
              <a:t>			</a:t>
            </a:r>
            <a:r>
              <a:rPr lang="en-PK" sz="1400" dirty="0" err="1"/>
              <a:t>imag</a:t>
            </a:r>
            <a:r>
              <a:rPr lang="en-PK" sz="1400" dirty="0"/>
              <a:t> = </a:t>
            </a:r>
            <a:r>
              <a:rPr lang="en-PK" sz="1400" dirty="0" err="1"/>
              <a:t>i</a:t>
            </a:r>
            <a:r>
              <a:rPr lang="en-PK" sz="1400" dirty="0"/>
              <a:t>;</a:t>
            </a:r>
          </a:p>
          <a:p>
            <a:r>
              <a:rPr lang="en-PK" sz="1400" dirty="0"/>
              <a:t>		}</a:t>
            </a:r>
          </a:p>
          <a:p>
            <a:r>
              <a:rPr lang="en-PK" sz="1400" dirty="0"/>
              <a:t>		void display()</a:t>
            </a:r>
          </a:p>
          <a:p>
            <a:r>
              <a:rPr lang="en-PK" sz="1400" dirty="0"/>
              <a:t>		{</a:t>
            </a:r>
          </a:p>
          <a:p>
            <a:r>
              <a:rPr lang="en-PK" sz="1400" dirty="0"/>
              <a:t>			</a:t>
            </a:r>
            <a:r>
              <a:rPr lang="en-PK" sz="1400" dirty="0" err="1"/>
              <a:t>cout</a:t>
            </a:r>
            <a:r>
              <a:rPr lang="en-PK" sz="1400" dirty="0"/>
              <a:t>&lt;&lt;real&lt;&lt;"+</a:t>
            </a:r>
            <a:r>
              <a:rPr lang="en-PK" sz="1400" dirty="0" err="1"/>
              <a:t>i</a:t>
            </a:r>
            <a:r>
              <a:rPr lang="en-PK" sz="1400" dirty="0"/>
              <a:t>"&lt;&lt;</a:t>
            </a:r>
            <a:r>
              <a:rPr lang="en-PK" sz="1400" dirty="0" err="1"/>
              <a:t>imag</a:t>
            </a:r>
            <a:r>
              <a:rPr lang="en-PK" sz="1400" dirty="0"/>
              <a:t>;</a:t>
            </a:r>
          </a:p>
          <a:p>
            <a:r>
              <a:rPr lang="en-PK" sz="1400" dirty="0"/>
              <a:t>		}</a:t>
            </a:r>
          </a:p>
          <a:p>
            <a:r>
              <a:rPr lang="en-PK" sz="1400" dirty="0"/>
              <a:t>		friend Complex operator +(Complex &amp;, Complex &amp;);</a:t>
            </a:r>
          </a:p>
          <a:p>
            <a:r>
              <a:rPr lang="en-PK" sz="1400" dirty="0"/>
              <a:t>};</a:t>
            </a:r>
          </a:p>
          <a:p>
            <a:r>
              <a:rPr lang="en-PK" sz="1400" dirty="0"/>
              <a:t>Complex operator +(Complex &amp;c1, Complex &amp;c2)</a:t>
            </a:r>
          </a:p>
          <a:p>
            <a:r>
              <a:rPr lang="en-PK" sz="1400" dirty="0"/>
              <a:t>{</a:t>
            </a:r>
          </a:p>
          <a:p>
            <a:r>
              <a:rPr lang="en-PK" sz="1400" dirty="0"/>
              <a:t>	Complex temp;</a:t>
            </a:r>
          </a:p>
          <a:p>
            <a:r>
              <a:rPr lang="en-PK" sz="1400" dirty="0"/>
              <a:t>	</a:t>
            </a:r>
            <a:r>
              <a:rPr lang="en-PK" sz="1400" dirty="0" err="1"/>
              <a:t>temp.real</a:t>
            </a:r>
            <a:r>
              <a:rPr lang="en-PK" sz="1400" dirty="0"/>
              <a:t> = c1.real + c2.real;</a:t>
            </a:r>
          </a:p>
          <a:p>
            <a:r>
              <a:rPr lang="en-PK" sz="1400" dirty="0"/>
              <a:t>	</a:t>
            </a:r>
            <a:r>
              <a:rPr lang="en-PK" sz="1400" dirty="0" err="1"/>
              <a:t>temp.imag</a:t>
            </a:r>
            <a:r>
              <a:rPr lang="en-PK" sz="1400" dirty="0"/>
              <a:t> = c1.imag + c2.imag;</a:t>
            </a:r>
          </a:p>
          <a:p>
            <a:r>
              <a:rPr lang="en-PK" sz="1400" dirty="0"/>
              <a:t>	return temp;</a:t>
            </a:r>
          </a:p>
          <a:p>
            <a:r>
              <a:rPr lang="en-PK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8B1AD-A98B-42B2-B863-487811C75D35}"/>
              </a:ext>
            </a:extLst>
          </p:cNvPr>
          <p:cNvSpPr txBox="1"/>
          <p:nvPr/>
        </p:nvSpPr>
        <p:spPr>
          <a:xfrm>
            <a:off x="8114127" y="1497037"/>
            <a:ext cx="3632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800" dirty="0"/>
              <a:t>int main()</a:t>
            </a:r>
          </a:p>
          <a:p>
            <a:r>
              <a:rPr lang="en-PK" sz="1800" dirty="0"/>
              <a:t>{</a:t>
            </a:r>
          </a:p>
          <a:p>
            <a:r>
              <a:rPr lang="en-PK" sz="1800" dirty="0"/>
              <a:t>	Complex c1(3, 4);</a:t>
            </a:r>
          </a:p>
          <a:p>
            <a:r>
              <a:rPr lang="en-PK" sz="1800" dirty="0"/>
              <a:t>	Complex c2(4, 6);</a:t>
            </a:r>
          </a:p>
          <a:p>
            <a:r>
              <a:rPr lang="en-PK" sz="1800" dirty="0"/>
              <a:t>	Complex c3 = c1+c2;</a:t>
            </a:r>
          </a:p>
          <a:p>
            <a:r>
              <a:rPr lang="en-PK" sz="1800" dirty="0"/>
              <a:t>	c3.display();</a:t>
            </a:r>
          </a:p>
          <a:p>
            <a:r>
              <a:rPr lang="en-PK" sz="1800" dirty="0"/>
              <a:t>	return 0;</a:t>
            </a:r>
          </a:p>
          <a:p>
            <a:r>
              <a:rPr lang="en-PK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03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5A-22C9-4D6F-9BCF-347EB09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097" y="0"/>
            <a:ext cx="8911687" cy="128089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function is friendly for two classes.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D677F-3D7E-4FB8-A4AF-26B20BBB8A62}"/>
              </a:ext>
            </a:extLst>
          </p:cNvPr>
          <p:cNvSpPr txBox="1"/>
          <p:nvPr/>
        </p:nvSpPr>
        <p:spPr>
          <a:xfrm>
            <a:off x="1853419" y="1418407"/>
            <a:ext cx="60983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#include&lt;iostream&gt;</a:t>
            </a:r>
          </a:p>
          <a:p>
            <a:r>
              <a:rPr lang="en-US" sz="1400" dirty="0"/>
              <a:t>using namespace std;</a:t>
            </a:r>
          </a:p>
          <a:p>
            <a:r>
              <a:rPr lang="en-US" sz="1400" dirty="0"/>
              <a:t>class B; //forward declaration.</a:t>
            </a:r>
          </a:p>
          <a:p>
            <a:r>
              <a:rPr lang="en-US" sz="1400" dirty="0"/>
              <a:t>class A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int x;</a:t>
            </a:r>
          </a:p>
          <a:p>
            <a:r>
              <a:rPr lang="en-US" sz="1400" dirty="0"/>
              <a:t>    public:</a:t>
            </a:r>
          </a:p>
          <a:p>
            <a:r>
              <a:rPr lang="en-US" sz="1400" dirty="0"/>
              <a:t>         void </a:t>
            </a:r>
            <a:r>
              <a:rPr lang="en-US" sz="1400" dirty="0" err="1"/>
              <a:t>setdata</a:t>
            </a:r>
            <a:r>
              <a:rPr lang="en-US" sz="1400" dirty="0"/>
              <a:t> (int 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{</a:t>
            </a:r>
          </a:p>
          <a:p>
            <a:r>
              <a:rPr lang="en-US" sz="1400" dirty="0"/>
              <a:t>              x=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}</a:t>
            </a:r>
          </a:p>
          <a:p>
            <a:r>
              <a:rPr lang="en-US" sz="1400" dirty="0"/>
              <a:t>    friend void max (A, B); //friend function.</a:t>
            </a:r>
          </a:p>
          <a:p>
            <a:r>
              <a:rPr lang="en-US" sz="1400" dirty="0"/>
              <a:t>}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049A3-E6D7-4FF0-8A89-69E999141110}"/>
              </a:ext>
            </a:extLst>
          </p:cNvPr>
          <p:cNvSpPr txBox="1"/>
          <p:nvPr/>
        </p:nvSpPr>
        <p:spPr>
          <a:xfrm>
            <a:off x="6411350" y="1418407"/>
            <a:ext cx="60983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void max (A </a:t>
            </a:r>
            <a:r>
              <a:rPr lang="en-US" sz="1600" dirty="0" err="1"/>
              <a:t>a</a:t>
            </a:r>
            <a:r>
              <a:rPr lang="en-US" sz="1600" dirty="0"/>
              <a:t>, B b)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if (</a:t>
            </a:r>
            <a:r>
              <a:rPr lang="en-US" sz="1600" dirty="0" err="1"/>
              <a:t>a.x</a:t>
            </a:r>
            <a:r>
              <a:rPr lang="en-US" sz="1600" dirty="0"/>
              <a:t> &gt;= </a:t>
            </a:r>
            <a:r>
              <a:rPr lang="en-US" sz="1600" dirty="0" err="1"/>
              <a:t>b.y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std:: </a:t>
            </a:r>
            <a:r>
              <a:rPr lang="en-US" sz="1600" dirty="0" err="1"/>
              <a:t>cout</a:t>
            </a:r>
            <a:r>
              <a:rPr lang="en-US" sz="1600" dirty="0"/>
              <a:t>&lt;&lt; </a:t>
            </a:r>
            <a:r>
              <a:rPr lang="en-US" sz="1600" dirty="0" err="1"/>
              <a:t>a.x</a:t>
            </a:r>
            <a:r>
              <a:rPr lang="en-US" sz="1600" dirty="0"/>
              <a:t>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else</a:t>
            </a:r>
          </a:p>
          <a:p>
            <a:r>
              <a:rPr lang="en-US" sz="1600" dirty="0"/>
              <a:t>         std::</a:t>
            </a:r>
            <a:r>
              <a:rPr lang="en-US" sz="1600" dirty="0" err="1"/>
              <a:t>cout</a:t>
            </a:r>
            <a:r>
              <a:rPr lang="en-US" sz="1600" dirty="0"/>
              <a:t>&lt;&lt; </a:t>
            </a:r>
            <a:r>
              <a:rPr lang="en-US" sz="1600" dirty="0" err="1"/>
              <a:t>b.y</a:t>
            </a:r>
            <a:r>
              <a:rPr lang="en-US" sz="1600" dirty="0"/>
              <a:t>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int main 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A </a:t>
            </a:r>
            <a:r>
              <a:rPr lang="en-US" sz="1600" dirty="0" err="1"/>
              <a:t>a</a:t>
            </a:r>
            <a:r>
              <a:rPr lang="en-US" sz="1600" dirty="0"/>
              <a:t>;</a:t>
            </a:r>
          </a:p>
          <a:p>
            <a:r>
              <a:rPr lang="en-US" sz="1600" dirty="0"/>
              <a:t>   B </a:t>
            </a:r>
            <a:r>
              <a:rPr lang="en-US" sz="1600" dirty="0" err="1"/>
              <a:t>b</a:t>
            </a:r>
            <a:r>
              <a:rPr lang="en-US" sz="1600" dirty="0"/>
              <a:t>;</a:t>
            </a:r>
          </a:p>
          <a:p>
            <a:r>
              <a:rPr lang="en-US" sz="1600" dirty="0"/>
              <a:t>    a. </a:t>
            </a:r>
            <a:r>
              <a:rPr lang="en-US" sz="1600" dirty="0" err="1"/>
              <a:t>setdata</a:t>
            </a:r>
            <a:r>
              <a:rPr lang="en-US" sz="1600" dirty="0"/>
              <a:t> (10);</a:t>
            </a:r>
          </a:p>
          <a:p>
            <a:r>
              <a:rPr lang="en-US" sz="1600" dirty="0"/>
              <a:t>    b. </a:t>
            </a:r>
            <a:r>
              <a:rPr lang="en-US" sz="1600" dirty="0" err="1"/>
              <a:t>setdata</a:t>
            </a:r>
            <a:r>
              <a:rPr lang="en-US" sz="1600" dirty="0"/>
              <a:t> (20);</a:t>
            </a:r>
          </a:p>
          <a:p>
            <a:r>
              <a:rPr lang="en-US" sz="1600" dirty="0"/>
              <a:t>    max (a, b);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  <a:endParaRPr lang="en-PK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3371C-19FA-4E30-870E-A00BF5837C25}"/>
              </a:ext>
            </a:extLst>
          </p:cNvPr>
          <p:cNvSpPr txBox="1"/>
          <p:nvPr/>
        </p:nvSpPr>
        <p:spPr>
          <a:xfrm>
            <a:off x="1853419" y="4173007"/>
            <a:ext cx="6253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B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int y;</a:t>
            </a:r>
          </a:p>
          <a:p>
            <a:r>
              <a:rPr lang="en-US" sz="1600" dirty="0"/>
              <a:t>     public:</a:t>
            </a:r>
          </a:p>
          <a:p>
            <a:r>
              <a:rPr lang="en-US" sz="1600" dirty="0"/>
              <a:t>          void </a:t>
            </a:r>
            <a:r>
              <a:rPr lang="en-US" sz="1600" dirty="0" err="1"/>
              <a:t>setdata</a:t>
            </a:r>
            <a:r>
              <a:rPr lang="en-US" sz="1600" dirty="0"/>
              <a:t> (int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y=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friend void max (A, B);</a:t>
            </a:r>
          </a:p>
          <a:p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847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092768-8C4C-483D-AA2E-E67F1535B8E2}"/>
              </a:ext>
            </a:extLst>
          </p:cNvPr>
          <p:cNvSpPr txBox="1"/>
          <p:nvPr/>
        </p:nvSpPr>
        <p:spPr>
          <a:xfrm>
            <a:off x="1434662" y="243512"/>
            <a:ext cx="1048407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We must know the following things before we start overloading these operators. 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1) 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an object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ostream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class and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an object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istream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class 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2)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These operators must be overloaded as a global function. And if we want to allow them to access private data members of the class, we must make them friend. </a:t>
            </a:r>
            <a:br>
              <a:rPr lang="en-US" sz="2400" dirty="0"/>
            </a:b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Why these operators must be overloaded as global?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In operator overloading, if an operator is overloaded as a member, then it must be a member of the object on the left side of the operator. For example, consider the statement “ob1 + ob2” (let ob1 and ob2 be objects of two different classes). To make this statement compile, we must overload ‘+’ in a class of ‘ob1’ or make ‘+’ a global function. 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 operators ‘&lt;&lt;‘ and ‘&gt;&gt;’ are called like ‘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&lt;&lt; ob1’ and ‘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&gt;&gt; ob1’. So if we want to make them a member method, then they must be made members of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ostream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istream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classes, which is not a good option most of the time. Therefore, these operators are overloaded as global functions with two parameters,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and object of user-defined class.</a:t>
            </a:r>
            <a:br>
              <a:rPr lang="en-US" sz="2400" dirty="0"/>
            </a:b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335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AF29F3-DB34-4FE4-AE54-A3E991BD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01" y="903922"/>
            <a:ext cx="9561253" cy="4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6EBFD-DF9C-4CB6-9B4A-401D040B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73" y="1962809"/>
            <a:ext cx="8450653" cy="20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A223-E6F6-4689-9570-4095CAC9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that can be overloaded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30DB7-6FCA-43D3-B706-3ACD8A0A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74" y="1681895"/>
            <a:ext cx="9701719" cy="43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89573-21C8-46D4-9ED2-463E1AE8D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44"/>
          <a:stretch/>
        </p:blipFill>
        <p:spPr>
          <a:xfrm>
            <a:off x="1142973" y="995949"/>
            <a:ext cx="10646126" cy="51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7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8CFD1-7A76-41BE-88B7-E7B03A28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44" y="729599"/>
            <a:ext cx="8310196" cy="53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83C-74DE-4B51-8B9F-7EA62AF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429F4-F8DE-4E87-A013-E70F0F1F9264}"/>
              </a:ext>
            </a:extLst>
          </p:cNvPr>
          <p:cNvSpPr txBox="1"/>
          <p:nvPr/>
        </p:nvSpPr>
        <p:spPr>
          <a:xfrm>
            <a:off x="2144958" y="1714721"/>
            <a:ext cx="4969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unsigned int count; //count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Counter() : count(0) //constructor</a:t>
            </a:r>
          </a:p>
          <a:p>
            <a:r>
              <a:rPr lang="en-US" dirty="0"/>
              <a:t>	{ }</a:t>
            </a:r>
          </a:p>
          <a:p>
            <a:r>
              <a:rPr lang="en-US" dirty="0"/>
              <a:t>unsigned int </a:t>
            </a:r>
            <a:r>
              <a:rPr lang="en-US" dirty="0" err="1"/>
              <a:t>get_count</a:t>
            </a:r>
            <a:r>
              <a:rPr lang="en-US" dirty="0"/>
              <a:t>() //return count</a:t>
            </a:r>
          </a:p>
          <a:p>
            <a:r>
              <a:rPr lang="en-US" dirty="0"/>
              <a:t>	{ return count; }</a:t>
            </a:r>
          </a:p>
          <a:p>
            <a:r>
              <a:rPr lang="en-US" dirty="0"/>
              <a:t>void operator ++ () //increment (prefix)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++count;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};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2E82-69C9-4991-BE3E-1BD08BBDF464}"/>
              </a:ext>
            </a:extLst>
          </p:cNvPr>
          <p:cNvSpPr txBox="1"/>
          <p:nvPr/>
        </p:nvSpPr>
        <p:spPr>
          <a:xfrm>
            <a:off x="7266915" y="2010142"/>
            <a:ext cx="46296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Counter c1, c2; </a:t>
            </a:r>
            <a:r>
              <a:rPr lang="en-US" sz="1400" dirty="0"/>
              <a:t>//define and initialize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c2.get_count();</a:t>
            </a:r>
          </a:p>
          <a:p>
            <a:pPr lvl="1"/>
            <a:r>
              <a:rPr lang="en-US" dirty="0"/>
              <a:t>++c1; </a:t>
            </a:r>
          </a:p>
          <a:p>
            <a:pPr lvl="1"/>
            <a:r>
              <a:rPr lang="en-US" dirty="0"/>
              <a:t>++c2; </a:t>
            </a:r>
          </a:p>
          <a:p>
            <a:pPr lvl="1"/>
            <a:r>
              <a:rPr lang="en-US" dirty="0"/>
              <a:t>++c2;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c1.get_count(); </a:t>
            </a:r>
            <a:r>
              <a:rPr lang="en-US" dirty="0" err="1"/>
              <a:t>cout</a:t>
            </a:r>
            <a:r>
              <a:rPr lang="en-US" dirty="0"/>
              <a:t> &lt;&lt;c2.get_count()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506114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38966</TotalTime>
  <Words>3901</Words>
  <Application>Microsoft Office PowerPoint</Application>
  <PresentationFormat>Widescreen</PresentationFormat>
  <Paragraphs>583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euclid_circular_a</vt:lpstr>
      <vt:lpstr>Frutiger-Bold</vt:lpstr>
      <vt:lpstr>MacUSADigital-Regular</vt:lpstr>
      <vt:lpstr>Poppins</vt:lpstr>
      <vt:lpstr>Times New Roman</vt:lpstr>
      <vt:lpstr>Times-Italic</vt:lpstr>
      <vt:lpstr>Times-Roman</vt:lpstr>
      <vt:lpstr>urw-din</vt:lpstr>
      <vt:lpstr>Wingdings 3</vt:lpstr>
      <vt:lpstr>Wisp</vt:lpstr>
      <vt:lpstr>Point to ponder in copy constructor</vt:lpstr>
      <vt:lpstr>PowerPoint Presentation</vt:lpstr>
      <vt:lpstr>C++ Operator Overloading</vt:lpstr>
      <vt:lpstr>PowerPoint Presentation</vt:lpstr>
      <vt:lpstr>PowerPoint Presentation</vt:lpstr>
      <vt:lpstr>Operators that can be overloaded</vt:lpstr>
      <vt:lpstr>PowerPoint Presentation</vt:lpstr>
      <vt:lpstr>PowerPoint Presentation</vt:lpstr>
      <vt:lpstr>Overloading Unary Operators</vt:lpstr>
      <vt:lpstr>Overloading Unary Operators</vt:lpstr>
      <vt:lpstr>Operator Return Values</vt:lpstr>
      <vt:lpstr>Nameless Temporary Objects</vt:lpstr>
      <vt:lpstr>Postfix Notation</vt:lpstr>
      <vt:lpstr>Postfix Notation</vt:lpstr>
      <vt:lpstr>Overloading Binary Operators</vt:lpstr>
      <vt:lpstr>Overloading Binary Operators</vt:lpstr>
      <vt:lpstr>Overloading Binary Operators</vt:lpstr>
      <vt:lpstr>Using this for Returning Values</vt:lpstr>
      <vt:lpstr>PowerPoint Presentation</vt:lpstr>
      <vt:lpstr>Task</vt:lpstr>
      <vt:lpstr>Binary Operator == is equal to</vt:lpstr>
      <vt:lpstr>Binary Operator != not equal to</vt:lpstr>
      <vt:lpstr>Binary Operator != not equal to</vt:lpstr>
      <vt:lpstr>Binary Operator = Assignment</vt:lpstr>
      <vt:lpstr>Friend function</vt:lpstr>
      <vt:lpstr>PowerPoint Presentation</vt:lpstr>
      <vt:lpstr>PowerPoint Presentation</vt:lpstr>
      <vt:lpstr>PowerPoint Presentation</vt:lpstr>
      <vt:lpstr>PowerPoint Presentation</vt:lpstr>
      <vt:lpstr>friend Classes</vt:lpstr>
      <vt:lpstr>Overload a binary operator using non member function</vt:lpstr>
      <vt:lpstr>function is friendly for two classes.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Arooj Khalil</cp:lastModifiedBy>
  <cp:revision>792</cp:revision>
  <dcterms:created xsi:type="dcterms:W3CDTF">2020-04-12T15:15:05Z</dcterms:created>
  <dcterms:modified xsi:type="dcterms:W3CDTF">2022-04-12T08:23:27Z</dcterms:modified>
</cp:coreProperties>
</file>