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ctrTitle"/>
          </p:nvPr>
        </p:nvSpPr>
        <p:spPr>
          <a:xfrm>
            <a:off x="1524000" y="1122363"/>
            <a:ext cx="929788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39A28"/>
              </a:buClr>
              <a:buSzPts val="4800"/>
              <a:buFont typeface="Calibri"/>
              <a:buNone/>
            </a:pPr>
            <a:r>
              <a:rPr b="1" lang="en-US" sz="4800">
                <a:solidFill>
                  <a:srgbClr val="739A28"/>
                </a:solidFill>
              </a:rPr>
              <a:t>Object Oriented Programming </a:t>
            </a:r>
            <a:br>
              <a:rPr b="1" lang="en-US" sz="4800">
                <a:solidFill>
                  <a:srgbClr val="739A28"/>
                </a:solidFill>
              </a:rPr>
            </a:br>
            <a:r>
              <a:rPr b="1" lang="en-US" sz="4800">
                <a:solidFill>
                  <a:srgbClr val="FF0000"/>
                </a:solidFill>
              </a:rPr>
              <a:t>Data Members (</a:t>
            </a:r>
            <a:r>
              <a:rPr b="1" lang="en-US" sz="4000">
                <a:solidFill>
                  <a:srgbClr val="0070C0"/>
                </a:solidFill>
              </a:rPr>
              <a:t>Constant</a:t>
            </a:r>
            <a:r>
              <a:rPr b="1" lang="en-US" sz="4000">
                <a:solidFill>
                  <a:srgbClr val="FF0000"/>
                </a:solidFill>
              </a:rPr>
              <a:t>,</a:t>
            </a:r>
            <a:r>
              <a:rPr b="1" lang="en-US" sz="4000">
                <a:solidFill>
                  <a:srgbClr val="0070C0"/>
                </a:solidFill>
              </a:rPr>
              <a:t> </a:t>
            </a:r>
            <a:r>
              <a:rPr b="1" lang="en-US" sz="4000">
                <a:solidFill>
                  <a:srgbClr val="FFC000"/>
                </a:solidFill>
              </a:rPr>
              <a:t>Static</a:t>
            </a:r>
            <a:r>
              <a:rPr b="1" i="0" lang="en-US" sz="4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1" sz="4800">
              <a:solidFill>
                <a:srgbClr val="FFC000"/>
              </a:solidFill>
            </a:endParaRPr>
          </a:p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1913586" y="3509963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CS(217) Object Oriented Programming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Abeeda Akram</a:t>
            </a:r>
            <a:endParaRPr>
              <a:solidFill>
                <a:srgbClr val="739A28"/>
              </a:solidFill>
            </a:endParaRPr>
          </a:p>
        </p:txBody>
      </p:sp>
      <p:sp>
        <p:nvSpPr>
          <p:cNvPr id="91" name="Google Shape;9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4/21/2021</a:t>
            </a:r>
            <a:endParaRPr/>
          </a:p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2"/>
          <p:cNvSpPr txBox="1"/>
          <p:nvPr>
            <p:ph type="title"/>
          </p:nvPr>
        </p:nvSpPr>
        <p:spPr>
          <a:xfrm>
            <a:off x="838200" y="365125"/>
            <a:ext cx="10515600" cy="10481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Data Members (</a:t>
            </a:r>
            <a:r>
              <a:rPr b="1" lang="en-US">
                <a:solidFill>
                  <a:srgbClr val="FF0000"/>
                </a:solidFill>
              </a:rPr>
              <a:t>Static</a:t>
            </a:r>
            <a:r>
              <a:rPr b="1" lang="en-US"/>
              <a:t>)</a:t>
            </a:r>
            <a:endParaRPr b="1"/>
          </a:p>
        </p:txBody>
      </p:sp>
      <p:sp>
        <p:nvSpPr>
          <p:cNvPr id="261" name="Google Shape;261;p22"/>
          <p:cNvSpPr txBox="1"/>
          <p:nvPr>
            <p:ph idx="10" type="dt"/>
          </p:nvPr>
        </p:nvSpPr>
        <p:spPr>
          <a:xfrm>
            <a:off x="615149" y="63103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4/21/2021</a:t>
            </a:r>
            <a:endParaRPr/>
          </a:p>
        </p:txBody>
      </p:sp>
      <p:sp>
        <p:nvSpPr>
          <p:cNvPr id="262" name="Google Shape;262;p22"/>
          <p:cNvSpPr txBox="1"/>
          <p:nvPr>
            <p:ph idx="12" type="sldNum"/>
          </p:nvPr>
        </p:nvSpPr>
        <p:spPr>
          <a:xfrm>
            <a:off x="8789539" y="62455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3" name="Google Shape;263;p22"/>
          <p:cNvSpPr txBox="1"/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2"/>
          <p:cNvSpPr txBox="1"/>
          <p:nvPr/>
        </p:nvSpPr>
        <p:spPr>
          <a:xfrm>
            <a:off x="947573" y="1413260"/>
            <a:ext cx="10967907" cy="4765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 only one copy at class level</a:t>
            </a:r>
            <a:endParaRPr/>
          </a:p>
          <a:p>
            <a:pPr indent="-514350" lvl="1" marL="9715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Calibri"/>
              <a:buAutoNum type="arabicPeriod"/>
            </a:pPr>
            <a:r>
              <a:rPr b="1" i="0" lang="en-US" sz="24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Their memory is allocated with class definition</a:t>
            </a:r>
            <a:endParaRPr/>
          </a:p>
          <a:p>
            <a:pPr indent="-514350" lvl="1" marL="9715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Calibri"/>
              <a:buAutoNum type="arabicPeriod"/>
            </a:pPr>
            <a:r>
              <a:rPr b="1" i="0" lang="en-US" sz="24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Can be accessed without creating objects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1" marL="9715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AutoNum type="arabicPeriod"/>
            </a:pP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Shared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between all objects</a:t>
            </a:r>
            <a:endParaRPr/>
          </a:p>
          <a:p>
            <a:pPr indent="-514350" lvl="1" marL="9715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objects can read and write into that memory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Use: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Objects can </a:t>
            </a:r>
            <a:r>
              <a:rPr b="1" lang="en-US" sz="2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Communicate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 one another using static members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Accessible 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name in all member functions as normal data members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through all objects as normal members using member access operator (</a:t>
            </a: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If declared public 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initialized and updated from outside the class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 accessible at class level with scope resolution operator (</a:t>
            </a: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::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508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3"/>
          <p:cNvSpPr txBox="1"/>
          <p:nvPr>
            <p:ph type="title"/>
          </p:nvPr>
        </p:nvSpPr>
        <p:spPr>
          <a:xfrm>
            <a:off x="838200" y="365125"/>
            <a:ext cx="10515600" cy="1132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Data Members (</a:t>
            </a:r>
            <a:r>
              <a:rPr b="1" lang="en-US">
                <a:solidFill>
                  <a:srgbClr val="FF0000"/>
                </a:solidFill>
              </a:rPr>
              <a:t>Static</a:t>
            </a:r>
            <a:r>
              <a:rPr b="1" lang="en-US"/>
              <a:t>) 					Con..</a:t>
            </a:r>
            <a:endParaRPr b="1"/>
          </a:p>
        </p:txBody>
      </p:sp>
      <p:sp>
        <p:nvSpPr>
          <p:cNvPr id="270" name="Google Shape;270;p23"/>
          <p:cNvSpPr txBox="1"/>
          <p:nvPr>
            <p:ph idx="10" type="dt"/>
          </p:nvPr>
        </p:nvSpPr>
        <p:spPr>
          <a:xfrm>
            <a:off x="615149" y="63103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4/21/2021</a:t>
            </a:r>
            <a:endParaRPr/>
          </a:p>
        </p:txBody>
      </p:sp>
      <p:sp>
        <p:nvSpPr>
          <p:cNvPr id="271" name="Google Shape;271;p23"/>
          <p:cNvSpPr txBox="1"/>
          <p:nvPr>
            <p:ph idx="12" type="sldNum"/>
          </p:nvPr>
        </p:nvSpPr>
        <p:spPr>
          <a:xfrm>
            <a:off x="8789539" y="62455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2" name="Google Shape;272;p23"/>
          <p:cNvSpPr txBox="1"/>
          <p:nvPr/>
        </p:nvSpPr>
        <p:spPr>
          <a:xfrm>
            <a:off x="865156" y="1582340"/>
            <a:ext cx="5230844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Point {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 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static 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Point(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 = 0, 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 = 0);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printPoint() </a:t>
            </a: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accessible as normal data members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::Point(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 = 0, 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 = 0):y(y) {</a:t>
            </a: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-&gt;x = x;}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Point::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printPoint() </a:t>
            </a: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cout&lt;&lt;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 X: " &lt;&lt; </a:t>
            </a: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-&gt;x;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cout&lt;&lt;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 Y: " &lt;&lt; </a:t>
            </a: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-&gt;y;</a:t>
            </a:r>
            <a:endParaRPr b="0" i="0" sz="18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73" name="Google Shape;273;p23"/>
          <p:cNvCxnSpPr/>
          <p:nvPr/>
        </p:nvCxnSpPr>
        <p:spPr>
          <a:xfrm flipH="1">
            <a:off x="5949266" y="1660144"/>
            <a:ext cx="4786" cy="4225751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74" name="Google Shape;274;p23"/>
          <p:cNvSpPr txBox="1"/>
          <p:nvPr/>
        </p:nvSpPr>
        <p:spPr>
          <a:xfrm>
            <a:off x="6096000" y="1582340"/>
            <a:ext cx="5431190" cy="5355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main(){</a:t>
            </a:r>
            <a:endParaRPr b="1" sz="18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//Access at class level without object</a:t>
            </a:r>
            <a:endParaRPr b="0" i="0" sz="1800" u="none" cap="none" strike="noStrike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::x = 10</a:t>
            </a:r>
            <a:endParaRPr b="1" i="0" sz="18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cout &lt;&lt; 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::x;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i="0" sz="18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p.printPoint();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//only non-static members become object property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p2(5,8)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p2.printPoint();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p2.x = 33;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//accessible as normal data members at object level</a:t>
            </a:r>
            <a:endParaRPr b="0" i="0" sz="1800" u="none" cap="none" strike="noStrike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1"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75" name="Google Shape;275;p23"/>
          <p:cNvGrpSpPr/>
          <p:nvPr/>
        </p:nvGrpSpPr>
        <p:grpSpPr>
          <a:xfrm>
            <a:off x="4584651" y="1660144"/>
            <a:ext cx="1239611" cy="339085"/>
            <a:chOff x="10443919" y="1752211"/>
            <a:chExt cx="1239611" cy="369563"/>
          </a:xfrm>
        </p:grpSpPr>
        <p:sp>
          <p:nvSpPr>
            <p:cNvPr id="276" name="Google Shape;276;p23"/>
            <p:cNvSpPr/>
            <p:nvPr/>
          </p:nvSpPr>
          <p:spPr>
            <a:xfrm>
              <a:off x="10443919" y="1752211"/>
              <a:ext cx="1239611" cy="369563"/>
            </a:xfrm>
            <a:prstGeom prst="rect">
              <a:avLst/>
            </a:prstGeom>
            <a:solidFill>
              <a:schemeClr val="accent4"/>
            </a:solidFill>
            <a:ln cap="flat" cmpd="sng" w="12700">
              <a:solidFill>
                <a:srgbClr val="318C7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endParaRPr/>
            </a:p>
          </p:txBody>
        </p:sp>
        <p:sp>
          <p:nvSpPr>
            <p:cNvPr id="277" name="Google Shape;277;p23"/>
            <p:cNvSpPr/>
            <p:nvPr/>
          </p:nvSpPr>
          <p:spPr>
            <a:xfrm>
              <a:off x="10783295" y="1793471"/>
              <a:ext cx="793629" cy="287043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F942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?</a:t>
              </a:r>
              <a:endParaRPr/>
            </a:p>
          </p:txBody>
        </p:sp>
      </p:grpSp>
      <p:grpSp>
        <p:nvGrpSpPr>
          <p:cNvPr id="278" name="Google Shape;278;p23"/>
          <p:cNvGrpSpPr/>
          <p:nvPr/>
        </p:nvGrpSpPr>
        <p:grpSpPr>
          <a:xfrm>
            <a:off x="9397790" y="3061952"/>
            <a:ext cx="1239611" cy="339085"/>
            <a:chOff x="10443919" y="1752212"/>
            <a:chExt cx="1239611" cy="369563"/>
          </a:xfrm>
        </p:grpSpPr>
        <p:sp>
          <p:nvSpPr>
            <p:cNvPr id="279" name="Google Shape;279;p23"/>
            <p:cNvSpPr/>
            <p:nvPr/>
          </p:nvSpPr>
          <p:spPr>
            <a:xfrm>
              <a:off x="10443919" y="1752212"/>
              <a:ext cx="1239611" cy="369563"/>
            </a:xfrm>
            <a:prstGeom prst="rect">
              <a:avLst/>
            </a:prstGeom>
            <a:solidFill>
              <a:schemeClr val="accent4"/>
            </a:solidFill>
            <a:ln cap="flat" cmpd="sng" w="12700">
              <a:solidFill>
                <a:srgbClr val="318C7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y</a:t>
              </a:r>
              <a:endParaRPr/>
            </a:p>
          </p:txBody>
        </p:sp>
        <p:sp>
          <p:nvSpPr>
            <p:cNvPr id="280" name="Google Shape;280;p23"/>
            <p:cNvSpPr/>
            <p:nvPr/>
          </p:nvSpPr>
          <p:spPr>
            <a:xfrm>
              <a:off x="10783295" y="1793471"/>
              <a:ext cx="793629" cy="287043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F942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</p:grpSp>
      <p:grpSp>
        <p:nvGrpSpPr>
          <p:cNvPr id="281" name="Google Shape;281;p23"/>
          <p:cNvGrpSpPr/>
          <p:nvPr/>
        </p:nvGrpSpPr>
        <p:grpSpPr>
          <a:xfrm>
            <a:off x="9397789" y="4341692"/>
            <a:ext cx="1239611" cy="370297"/>
            <a:chOff x="10443919" y="1752212"/>
            <a:chExt cx="1239611" cy="369563"/>
          </a:xfrm>
        </p:grpSpPr>
        <p:sp>
          <p:nvSpPr>
            <p:cNvPr id="282" name="Google Shape;282;p23"/>
            <p:cNvSpPr/>
            <p:nvPr/>
          </p:nvSpPr>
          <p:spPr>
            <a:xfrm>
              <a:off x="10443919" y="1752212"/>
              <a:ext cx="1239611" cy="369563"/>
            </a:xfrm>
            <a:prstGeom prst="rect">
              <a:avLst/>
            </a:prstGeom>
            <a:solidFill>
              <a:schemeClr val="accent4"/>
            </a:solidFill>
            <a:ln cap="flat" cmpd="sng" w="12700">
              <a:solidFill>
                <a:srgbClr val="318C7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y</a:t>
              </a:r>
              <a:endParaRPr/>
            </a:p>
          </p:txBody>
        </p:sp>
        <p:sp>
          <p:nvSpPr>
            <p:cNvPr id="283" name="Google Shape;283;p23"/>
            <p:cNvSpPr/>
            <p:nvPr/>
          </p:nvSpPr>
          <p:spPr>
            <a:xfrm>
              <a:off x="10783295" y="1793471"/>
              <a:ext cx="793629" cy="287043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F942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4"/>
          <p:cNvSpPr txBox="1"/>
          <p:nvPr>
            <p:ph type="title"/>
          </p:nvPr>
        </p:nvSpPr>
        <p:spPr>
          <a:xfrm>
            <a:off x="838200" y="365125"/>
            <a:ext cx="10515600" cy="1132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Data Members (</a:t>
            </a:r>
            <a:r>
              <a:rPr b="1" lang="en-US">
                <a:solidFill>
                  <a:srgbClr val="FF0000"/>
                </a:solidFill>
              </a:rPr>
              <a:t>Static</a:t>
            </a:r>
            <a:r>
              <a:rPr b="1" lang="en-US"/>
              <a:t>) 					Con..</a:t>
            </a:r>
            <a:endParaRPr b="1"/>
          </a:p>
        </p:txBody>
      </p:sp>
      <p:sp>
        <p:nvSpPr>
          <p:cNvPr id="289" name="Google Shape;289;p24"/>
          <p:cNvSpPr txBox="1"/>
          <p:nvPr>
            <p:ph idx="10" type="dt"/>
          </p:nvPr>
        </p:nvSpPr>
        <p:spPr>
          <a:xfrm>
            <a:off x="615149" y="63103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4/21/2021</a:t>
            </a:r>
            <a:endParaRPr/>
          </a:p>
        </p:txBody>
      </p:sp>
      <p:sp>
        <p:nvSpPr>
          <p:cNvPr id="290" name="Google Shape;290;p24"/>
          <p:cNvSpPr txBox="1"/>
          <p:nvPr>
            <p:ph idx="12" type="sldNum"/>
          </p:nvPr>
        </p:nvSpPr>
        <p:spPr>
          <a:xfrm>
            <a:off x="8789539" y="62455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1" name="Google Shape;291;p24"/>
          <p:cNvSpPr txBox="1"/>
          <p:nvPr/>
        </p:nvSpPr>
        <p:spPr>
          <a:xfrm>
            <a:off x="865156" y="1582340"/>
            <a:ext cx="5230844" cy="4801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Point {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 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static 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Point(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 = 0, 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 = 0);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printPoint() </a:t>
            </a: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//Can be initialized outside the class </a:t>
            </a:r>
            <a:endParaRPr b="1" sz="18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int Point::x = 50;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::Point(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 = 0, 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 = 0):y(y) {</a:t>
            </a: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-&gt;x = x;}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Point::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printPoint() </a:t>
            </a: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cout&lt;&lt;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 X: " &lt;&lt; </a:t>
            </a: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-&gt;x;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cout&lt;&lt;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 Y: " &lt;&lt; </a:t>
            </a: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-&gt;y;</a:t>
            </a:r>
            <a:endParaRPr b="0" i="0" sz="18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92" name="Google Shape;292;p24"/>
          <p:cNvCxnSpPr/>
          <p:nvPr/>
        </p:nvCxnSpPr>
        <p:spPr>
          <a:xfrm flipH="1">
            <a:off x="5949266" y="1660144"/>
            <a:ext cx="4786" cy="4225751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93" name="Google Shape;293;p24"/>
          <p:cNvSpPr txBox="1"/>
          <p:nvPr/>
        </p:nvSpPr>
        <p:spPr>
          <a:xfrm>
            <a:off x="6096000" y="1582340"/>
            <a:ext cx="4862761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main(){</a:t>
            </a:r>
            <a:endParaRPr b="1" sz="18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i="0" sz="18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p.printPoint();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p2(5,8)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p.printPoint();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1"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94" name="Google Shape;294;p24"/>
          <p:cNvGrpSpPr/>
          <p:nvPr/>
        </p:nvGrpSpPr>
        <p:grpSpPr>
          <a:xfrm>
            <a:off x="4567707" y="1675409"/>
            <a:ext cx="1239611" cy="339085"/>
            <a:chOff x="10443919" y="1752211"/>
            <a:chExt cx="1239611" cy="369563"/>
          </a:xfrm>
        </p:grpSpPr>
        <p:sp>
          <p:nvSpPr>
            <p:cNvPr id="295" name="Google Shape;295;p24"/>
            <p:cNvSpPr/>
            <p:nvPr/>
          </p:nvSpPr>
          <p:spPr>
            <a:xfrm>
              <a:off x="10443919" y="1752211"/>
              <a:ext cx="1239611" cy="369563"/>
            </a:xfrm>
            <a:prstGeom prst="rect">
              <a:avLst/>
            </a:prstGeom>
            <a:solidFill>
              <a:schemeClr val="accent4"/>
            </a:solidFill>
            <a:ln cap="flat" cmpd="sng" w="12700">
              <a:solidFill>
                <a:srgbClr val="318C7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endParaRPr/>
            </a:p>
          </p:txBody>
        </p:sp>
        <p:sp>
          <p:nvSpPr>
            <p:cNvPr id="296" name="Google Shape;296;p24"/>
            <p:cNvSpPr/>
            <p:nvPr/>
          </p:nvSpPr>
          <p:spPr>
            <a:xfrm>
              <a:off x="10783295" y="1793471"/>
              <a:ext cx="793629" cy="287043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F942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?</a:t>
              </a:r>
              <a:endParaRPr/>
            </a:p>
          </p:txBody>
        </p:sp>
      </p:grpSp>
      <p:grpSp>
        <p:nvGrpSpPr>
          <p:cNvPr id="297" name="Google Shape;297;p24"/>
          <p:cNvGrpSpPr/>
          <p:nvPr/>
        </p:nvGrpSpPr>
        <p:grpSpPr>
          <a:xfrm>
            <a:off x="9237992" y="2520338"/>
            <a:ext cx="1239611" cy="339085"/>
            <a:chOff x="10443919" y="1752212"/>
            <a:chExt cx="1239611" cy="369563"/>
          </a:xfrm>
        </p:grpSpPr>
        <p:sp>
          <p:nvSpPr>
            <p:cNvPr id="298" name="Google Shape;298;p24"/>
            <p:cNvSpPr/>
            <p:nvPr/>
          </p:nvSpPr>
          <p:spPr>
            <a:xfrm>
              <a:off x="10443919" y="1752212"/>
              <a:ext cx="1239611" cy="369563"/>
            </a:xfrm>
            <a:prstGeom prst="rect">
              <a:avLst/>
            </a:prstGeom>
            <a:solidFill>
              <a:schemeClr val="accent4"/>
            </a:solidFill>
            <a:ln cap="flat" cmpd="sng" w="12700">
              <a:solidFill>
                <a:srgbClr val="318C7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y</a:t>
              </a:r>
              <a:endParaRPr/>
            </a:p>
          </p:txBody>
        </p:sp>
        <p:sp>
          <p:nvSpPr>
            <p:cNvPr id="299" name="Google Shape;299;p24"/>
            <p:cNvSpPr/>
            <p:nvPr/>
          </p:nvSpPr>
          <p:spPr>
            <a:xfrm>
              <a:off x="10783295" y="1793471"/>
              <a:ext cx="793629" cy="287043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F942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</p:grpSp>
      <p:grpSp>
        <p:nvGrpSpPr>
          <p:cNvPr id="300" name="Google Shape;300;p24"/>
          <p:cNvGrpSpPr/>
          <p:nvPr/>
        </p:nvGrpSpPr>
        <p:grpSpPr>
          <a:xfrm>
            <a:off x="9226536" y="3626592"/>
            <a:ext cx="1239611" cy="339085"/>
            <a:chOff x="10443919" y="1752212"/>
            <a:chExt cx="1239611" cy="369563"/>
          </a:xfrm>
        </p:grpSpPr>
        <p:sp>
          <p:nvSpPr>
            <p:cNvPr id="301" name="Google Shape;301;p24"/>
            <p:cNvSpPr/>
            <p:nvPr/>
          </p:nvSpPr>
          <p:spPr>
            <a:xfrm>
              <a:off x="10443919" y="1752212"/>
              <a:ext cx="1239611" cy="369563"/>
            </a:xfrm>
            <a:prstGeom prst="rect">
              <a:avLst/>
            </a:prstGeom>
            <a:solidFill>
              <a:schemeClr val="accent4"/>
            </a:solidFill>
            <a:ln cap="flat" cmpd="sng" w="12700">
              <a:solidFill>
                <a:srgbClr val="318C7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y</a:t>
              </a:r>
              <a:endParaRPr/>
            </a:p>
          </p:txBody>
        </p:sp>
        <p:sp>
          <p:nvSpPr>
            <p:cNvPr id="302" name="Google Shape;302;p24"/>
            <p:cNvSpPr/>
            <p:nvPr/>
          </p:nvSpPr>
          <p:spPr>
            <a:xfrm>
              <a:off x="10783295" y="1793471"/>
              <a:ext cx="793629" cy="287043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F942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5"/>
          <p:cNvSpPr txBox="1"/>
          <p:nvPr>
            <p:ph type="title"/>
          </p:nvPr>
        </p:nvSpPr>
        <p:spPr>
          <a:xfrm>
            <a:off x="838200" y="365125"/>
            <a:ext cx="10515600" cy="10481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0000"/>
                </a:solidFill>
              </a:rPr>
              <a:t>Static</a:t>
            </a:r>
            <a:r>
              <a:rPr b="1" lang="en-US"/>
              <a:t> functions</a:t>
            </a:r>
            <a:endParaRPr b="1"/>
          </a:p>
        </p:txBody>
      </p:sp>
      <p:sp>
        <p:nvSpPr>
          <p:cNvPr id="308" name="Google Shape;308;p25"/>
          <p:cNvSpPr txBox="1"/>
          <p:nvPr>
            <p:ph idx="10" type="dt"/>
          </p:nvPr>
        </p:nvSpPr>
        <p:spPr>
          <a:xfrm>
            <a:off x="615149" y="63103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4/21/2021</a:t>
            </a:r>
            <a:endParaRPr/>
          </a:p>
        </p:txBody>
      </p:sp>
      <p:sp>
        <p:nvSpPr>
          <p:cNvPr id="309" name="Google Shape;309;p25"/>
          <p:cNvSpPr txBox="1"/>
          <p:nvPr>
            <p:ph idx="12" type="sldNum"/>
          </p:nvPr>
        </p:nvSpPr>
        <p:spPr>
          <a:xfrm>
            <a:off x="8789539" y="62455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0" name="Google Shape;310;p25"/>
          <p:cNvSpPr txBox="1"/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25"/>
          <p:cNvSpPr txBox="1"/>
          <p:nvPr/>
        </p:nvSpPr>
        <p:spPr>
          <a:xfrm>
            <a:off x="947573" y="1413260"/>
            <a:ext cx="10967907" cy="4765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to initialize and update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private static </a:t>
            </a:r>
            <a:r>
              <a:rPr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members at class level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invoked using 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eriod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name and scope resolution operator (</a:t>
            </a:r>
            <a:r>
              <a:rPr b="1" i="0" lang="en-US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::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outside class (</a:t>
            </a:r>
            <a:r>
              <a:rPr b="1" i="0" lang="en-US" sz="2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If declared public) 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AutoNum type="arabicPeriod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object level like other member functions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Cannot access any thing at object level</a:t>
            </a:r>
            <a:endParaRPr/>
          </a:p>
          <a:p>
            <a:pPr indent="-514350" lvl="1" marL="9715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Calibri"/>
              <a:buAutoNum type="arabicPeriod"/>
            </a:pPr>
            <a:r>
              <a:rPr b="1" i="0" lang="en-US" sz="24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Cannot call non-static functions</a:t>
            </a:r>
            <a:endParaRPr/>
          </a:p>
          <a:p>
            <a:pPr indent="-514350" lvl="1" marL="9715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Calibri"/>
              <a:buAutoNum type="arabicPeriod"/>
            </a:pPr>
            <a:r>
              <a:rPr b="1" i="0" lang="en-US" sz="24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Cannot read or write into non-static data members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1" marL="9715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AutoNum type="arabicPeriod"/>
            </a:pP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Do not have </a:t>
            </a:r>
            <a:r>
              <a:rPr b="1" i="0" lang="en-US" sz="2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pointer</a:t>
            </a:r>
            <a:endParaRPr/>
          </a:p>
          <a:p>
            <a:pPr indent="-514350" lvl="1" marL="9715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Calibri"/>
              <a:buAutoNum type="arabicPeriod"/>
            </a:pPr>
            <a:r>
              <a:rPr b="1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Cannot be declared as </a:t>
            </a:r>
            <a:r>
              <a:rPr b="1" i="0" lang="en-US" sz="2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const</a:t>
            </a:r>
            <a:r>
              <a:rPr b="1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function.</a:t>
            </a:r>
            <a:endParaRPr b="0" i="0" sz="24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 Static functions can call static functions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6"/>
          <p:cNvSpPr txBox="1"/>
          <p:nvPr>
            <p:ph type="title"/>
          </p:nvPr>
        </p:nvSpPr>
        <p:spPr>
          <a:xfrm>
            <a:off x="838200" y="365125"/>
            <a:ext cx="10515600" cy="1132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Data Members (</a:t>
            </a:r>
            <a:r>
              <a:rPr b="1" lang="en-US">
                <a:solidFill>
                  <a:srgbClr val="FF0000"/>
                </a:solidFill>
              </a:rPr>
              <a:t>Static</a:t>
            </a:r>
            <a:r>
              <a:rPr b="1" lang="en-US"/>
              <a:t>) and </a:t>
            </a:r>
            <a:r>
              <a:rPr b="1" lang="en-US">
                <a:solidFill>
                  <a:srgbClr val="FF0000"/>
                </a:solidFill>
              </a:rPr>
              <a:t>Static</a:t>
            </a:r>
            <a:r>
              <a:rPr b="1" lang="en-US"/>
              <a:t> functions	</a:t>
            </a:r>
            <a:endParaRPr b="1"/>
          </a:p>
        </p:txBody>
      </p:sp>
      <p:sp>
        <p:nvSpPr>
          <p:cNvPr id="317" name="Google Shape;317;p26"/>
          <p:cNvSpPr txBox="1"/>
          <p:nvPr>
            <p:ph idx="10" type="dt"/>
          </p:nvPr>
        </p:nvSpPr>
        <p:spPr>
          <a:xfrm>
            <a:off x="615149" y="63103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4/21/2021</a:t>
            </a:r>
            <a:endParaRPr/>
          </a:p>
        </p:txBody>
      </p:sp>
      <p:sp>
        <p:nvSpPr>
          <p:cNvPr id="318" name="Google Shape;318;p26"/>
          <p:cNvSpPr txBox="1"/>
          <p:nvPr>
            <p:ph idx="12" type="sldNum"/>
          </p:nvPr>
        </p:nvSpPr>
        <p:spPr>
          <a:xfrm>
            <a:off x="8789539" y="62455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9" name="Google Shape;319;p26"/>
          <p:cNvSpPr txBox="1"/>
          <p:nvPr/>
        </p:nvSpPr>
        <p:spPr>
          <a:xfrm>
            <a:off x="1177911" y="1514696"/>
            <a:ext cx="4664742" cy="4801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Point {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 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y;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static 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//static function</a:t>
            </a:r>
            <a:endParaRPr b="1" i="0" sz="18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void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incrementX();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void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printX();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//Initialized outside the class</a:t>
            </a:r>
            <a:endParaRPr b="1" sz="18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Point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::x = 50;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//Do not use static while definig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 Point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::incrementX() {  x++;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 Point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:: printX()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cout &lt;&lt; 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::x;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20" name="Google Shape;320;p26"/>
          <p:cNvCxnSpPr/>
          <p:nvPr/>
        </p:nvCxnSpPr>
        <p:spPr>
          <a:xfrm>
            <a:off x="5949266" y="1633264"/>
            <a:ext cx="0" cy="4252631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321" name="Google Shape;321;p26"/>
          <p:cNvSpPr txBox="1"/>
          <p:nvPr/>
        </p:nvSpPr>
        <p:spPr>
          <a:xfrm>
            <a:off x="6096000" y="1704018"/>
            <a:ext cx="4862761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main(){</a:t>
            </a:r>
            <a:endParaRPr b="1" sz="18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:: incrementX();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:: printX();</a:t>
            </a:r>
            <a:endParaRPr b="0" i="0" sz="18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i="0" sz="18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p.printX();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p.incrementX();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p2(5,8)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p.printPoint();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1"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322" name="Google Shape;322;p26"/>
          <p:cNvGrpSpPr/>
          <p:nvPr/>
        </p:nvGrpSpPr>
        <p:grpSpPr>
          <a:xfrm>
            <a:off x="4507594" y="1633264"/>
            <a:ext cx="1239611" cy="339085"/>
            <a:chOff x="10443919" y="1752211"/>
            <a:chExt cx="1239611" cy="369563"/>
          </a:xfrm>
        </p:grpSpPr>
        <p:sp>
          <p:nvSpPr>
            <p:cNvPr id="323" name="Google Shape;323;p26"/>
            <p:cNvSpPr/>
            <p:nvPr/>
          </p:nvSpPr>
          <p:spPr>
            <a:xfrm>
              <a:off x="10443919" y="1752211"/>
              <a:ext cx="1239611" cy="369563"/>
            </a:xfrm>
            <a:prstGeom prst="rect">
              <a:avLst/>
            </a:prstGeom>
            <a:solidFill>
              <a:schemeClr val="accent4"/>
            </a:solidFill>
            <a:ln cap="flat" cmpd="sng" w="12700">
              <a:solidFill>
                <a:srgbClr val="318C7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endParaRPr/>
            </a:p>
          </p:txBody>
        </p:sp>
        <p:sp>
          <p:nvSpPr>
            <p:cNvPr id="324" name="Google Shape;324;p26"/>
            <p:cNvSpPr/>
            <p:nvPr/>
          </p:nvSpPr>
          <p:spPr>
            <a:xfrm>
              <a:off x="10783295" y="1793471"/>
              <a:ext cx="793629" cy="287043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F942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50</a:t>
              </a:r>
              <a:endParaRPr/>
            </a:p>
          </p:txBody>
        </p:sp>
      </p:grpSp>
      <p:grpSp>
        <p:nvGrpSpPr>
          <p:cNvPr id="325" name="Google Shape;325;p26"/>
          <p:cNvGrpSpPr/>
          <p:nvPr/>
        </p:nvGrpSpPr>
        <p:grpSpPr>
          <a:xfrm>
            <a:off x="9022348" y="3120468"/>
            <a:ext cx="1239611" cy="339085"/>
            <a:chOff x="10443919" y="1752212"/>
            <a:chExt cx="1239611" cy="369563"/>
          </a:xfrm>
        </p:grpSpPr>
        <p:sp>
          <p:nvSpPr>
            <p:cNvPr id="326" name="Google Shape;326;p26"/>
            <p:cNvSpPr/>
            <p:nvPr/>
          </p:nvSpPr>
          <p:spPr>
            <a:xfrm>
              <a:off x="10443919" y="1752212"/>
              <a:ext cx="1239611" cy="369563"/>
            </a:xfrm>
            <a:prstGeom prst="rect">
              <a:avLst/>
            </a:prstGeom>
            <a:solidFill>
              <a:schemeClr val="accent4"/>
            </a:solidFill>
            <a:ln cap="flat" cmpd="sng" w="12700">
              <a:solidFill>
                <a:srgbClr val="318C7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y</a:t>
              </a:r>
              <a:endParaRPr/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10783295" y="1793471"/>
              <a:ext cx="793629" cy="287043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F942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</p:grpSp>
      <p:grpSp>
        <p:nvGrpSpPr>
          <p:cNvPr id="328" name="Google Shape;328;p26"/>
          <p:cNvGrpSpPr/>
          <p:nvPr/>
        </p:nvGrpSpPr>
        <p:grpSpPr>
          <a:xfrm>
            <a:off x="9022348" y="4483524"/>
            <a:ext cx="1239611" cy="339085"/>
            <a:chOff x="10443919" y="1752212"/>
            <a:chExt cx="1239611" cy="369563"/>
          </a:xfrm>
        </p:grpSpPr>
        <p:sp>
          <p:nvSpPr>
            <p:cNvPr id="329" name="Google Shape;329;p26"/>
            <p:cNvSpPr/>
            <p:nvPr/>
          </p:nvSpPr>
          <p:spPr>
            <a:xfrm>
              <a:off x="10443919" y="1752212"/>
              <a:ext cx="1239611" cy="369563"/>
            </a:xfrm>
            <a:prstGeom prst="rect">
              <a:avLst/>
            </a:prstGeom>
            <a:solidFill>
              <a:schemeClr val="accent4"/>
            </a:solidFill>
            <a:ln cap="flat" cmpd="sng" w="12700">
              <a:solidFill>
                <a:srgbClr val="318C7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y</a:t>
              </a:r>
              <a:endParaRPr/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10783295" y="1793471"/>
              <a:ext cx="793629" cy="287043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F942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</p:grpSp>
      <p:sp>
        <p:nvSpPr>
          <p:cNvPr id="331" name="Google Shape;331;p26"/>
          <p:cNvSpPr txBox="1"/>
          <p:nvPr/>
        </p:nvSpPr>
        <p:spPr>
          <a:xfrm>
            <a:off x="956430" y="1220073"/>
            <a:ext cx="10723544" cy="8263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7"/>
          <p:cNvSpPr txBox="1"/>
          <p:nvPr>
            <p:ph type="title"/>
          </p:nvPr>
        </p:nvSpPr>
        <p:spPr>
          <a:xfrm>
            <a:off x="838200" y="365125"/>
            <a:ext cx="10515600" cy="1132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Data Members (</a:t>
            </a:r>
            <a:r>
              <a:rPr b="1" lang="en-US">
                <a:solidFill>
                  <a:srgbClr val="FF0000"/>
                </a:solidFill>
              </a:rPr>
              <a:t>Static</a:t>
            </a:r>
            <a:r>
              <a:rPr b="1" lang="en-US"/>
              <a:t>) and </a:t>
            </a:r>
            <a:r>
              <a:rPr b="1" lang="en-US">
                <a:solidFill>
                  <a:srgbClr val="FF0000"/>
                </a:solidFill>
              </a:rPr>
              <a:t>Static</a:t>
            </a:r>
            <a:r>
              <a:rPr b="1" lang="en-US"/>
              <a:t> functions	</a:t>
            </a:r>
            <a:endParaRPr b="1"/>
          </a:p>
        </p:txBody>
      </p:sp>
      <p:sp>
        <p:nvSpPr>
          <p:cNvPr id="337" name="Google Shape;337;p27"/>
          <p:cNvSpPr txBox="1"/>
          <p:nvPr>
            <p:ph idx="10" type="dt"/>
          </p:nvPr>
        </p:nvSpPr>
        <p:spPr>
          <a:xfrm>
            <a:off x="615149" y="63103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4/21/2021</a:t>
            </a:r>
            <a:endParaRPr/>
          </a:p>
        </p:txBody>
      </p:sp>
      <p:sp>
        <p:nvSpPr>
          <p:cNvPr id="338" name="Google Shape;338;p27"/>
          <p:cNvSpPr txBox="1"/>
          <p:nvPr>
            <p:ph idx="12" type="sldNum"/>
          </p:nvPr>
        </p:nvSpPr>
        <p:spPr>
          <a:xfrm>
            <a:off x="8789539" y="62455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9" name="Google Shape;339;p27"/>
          <p:cNvSpPr txBox="1"/>
          <p:nvPr/>
        </p:nvSpPr>
        <p:spPr>
          <a:xfrm>
            <a:off x="1177911" y="1514696"/>
            <a:ext cx="4664742" cy="4801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Point {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 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y;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static 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//static function</a:t>
            </a:r>
            <a:endParaRPr b="1" i="0" sz="18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void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incrementX();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void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printX();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//Initialized outside the class</a:t>
            </a:r>
            <a:endParaRPr b="1" sz="18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Point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::x = 50;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//Do not use static while definig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 Point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::incrementX() {  x++;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 Point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:: printX()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cout &lt;&lt; x;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40" name="Google Shape;340;p27"/>
          <p:cNvCxnSpPr/>
          <p:nvPr/>
        </p:nvCxnSpPr>
        <p:spPr>
          <a:xfrm>
            <a:off x="5949266" y="1633264"/>
            <a:ext cx="0" cy="4252631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341" name="Google Shape;341;p27"/>
          <p:cNvSpPr txBox="1"/>
          <p:nvPr/>
        </p:nvSpPr>
        <p:spPr>
          <a:xfrm>
            <a:off x="6096000" y="1704018"/>
            <a:ext cx="4862761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main(){</a:t>
            </a:r>
            <a:endParaRPr b="1" sz="18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:: incrementX();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:: printX();</a:t>
            </a:r>
            <a:endParaRPr b="0" i="0" sz="18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i="0" sz="18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p.printX();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p.incrementX();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p2(5,8)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p.printPoint();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1"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342" name="Google Shape;342;p27"/>
          <p:cNvGrpSpPr/>
          <p:nvPr/>
        </p:nvGrpSpPr>
        <p:grpSpPr>
          <a:xfrm>
            <a:off x="4507594" y="1633264"/>
            <a:ext cx="1239611" cy="339085"/>
            <a:chOff x="10443919" y="1752211"/>
            <a:chExt cx="1239611" cy="369563"/>
          </a:xfrm>
        </p:grpSpPr>
        <p:sp>
          <p:nvSpPr>
            <p:cNvPr id="343" name="Google Shape;343;p27"/>
            <p:cNvSpPr/>
            <p:nvPr/>
          </p:nvSpPr>
          <p:spPr>
            <a:xfrm>
              <a:off x="10443919" y="1752211"/>
              <a:ext cx="1239611" cy="369563"/>
            </a:xfrm>
            <a:prstGeom prst="rect">
              <a:avLst/>
            </a:prstGeom>
            <a:solidFill>
              <a:schemeClr val="accent4"/>
            </a:solidFill>
            <a:ln cap="flat" cmpd="sng" w="12700">
              <a:solidFill>
                <a:srgbClr val="318C7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endParaRPr/>
            </a:p>
          </p:txBody>
        </p:sp>
        <p:sp>
          <p:nvSpPr>
            <p:cNvPr id="344" name="Google Shape;344;p27"/>
            <p:cNvSpPr/>
            <p:nvPr/>
          </p:nvSpPr>
          <p:spPr>
            <a:xfrm>
              <a:off x="10783295" y="1793471"/>
              <a:ext cx="793629" cy="287043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F942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50</a:t>
              </a:r>
              <a:endParaRPr/>
            </a:p>
          </p:txBody>
        </p:sp>
      </p:grpSp>
      <p:grpSp>
        <p:nvGrpSpPr>
          <p:cNvPr id="345" name="Google Shape;345;p27"/>
          <p:cNvGrpSpPr/>
          <p:nvPr/>
        </p:nvGrpSpPr>
        <p:grpSpPr>
          <a:xfrm>
            <a:off x="9022348" y="3120468"/>
            <a:ext cx="1239611" cy="339085"/>
            <a:chOff x="10443919" y="1752212"/>
            <a:chExt cx="1239611" cy="369563"/>
          </a:xfrm>
        </p:grpSpPr>
        <p:sp>
          <p:nvSpPr>
            <p:cNvPr id="346" name="Google Shape;346;p27"/>
            <p:cNvSpPr/>
            <p:nvPr/>
          </p:nvSpPr>
          <p:spPr>
            <a:xfrm>
              <a:off x="10443919" y="1752212"/>
              <a:ext cx="1239611" cy="369563"/>
            </a:xfrm>
            <a:prstGeom prst="rect">
              <a:avLst/>
            </a:prstGeom>
            <a:solidFill>
              <a:schemeClr val="accent4"/>
            </a:solidFill>
            <a:ln cap="flat" cmpd="sng" w="12700">
              <a:solidFill>
                <a:srgbClr val="318C7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y</a:t>
              </a:r>
              <a:endParaRPr/>
            </a:p>
          </p:txBody>
        </p:sp>
        <p:sp>
          <p:nvSpPr>
            <p:cNvPr id="347" name="Google Shape;347;p27"/>
            <p:cNvSpPr/>
            <p:nvPr/>
          </p:nvSpPr>
          <p:spPr>
            <a:xfrm>
              <a:off x="10783295" y="1793471"/>
              <a:ext cx="793629" cy="287043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F942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</p:grpSp>
      <p:grpSp>
        <p:nvGrpSpPr>
          <p:cNvPr id="348" name="Google Shape;348;p27"/>
          <p:cNvGrpSpPr/>
          <p:nvPr/>
        </p:nvGrpSpPr>
        <p:grpSpPr>
          <a:xfrm>
            <a:off x="9022348" y="4483524"/>
            <a:ext cx="1239611" cy="339085"/>
            <a:chOff x="10443919" y="1752212"/>
            <a:chExt cx="1239611" cy="369563"/>
          </a:xfrm>
        </p:grpSpPr>
        <p:sp>
          <p:nvSpPr>
            <p:cNvPr id="349" name="Google Shape;349;p27"/>
            <p:cNvSpPr/>
            <p:nvPr/>
          </p:nvSpPr>
          <p:spPr>
            <a:xfrm>
              <a:off x="10443919" y="1752212"/>
              <a:ext cx="1239611" cy="369563"/>
            </a:xfrm>
            <a:prstGeom prst="rect">
              <a:avLst/>
            </a:prstGeom>
            <a:solidFill>
              <a:schemeClr val="accent4"/>
            </a:solidFill>
            <a:ln cap="flat" cmpd="sng" w="12700">
              <a:solidFill>
                <a:srgbClr val="318C7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y</a:t>
              </a:r>
              <a:endParaRPr/>
            </a:p>
          </p:txBody>
        </p:sp>
        <p:sp>
          <p:nvSpPr>
            <p:cNvPr id="350" name="Google Shape;350;p27"/>
            <p:cNvSpPr/>
            <p:nvPr/>
          </p:nvSpPr>
          <p:spPr>
            <a:xfrm>
              <a:off x="10783295" y="1793471"/>
              <a:ext cx="793629" cy="287043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F942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</p:grpSp>
      <p:sp>
        <p:nvSpPr>
          <p:cNvPr id="351" name="Google Shape;351;p27"/>
          <p:cNvSpPr txBox="1"/>
          <p:nvPr/>
        </p:nvSpPr>
        <p:spPr>
          <a:xfrm>
            <a:off x="956430" y="1220073"/>
            <a:ext cx="10723544" cy="8263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4/21/2021</a:t>
            </a:r>
            <a:endParaRPr/>
          </a:p>
        </p:txBody>
      </p:sp>
      <p:sp>
        <p:nvSpPr>
          <p:cNvPr id="357" name="Google Shape;35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4/21/2021</a:t>
            </a:r>
            <a:endParaRPr/>
          </a:p>
        </p:txBody>
      </p:sp>
      <p:sp>
        <p:nvSpPr>
          <p:cNvPr id="363" name="Google Shape;36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Class Data Members (</a:t>
            </a:r>
            <a:r>
              <a:rPr b="1" lang="en-US">
                <a:solidFill>
                  <a:srgbClr val="FF0000"/>
                </a:solidFill>
              </a:rPr>
              <a:t>TYPES</a:t>
            </a:r>
            <a:r>
              <a:rPr b="1" lang="en-US"/>
              <a:t>)</a:t>
            </a:r>
            <a:endParaRPr b="1"/>
          </a:p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952500" y="1416050"/>
            <a:ext cx="10515600" cy="49226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200"/>
              <a:buFont typeface="Calibri"/>
              <a:buAutoNum type="arabicPeriod"/>
            </a:pPr>
            <a:r>
              <a:rPr b="0" i="0" lang="en-US" sz="32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Simple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3200"/>
              <a:buFont typeface="Calibri"/>
              <a:buAutoNum type="arabicPeriod"/>
            </a:pPr>
            <a:r>
              <a:rPr b="0" i="0" lang="en-US" sz="32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Pointers Dynamic Memory</a:t>
            </a:r>
            <a:endParaRPr b="0" i="0" sz="32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alibri"/>
              <a:buAutoNum type="arabicPeriod"/>
            </a:pPr>
            <a:r>
              <a:rPr b="0" i="0" lang="en-US" sz="32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Constant</a:t>
            </a:r>
            <a:r>
              <a:rPr b="0" i="0" lang="en-US" sz="32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514350" lvl="0" marL="5143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3200"/>
              <a:buFont typeface="Calibri"/>
              <a:buAutoNum type="arabicPeriod"/>
            </a:pPr>
            <a:r>
              <a:rPr b="0" i="0" lang="en-US" sz="32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Static and Static Member functions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ncapsulation in Java | Realtime Example, Advantage - Scientech Easy" id="99" name="Google Shape;99;p14"/>
          <p:cNvPicPr preferRelativeResize="0"/>
          <p:nvPr/>
        </p:nvPicPr>
        <p:blipFill rotWithShape="1">
          <a:blip r:embed="rId3">
            <a:alphaModFix/>
          </a:blip>
          <a:srcRect b="18225" l="0" r="0" t="3005"/>
          <a:stretch/>
        </p:blipFill>
        <p:spPr>
          <a:xfrm>
            <a:off x="8131242" y="316359"/>
            <a:ext cx="4060758" cy="2037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838200" y="365125"/>
            <a:ext cx="10515600" cy="10481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Data Members(</a:t>
            </a:r>
            <a:r>
              <a:rPr b="1" lang="en-US">
                <a:solidFill>
                  <a:srgbClr val="FF0000"/>
                </a:solidFill>
              </a:rPr>
              <a:t>Constant</a:t>
            </a:r>
            <a:r>
              <a:rPr b="1" lang="en-US"/>
              <a:t>)</a:t>
            </a:r>
            <a:endParaRPr b="1"/>
          </a:p>
        </p:txBody>
      </p:sp>
      <p:sp>
        <p:nvSpPr>
          <p:cNvPr id="105" name="Google Shape;105;p15"/>
          <p:cNvSpPr txBox="1"/>
          <p:nvPr>
            <p:ph idx="10" type="dt"/>
          </p:nvPr>
        </p:nvSpPr>
        <p:spPr>
          <a:xfrm>
            <a:off x="615149" y="63103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4/21/2021</a:t>
            </a:r>
            <a:endParaRPr/>
          </a:p>
        </p:txBody>
      </p:sp>
      <p:sp>
        <p:nvSpPr>
          <p:cNvPr id="106" name="Google Shape;106;p15"/>
          <p:cNvSpPr txBox="1"/>
          <p:nvPr>
            <p:ph idx="12" type="sldNum"/>
          </p:nvPr>
        </p:nvSpPr>
        <p:spPr>
          <a:xfrm>
            <a:off x="8789539" y="62455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15"/>
          <p:cNvSpPr txBox="1"/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947574" y="1413260"/>
            <a:ext cx="10714666" cy="4765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Does not change once initialized throughout life time of an object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Examples: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457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- Roll Number</a:t>
            </a:r>
            <a:endParaRPr/>
          </a:p>
          <a:p>
            <a:pPr indent="-457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 – ID</a:t>
            </a:r>
            <a:endParaRPr/>
          </a:p>
          <a:p>
            <a:pPr indent="-457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Point (fix axis) – X or Y (moves in line horizontal or vertical)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Initialization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With one fix value for all objects</a:t>
            </a:r>
            <a:r>
              <a:rPr b="0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(initialize in class definition)</a:t>
            </a:r>
            <a:endParaRPr b="1" i="0" sz="24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Different values for different objects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(initialize in constructors)</a:t>
            </a:r>
            <a:endParaRPr/>
          </a:p>
          <a:p>
            <a: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Use Member initializer syntax</a:t>
            </a:r>
            <a:endParaRPr/>
          </a:p>
          <a:p>
            <a: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 Data member Name (</a:t>
            </a:r>
            <a:r>
              <a:rPr b="1" i="0" lang="en-US" sz="20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or </a:t>
            </a:r>
            <a:r>
              <a:rPr b="1" i="0" lang="en-US" sz="2000" u="none" cap="none" strike="noStrik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variable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or </a:t>
            </a:r>
            <a:r>
              <a:rPr b="1" i="0" lang="en-US" sz="2000" u="none" cap="none" strike="noStrike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Expression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-508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1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838200" y="365125"/>
            <a:ext cx="10515600" cy="1132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Data Members(</a:t>
            </a:r>
            <a:r>
              <a:rPr b="1" lang="en-US">
                <a:solidFill>
                  <a:srgbClr val="FF0000"/>
                </a:solidFill>
              </a:rPr>
              <a:t>Constant</a:t>
            </a:r>
            <a:r>
              <a:rPr b="1" lang="en-US"/>
              <a:t>) 				Con..</a:t>
            </a:r>
            <a:endParaRPr b="1"/>
          </a:p>
        </p:txBody>
      </p:sp>
      <p:sp>
        <p:nvSpPr>
          <p:cNvPr id="114" name="Google Shape;114;p16"/>
          <p:cNvSpPr txBox="1"/>
          <p:nvPr>
            <p:ph idx="10" type="dt"/>
          </p:nvPr>
        </p:nvSpPr>
        <p:spPr>
          <a:xfrm>
            <a:off x="615149" y="63103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4/21/2021</a:t>
            </a:r>
            <a:endParaRPr/>
          </a:p>
        </p:txBody>
      </p:sp>
      <p:sp>
        <p:nvSpPr>
          <p:cNvPr id="115" name="Google Shape;115;p16"/>
          <p:cNvSpPr txBox="1"/>
          <p:nvPr>
            <p:ph idx="12" type="sldNum"/>
          </p:nvPr>
        </p:nvSpPr>
        <p:spPr>
          <a:xfrm>
            <a:off x="8789539" y="62455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" name="Google Shape;116;p16"/>
          <p:cNvSpPr txBox="1"/>
          <p:nvPr/>
        </p:nvSpPr>
        <p:spPr>
          <a:xfrm>
            <a:off x="1187120" y="1828630"/>
            <a:ext cx="455514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Point {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x;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 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 = 30;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1009718" y="1405870"/>
            <a:ext cx="10723544" cy="475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Arial"/>
              <a:buChar char="•"/>
            </a:pPr>
            <a:r>
              <a:rPr b="1" lang="en-US" sz="24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With one fix value for all objects </a:t>
            </a:r>
            <a:r>
              <a:rPr b="0" lang="en-US" sz="2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(initialize in class definition)</a:t>
            </a:r>
            <a:endParaRPr/>
          </a:p>
        </p:txBody>
      </p:sp>
      <p:cxnSp>
        <p:nvCxnSpPr>
          <p:cNvPr id="119" name="Google Shape;119;p16"/>
          <p:cNvCxnSpPr/>
          <p:nvPr/>
        </p:nvCxnSpPr>
        <p:spPr>
          <a:xfrm flipH="1">
            <a:off x="5765071" y="1979341"/>
            <a:ext cx="9571" cy="3717343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20" name="Google Shape;120;p16"/>
          <p:cNvSpPr txBox="1"/>
          <p:nvPr/>
        </p:nvSpPr>
        <p:spPr>
          <a:xfrm>
            <a:off x="6040934" y="1881759"/>
            <a:ext cx="4862761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main(){</a:t>
            </a:r>
            <a:endParaRPr b="1" sz="18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i="0" sz="18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p2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p3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1"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</p:txBody>
      </p:sp>
      <p:grpSp>
        <p:nvGrpSpPr>
          <p:cNvPr id="121" name="Google Shape;121;p16"/>
          <p:cNvGrpSpPr/>
          <p:nvPr/>
        </p:nvGrpSpPr>
        <p:grpSpPr>
          <a:xfrm>
            <a:off x="9397792" y="1723646"/>
            <a:ext cx="1239611" cy="998041"/>
            <a:chOff x="5493568" y="1800651"/>
            <a:chExt cx="2112121" cy="1663766"/>
          </a:xfrm>
        </p:grpSpPr>
        <p:grpSp>
          <p:nvGrpSpPr>
            <p:cNvPr id="122" name="Google Shape;122;p16"/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123" name="Google Shape;123;p16"/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8C7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/>
              </a:p>
            </p:txBody>
          </p:sp>
          <p:sp>
            <p:nvSpPr>
              <p:cNvPr id="124" name="Google Shape;124;p16"/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6F942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?</a:t>
                </a:r>
                <a:endParaRPr/>
              </a:p>
            </p:txBody>
          </p:sp>
        </p:grpSp>
        <p:sp>
          <p:nvSpPr>
            <p:cNvPr id="125" name="Google Shape;125;p16"/>
            <p:cNvSpPr/>
            <p:nvPr/>
          </p:nvSpPr>
          <p:spPr>
            <a:xfrm>
              <a:off x="6055381" y="2706579"/>
              <a:ext cx="1352233" cy="43548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F942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30</a:t>
              </a:r>
              <a:endParaRPr/>
            </a:p>
          </p:txBody>
        </p:sp>
      </p:grpSp>
      <p:grpSp>
        <p:nvGrpSpPr>
          <p:cNvPr id="126" name="Google Shape;126;p16"/>
          <p:cNvGrpSpPr/>
          <p:nvPr/>
        </p:nvGrpSpPr>
        <p:grpSpPr>
          <a:xfrm>
            <a:off x="9397792" y="2764610"/>
            <a:ext cx="1239611" cy="998041"/>
            <a:chOff x="5493568" y="1800651"/>
            <a:chExt cx="2112121" cy="1663766"/>
          </a:xfrm>
        </p:grpSpPr>
        <p:grpSp>
          <p:nvGrpSpPr>
            <p:cNvPr id="127" name="Google Shape;127;p16"/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128" name="Google Shape;128;p16"/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8C7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/>
              </a:p>
            </p:txBody>
          </p:sp>
          <p:sp>
            <p:nvSpPr>
              <p:cNvPr id="129" name="Google Shape;129;p16"/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6F942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?</a:t>
                </a:r>
                <a:endParaRPr/>
              </a:p>
            </p:txBody>
          </p:sp>
        </p:grpSp>
        <p:sp>
          <p:nvSpPr>
            <p:cNvPr id="130" name="Google Shape;130;p16"/>
            <p:cNvSpPr/>
            <p:nvPr/>
          </p:nvSpPr>
          <p:spPr>
            <a:xfrm>
              <a:off x="6055381" y="2706579"/>
              <a:ext cx="1352233" cy="43548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F942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30</a:t>
              </a:r>
              <a:endParaRPr/>
            </a:p>
          </p:txBody>
        </p:sp>
      </p:grpSp>
      <p:grpSp>
        <p:nvGrpSpPr>
          <p:cNvPr id="131" name="Google Shape;131;p16"/>
          <p:cNvGrpSpPr/>
          <p:nvPr/>
        </p:nvGrpSpPr>
        <p:grpSpPr>
          <a:xfrm>
            <a:off x="9397792" y="3805574"/>
            <a:ext cx="1239611" cy="998041"/>
            <a:chOff x="5493568" y="1800651"/>
            <a:chExt cx="2112121" cy="1663766"/>
          </a:xfrm>
        </p:grpSpPr>
        <p:grpSp>
          <p:nvGrpSpPr>
            <p:cNvPr id="132" name="Google Shape;132;p16"/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133" name="Google Shape;133;p16"/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8C7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/>
              </a:p>
            </p:txBody>
          </p:sp>
          <p:sp>
            <p:nvSpPr>
              <p:cNvPr id="134" name="Google Shape;134;p16"/>
              <p:cNvSpPr/>
              <p:nvPr/>
            </p:nvSpPr>
            <p:spPr>
              <a:xfrm>
                <a:off x="8798099" y="3787828"/>
                <a:ext cx="1450537" cy="22232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6F942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?</a:t>
                </a:r>
                <a:endParaRPr/>
              </a:p>
            </p:txBody>
          </p:sp>
        </p:grpSp>
        <p:sp>
          <p:nvSpPr>
            <p:cNvPr id="135" name="Google Shape;135;p16"/>
            <p:cNvSpPr/>
            <p:nvPr/>
          </p:nvSpPr>
          <p:spPr>
            <a:xfrm>
              <a:off x="6055381" y="2706579"/>
              <a:ext cx="1352233" cy="43548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F942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30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 txBox="1"/>
          <p:nvPr>
            <p:ph type="title"/>
          </p:nvPr>
        </p:nvSpPr>
        <p:spPr>
          <a:xfrm>
            <a:off x="838200" y="365125"/>
            <a:ext cx="10515600" cy="1132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Data Members(</a:t>
            </a:r>
            <a:r>
              <a:rPr b="1" lang="en-US">
                <a:solidFill>
                  <a:srgbClr val="FF0000"/>
                </a:solidFill>
              </a:rPr>
              <a:t>Constant</a:t>
            </a:r>
            <a:r>
              <a:rPr b="1" lang="en-US"/>
              <a:t>) 				Con..</a:t>
            </a:r>
            <a:endParaRPr b="1"/>
          </a:p>
        </p:txBody>
      </p:sp>
      <p:sp>
        <p:nvSpPr>
          <p:cNvPr id="141" name="Google Shape;141;p17"/>
          <p:cNvSpPr txBox="1"/>
          <p:nvPr>
            <p:ph idx="10" type="dt"/>
          </p:nvPr>
        </p:nvSpPr>
        <p:spPr>
          <a:xfrm>
            <a:off x="615149" y="63103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4/21/2021</a:t>
            </a:r>
            <a:endParaRPr/>
          </a:p>
        </p:txBody>
      </p:sp>
      <p:sp>
        <p:nvSpPr>
          <p:cNvPr id="142" name="Google Shape;142;p17"/>
          <p:cNvSpPr txBox="1"/>
          <p:nvPr>
            <p:ph idx="12" type="sldNum"/>
          </p:nvPr>
        </p:nvSpPr>
        <p:spPr>
          <a:xfrm>
            <a:off x="8789539" y="62455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3" name="Google Shape;143;p17"/>
          <p:cNvSpPr txBox="1"/>
          <p:nvPr/>
        </p:nvSpPr>
        <p:spPr>
          <a:xfrm>
            <a:off x="1187120" y="1828630"/>
            <a:ext cx="4555142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Point {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x;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 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 = 30;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//Default constructor</a:t>
            </a:r>
            <a:endParaRPr b="1" i="0" sz="18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Point();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//Parameterized constructors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Point(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Point(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::Point(){ x = 0; 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y = 0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::Point(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x){ </a:t>
            </a: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-&gt;x = x;}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::Point(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x,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y){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-&gt;x = x;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this-&gt;y = y;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4" name="Google Shape;144;p17"/>
          <p:cNvSpPr txBox="1"/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7"/>
          <p:cNvSpPr txBox="1"/>
          <p:nvPr/>
        </p:nvSpPr>
        <p:spPr>
          <a:xfrm>
            <a:off x="1009718" y="1405870"/>
            <a:ext cx="10723544" cy="475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With one fix value for all objects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(initialize in class definition)</a:t>
            </a:r>
            <a:endParaRPr/>
          </a:p>
        </p:txBody>
      </p:sp>
      <p:cxnSp>
        <p:nvCxnSpPr>
          <p:cNvPr id="146" name="Google Shape;146;p17"/>
          <p:cNvCxnSpPr/>
          <p:nvPr/>
        </p:nvCxnSpPr>
        <p:spPr>
          <a:xfrm flipH="1">
            <a:off x="5836422" y="2365697"/>
            <a:ext cx="9571" cy="3717343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47" name="Google Shape;147;p17"/>
          <p:cNvSpPr txBox="1"/>
          <p:nvPr/>
        </p:nvSpPr>
        <p:spPr>
          <a:xfrm>
            <a:off x="6118916" y="2365697"/>
            <a:ext cx="4862761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main(){</a:t>
            </a:r>
            <a:endParaRPr b="1" sz="18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i="0" sz="18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p2(2)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p3(5,8)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1"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//Compiler Error: cannot change the constant member using assignment once initialized</a:t>
            </a:r>
            <a:endParaRPr b="1"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sz="18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48" name="Google Shape;148;p17"/>
          <p:cNvGrpSpPr/>
          <p:nvPr/>
        </p:nvGrpSpPr>
        <p:grpSpPr>
          <a:xfrm>
            <a:off x="9397792" y="1723646"/>
            <a:ext cx="1239611" cy="998041"/>
            <a:chOff x="5493568" y="1800651"/>
            <a:chExt cx="2112121" cy="1663766"/>
          </a:xfrm>
        </p:grpSpPr>
        <p:grpSp>
          <p:nvGrpSpPr>
            <p:cNvPr id="149" name="Google Shape;149;p17"/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150" name="Google Shape;150;p17"/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8C7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/>
              </a:p>
            </p:txBody>
          </p:sp>
          <p:sp>
            <p:nvSpPr>
              <p:cNvPr id="151" name="Google Shape;151;p17"/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6F942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</p:grpSp>
        <p:sp>
          <p:nvSpPr>
            <p:cNvPr id="152" name="Google Shape;152;p17"/>
            <p:cNvSpPr/>
            <p:nvPr/>
          </p:nvSpPr>
          <p:spPr>
            <a:xfrm>
              <a:off x="6055381" y="2706579"/>
              <a:ext cx="1352233" cy="43548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F942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</p:grpSp>
      <p:grpSp>
        <p:nvGrpSpPr>
          <p:cNvPr id="153" name="Google Shape;153;p17"/>
          <p:cNvGrpSpPr/>
          <p:nvPr/>
        </p:nvGrpSpPr>
        <p:grpSpPr>
          <a:xfrm>
            <a:off x="9397792" y="2764610"/>
            <a:ext cx="1239611" cy="998041"/>
            <a:chOff x="5493568" y="1800651"/>
            <a:chExt cx="2112121" cy="1663766"/>
          </a:xfrm>
        </p:grpSpPr>
        <p:grpSp>
          <p:nvGrpSpPr>
            <p:cNvPr id="154" name="Google Shape;154;p17"/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155" name="Google Shape;155;p17"/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8C7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/>
              </a:p>
            </p:txBody>
          </p:sp>
          <p:sp>
            <p:nvSpPr>
              <p:cNvPr id="156" name="Google Shape;156;p17"/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6F942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</p:grpSp>
        <p:sp>
          <p:nvSpPr>
            <p:cNvPr id="157" name="Google Shape;157;p17"/>
            <p:cNvSpPr/>
            <p:nvPr/>
          </p:nvSpPr>
          <p:spPr>
            <a:xfrm>
              <a:off x="6055381" y="2706579"/>
              <a:ext cx="1352233" cy="43548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F942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</p:grpSp>
      <p:grpSp>
        <p:nvGrpSpPr>
          <p:cNvPr id="158" name="Google Shape;158;p17"/>
          <p:cNvGrpSpPr/>
          <p:nvPr/>
        </p:nvGrpSpPr>
        <p:grpSpPr>
          <a:xfrm>
            <a:off x="9397792" y="3805574"/>
            <a:ext cx="1239611" cy="998041"/>
            <a:chOff x="5493568" y="1800651"/>
            <a:chExt cx="2112121" cy="1663766"/>
          </a:xfrm>
        </p:grpSpPr>
        <p:grpSp>
          <p:nvGrpSpPr>
            <p:cNvPr id="159" name="Google Shape;159;p17"/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160" name="Google Shape;160;p17"/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8C7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/>
              </a:p>
            </p:txBody>
          </p:sp>
          <p:sp>
            <p:nvSpPr>
              <p:cNvPr id="161" name="Google Shape;161;p17"/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6F942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  <p:sp>
          <p:nvSpPr>
            <p:cNvPr id="162" name="Google Shape;162;p17"/>
            <p:cNvSpPr/>
            <p:nvPr/>
          </p:nvSpPr>
          <p:spPr>
            <a:xfrm>
              <a:off x="6055381" y="2706579"/>
              <a:ext cx="1352233" cy="43548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F942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838200" y="365125"/>
            <a:ext cx="10515600" cy="1132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Data Members(</a:t>
            </a:r>
            <a:r>
              <a:rPr b="1" lang="en-US">
                <a:solidFill>
                  <a:srgbClr val="FF0000"/>
                </a:solidFill>
              </a:rPr>
              <a:t>Constant</a:t>
            </a:r>
            <a:r>
              <a:rPr b="1" lang="en-US"/>
              <a:t>) 				Con..</a:t>
            </a:r>
            <a:endParaRPr b="1"/>
          </a:p>
        </p:txBody>
      </p:sp>
      <p:sp>
        <p:nvSpPr>
          <p:cNvPr id="168" name="Google Shape;168;p18"/>
          <p:cNvSpPr txBox="1"/>
          <p:nvPr>
            <p:ph idx="10" type="dt"/>
          </p:nvPr>
        </p:nvSpPr>
        <p:spPr>
          <a:xfrm>
            <a:off x="615149" y="63103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4/21/2021</a:t>
            </a:r>
            <a:endParaRPr/>
          </a:p>
        </p:txBody>
      </p:sp>
      <p:sp>
        <p:nvSpPr>
          <p:cNvPr id="169" name="Google Shape;169;p18"/>
          <p:cNvSpPr txBox="1"/>
          <p:nvPr>
            <p:ph idx="12" type="sldNum"/>
          </p:nvPr>
        </p:nvSpPr>
        <p:spPr>
          <a:xfrm>
            <a:off x="8789539" y="62455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0" name="Google Shape;170;p18"/>
          <p:cNvSpPr txBox="1"/>
          <p:nvPr/>
        </p:nvSpPr>
        <p:spPr>
          <a:xfrm>
            <a:off x="1187120" y="1828630"/>
            <a:ext cx="4555142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Point {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x;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 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 = 30;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//Default constructor</a:t>
            </a:r>
            <a:endParaRPr b="1" i="0" sz="18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Point();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//Parameterized constructors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Point(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Point(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::Point(){ x = 0;}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::Point(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x){ </a:t>
            </a: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-&gt;x = x;}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::Point(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x,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y){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-&gt;x = 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1" name="Google Shape;171;p18"/>
          <p:cNvSpPr txBox="1"/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8"/>
          <p:cNvSpPr txBox="1"/>
          <p:nvPr/>
        </p:nvSpPr>
        <p:spPr>
          <a:xfrm>
            <a:off x="1009718" y="1405870"/>
            <a:ext cx="10723544" cy="475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With one fix value for all objects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(initialize in class definition)</a:t>
            </a:r>
            <a:endParaRPr/>
          </a:p>
        </p:txBody>
      </p:sp>
      <p:cxnSp>
        <p:nvCxnSpPr>
          <p:cNvPr id="173" name="Google Shape;173;p18"/>
          <p:cNvCxnSpPr/>
          <p:nvPr/>
        </p:nvCxnSpPr>
        <p:spPr>
          <a:xfrm flipH="1">
            <a:off x="5836422" y="2365697"/>
            <a:ext cx="9571" cy="3717343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74" name="Google Shape;174;p18"/>
          <p:cNvSpPr txBox="1"/>
          <p:nvPr/>
        </p:nvSpPr>
        <p:spPr>
          <a:xfrm>
            <a:off x="6118916" y="2365697"/>
            <a:ext cx="4862761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main(){</a:t>
            </a:r>
            <a:endParaRPr b="1" sz="18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i="0" sz="18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p2(2)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p3(5,8)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1"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//Same constant members data for all objects</a:t>
            </a:r>
            <a:endParaRPr b="1"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sz="18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75" name="Google Shape;175;p18"/>
          <p:cNvGrpSpPr/>
          <p:nvPr/>
        </p:nvGrpSpPr>
        <p:grpSpPr>
          <a:xfrm>
            <a:off x="9397792" y="1723646"/>
            <a:ext cx="1239611" cy="998041"/>
            <a:chOff x="5493568" y="1800651"/>
            <a:chExt cx="2112121" cy="1663766"/>
          </a:xfrm>
        </p:grpSpPr>
        <p:grpSp>
          <p:nvGrpSpPr>
            <p:cNvPr id="176" name="Google Shape;176;p18"/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177" name="Google Shape;177;p18"/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8C7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/>
              </a:p>
            </p:txBody>
          </p:sp>
          <p:sp>
            <p:nvSpPr>
              <p:cNvPr id="178" name="Google Shape;178;p18"/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6F942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</p:grpSp>
        <p:sp>
          <p:nvSpPr>
            <p:cNvPr id="179" name="Google Shape;179;p18"/>
            <p:cNvSpPr/>
            <p:nvPr/>
          </p:nvSpPr>
          <p:spPr>
            <a:xfrm>
              <a:off x="6055381" y="2706579"/>
              <a:ext cx="1352233" cy="43548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F942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30</a:t>
              </a:r>
              <a:endParaRPr/>
            </a:p>
          </p:txBody>
        </p:sp>
      </p:grpSp>
      <p:grpSp>
        <p:nvGrpSpPr>
          <p:cNvPr id="180" name="Google Shape;180;p18"/>
          <p:cNvGrpSpPr/>
          <p:nvPr/>
        </p:nvGrpSpPr>
        <p:grpSpPr>
          <a:xfrm>
            <a:off x="9397792" y="2764610"/>
            <a:ext cx="1239611" cy="998041"/>
            <a:chOff x="5493568" y="1800651"/>
            <a:chExt cx="2112121" cy="1663766"/>
          </a:xfrm>
        </p:grpSpPr>
        <p:grpSp>
          <p:nvGrpSpPr>
            <p:cNvPr id="181" name="Google Shape;181;p18"/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182" name="Google Shape;182;p18"/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8C7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/>
              </a:p>
            </p:txBody>
          </p:sp>
          <p:sp>
            <p:nvSpPr>
              <p:cNvPr id="183" name="Google Shape;183;p18"/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6F942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</p:grpSp>
        <p:sp>
          <p:nvSpPr>
            <p:cNvPr id="184" name="Google Shape;184;p18"/>
            <p:cNvSpPr/>
            <p:nvPr/>
          </p:nvSpPr>
          <p:spPr>
            <a:xfrm>
              <a:off x="6055381" y="2706579"/>
              <a:ext cx="1352233" cy="43548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F942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30</a:t>
              </a:r>
              <a:endParaRPr/>
            </a:p>
          </p:txBody>
        </p:sp>
      </p:grpSp>
      <p:grpSp>
        <p:nvGrpSpPr>
          <p:cNvPr id="185" name="Google Shape;185;p18"/>
          <p:cNvGrpSpPr/>
          <p:nvPr/>
        </p:nvGrpSpPr>
        <p:grpSpPr>
          <a:xfrm>
            <a:off x="9397792" y="3805574"/>
            <a:ext cx="1239611" cy="998041"/>
            <a:chOff x="5493568" y="1800651"/>
            <a:chExt cx="2112121" cy="1663766"/>
          </a:xfrm>
        </p:grpSpPr>
        <p:grpSp>
          <p:nvGrpSpPr>
            <p:cNvPr id="186" name="Google Shape;186;p18"/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187" name="Google Shape;187;p18"/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8C7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/>
              </a:p>
            </p:txBody>
          </p:sp>
          <p:sp>
            <p:nvSpPr>
              <p:cNvPr id="188" name="Google Shape;188;p18"/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6F942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  <p:sp>
          <p:nvSpPr>
            <p:cNvPr id="189" name="Google Shape;189;p18"/>
            <p:cNvSpPr/>
            <p:nvPr/>
          </p:nvSpPr>
          <p:spPr>
            <a:xfrm>
              <a:off x="6055381" y="2706579"/>
              <a:ext cx="1352233" cy="43548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F942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30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 txBox="1"/>
          <p:nvPr>
            <p:ph type="title"/>
          </p:nvPr>
        </p:nvSpPr>
        <p:spPr>
          <a:xfrm>
            <a:off x="838200" y="365125"/>
            <a:ext cx="10515600" cy="1132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Data Members(</a:t>
            </a:r>
            <a:r>
              <a:rPr b="1" lang="en-US">
                <a:solidFill>
                  <a:srgbClr val="FF0000"/>
                </a:solidFill>
              </a:rPr>
              <a:t>Constant</a:t>
            </a:r>
            <a:r>
              <a:rPr b="1" lang="en-US"/>
              <a:t>) 				Con..</a:t>
            </a:r>
            <a:endParaRPr b="1"/>
          </a:p>
        </p:txBody>
      </p:sp>
      <p:sp>
        <p:nvSpPr>
          <p:cNvPr id="195" name="Google Shape;195;p19"/>
          <p:cNvSpPr txBox="1"/>
          <p:nvPr>
            <p:ph idx="10" type="dt"/>
          </p:nvPr>
        </p:nvSpPr>
        <p:spPr>
          <a:xfrm>
            <a:off x="615149" y="63103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4/21/2021</a:t>
            </a:r>
            <a:endParaRPr/>
          </a:p>
        </p:txBody>
      </p:sp>
      <p:sp>
        <p:nvSpPr>
          <p:cNvPr id="196" name="Google Shape;196;p19"/>
          <p:cNvSpPr txBox="1"/>
          <p:nvPr>
            <p:ph idx="12" type="sldNum"/>
          </p:nvPr>
        </p:nvSpPr>
        <p:spPr>
          <a:xfrm>
            <a:off x="8789539" y="62455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7" name="Google Shape;197;p19"/>
          <p:cNvSpPr txBox="1"/>
          <p:nvPr/>
        </p:nvSpPr>
        <p:spPr>
          <a:xfrm>
            <a:off x="1187120" y="1828630"/>
            <a:ext cx="4555142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Point {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x;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 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 = 30;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//Default constructor</a:t>
            </a:r>
            <a:endParaRPr b="1" i="0" sz="18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Point();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//Parameterized constructors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Point(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Point(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::Point()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:y(0)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x = 0;}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::Point(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x){ </a:t>
            </a: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-&gt;x = x;}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::Point(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x,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y)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:y(y)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-&gt;x = 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8" name="Google Shape;198;p19"/>
          <p:cNvSpPr txBox="1"/>
          <p:nvPr/>
        </p:nvSpPr>
        <p:spPr>
          <a:xfrm>
            <a:off x="938696" y="1162193"/>
            <a:ext cx="10723544" cy="8263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Different values for different objects </a:t>
            </a:r>
            <a:r>
              <a:rPr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(initialize in constructors)</a:t>
            </a:r>
            <a:endParaRPr/>
          </a:p>
          <a:p>
            <a: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Use Member initializer syntax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 member Name (</a:t>
            </a:r>
            <a:r>
              <a:rPr b="1" i="0" lang="en-US" sz="20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or </a:t>
            </a:r>
            <a:r>
              <a:rPr b="1" i="0" lang="en-US" sz="2000" u="none" cap="none" strike="noStrik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variable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or </a:t>
            </a:r>
            <a:r>
              <a:rPr b="1" i="0" lang="en-US" sz="2000" u="none" cap="none" strike="noStrike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Expression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9" name="Google Shape;199;p19"/>
          <p:cNvCxnSpPr/>
          <p:nvPr/>
        </p:nvCxnSpPr>
        <p:spPr>
          <a:xfrm flipH="1">
            <a:off x="5836422" y="2365697"/>
            <a:ext cx="9571" cy="3717343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00" name="Google Shape;200;p19"/>
          <p:cNvSpPr txBox="1"/>
          <p:nvPr/>
        </p:nvSpPr>
        <p:spPr>
          <a:xfrm>
            <a:off x="6118916" y="2365697"/>
            <a:ext cx="4862761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main(){</a:t>
            </a:r>
            <a:endParaRPr b="1" sz="18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i="0" sz="18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p2(2)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p3(5,8)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1"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//Different constant members data for all objects</a:t>
            </a:r>
            <a:endParaRPr b="1" sz="18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01" name="Google Shape;201;p19"/>
          <p:cNvGrpSpPr/>
          <p:nvPr/>
        </p:nvGrpSpPr>
        <p:grpSpPr>
          <a:xfrm>
            <a:off x="9397792" y="1936711"/>
            <a:ext cx="1239611" cy="998041"/>
            <a:chOff x="5493568" y="1800651"/>
            <a:chExt cx="2112121" cy="1663766"/>
          </a:xfrm>
        </p:grpSpPr>
        <p:grpSp>
          <p:nvGrpSpPr>
            <p:cNvPr id="202" name="Google Shape;202;p19"/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203" name="Google Shape;203;p19"/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8C7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/>
              </a:p>
            </p:txBody>
          </p:sp>
          <p:sp>
            <p:nvSpPr>
              <p:cNvPr id="204" name="Google Shape;204;p19"/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6F942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</p:grpSp>
        <p:sp>
          <p:nvSpPr>
            <p:cNvPr id="205" name="Google Shape;205;p19"/>
            <p:cNvSpPr/>
            <p:nvPr/>
          </p:nvSpPr>
          <p:spPr>
            <a:xfrm>
              <a:off x="6055381" y="2706579"/>
              <a:ext cx="1352233" cy="43548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F942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</p:grpSp>
      <p:grpSp>
        <p:nvGrpSpPr>
          <p:cNvPr id="206" name="Google Shape;206;p19"/>
          <p:cNvGrpSpPr/>
          <p:nvPr/>
        </p:nvGrpSpPr>
        <p:grpSpPr>
          <a:xfrm>
            <a:off x="9397792" y="2977675"/>
            <a:ext cx="1239611" cy="998041"/>
            <a:chOff x="5493568" y="1800651"/>
            <a:chExt cx="2112121" cy="1663766"/>
          </a:xfrm>
        </p:grpSpPr>
        <p:grpSp>
          <p:nvGrpSpPr>
            <p:cNvPr id="207" name="Google Shape;207;p19"/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208" name="Google Shape;208;p19"/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8C7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/>
              </a:p>
            </p:txBody>
          </p:sp>
          <p:sp>
            <p:nvSpPr>
              <p:cNvPr id="209" name="Google Shape;209;p19"/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6F942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/>
              </a:p>
            </p:txBody>
          </p:sp>
        </p:grpSp>
        <p:sp>
          <p:nvSpPr>
            <p:cNvPr id="210" name="Google Shape;210;p19"/>
            <p:cNvSpPr/>
            <p:nvPr/>
          </p:nvSpPr>
          <p:spPr>
            <a:xfrm>
              <a:off x="6055381" y="2706579"/>
              <a:ext cx="1352233" cy="43548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F942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30</a:t>
              </a:r>
              <a:endParaRPr/>
            </a:p>
          </p:txBody>
        </p:sp>
      </p:grpSp>
      <p:grpSp>
        <p:nvGrpSpPr>
          <p:cNvPr id="211" name="Google Shape;211;p19"/>
          <p:cNvGrpSpPr/>
          <p:nvPr/>
        </p:nvGrpSpPr>
        <p:grpSpPr>
          <a:xfrm>
            <a:off x="9397792" y="4018639"/>
            <a:ext cx="1239611" cy="998041"/>
            <a:chOff x="5493568" y="1800651"/>
            <a:chExt cx="2112121" cy="1663766"/>
          </a:xfrm>
        </p:grpSpPr>
        <p:grpSp>
          <p:nvGrpSpPr>
            <p:cNvPr id="212" name="Google Shape;212;p19"/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213" name="Google Shape;213;p19"/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8C7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/>
              </a:p>
            </p:txBody>
          </p:sp>
          <p:sp>
            <p:nvSpPr>
              <p:cNvPr id="214" name="Google Shape;214;p19"/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6F942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  <p:sp>
          <p:nvSpPr>
            <p:cNvPr id="215" name="Google Shape;215;p19"/>
            <p:cNvSpPr/>
            <p:nvPr/>
          </p:nvSpPr>
          <p:spPr>
            <a:xfrm>
              <a:off x="6055381" y="2706579"/>
              <a:ext cx="1352233" cy="43548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F942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0"/>
          <p:cNvSpPr txBox="1"/>
          <p:nvPr>
            <p:ph type="title"/>
          </p:nvPr>
        </p:nvSpPr>
        <p:spPr>
          <a:xfrm>
            <a:off x="838200" y="365125"/>
            <a:ext cx="10515600" cy="1132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Data Members(</a:t>
            </a:r>
            <a:r>
              <a:rPr b="1" lang="en-US">
                <a:solidFill>
                  <a:srgbClr val="FF0000"/>
                </a:solidFill>
              </a:rPr>
              <a:t>Constant</a:t>
            </a:r>
            <a:r>
              <a:rPr b="1" lang="en-US"/>
              <a:t>) 				Con..</a:t>
            </a:r>
            <a:endParaRPr b="1"/>
          </a:p>
        </p:txBody>
      </p:sp>
      <p:sp>
        <p:nvSpPr>
          <p:cNvPr id="221" name="Google Shape;221;p20"/>
          <p:cNvSpPr txBox="1"/>
          <p:nvPr>
            <p:ph idx="10" type="dt"/>
          </p:nvPr>
        </p:nvSpPr>
        <p:spPr>
          <a:xfrm>
            <a:off x="615149" y="63103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4/21/2021</a:t>
            </a:r>
            <a:endParaRPr/>
          </a:p>
        </p:txBody>
      </p:sp>
      <p:sp>
        <p:nvSpPr>
          <p:cNvPr id="222" name="Google Shape;222;p20"/>
          <p:cNvSpPr txBox="1"/>
          <p:nvPr>
            <p:ph idx="12" type="sldNum"/>
          </p:nvPr>
        </p:nvSpPr>
        <p:spPr>
          <a:xfrm>
            <a:off x="8789539" y="62455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3" name="Google Shape;223;p20"/>
          <p:cNvSpPr txBox="1"/>
          <p:nvPr/>
        </p:nvSpPr>
        <p:spPr>
          <a:xfrm>
            <a:off x="1083729" y="1828630"/>
            <a:ext cx="4862760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Point {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x;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 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Point(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 = 0, 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 = 0);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Point(</a:t>
            </a: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&amp; p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//Default and Parameterized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::Point(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 = 0, 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 = 0)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:y(y)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-&gt;x = x;}</a:t>
            </a:r>
            <a:endParaRPr sz="18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//Copy Constructor</a:t>
            </a:r>
            <a:endParaRPr sz="18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::Point(</a:t>
            </a: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 </a:t>
            </a:r>
            <a:r>
              <a:rPr b="1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&amp; p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:y(p.y) 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! = &amp;p)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-&gt;x = p.x;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4" name="Google Shape;224;p20"/>
          <p:cNvSpPr txBox="1"/>
          <p:nvPr/>
        </p:nvSpPr>
        <p:spPr>
          <a:xfrm>
            <a:off x="938696" y="1162193"/>
            <a:ext cx="10723544" cy="8263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Different values for different objects </a:t>
            </a:r>
            <a:r>
              <a:rPr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(initialize in constructors)</a:t>
            </a:r>
            <a:endParaRPr/>
          </a:p>
          <a:p>
            <a: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Use Member initializer syntax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 member Name (</a:t>
            </a:r>
            <a:r>
              <a:rPr b="1" i="0" lang="en-US" sz="20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or </a:t>
            </a:r>
            <a:r>
              <a:rPr b="1" i="0" lang="en-US" sz="2000" u="none" cap="none" strike="noStrike">
                <a:solidFill>
                  <a:srgbClr val="FFC000"/>
                </a:solidFill>
                <a:latin typeface="Consolas"/>
                <a:ea typeface="Consolas"/>
                <a:cs typeface="Consolas"/>
                <a:sym typeface="Consolas"/>
              </a:rPr>
              <a:t>variable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or </a:t>
            </a:r>
            <a:r>
              <a:rPr b="1" i="0" lang="en-US" sz="2000" u="none" cap="none" strike="noStrike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Expression</a:t>
            </a:r>
            <a:r>
              <a:rPr b="1" i="0" lang="en-US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5" name="Google Shape;225;p20"/>
          <p:cNvCxnSpPr/>
          <p:nvPr/>
        </p:nvCxnSpPr>
        <p:spPr>
          <a:xfrm flipH="1">
            <a:off x="5995042" y="2321767"/>
            <a:ext cx="9571" cy="3717343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26" name="Google Shape;226;p20"/>
          <p:cNvSpPr txBox="1"/>
          <p:nvPr/>
        </p:nvSpPr>
        <p:spPr>
          <a:xfrm>
            <a:off x="6118916" y="2365697"/>
            <a:ext cx="4862761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main(){</a:t>
            </a:r>
            <a:endParaRPr b="1" sz="18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i="0" sz="18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p2(5,8)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p3 = p2;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1"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//Different constant members data for all objects</a:t>
            </a:r>
            <a:endParaRPr b="1" sz="18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27" name="Google Shape;227;p20"/>
          <p:cNvGrpSpPr/>
          <p:nvPr/>
        </p:nvGrpSpPr>
        <p:grpSpPr>
          <a:xfrm>
            <a:off x="9397792" y="1936711"/>
            <a:ext cx="1239611" cy="998041"/>
            <a:chOff x="5493568" y="1800651"/>
            <a:chExt cx="2112121" cy="1663766"/>
          </a:xfrm>
        </p:grpSpPr>
        <p:grpSp>
          <p:nvGrpSpPr>
            <p:cNvPr id="228" name="Google Shape;228;p20"/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229" name="Google Shape;229;p20"/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8C7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/>
              </a:p>
            </p:txBody>
          </p:sp>
          <p:sp>
            <p:nvSpPr>
              <p:cNvPr id="230" name="Google Shape;230;p20"/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6F942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</p:grpSp>
        <p:sp>
          <p:nvSpPr>
            <p:cNvPr id="231" name="Google Shape;231;p20"/>
            <p:cNvSpPr/>
            <p:nvPr/>
          </p:nvSpPr>
          <p:spPr>
            <a:xfrm>
              <a:off x="6055381" y="2706579"/>
              <a:ext cx="1352233" cy="43548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F942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</p:grpSp>
      <p:grpSp>
        <p:nvGrpSpPr>
          <p:cNvPr id="232" name="Google Shape;232;p20"/>
          <p:cNvGrpSpPr/>
          <p:nvPr/>
        </p:nvGrpSpPr>
        <p:grpSpPr>
          <a:xfrm>
            <a:off x="9397792" y="2977675"/>
            <a:ext cx="1239611" cy="998041"/>
            <a:chOff x="5493568" y="1800651"/>
            <a:chExt cx="2112121" cy="1663766"/>
          </a:xfrm>
        </p:grpSpPr>
        <p:grpSp>
          <p:nvGrpSpPr>
            <p:cNvPr id="233" name="Google Shape;233;p20"/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234" name="Google Shape;234;p20"/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8C7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/>
              </a:p>
            </p:txBody>
          </p:sp>
          <p:sp>
            <p:nvSpPr>
              <p:cNvPr id="235" name="Google Shape;235;p20"/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6F942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  <p:sp>
          <p:nvSpPr>
            <p:cNvPr id="236" name="Google Shape;236;p20"/>
            <p:cNvSpPr/>
            <p:nvPr/>
          </p:nvSpPr>
          <p:spPr>
            <a:xfrm>
              <a:off x="6055381" y="2706579"/>
              <a:ext cx="1352233" cy="43548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F942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</p:grpSp>
      <p:grpSp>
        <p:nvGrpSpPr>
          <p:cNvPr id="237" name="Google Shape;237;p20"/>
          <p:cNvGrpSpPr/>
          <p:nvPr/>
        </p:nvGrpSpPr>
        <p:grpSpPr>
          <a:xfrm>
            <a:off x="9397792" y="4018639"/>
            <a:ext cx="1239611" cy="998041"/>
            <a:chOff x="5493568" y="1800651"/>
            <a:chExt cx="2112121" cy="1663766"/>
          </a:xfrm>
        </p:grpSpPr>
        <p:grpSp>
          <p:nvGrpSpPr>
            <p:cNvPr id="238" name="Google Shape;238;p20"/>
            <p:cNvGrpSpPr/>
            <p:nvPr/>
          </p:nvGrpSpPr>
          <p:grpSpPr>
            <a:xfrm>
              <a:off x="5493568" y="1800651"/>
              <a:ext cx="2112121" cy="1663766"/>
              <a:chOff x="8195442" y="3648744"/>
              <a:chExt cx="2265671" cy="773002"/>
            </a:xfrm>
          </p:grpSpPr>
          <p:sp>
            <p:nvSpPr>
              <p:cNvPr id="239" name="Google Shape;239;p20"/>
              <p:cNvSpPr/>
              <p:nvPr/>
            </p:nvSpPr>
            <p:spPr>
              <a:xfrm>
                <a:off x="8195442" y="3648744"/>
                <a:ext cx="2265671" cy="773002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318C7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/>
              </a:p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/>
              </a:p>
            </p:txBody>
          </p:sp>
          <p:sp>
            <p:nvSpPr>
              <p:cNvPr id="240" name="Google Shape;240;p20"/>
              <p:cNvSpPr/>
              <p:nvPr/>
            </p:nvSpPr>
            <p:spPr>
              <a:xfrm>
                <a:off x="8798098" y="3787828"/>
                <a:ext cx="1450537" cy="222320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6F9428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/>
              </a:p>
            </p:txBody>
          </p:sp>
        </p:grpSp>
        <p:sp>
          <p:nvSpPr>
            <p:cNvPr id="241" name="Google Shape;241;p20"/>
            <p:cNvSpPr/>
            <p:nvPr/>
          </p:nvSpPr>
          <p:spPr>
            <a:xfrm>
              <a:off x="6055381" y="2706579"/>
              <a:ext cx="1352233" cy="43548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6F942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/>
          <p:nvPr>
            <p:ph type="title"/>
          </p:nvPr>
        </p:nvSpPr>
        <p:spPr>
          <a:xfrm>
            <a:off x="838200" y="365125"/>
            <a:ext cx="10515600" cy="10481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FF0000"/>
                </a:solidFill>
              </a:rPr>
              <a:t>Static </a:t>
            </a:r>
            <a:r>
              <a:rPr b="1" lang="en-US"/>
              <a:t>Variables</a:t>
            </a:r>
            <a:endParaRPr b="1"/>
          </a:p>
        </p:txBody>
      </p:sp>
      <p:sp>
        <p:nvSpPr>
          <p:cNvPr id="247" name="Google Shape;247;p21"/>
          <p:cNvSpPr txBox="1"/>
          <p:nvPr>
            <p:ph idx="10" type="dt"/>
          </p:nvPr>
        </p:nvSpPr>
        <p:spPr>
          <a:xfrm>
            <a:off x="615149" y="63103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4/21/2021</a:t>
            </a:r>
            <a:endParaRPr/>
          </a:p>
        </p:txBody>
      </p:sp>
      <p:sp>
        <p:nvSpPr>
          <p:cNvPr id="248" name="Google Shape;248;p21"/>
          <p:cNvSpPr txBox="1"/>
          <p:nvPr>
            <p:ph idx="12" type="sldNum"/>
          </p:nvPr>
        </p:nvSpPr>
        <p:spPr>
          <a:xfrm>
            <a:off x="8789539" y="62455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9" name="Google Shape;249;p21"/>
          <p:cNvSpPr txBox="1"/>
          <p:nvPr/>
        </p:nvSpPr>
        <p:spPr>
          <a:xfrm>
            <a:off x="888448" y="1379908"/>
            <a:ext cx="10723544" cy="479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1"/>
          <p:cNvSpPr txBox="1"/>
          <p:nvPr/>
        </p:nvSpPr>
        <p:spPr>
          <a:xfrm>
            <a:off x="947573" y="1413260"/>
            <a:ext cx="10967907" cy="4765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Special variables which Exist between function calls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b="1" lang="en-US" sz="2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(reserve word in C++) for creation</a:t>
            </a:r>
            <a:endParaRPr/>
          </a:p>
          <a:p>
            <a:pPr indent="-514350" lvl="1" marL="9715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Life time 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Starts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when declaration statement executed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Ends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when Main ends (Same as global variables)</a:t>
            </a:r>
            <a:endParaRPr/>
          </a:p>
          <a:p>
            <a:pPr indent="-514350" lvl="1" marL="9715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Scope </a:t>
            </a:r>
            <a:r>
              <a:rPr b="1" i="0" lang="en-US" sz="24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Local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b="1" i="0" lang="en-US" sz="24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global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normal variables</a:t>
            </a:r>
            <a:endParaRPr/>
          </a:p>
          <a:p>
            <a:pPr indent="-514350" lvl="1" marL="9715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to track function level tasks for changing function behavior accordingly</a:t>
            </a:r>
            <a:endParaRPr/>
          </a:p>
        </p:txBody>
      </p:sp>
      <p:sp>
        <p:nvSpPr>
          <p:cNvPr id="251" name="Google Shape;251;p21"/>
          <p:cNvSpPr txBox="1"/>
          <p:nvPr/>
        </p:nvSpPr>
        <p:spPr>
          <a:xfrm>
            <a:off x="5397095" y="4001988"/>
            <a:ext cx="185062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main()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1" sz="18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onsolas"/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fun();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fun();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fun();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1"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2" name="Google Shape;252;p21"/>
          <p:cNvSpPr txBox="1"/>
          <p:nvPr/>
        </p:nvSpPr>
        <p:spPr>
          <a:xfrm>
            <a:off x="1760905" y="4332198"/>
            <a:ext cx="3221284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 fun()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 static int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= 10;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a++;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cout &lt;&lt; a;</a:t>
            </a:r>
            <a:endParaRPr b="1" sz="18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53" name="Google Shape;253;p21"/>
          <p:cNvCxnSpPr/>
          <p:nvPr/>
        </p:nvCxnSpPr>
        <p:spPr>
          <a:xfrm>
            <a:off x="4982189" y="4332198"/>
            <a:ext cx="0" cy="162768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54" name="Google Shape;254;p21"/>
          <p:cNvSpPr txBox="1"/>
          <p:nvPr/>
        </p:nvSpPr>
        <p:spPr>
          <a:xfrm>
            <a:off x="7662622" y="4239866"/>
            <a:ext cx="4252858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AutoNum type="arabicPeriod"/>
            </a:pP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How many time function called?</a:t>
            </a:r>
            <a:endParaRPr b="1" sz="20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Calibri"/>
              <a:buAutoNum type="arabicPeriod"/>
            </a:pPr>
            <a:r>
              <a:rPr b="1" lang="en-US" sz="2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Functions can communicate in future time with same functions.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Calibri"/>
              <a:buAutoNum type="arabicPeriod"/>
            </a:pPr>
            <a:r>
              <a:rPr b="1" lang="en-US" sz="20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Can Change behavior: Do one operation in first ten calls and then other for rest of calls.</a:t>
            </a:r>
            <a:endParaRPr/>
          </a:p>
        </p:txBody>
      </p:sp>
      <p:cxnSp>
        <p:nvCxnSpPr>
          <p:cNvPr id="255" name="Google Shape;255;p21"/>
          <p:cNvCxnSpPr/>
          <p:nvPr/>
        </p:nvCxnSpPr>
        <p:spPr>
          <a:xfrm>
            <a:off x="7464151" y="4332197"/>
            <a:ext cx="0" cy="1627689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Green Yellow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