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739A28"/>
                </a:solidFill>
              </a:rPr>
              <a:t>Object Oriented Programming </a:t>
            </a:r>
            <a:br>
              <a:rPr b="1" lang="en-US" sz="4800">
                <a:solidFill>
                  <a:srgbClr val="739A28"/>
                </a:solidFill>
              </a:rPr>
            </a:br>
            <a:r>
              <a:rPr b="1" lang="en-US" sz="4800">
                <a:solidFill>
                  <a:srgbClr val="0070C0"/>
                </a:solidFill>
              </a:rPr>
              <a:t>C++ </a:t>
            </a:r>
            <a:r>
              <a:rPr b="1" lang="en-US" sz="4800">
                <a:solidFill>
                  <a:srgbClr val="FF0000"/>
                </a:solidFill>
              </a:rPr>
              <a:t>Class</a:t>
            </a:r>
            <a:r>
              <a:rPr b="1" lang="en-US" sz="4800">
                <a:solidFill>
                  <a:srgbClr val="739A28"/>
                </a:solidFill>
              </a:rPr>
              <a:t> and </a:t>
            </a:r>
            <a:r>
              <a:rPr b="1" lang="en-US" sz="4800">
                <a:solidFill>
                  <a:srgbClr val="FFC000"/>
                </a:solidFill>
              </a:rPr>
              <a:t>Object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739A28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Member access Operator (</a:t>
            </a:r>
            <a:r>
              <a:rPr b="1" lang="en-US" sz="5400">
                <a:solidFill>
                  <a:srgbClr val="FF0000"/>
                </a:solidFill>
              </a:rPr>
              <a:t>-&gt;</a:t>
            </a:r>
            <a:r>
              <a:rPr b="1" lang="en-US"/>
              <a:t>)</a:t>
            </a:r>
            <a:endParaRPr b="1"/>
          </a:p>
        </p:txBody>
      </p:sp>
      <p:sp>
        <p:nvSpPr>
          <p:cNvPr id="243" name="Google Shape;243;p22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1275171" y="2610683"/>
            <a:ext cx="645432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//Allocate memory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(*p).x 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p-&gt;y;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p-&gt;x = 100;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 &gt;&gt; p-&gt;y;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//Deallocate memory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6" name="Google Shape;246;p22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 objects and Pointers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members are accessed outside by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operator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2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49" name="Google Shape;249;p22"/>
          <p:cNvGrpSpPr/>
          <p:nvPr/>
        </p:nvGrpSpPr>
        <p:grpSpPr>
          <a:xfrm>
            <a:off x="6489887" y="2670321"/>
            <a:ext cx="1239611" cy="998041"/>
            <a:chOff x="5493568" y="1800651"/>
            <a:chExt cx="2112121" cy="1663766"/>
          </a:xfrm>
        </p:grpSpPr>
        <p:grpSp>
          <p:nvGrpSpPr>
            <p:cNvPr id="250" name="Google Shape;250;p22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51" name="Google Shape;251;p22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52" name="Google Shape;252;p22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253" name="Google Shape;253;p22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Assignment Operator (</a:t>
            </a:r>
            <a:r>
              <a:rPr b="1" lang="en-US" sz="5400">
                <a:solidFill>
                  <a:srgbClr val="FF0000"/>
                </a:solidFill>
              </a:rPr>
              <a:t>=</a:t>
            </a:r>
            <a:r>
              <a:rPr b="1" lang="en-US"/>
              <a:t>)</a:t>
            </a:r>
            <a:endParaRPr b="1"/>
          </a:p>
        </p:txBody>
      </p:sp>
      <p:sp>
        <p:nvSpPr>
          <p:cNvPr id="259" name="Google Shape;259;p23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1243453" y="2551837"/>
            <a:ext cx="633807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 p.y = 50;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p2.x = p.x;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p2.y =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//Member wise data assignment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//Aggregate data assignment</a:t>
            </a:r>
            <a:endParaRPr b="0" i="0" sz="18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 = p; </a:t>
            </a:r>
            <a:r>
              <a:rPr b="1" i="0" lang="en-US" sz="1800" u="none" cap="none" strike="noStrike">
                <a:solidFill>
                  <a:srgbClr val="08A5EF"/>
                </a:solidFill>
                <a:latin typeface="Consolas"/>
                <a:ea typeface="Consolas"/>
                <a:cs typeface="Consolas"/>
                <a:sym typeface="Consolas"/>
              </a:rPr>
              <a:t>//Same as member wise data assignment</a:t>
            </a:r>
            <a:endParaRPr b="0" i="0" sz="1800" u="none" cap="none" strike="noStrike">
              <a:solidFill>
                <a:srgbClr val="08A5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3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65" name="Google Shape;265;p23"/>
          <p:cNvGrpSpPr/>
          <p:nvPr/>
        </p:nvGrpSpPr>
        <p:grpSpPr>
          <a:xfrm>
            <a:off x="6212455" y="2559062"/>
            <a:ext cx="1239611" cy="998041"/>
            <a:chOff x="5493568" y="1800651"/>
            <a:chExt cx="2112121" cy="1663766"/>
          </a:xfrm>
        </p:grpSpPr>
        <p:grpSp>
          <p:nvGrpSpPr>
            <p:cNvPr id="266" name="Google Shape;266;p23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67" name="Google Shape;267;p23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269" name="Google Shape;269;p23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270" name="Google Shape;270;p23"/>
          <p:cNvSpPr txBox="1"/>
          <p:nvPr/>
        </p:nvSpPr>
        <p:spPr>
          <a:xfrm>
            <a:off x="1040848" y="15323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wise assignment of data.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member access specifier is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271" name="Google Shape;271;p23"/>
          <p:cNvGrpSpPr/>
          <p:nvPr/>
        </p:nvGrpSpPr>
        <p:grpSpPr>
          <a:xfrm>
            <a:off x="6189429" y="3836531"/>
            <a:ext cx="1239611" cy="998041"/>
            <a:chOff x="5493568" y="1800651"/>
            <a:chExt cx="2112121" cy="1663766"/>
          </a:xfrm>
        </p:grpSpPr>
        <p:grpSp>
          <p:nvGrpSpPr>
            <p:cNvPr id="272" name="Google Shape;272;p23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73" name="Google Shape;273;p23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23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Assignment Operator (</a:t>
            </a:r>
            <a:r>
              <a:rPr b="1" lang="en-US" sz="5400">
                <a:solidFill>
                  <a:srgbClr val="FF0000"/>
                </a:solidFill>
              </a:rPr>
              <a:t>=</a:t>
            </a:r>
            <a:r>
              <a:rPr b="1" lang="en-US"/>
              <a:t>)</a:t>
            </a:r>
            <a:endParaRPr b="1"/>
          </a:p>
        </p:txBody>
      </p:sp>
      <p:sp>
        <p:nvSpPr>
          <p:cNvPr id="281" name="Google Shape;281;p24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1040848" y="2705119"/>
            <a:ext cx="689098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 p.y = 50;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p2-&gt;x = p.x;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p2-&gt;y =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//Member wise data assignment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C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//Aggregate data assignment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*(p2) = p; </a:t>
            </a:r>
            <a:r>
              <a:rPr b="1" i="0" lang="en-US" sz="1800" u="none" cap="none" strike="noStrike">
                <a:solidFill>
                  <a:srgbClr val="08A5EF"/>
                </a:solidFill>
                <a:latin typeface="Consolas"/>
                <a:ea typeface="Consolas"/>
                <a:cs typeface="Consolas"/>
                <a:sym typeface="Consolas"/>
              </a:rPr>
              <a:t>//Same as member wise data assignment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//Deallocate memory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87" name="Google Shape;287;p24"/>
          <p:cNvGrpSpPr/>
          <p:nvPr/>
        </p:nvGrpSpPr>
        <p:grpSpPr>
          <a:xfrm>
            <a:off x="6325612" y="2955442"/>
            <a:ext cx="1239611" cy="998041"/>
            <a:chOff x="5493568" y="1800651"/>
            <a:chExt cx="2112121" cy="1663766"/>
          </a:xfrm>
        </p:grpSpPr>
        <p:grpSp>
          <p:nvGrpSpPr>
            <p:cNvPr id="288" name="Google Shape;288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89" name="Google Shape;289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291" name="Google Shape;291;p24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292" name="Google Shape;292;p24"/>
          <p:cNvSpPr txBox="1"/>
          <p:nvPr/>
        </p:nvSpPr>
        <p:spPr>
          <a:xfrm>
            <a:off x="1040848" y="1434721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 objects and Pointers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wise assignment of data.</a:t>
            </a:r>
            <a:endParaRPr b="1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member access specifier is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293" name="Google Shape;293;p24"/>
          <p:cNvGrpSpPr/>
          <p:nvPr/>
        </p:nvGrpSpPr>
        <p:grpSpPr>
          <a:xfrm>
            <a:off x="6340907" y="4327651"/>
            <a:ext cx="1239611" cy="998041"/>
            <a:chOff x="5493568" y="1800651"/>
            <a:chExt cx="2112121" cy="1663766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" name="Google Shape;297;p24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Relational Operators ( </a:t>
            </a:r>
            <a:r>
              <a:rPr b="1" lang="en-US" sz="3200">
                <a:solidFill>
                  <a:srgbClr val="FF0000"/>
                </a:solidFill>
              </a:rPr>
              <a:t>==, !=, &lt;=, &gt;=, &lt;, &gt; </a:t>
            </a:r>
            <a:r>
              <a:rPr b="1" lang="en-US"/>
              <a:t>)</a:t>
            </a:r>
            <a:endParaRPr b="1"/>
          </a:p>
        </p:txBody>
      </p:sp>
      <p:sp>
        <p:nvSpPr>
          <p:cNvPr id="303" name="Google Shape;303;p2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304" name="Google Shape;304;p2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1318643" y="2388482"/>
            <a:ext cx="633807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 p.y = 50;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p2-&gt;x = 30; p2-&gt;y = 50;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p2-&gt;x != p.x;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p2-&gt;y &lt; p.y;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//Compare member wise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*(p2) ==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 Operation not defined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//Deallocate memory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09" name="Google Shape;309;p25"/>
          <p:cNvGrpSpPr/>
          <p:nvPr/>
        </p:nvGrpSpPr>
        <p:grpSpPr>
          <a:xfrm>
            <a:off x="6325612" y="2955442"/>
            <a:ext cx="1239611" cy="998041"/>
            <a:chOff x="5493568" y="1800651"/>
            <a:chExt cx="2112121" cy="1663766"/>
          </a:xfrm>
        </p:grpSpPr>
        <p:grpSp>
          <p:nvGrpSpPr>
            <p:cNvPr id="310" name="Google Shape;310;p25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1" name="Google Shape;311;p25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313" name="Google Shape;313;p25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314" name="Google Shape;314;p25"/>
          <p:cNvSpPr txBox="1"/>
          <p:nvPr/>
        </p:nvSpPr>
        <p:spPr>
          <a:xfrm>
            <a:off x="1049725" y="1445635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compare data member wise.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315" name="Google Shape;315;p25"/>
          <p:cNvGrpSpPr/>
          <p:nvPr/>
        </p:nvGrpSpPr>
        <p:grpSpPr>
          <a:xfrm>
            <a:off x="6340907" y="4327651"/>
            <a:ext cx="1239611" cy="998041"/>
            <a:chOff x="5493568" y="1800651"/>
            <a:chExt cx="2112121" cy="1663766"/>
          </a:xfrm>
        </p:grpSpPr>
        <p:grpSp>
          <p:nvGrpSpPr>
            <p:cNvPr id="316" name="Google Shape;316;p25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17" name="Google Shape;317;p25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/>
              </a:p>
            </p:txBody>
          </p:sp>
        </p:grpSp>
        <p:sp>
          <p:nvSpPr>
            <p:cNvPr id="319" name="Google Shape;319;p25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Arithmetic Operators ( </a:t>
            </a:r>
            <a:r>
              <a:rPr b="1" lang="en-US" sz="3200">
                <a:solidFill>
                  <a:srgbClr val="FF0000"/>
                </a:solidFill>
              </a:rPr>
              <a:t>+, -, /, *, %</a:t>
            </a:r>
            <a:r>
              <a:rPr b="1" lang="en-US"/>
              <a:t>)</a:t>
            </a:r>
            <a:endParaRPr b="1"/>
          </a:p>
        </p:txBody>
      </p:sp>
      <p:sp>
        <p:nvSpPr>
          <p:cNvPr id="325" name="Google Shape;325;p2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326" name="Google Shape;326;p2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1299840" y="2383567"/>
            <a:ext cx="63380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p.x = 100; p.y = 50;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p2-&gt;x = 30; p2-&gt;y = 50;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p2-&gt;x + 100;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p2-&gt;y = p2-&gt;y +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//member wise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 *(p2) +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 time error Operation not defined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//Deallocate memory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26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31" name="Google Shape;331;p26"/>
          <p:cNvGrpSpPr/>
          <p:nvPr/>
        </p:nvGrpSpPr>
        <p:grpSpPr>
          <a:xfrm>
            <a:off x="6325612" y="2955442"/>
            <a:ext cx="1239611" cy="998041"/>
            <a:chOff x="5493568" y="1800651"/>
            <a:chExt cx="2112121" cy="1663766"/>
          </a:xfrm>
        </p:grpSpPr>
        <p:grpSp>
          <p:nvGrpSpPr>
            <p:cNvPr id="332" name="Google Shape;332;p2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3" name="Google Shape;333;p2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335" name="Google Shape;335;p26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336" name="Google Shape;336;p26"/>
          <p:cNvSpPr txBox="1"/>
          <p:nvPr/>
        </p:nvSpPr>
        <p:spPr>
          <a:xfrm>
            <a:off x="1067481" y="1445635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depends on data members built in data type operation.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337" name="Google Shape;337;p26"/>
          <p:cNvGrpSpPr/>
          <p:nvPr/>
        </p:nvGrpSpPr>
        <p:grpSpPr>
          <a:xfrm>
            <a:off x="6340907" y="4327651"/>
            <a:ext cx="1239611" cy="998041"/>
            <a:chOff x="5493568" y="1800651"/>
            <a:chExt cx="2112121" cy="1663766"/>
          </a:xfrm>
        </p:grpSpPr>
        <p:grpSp>
          <p:nvGrpSpPr>
            <p:cNvPr id="338" name="Google Shape;338;p2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9" name="Google Shape;339;p2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30</a:t>
                </a:r>
                <a:endParaRPr/>
              </a:p>
            </p:txBody>
          </p:sp>
        </p:grpSp>
        <p:sp>
          <p:nvSpPr>
            <p:cNvPr id="341" name="Google Shape;341;p26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Objects and functions (</a:t>
            </a:r>
            <a:r>
              <a:rPr b="1" lang="en-US">
                <a:solidFill>
                  <a:srgbClr val="FF0000"/>
                </a:solidFill>
              </a:rPr>
              <a:t>Pass by value</a:t>
            </a:r>
            <a:r>
              <a:rPr b="1" lang="en-US"/>
              <a:t>)</a:t>
            </a:r>
            <a:endParaRPr b="1"/>
          </a:p>
        </p:txBody>
      </p:sp>
      <p:sp>
        <p:nvSpPr>
          <p:cNvPr id="347" name="Google Shape;347;p2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348" name="Google Shape;348;p2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27"/>
          <p:cNvSpPr txBox="1"/>
          <p:nvPr/>
        </p:nvSpPr>
        <p:spPr>
          <a:xfrm>
            <a:off x="1316463" y="2072552"/>
            <a:ext cx="633807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p1; p1.x = 100; p1.y = 50;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p2.x = 10;  p2.y = -30;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equal (p1, p2);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//objects pass by value or copy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equal(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((p.x == q.x)&amp;&amp;(p.y == q.y))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7"/>
          <p:cNvCxnSpPr/>
          <p:nvPr/>
        </p:nvCxnSpPr>
        <p:spPr>
          <a:xfrm>
            <a:off x="8064877" y="2561306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53" name="Google Shape;353;p27"/>
          <p:cNvGrpSpPr/>
          <p:nvPr/>
        </p:nvGrpSpPr>
        <p:grpSpPr>
          <a:xfrm>
            <a:off x="6645689" y="2040986"/>
            <a:ext cx="1239611" cy="998041"/>
            <a:chOff x="5493568" y="1800651"/>
            <a:chExt cx="2112121" cy="1663766"/>
          </a:xfrm>
        </p:grpSpPr>
        <p:grpSp>
          <p:nvGrpSpPr>
            <p:cNvPr id="354" name="Google Shape;354;p27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55" name="Google Shape;355;p27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56" name="Google Shape;356;p27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357" name="Google Shape;357;p27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358" name="Google Shape;358;p27"/>
          <p:cNvSpPr txBox="1"/>
          <p:nvPr/>
        </p:nvSpPr>
        <p:spPr>
          <a:xfrm>
            <a:off x="938696" y="1413260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access class members 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359" name="Google Shape;359;p27"/>
          <p:cNvGrpSpPr/>
          <p:nvPr/>
        </p:nvGrpSpPr>
        <p:grpSpPr>
          <a:xfrm>
            <a:off x="6635875" y="3083444"/>
            <a:ext cx="1239611" cy="998041"/>
            <a:chOff x="5493568" y="1800651"/>
            <a:chExt cx="2112121" cy="1663766"/>
          </a:xfrm>
        </p:grpSpPr>
        <p:grpSp>
          <p:nvGrpSpPr>
            <p:cNvPr id="360" name="Google Shape;360;p27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61" name="Google Shape;361;p27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sp>
          <p:nvSpPr>
            <p:cNvPr id="363" name="Google Shape;363;p27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-30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Objects and functions (</a:t>
            </a:r>
            <a:r>
              <a:rPr b="1" lang="en-US">
                <a:solidFill>
                  <a:srgbClr val="FF0000"/>
                </a:solidFill>
              </a:rPr>
              <a:t>Pass by Reference</a:t>
            </a:r>
            <a:r>
              <a:rPr b="1" lang="en-US"/>
              <a:t>)</a:t>
            </a:r>
            <a:endParaRPr b="1"/>
          </a:p>
        </p:txBody>
      </p:sp>
      <p:sp>
        <p:nvSpPr>
          <p:cNvPr id="369" name="Google Shape;369;p28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370" name="Google Shape;370;p28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1352969" y="2030910"/>
            <a:ext cx="633807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p1; p1.x = 100; p1.y = 50;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p2.x = 10;  p2.y = -30;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update(p1, p2);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 pass by 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update(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p.x  = p.x + q.x;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p.y  = p.y + q.y;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888448" y="1371030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8"/>
          <p:cNvCxnSpPr/>
          <p:nvPr/>
        </p:nvCxnSpPr>
        <p:spPr>
          <a:xfrm>
            <a:off x="8064877" y="2561306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75" name="Google Shape;375;p28"/>
          <p:cNvGrpSpPr/>
          <p:nvPr/>
        </p:nvGrpSpPr>
        <p:grpSpPr>
          <a:xfrm>
            <a:off x="6527875" y="2135207"/>
            <a:ext cx="1239611" cy="998041"/>
            <a:chOff x="5493568" y="1800651"/>
            <a:chExt cx="2112121" cy="1663766"/>
          </a:xfrm>
        </p:grpSpPr>
        <p:grpSp>
          <p:nvGrpSpPr>
            <p:cNvPr id="376" name="Google Shape;376;p2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77" name="Google Shape;377;p2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379" name="Google Shape;379;p28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380" name="Google Shape;380;p28"/>
          <p:cNvSpPr txBox="1"/>
          <p:nvPr/>
        </p:nvSpPr>
        <p:spPr>
          <a:xfrm>
            <a:off x="938696" y="1434435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access class members 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381" name="Google Shape;381;p28"/>
          <p:cNvGrpSpPr/>
          <p:nvPr/>
        </p:nvGrpSpPr>
        <p:grpSpPr>
          <a:xfrm>
            <a:off x="6527874" y="3225732"/>
            <a:ext cx="1239611" cy="998041"/>
            <a:chOff x="5493568" y="1800651"/>
            <a:chExt cx="2112121" cy="1663766"/>
          </a:xfrm>
        </p:grpSpPr>
        <p:grpSp>
          <p:nvGrpSpPr>
            <p:cNvPr id="382" name="Google Shape;382;p2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83" name="Google Shape;383;p2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sp>
          <p:nvSpPr>
            <p:cNvPr id="385" name="Google Shape;385;p28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-30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and functions (</a:t>
            </a:r>
            <a:r>
              <a:rPr b="1" lang="en-US">
                <a:solidFill>
                  <a:srgbClr val="FF0000"/>
                </a:solidFill>
              </a:rPr>
              <a:t>Return by value</a:t>
            </a:r>
            <a:r>
              <a:rPr b="1" lang="en-US"/>
              <a:t>)</a:t>
            </a:r>
            <a:endParaRPr b="1"/>
          </a:p>
        </p:txBody>
      </p:sp>
      <p:sp>
        <p:nvSpPr>
          <p:cNvPr id="391" name="Google Shape;391;p29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392" name="Google Shape;392;p29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1296244" y="1934857"/>
            <a:ext cx="63380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p1; p1.x = 100; p1.y = 50;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p2.x = 10;  p2.y = -30;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 create(p1, p2);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//returns object’s copy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n.x = p.x + q.x;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n.y = p.y + q.y;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9"/>
          <p:cNvCxnSpPr/>
          <p:nvPr/>
        </p:nvCxnSpPr>
        <p:spPr>
          <a:xfrm>
            <a:off x="8064877" y="2561306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97" name="Google Shape;397;p29"/>
          <p:cNvGrpSpPr/>
          <p:nvPr/>
        </p:nvGrpSpPr>
        <p:grpSpPr>
          <a:xfrm>
            <a:off x="6499512" y="1981794"/>
            <a:ext cx="1239611" cy="998041"/>
            <a:chOff x="5493568" y="1800651"/>
            <a:chExt cx="2112121" cy="1663766"/>
          </a:xfrm>
        </p:grpSpPr>
        <p:grpSp>
          <p:nvGrpSpPr>
            <p:cNvPr id="398" name="Google Shape;398;p2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99" name="Google Shape;399;p2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401" name="Google Shape;401;p29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402" name="Google Shape;402;p29"/>
          <p:cNvSpPr txBox="1"/>
          <p:nvPr/>
        </p:nvSpPr>
        <p:spPr>
          <a:xfrm>
            <a:off x="838200" y="1406210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access class members 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403" name="Google Shape;403;p29"/>
          <p:cNvGrpSpPr/>
          <p:nvPr/>
        </p:nvGrpSpPr>
        <p:grpSpPr>
          <a:xfrm>
            <a:off x="6499511" y="3056655"/>
            <a:ext cx="1239611" cy="998041"/>
            <a:chOff x="5493568" y="1800651"/>
            <a:chExt cx="2112121" cy="1663766"/>
          </a:xfrm>
        </p:grpSpPr>
        <p:grpSp>
          <p:nvGrpSpPr>
            <p:cNvPr id="404" name="Google Shape;404;p2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05" name="Google Shape;405;p2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06" name="Google Shape;406;p2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sp>
          <p:nvSpPr>
            <p:cNvPr id="407" name="Google Shape;407;p29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-30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Dynamic</a:t>
            </a:r>
            <a:r>
              <a:rPr b="1" lang="en-US"/>
              <a:t> Objects and functions</a:t>
            </a:r>
            <a:endParaRPr b="1"/>
          </a:p>
        </p:txBody>
      </p:sp>
      <p:sp>
        <p:nvSpPr>
          <p:cNvPr id="413" name="Google Shape;413;p30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414" name="Google Shape;414;p30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30"/>
          <p:cNvSpPr txBox="1"/>
          <p:nvPr/>
        </p:nvSpPr>
        <p:spPr>
          <a:xfrm>
            <a:off x="1299413" y="2109891"/>
            <a:ext cx="633807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p1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p1-&gt;x = 100; p1-&gt;y = 50;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p2-&gt;x = 10; p2-&gt;y = -30;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equal (p1, 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p1;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 pointer pass by value or copy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equal(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((p-&gt;x == q-&gt;x)&amp;&amp;(p-&gt;y == q-&gt;y))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30"/>
          <p:cNvCxnSpPr/>
          <p:nvPr/>
        </p:nvCxnSpPr>
        <p:spPr>
          <a:xfrm>
            <a:off x="8064877" y="2561306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19" name="Google Shape;419;p30"/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420" name="Google Shape;420;p3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21" name="Google Shape;421;p3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423" name="Google Shape;423;p30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424" name="Google Shape;424;p30"/>
          <p:cNvSpPr txBox="1"/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 pointer in functions by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access class members 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425" name="Google Shape;425;p30"/>
          <p:cNvGrpSpPr/>
          <p:nvPr/>
        </p:nvGrpSpPr>
        <p:grpSpPr>
          <a:xfrm>
            <a:off x="6514129" y="3697995"/>
            <a:ext cx="1239611" cy="998041"/>
            <a:chOff x="5493568" y="1800651"/>
            <a:chExt cx="2112121" cy="1663766"/>
          </a:xfrm>
        </p:grpSpPr>
        <p:grpSp>
          <p:nvGrpSpPr>
            <p:cNvPr id="426" name="Google Shape;426;p3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sp>
          <p:nvSpPr>
            <p:cNvPr id="429" name="Google Shape;429;p30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-30</a:t>
              </a:r>
              <a:endParaRPr/>
            </a:p>
          </p:txBody>
        </p:sp>
      </p:grpSp>
      <p:sp>
        <p:nvSpPr>
          <p:cNvPr id="430" name="Google Shape;430;p30"/>
          <p:cNvSpPr txBox="1"/>
          <p:nvPr/>
        </p:nvSpPr>
        <p:spPr>
          <a:xfrm>
            <a:off x="7728175" y="4855842"/>
            <a:ext cx="3807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//Object’s data is always pass by reference through pointers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Dynamic</a:t>
            </a:r>
            <a:r>
              <a:rPr b="1" lang="en-US"/>
              <a:t> Objects and functions</a:t>
            </a:r>
            <a:endParaRPr b="1"/>
          </a:p>
        </p:txBody>
      </p:sp>
      <p:sp>
        <p:nvSpPr>
          <p:cNvPr id="436" name="Google Shape;436;p31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437" name="Google Shape;437;p31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31"/>
          <p:cNvSpPr txBox="1"/>
          <p:nvPr/>
        </p:nvSpPr>
        <p:spPr>
          <a:xfrm>
            <a:off x="1316463" y="2109891"/>
            <a:ext cx="633807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p1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p1-&gt;x = 100; p1-&gt;y = 50;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p2-&gt;x = 10; p2-&gt;y = -30;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update (p1, 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p1;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 pointer pass by value or copy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update(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p-&gt;x  = p-&gt;x + q-&gt;x;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p-&gt;y  = p-&gt;y + q-&gt;y;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31"/>
          <p:cNvCxnSpPr/>
          <p:nvPr/>
        </p:nvCxnSpPr>
        <p:spPr>
          <a:xfrm>
            <a:off x="8064877" y="2561306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42" name="Google Shape;442;p31"/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443" name="Google Shape;443;p31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447" name="Google Shape;447;p31"/>
          <p:cNvSpPr txBox="1"/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 pointer in functions by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access class members 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448" name="Google Shape;448;p31"/>
          <p:cNvGrpSpPr/>
          <p:nvPr/>
        </p:nvGrpSpPr>
        <p:grpSpPr>
          <a:xfrm>
            <a:off x="6514129" y="3697995"/>
            <a:ext cx="1239611" cy="998041"/>
            <a:chOff x="5493568" y="1800651"/>
            <a:chExt cx="2112121" cy="1663766"/>
          </a:xfrm>
        </p:grpSpPr>
        <p:grpSp>
          <p:nvGrpSpPr>
            <p:cNvPr id="449" name="Google Shape;449;p31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50" name="Google Shape;450;p31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sp>
          <p:nvSpPr>
            <p:cNvPr id="452" name="Google Shape;452;p31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-30</a:t>
              </a:r>
              <a:endParaRPr/>
            </a:p>
          </p:txBody>
        </p:sp>
      </p:grpSp>
      <p:sp>
        <p:nvSpPr>
          <p:cNvPr id="453" name="Google Shape;453;p31"/>
          <p:cNvSpPr txBox="1"/>
          <p:nvPr/>
        </p:nvSpPr>
        <p:spPr>
          <a:xfrm>
            <a:off x="7795473" y="4880592"/>
            <a:ext cx="3807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//Object’s data is always pass by reference through pointers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Oriented Programming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Data Type (ADT)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concrete data representation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using built-in data types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all relevant functions</a:t>
            </a:r>
            <a:endParaRPr/>
          </a:p>
          <a:p>
            <a:pPr indent="-3619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Class (</a:t>
            </a: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reserve word in C++)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used to only </a:t>
            </a:r>
            <a:r>
              <a:rPr b="1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data types.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collection of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called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members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called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behaviors</a:t>
            </a:r>
            <a:endParaRPr/>
          </a:p>
          <a:p>
            <a:pPr indent="-3619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capsulation in Java | Realtime Example, Advantage - Scientech Easy" id="101" name="Google Shape;101;p14"/>
          <p:cNvPicPr preferRelativeResize="0"/>
          <p:nvPr/>
        </p:nvPicPr>
        <p:blipFill rotWithShape="1">
          <a:blip r:embed="rId3">
            <a:alphaModFix/>
          </a:blip>
          <a:srcRect b="15805" l="47989" r="0" t="0"/>
          <a:stretch/>
        </p:blipFill>
        <p:spPr>
          <a:xfrm>
            <a:off x="8811091" y="2281561"/>
            <a:ext cx="2661817" cy="2744144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Dynamic</a:t>
            </a:r>
            <a:r>
              <a:rPr b="1" lang="en-US"/>
              <a:t> Objects and functions</a:t>
            </a:r>
            <a:endParaRPr b="1"/>
          </a:p>
        </p:txBody>
      </p:sp>
      <p:sp>
        <p:nvSpPr>
          <p:cNvPr id="459" name="Google Shape;459;p32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460" name="Google Shape;460;p32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1316463" y="2115328"/>
            <a:ext cx="63380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p1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p1-&gt;x = 100; p1-&gt;y = 50;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createCopy(p2, p1);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p1;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pointer pass by 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createCopy(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 = new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n-&gt;x = q-&gt;x + 100;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n-&gt;y = q-&gt;y + 50;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32"/>
          <p:cNvCxnSpPr/>
          <p:nvPr/>
        </p:nvCxnSpPr>
        <p:spPr>
          <a:xfrm>
            <a:off x="8064877" y="2561306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65" name="Google Shape;465;p32"/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466" name="Google Shape;466;p32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67" name="Google Shape;467;p32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469" name="Google Shape;469;p32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470" name="Google Shape;470;p32"/>
          <p:cNvSpPr txBox="1"/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objects pointer in functions by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access class members 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471" name="Google Shape;471;p32"/>
          <p:cNvGrpSpPr/>
          <p:nvPr/>
        </p:nvGrpSpPr>
        <p:grpSpPr>
          <a:xfrm>
            <a:off x="6569981" y="5260666"/>
            <a:ext cx="1239611" cy="998041"/>
            <a:chOff x="5493568" y="1800651"/>
            <a:chExt cx="2112121" cy="1663766"/>
          </a:xfrm>
        </p:grpSpPr>
        <p:grpSp>
          <p:nvGrpSpPr>
            <p:cNvPr id="472" name="Google Shape;472;p32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73" name="Google Shape;473;p32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5" name="Google Shape;475;p32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32"/>
          <p:cNvSpPr txBox="1"/>
          <p:nvPr/>
        </p:nvSpPr>
        <p:spPr>
          <a:xfrm>
            <a:off x="7880060" y="4834865"/>
            <a:ext cx="3807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//Object’s data is always pass by reference through pointers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Dynamic</a:t>
            </a:r>
            <a:r>
              <a:rPr b="1" lang="en-US"/>
              <a:t> Objects and functions</a:t>
            </a:r>
            <a:endParaRPr b="1"/>
          </a:p>
        </p:txBody>
      </p:sp>
      <p:sp>
        <p:nvSpPr>
          <p:cNvPr id="482" name="Google Shape;482;p33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483" name="Google Shape;483;p33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1316463" y="2115328"/>
            <a:ext cx="63380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p1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p1-&gt;x = 100; p1-&gt;y = 50;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createCopy(p1);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p1;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pointer return from function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createCopy(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q){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n = new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n-&gt;x = q-&gt;x + 100;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n-&gt;y = q-&gt;y + 50;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3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33"/>
          <p:cNvCxnSpPr/>
          <p:nvPr/>
        </p:nvCxnSpPr>
        <p:spPr>
          <a:xfrm>
            <a:off x="8064877" y="2561306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88" name="Google Shape;488;p33"/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489" name="Google Shape;489;p33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90" name="Google Shape;490;p33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492" name="Google Shape;492;p33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sp>
        <p:nvSpPr>
          <p:cNvPr id="493" name="Google Shape;493;p33"/>
          <p:cNvSpPr txBox="1"/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pointer from function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access class members only if member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494" name="Google Shape;494;p33"/>
          <p:cNvGrpSpPr/>
          <p:nvPr/>
        </p:nvGrpSpPr>
        <p:grpSpPr>
          <a:xfrm>
            <a:off x="6635875" y="4444353"/>
            <a:ext cx="1239611" cy="998041"/>
            <a:chOff x="5493568" y="1800651"/>
            <a:chExt cx="2112121" cy="1663766"/>
          </a:xfrm>
        </p:grpSpPr>
        <p:grpSp>
          <p:nvGrpSpPr>
            <p:cNvPr id="495" name="Google Shape;495;p33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96" name="Google Shape;496;p33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8" name="Google Shape;498;p33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33"/>
          <p:cNvSpPr txBox="1"/>
          <p:nvPr/>
        </p:nvSpPr>
        <p:spPr>
          <a:xfrm>
            <a:off x="7880060" y="4834865"/>
            <a:ext cx="38071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//Object’s data is always pass by reference through pointers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C++ Class</a:t>
            </a:r>
            <a:endParaRPr b="1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952128" y="1415480"/>
            <a:ext cx="10515591" cy="228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class-name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//declaration statements here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//data members defined only not initialized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 or complete implementation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Class is simply definition no memory is reserved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952128" y="4104817"/>
            <a:ext cx="249240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8473916" y="3940273"/>
            <a:ext cx="354681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rollNum;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courses;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marks;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810049" y="4024801"/>
            <a:ext cx="354681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myDate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278535" y="4041159"/>
            <a:ext cx="354681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3111136" y="3971836"/>
            <a:ext cx="0" cy="20535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5589486" y="3916081"/>
            <a:ext cx="0" cy="22183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8261664" y="3916081"/>
            <a:ext cx="0" cy="23325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Encapsulation in Java | Realtime Example, Advantage - Scientech Easy" id="117" name="Google Shape;117;p15"/>
          <p:cNvPicPr preferRelativeResize="0"/>
          <p:nvPr/>
        </p:nvPicPr>
        <p:blipFill rotWithShape="1">
          <a:blip r:embed="rId3">
            <a:alphaModFix/>
          </a:blip>
          <a:srcRect b="18225" l="0" r="0" t="3005"/>
          <a:stretch/>
        </p:blipFill>
        <p:spPr>
          <a:xfrm>
            <a:off x="8131242" y="289181"/>
            <a:ext cx="4060758" cy="20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Creating Class Objects</a:t>
            </a:r>
            <a:endParaRPr b="1"/>
          </a:p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933520" y="1376040"/>
            <a:ext cx="10515600" cy="2661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Objects are variables of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 sz="3200">
                <a:solidFill>
                  <a:srgbClr val="FF0000"/>
                </a:solidFill>
              </a:rPr>
              <a:t>Separate</a:t>
            </a:r>
            <a:r>
              <a:rPr lang="en-US" sz="3200">
                <a:solidFill>
                  <a:srgbClr val="FF0000"/>
                </a:solidFill>
              </a:rPr>
              <a:t> data members memory </a:t>
            </a:r>
            <a:r>
              <a:rPr lang="en-US" sz="3200"/>
              <a:t>is allocated only when object is created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For member functions only </a:t>
            </a:r>
            <a:r>
              <a:rPr b="1" lang="en-US" sz="3200">
                <a:solidFill>
                  <a:srgbClr val="FF0000"/>
                </a:solidFill>
              </a:rPr>
              <a:t>one copy </a:t>
            </a:r>
            <a:r>
              <a:rPr lang="en-US" sz="3200"/>
              <a:t>is created that is used by all objects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myTime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myDate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d;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2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 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2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//Objects created but not initialized</a:t>
            </a:r>
            <a:endParaRPr sz="2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952128" y="4104817"/>
            <a:ext cx="249240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8473916" y="3940273"/>
            <a:ext cx="354681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rollNum;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courses;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marks;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5810049" y="4024801"/>
            <a:ext cx="354681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myDate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3278535" y="4041159"/>
            <a:ext cx="354681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3111136" y="3971836"/>
            <a:ext cx="0" cy="20535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5589486" y="3916081"/>
            <a:ext cx="0" cy="22183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8261664" y="3916081"/>
            <a:ext cx="0" cy="23325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33" name="Google Shape;133;p16"/>
          <p:cNvGrpSpPr/>
          <p:nvPr/>
        </p:nvGrpSpPr>
        <p:grpSpPr>
          <a:xfrm>
            <a:off x="4180507" y="2468472"/>
            <a:ext cx="965994" cy="866587"/>
            <a:chOff x="5493568" y="1800651"/>
            <a:chExt cx="2112121" cy="1663766"/>
          </a:xfrm>
        </p:grpSpPr>
        <p:grpSp>
          <p:nvGrpSpPr>
            <p:cNvPr id="134" name="Google Shape;134;p1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37" name="Google Shape;137;p16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5287469" y="2455867"/>
            <a:ext cx="1326389" cy="1085635"/>
            <a:chOff x="5225325" y="2561842"/>
            <a:chExt cx="1326389" cy="1085635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5225325" y="2561842"/>
              <a:ext cx="1326389" cy="1085635"/>
              <a:chOff x="5493565" y="1800652"/>
              <a:chExt cx="2900115" cy="2084317"/>
            </a:xfrm>
          </p:grpSpPr>
          <p:grpSp>
            <p:nvGrpSpPr>
              <p:cNvPr id="140" name="Google Shape;140;p16"/>
              <p:cNvGrpSpPr/>
              <p:nvPr/>
            </p:nvGrpSpPr>
            <p:grpSpPr>
              <a:xfrm>
                <a:off x="5493565" y="1800652"/>
                <a:ext cx="2900115" cy="2084317"/>
                <a:chOff x="8195440" y="3648744"/>
                <a:chExt cx="3110952" cy="968394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8195440" y="3648744"/>
                  <a:ext cx="3110952" cy="968394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318C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sec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min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hour</a:t>
                  </a:r>
                  <a:endParaRPr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9566869" y="3773412"/>
                  <a:ext cx="1450538" cy="22232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/>
                </a:p>
              </p:txBody>
            </p:sp>
          </p:grpSp>
          <p:sp>
            <p:nvSpPr>
              <p:cNvPr id="143" name="Google Shape;143;p16"/>
              <p:cNvSpPr/>
              <p:nvPr/>
            </p:nvSpPr>
            <p:spPr>
              <a:xfrm>
                <a:off x="6772051" y="2675551"/>
                <a:ext cx="1352231" cy="435483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44" name="Google Shape;144;p16"/>
            <p:cNvSpPr/>
            <p:nvPr/>
          </p:nvSpPr>
          <p:spPr>
            <a:xfrm>
              <a:off x="5828596" y="3300878"/>
              <a:ext cx="618453" cy="22682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grpSp>
        <p:nvGrpSpPr>
          <p:cNvPr id="145" name="Google Shape;145;p16"/>
          <p:cNvGrpSpPr/>
          <p:nvPr/>
        </p:nvGrpSpPr>
        <p:grpSpPr>
          <a:xfrm>
            <a:off x="6760105" y="2455867"/>
            <a:ext cx="1775955" cy="1085635"/>
            <a:chOff x="5225325" y="2561842"/>
            <a:chExt cx="1326389" cy="1085635"/>
          </a:xfrm>
        </p:grpSpPr>
        <p:grpSp>
          <p:nvGrpSpPr>
            <p:cNvPr id="146" name="Google Shape;146;p16"/>
            <p:cNvGrpSpPr/>
            <p:nvPr/>
          </p:nvGrpSpPr>
          <p:grpSpPr>
            <a:xfrm>
              <a:off x="5225325" y="2561842"/>
              <a:ext cx="1326389" cy="1085635"/>
              <a:chOff x="5493565" y="1800652"/>
              <a:chExt cx="2900115" cy="2084317"/>
            </a:xfrm>
          </p:grpSpPr>
          <p:grpSp>
            <p:nvGrpSpPr>
              <p:cNvPr id="147" name="Google Shape;147;p16"/>
              <p:cNvGrpSpPr/>
              <p:nvPr/>
            </p:nvGrpSpPr>
            <p:grpSpPr>
              <a:xfrm>
                <a:off x="5493565" y="1800652"/>
                <a:ext cx="2900115" cy="2084317"/>
                <a:chOff x="8195440" y="3648744"/>
                <a:chExt cx="3110952" cy="968394"/>
              </a:xfrm>
            </p:grpSpPr>
            <p:sp>
              <p:nvSpPr>
                <p:cNvPr id="148" name="Google Shape;148;p16"/>
                <p:cNvSpPr/>
                <p:nvPr/>
              </p:nvSpPr>
              <p:spPr>
                <a:xfrm>
                  <a:off x="8195440" y="3648744"/>
                  <a:ext cx="3110952" cy="968394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318C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day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month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year</a:t>
                  </a:r>
                  <a:endParaRPr/>
                </a:p>
              </p:txBody>
            </p:sp>
            <p:sp>
              <p:nvSpPr>
                <p:cNvPr id="149" name="Google Shape;149;p16"/>
                <p:cNvSpPr/>
                <p:nvPr/>
              </p:nvSpPr>
              <p:spPr>
                <a:xfrm>
                  <a:off x="9566869" y="3773412"/>
                  <a:ext cx="1450538" cy="22232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/>
                </a:p>
              </p:txBody>
            </p:sp>
          </p:grpSp>
          <p:sp>
            <p:nvSpPr>
              <p:cNvPr id="150" name="Google Shape;150;p16"/>
              <p:cNvSpPr/>
              <p:nvPr/>
            </p:nvSpPr>
            <p:spPr>
              <a:xfrm>
                <a:off x="6772051" y="2675551"/>
                <a:ext cx="1352231" cy="435483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51" name="Google Shape;151;p16"/>
            <p:cNvSpPr/>
            <p:nvPr/>
          </p:nvSpPr>
          <p:spPr>
            <a:xfrm>
              <a:off x="5828596" y="3300878"/>
              <a:ext cx="618453" cy="22682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8651881" y="2432018"/>
            <a:ext cx="1775955" cy="1525770"/>
            <a:chOff x="8651881" y="2432018"/>
            <a:chExt cx="1775955" cy="1525770"/>
          </a:xfrm>
        </p:grpSpPr>
        <p:grpSp>
          <p:nvGrpSpPr>
            <p:cNvPr id="153" name="Google Shape;153;p16"/>
            <p:cNvGrpSpPr/>
            <p:nvPr/>
          </p:nvGrpSpPr>
          <p:grpSpPr>
            <a:xfrm>
              <a:off x="8651881" y="2432018"/>
              <a:ext cx="1775955" cy="1525770"/>
              <a:chOff x="5225324" y="2561843"/>
              <a:chExt cx="1326389" cy="152577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5225324" y="2561843"/>
                <a:ext cx="1326389" cy="1525770"/>
                <a:chOff x="5493565" y="1800653"/>
                <a:chExt cx="2900116" cy="2929334"/>
              </a:xfrm>
            </p:grpSpPr>
            <p:grpSp>
              <p:nvGrpSpPr>
                <p:cNvPr id="155" name="Google Shape;155;p16"/>
                <p:cNvGrpSpPr/>
                <p:nvPr/>
              </p:nvGrpSpPr>
              <p:grpSpPr>
                <a:xfrm>
                  <a:off x="5493565" y="1800653"/>
                  <a:ext cx="2900116" cy="2929334"/>
                  <a:chOff x="8195440" y="3648744"/>
                  <a:chExt cx="3110953" cy="1360997"/>
                </a:xfrm>
              </p:grpSpPr>
              <p:sp>
                <p:nvSpPr>
                  <p:cNvPr id="156" name="Google Shape;156;p16"/>
                  <p:cNvSpPr/>
                  <p:nvPr/>
                </p:nvSpPr>
                <p:spPr>
                  <a:xfrm>
                    <a:off x="8195440" y="3648744"/>
                    <a:ext cx="3110953" cy="1360997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rollNum</a:t>
                    </a:r>
                    <a:endParaRPr b="1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courses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marks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name</a:t>
                    </a:r>
                    <a:endParaRPr/>
                  </a:p>
                </p:txBody>
              </p:sp>
              <p:sp>
                <p:nvSpPr>
                  <p:cNvPr id="157" name="Google Shape;157;p16"/>
                  <p:cNvSpPr/>
                  <p:nvPr/>
                </p:nvSpPr>
                <p:spPr>
                  <a:xfrm>
                    <a:off x="9566869" y="3773412"/>
                    <a:ext cx="1450538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?</a:t>
                    </a:r>
                    <a:endParaRPr/>
                  </a:p>
                </p:txBody>
              </p:sp>
            </p:grpSp>
            <p:sp>
              <p:nvSpPr>
                <p:cNvPr id="158" name="Google Shape;158;p16"/>
                <p:cNvSpPr/>
                <p:nvPr/>
              </p:nvSpPr>
              <p:spPr>
                <a:xfrm>
                  <a:off x="6772051" y="2675551"/>
                  <a:ext cx="1352231" cy="43548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?</a:t>
                  </a:r>
                  <a:endParaRPr/>
                </a:p>
              </p:txBody>
            </p:sp>
          </p:grpSp>
          <p:sp>
            <p:nvSpPr>
              <p:cNvPr id="159" name="Google Shape;159;p16"/>
              <p:cNvSpPr/>
              <p:nvPr/>
            </p:nvSpPr>
            <p:spPr>
              <a:xfrm>
                <a:off x="5821965" y="3309756"/>
                <a:ext cx="618453" cy="226825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60" name="Google Shape;160;p16"/>
            <p:cNvSpPr/>
            <p:nvPr/>
          </p:nvSpPr>
          <p:spPr>
            <a:xfrm>
              <a:off x="9460270" y="3460686"/>
              <a:ext cx="828071" cy="226825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Member access specifiers</a:t>
            </a:r>
            <a:endParaRPr b="1"/>
          </a:p>
        </p:txBody>
      </p:sp>
      <p:sp>
        <p:nvSpPr>
          <p:cNvPr id="166" name="Google Shape;166;p1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933520" y="1452614"/>
            <a:ext cx="7660064" cy="414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/>
              <a:t>reserve word in C++)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Class members  accessible only to member functions of class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 accessible outside class (user defined functions)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/>
              <a:t>reserve word in C++)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Class members accessible to member functions of class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Also accessible outside class (user defined functions)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/>
              <a:t>reserve word in C++)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Class members Accessible to member functions and derived classes </a:t>
            </a:r>
            <a:r>
              <a:rPr b="1" lang="en-US">
                <a:solidFill>
                  <a:srgbClr val="FFC000"/>
                </a:solidFill>
              </a:rPr>
              <a:t>(will use and discuss later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By default class member access is private, if no access specifier is mentioned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9401630" y="2403398"/>
            <a:ext cx="249240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9288259" y="329428"/>
            <a:ext cx="249240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9288259" y="2313412"/>
            <a:ext cx="213730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17"/>
          <p:cNvSpPr txBox="1"/>
          <p:nvPr/>
        </p:nvSpPr>
        <p:spPr>
          <a:xfrm>
            <a:off x="9359927" y="4632314"/>
            <a:ext cx="249240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73" name="Google Shape;173;p17"/>
          <p:cNvCxnSpPr/>
          <p:nvPr/>
        </p:nvCxnSpPr>
        <p:spPr>
          <a:xfrm>
            <a:off x="9395438" y="4552064"/>
            <a:ext cx="213730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Member access Operator (</a:t>
            </a:r>
            <a:r>
              <a:rPr lang="en-US" sz="5400">
                <a:solidFill>
                  <a:srgbClr val="FF0000"/>
                </a:solidFill>
              </a:rPr>
              <a:t>.</a:t>
            </a:r>
            <a:r>
              <a:rPr b="1" lang="en-US"/>
              <a:t>)</a:t>
            </a:r>
            <a:endParaRPr b="1"/>
          </a:p>
        </p:txBody>
      </p:sp>
      <p:sp>
        <p:nvSpPr>
          <p:cNvPr id="179" name="Google Shape;179;p18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1243453" y="2551837"/>
            <a:ext cx="633807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 variable name dot member name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 variable name dot member name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cin&gt;&gt;p.y;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//initialize members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members are accessed outside class by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operator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access specifier is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85" name="Google Shape;185;p18"/>
          <p:cNvGrpSpPr/>
          <p:nvPr/>
        </p:nvGrpSpPr>
        <p:grpSpPr>
          <a:xfrm>
            <a:off x="6212455" y="2322728"/>
            <a:ext cx="1239611" cy="998041"/>
            <a:chOff x="5493568" y="1800651"/>
            <a:chExt cx="2112121" cy="1663766"/>
          </a:xfrm>
        </p:grpSpPr>
        <p:grpSp>
          <p:nvGrpSpPr>
            <p:cNvPr id="186" name="Google Shape;186;p1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7" name="Google Shape;187;p1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89" name="Google Shape;189;p18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Member access Operator (</a:t>
            </a:r>
            <a:r>
              <a:rPr lang="en-US" sz="5400">
                <a:solidFill>
                  <a:srgbClr val="FF0000"/>
                </a:solidFill>
              </a:rPr>
              <a:t>.</a:t>
            </a:r>
            <a:r>
              <a:rPr b="1" lang="en-US"/>
              <a:t>)</a:t>
            </a:r>
            <a:endParaRPr b="1"/>
          </a:p>
        </p:txBody>
      </p:sp>
      <p:sp>
        <p:nvSpPr>
          <p:cNvPr id="195" name="Google Shape;195;p19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1243453" y="2551837"/>
            <a:ext cx="63380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cin&gt;&gt;p.y;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members are accessed outside by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operator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access specifier is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9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01" name="Google Shape;201;p19"/>
          <p:cNvGrpSpPr/>
          <p:nvPr/>
        </p:nvGrpSpPr>
        <p:grpSpPr>
          <a:xfrm>
            <a:off x="6212455" y="2206450"/>
            <a:ext cx="1239611" cy="998041"/>
            <a:chOff x="5493568" y="1800651"/>
            <a:chExt cx="2112121" cy="1663766"/>
          </a:xfrm>
        </p:grpSpPr>
        <p:grpSp>
          <p:nvGrpSpPr>
            <p:cNvPr id="202" name="Google Shape;202;p1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03" name="Google Shape;203;p1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205" name="Google Shape;205;p19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Member access Operator (</a:t>
            </a:r>
            <a:r>
              <a:rPr lang="en-US" sz="5400">
                <a:solidFill>
                  <a:srgbClr val="FF0000"/>
                </a:solidFill>
              </a:rPr>
              <a:t>.</a:t>
            </a:r>
            <a:r>
              <a:rPr b="1" lang="en-US"/>
              <a:t>)</a:t>
            </a:r>
            <a:endParaRPr b="1"/>
          </a:p>
        </p:txBody>
      </p:sp>
      <p:sp>
        <p:nvSpPr>
          <p:cNvPr id="211" name="Google Shape;211;p20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243453" y="2551837"/>
            <a:ext cx="63380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cin&gt;&gt;p.y;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members are accessed outside by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dot operator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access specifier is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8285826" y="2480815"/>
            <a:ext cx="249240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0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17" name="Google Shape;217;p20"/>
          <p:cNvGrpSpPr/>
          <p:nvPr/>
        </p:nvGrpSpPr>
        <p:grpSpPr>
          <a:xfrm>
            <a:off x="6212455" y="2206450"/>
            <a:ext cx="1239611" cy="998041"/>
            <a:chOff x="5493568" y="1800651"/>
            <a:chExt cx="2112121" cy="1663766"/>
          </a:xfrm>
        </p:grpSpPr>
        <p:grpSp>
          <p:nvGrpSpPr>
            <p:cNvPr id="218" name="Google Shape;218;p2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9" name="Google Shape;219;p2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221" name="Google Shape;221;p20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Member access Operator (</a:t>
            </a:r>
            <a:r>
              <a:rPr b="1" lang="en-US" sz="5400">
                <a:solidFill>
                  <a:srgbClr val="FF0000"/>
                </a:solidFill>
              </a:rPr>
              <a:t>-&gt;</a:t>
            </a:r>
            <a:r>
              <a:rPr b="1" lang="en-US"/>
              <a:t>)</a:t>
            </a:r>
            <a:endParaRPr b="1"/>
          </a:p>
        </p:txBody>
      </p:sp>
      <p:sp>
        <p:nvSpPr>
          <p:cNvPr id="227" name="Google Shape;227;p21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4/12/2021</a:t>
            </a:r>
            <a:endParaRPr/>
          </a:p>
        </p:txBody>
      </p:sp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1275171" y="2610683"/>
            <a:ext cx="633807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 =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//Allocate memory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//Dereference pointer dot member name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(*p).x 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//pointer name arrow member name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p-&gt;y;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p-&gt;x = 100;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 &gt;&gt; p-&gt;y;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//Deallocate memory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 objects and Pointers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members are accessed outside by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arrow operator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access specifier is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1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33" name="Google Shape;233;p21"/>
          <p:cNvGrpSpPr/>
          <p:nvPr/>
        </p:nvGrpSpPr>
        <p:grpSpPr>
          <a:xfrm>
            <a:off x="6489887" y="2670321"/>
            <a:ext cx="1239611" cy="998041"/>
            <a:chOff x="5493568" y="1800651"/>
            <a:chExt cx="2112121" cy="1663766"/>
          </a:xfrm>
        </p:grpSpPr>
        <p:grpSp>
          <p:nvGrpSpPr>
            <p:cNvPr id="234" name="Google Shape;234;p21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35" name="Google Shape;235;p21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237" name="Google Shape;237;p21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