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A2723A-F74A-49EB-BF48-5DD0DA2C17B5}">
  <a:tblStyle styleId="{53A2723A-F74A-49EB-BF48-5DD0DA2C17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Inheritance &amp; Compile Time Binding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44" name="Google Shape;3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Pointers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838201" y="1339403"/>
            <a:ext cx="9921536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Derived class pointer can only point to its own or further derived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Compile time binding, system will call derived class functions only according to type of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 c1 = new C(5, 60, 70);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//C’s pointer to C’s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c1-&gt; print();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//C’s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c1-&gt; funb();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c1-&gt; 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c1-&gt; func();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c1-&gt; print(3,8);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 c2 = new B(5,6);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C’s pointer 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 c3 = new A(2); 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C’s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0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347" name="Google Shape;347;p22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348" name="Google Shape;348;p22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49" name="Google Shape;349;p22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52" name="Google Shape;352;p22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53" name="Google Shape;353;p22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4" name="Google Shape;354;p22"/>
                <p:cNvCxnSpPr>
                  <a:stCxn id="353" idx="3"/>
                  <a:endCxn id="35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55" name="Google Shape;355;p22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8" name="Google Shape;358;p22"/>
              <p:cNvCxnSpPr>
                <a:stCxn id="357" idx="3"/>
                <a:endCxn id="35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59" name="Google Shape;359;p22"/>
          <p:cNvGrpSpPr/>
          <p:nvPr/>
        </p:nvGrpSpPr>
        <p:grpSpPr>
          <a:xfrm>
            <a:off x="6918988" y="3258721"/>
            <a:ext cx="2906555" cy="463383"/>
            <a:chOff x="8279042" y="4497841"/>
            <a:chExt cx="2906555" cy="463383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362" name="Google Shape;362;p22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63" name="Google Shape;363;p22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364" name="Google Shape;364;p22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365" name="Google Shape;365;p22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6" name="Google Shape;366;p22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72" name="Google Shape;37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references</a:t>
            </a:r>
            <a:endParaRPr/>
          </a:p>
        </p:txBody>
      </p:sp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838200" y="1339403"/>
            <a:ext cx="9895431" cy="512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Base class reference can be created for </a:t>
            </a:r>
            <a:r>
              <a:rPr b="1" lang="en-US" sz="3200">
                <a:solidFill>
                  <a:srgbClr val="FFC000"/>
                </a:solidFill>
              </a:rPr>
              <a:t>base</a:t>
            </a:r>
            <a:r>
              <a:rPr lang="en-US" sz="3200"/>
              <a:t> or </a:t>
            </a:r>
            <a:r>
              <a:rPr b="1" lang="en-US" sz="3200">
                <a:solidFill>
                  <a:srgbClr val="00B050"/>
                </a:solidFill>
              </a:rPr>
              <a:t>derived class </a:t>
            </a:r>
            <a:r>
              <a:rPr lang="en-US" sz="3200"/>
              <a:t>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Base class reference </a:t>
            </a:r>
            <a:r>
              <a:rPr lang="en-US" sz="3200">
                <a:solidFill>
                  <a:srgbClr val="FF0000"/>
                </a:solidFill>
              </a:rPr>
              <a:t>can only see base class members</a:t>
            </a:r>
            <a:r>
              <a:rPr lang="en-US" sz="3200"/>
              <a:t>, derived part still exist.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Can only call inherited functions only not extra functions of derived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3200">
                <a:solidFill>
                  <a:srgbClr val="FF0000"/>
                </a:solidFill>
              </a:rPr>
              <a:t>Compile time binding, system will call base class functions only according to type of reference , not call overridden ones.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a(2);  B b(3, 4);  C c(5,6,7);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&amp; a1 = a;</a:t>
            </a:r>
            <a:endParaRPr sz="23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a1.print();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&amp; a2 = b;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reference to B’s object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a2.print();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b.print(3);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b.funb();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//new function defined in B called 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a2.funb(); a2.print(3);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&amp; a3 = c;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reference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a3.print();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a3.funb(); a3.print(3);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a3.func(); a3.print(3,8);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3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375" name="Google Shape;375;p23"/>
          <p:cNvGrpSpPr/>
          <p:nvPr/>
        </p:nvGrpSpPr>
        <p:grpSpPr>
          <a:xfrm>
            <a:off x="10927547" y="362169"/>
            <a:ext cx="700245" cy="2896551"/>
            <a:chOff x="7005449" y="2575811"/>
            <a:chExt cx="700245" cy="2896551"/>
          </a:xfrm>
        </p:grpSpPr>
        <p:grpSp>
          <p:nvGrpSpPr>
            <p:cNvPr id="376" name="Google Shape;376;p23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77" name="Google Shape;377;p23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78" name="Google Shape;378;p23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79" name="Google Shape;379;p23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80" name="Google Shape;380;p23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81" name="Google Shape;381;p23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2" name="Google Shape;382;p23"/>
                <p:cNvCxnSpPr>
                  <a:stCxn id="381" idx="3"/>
                  <a:endCxn id="37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83" name="Google Shape;383;p23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84" name="Google Shape;384;p23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6" name="Google Shape;386;p23"/>
              <p:cNvCxnSpPr>
                <a:stCxn id="385" idx="3"/>
                <a:endCxn id="38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87" name="Google Shape;387;p23"/>
          <p:cNvGrpSpPr/>
          <p:nvPr/>
        </p:nvGrpSpPr>
        <p:grpSpPr>
          <a:xfrm>
            <a:off x="8549388" y="3069809"/>
            <a:ext cx="1275208" cy="342603"/>
            <a:chOff x="8240685" y="2431977"/>
            <a:chExt cx="1275208" cy="342603"/>
          </a:xfrm>
        </p:grpSpPr>
        <p:sp>
          <p:nvSpPr>
            <p:cNvPr id="388" name="Google Shape;388;p23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8240685" y="2431977"/>
              <a:ext cx="72722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a,a1</a:t>
              </a:r>
              <a:endParaRPr/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7301103" y="5185368"/>
            <a:ext cx="2587922" cy="463383"/>
            <a:chOff x="8597675" y="4497841"/>
            <a:chExt cx="2587922" cy="463383"/>
          </a:xfrm>
        </p:grpSpPr>
        <p:grpSp>
          <p:nvGrpSpPr>
            <p:cNvPr id="391" name="Google Shape;391;p23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92" name="Google Shape;392;p23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393" name="Google Shape;393;p23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94" name="Google Shape;394;p23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395" name="Google Shape;395;p23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sp>
          <p:nvSpPr>
            <p:cNvPr id="396" name="Google Shape;396;p23"/>
            <p:cNvSpPr/>
            <p:nvPr/>
          </p:nvSpPr>
          <p:spPr>
            <a:xfrm>
              <a:off x="8597675" y="4541025"/>
              <a:ext cx="591151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c,a3</a:t>
              </a:r>
              <a:endParaRPr/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7685747" y="3912930"/>
            <a:ext cx="2138849" cy="416362"/>
            <a:chOff x="7807012" y="3718263"/>
            <a:chExt cx="2138849" cy="416362"/>
          </a:xfrm>
        </p:grpSpPr>
        <p:grpSp>
          <p:nvGrpSpPr>
            <p:cNvPr id="398" name="Google Shape;398;p23"/>
            <p:cNvGrpSpPr/>
            <p:nvPr/>
          </p:nvGrpSpPr>
          <p:grpSpPr>
            <a:xfrm>
              <a:off x="8607800" y="3718263"/>
              <a:ext cx="1338061" cy="416362"/>
              <a:chOff x="9548716" y="4459501"/>
              <a:chExt cx="1468191" cy="694563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b=4</a:t>
                </a: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a=3</a:t>
                </a:r>
                <a:endParaRPr/>
              </a:p>
            </p:txBody>
          </p:sp>
        </p:grpSp>
        <p:sp>
          <p:nvSpPr>
            <p:cNvPr id="401" name="Google Shape;401;p23"/>
            <p:cNvSpPr/>
            <p:nvPr/>
          </p:nvSpPr>
          <p:spPr>
            <a:xfrm>
              <a:off x="7807012" y="3732360"/>
              <a:ext cx="909317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b, a2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07" name="Google Shape;40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references</a:t>
            </a:r>
            <a:endParaRPr/>
          </a:p>
        </p:txBody>
      </p:sp>
      <p:sp>
        <p:nvSpPr>
          <p:cNvPr id="409" name="Google Shape;409;p24"/>
          <p:cNvSpPr txBox="1"/>
          <p:nvPr>
            <p:ph idx="1" type="body"/>
          </p:nvPr>
        </p:nvSpPr>
        <p:spPr>
          <a:xfrm>
            <a:off x="838200" y="1339403"/>
            <a:ext cx="10144643" cy="538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Base class reference can be created for base or derived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Base class </a:t>
            </a:r>
            <a:r>
              <a:rPr lang="en-US" sz="2900">
                <a:solidFill>
                  <a:srgbClr val="FF0000"/>
                </a:solidFill>
              </a:rPr>
              <a:t>reference can only see base class members</a:t>
            </a:r>
            <a:r>
              <a:rPr lang="en-US" sz="2900"/>
              <a:t>, derived part still exist.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900">
                <a:solidFill>
                  <a:srgbClr val="FF0000"/>
                </a:solidFill>
              </a:rPr>
              <a:t>Compile time binding, system will call derived class functions only according to type of reference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a(2);  B b(3, 4);  C c(5,6,7);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 &amp; b1 = b;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reference to B’s object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b1.print();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b1.funb(); b1.print(3);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 &amp; b2 = c;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reference to C’s object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b2.print();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b2.funb(); b2.print(3);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b2.func(); b2.print(3,8);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 &amp; b3 = a; 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B’s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3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00"/>
          </a:p>
        </p:txBody>
      </p:sp>
      <p:grpSp>
        <p:nvGrpSpPr>
          <p:cNvPr id="410" name="Google Shape;410;p24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411" name="Google Shape;411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12" name="Google Shape;412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13" name="Google Shape;413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14" name="Google Shape;414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15" name="Google Shape;415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16" name="Google Shape;416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7" name="Google Shape;417;p24"/>
                <p:cNvCxnSpPr>
                  <a:stCxn id="416" idx="3"/>
                  <a:endCxn id="41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18" name="Google Shape;418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19" name="Google Shape;419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1" name="Google Shape;421;p24"/>
              <p:cNvCxnSpPr>
                <a:stCxn id="420" idx="3"/>
                <a:endCxn id="41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22" name="Google Shape;422;p24"/>
          <p:cNvGrpSpPr/>
          <p:nvPr/>
        </p:nvGrpSpPr>
        <p:grpSpPr>
          <a:xfrm>
            <a:off x="7443181" y="4052731"/>
            <a:ext cx="2587922" cy="463383"/>
            <a:chOff x="8597675" y="4497841"/>
            <a:chExt cx="2587922" cy="463383"/>
          </a:xfrm>
        </p:grpSpPr>
        <p:grpSp>
          <p:nvGrpSpPr>
            <p:cNvPr id="423" name="Google Shape;423;p24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425" name="Google Shape;425;p24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426" name="Google Shape;426;p24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427" name="Google Shape;427;p24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sp>
          <p:nvSpPr>
            <p:cNvPr id="428" name="Google Shape;428;p24"/>
            <p:cNvSpPr/>
            <p:nvPr/>
          </p:nvSpPr>
          <p:spPr>
            <a:xfrm>
              <a:off x="8597675" y="4541025"/>
              <a:ext cx="591151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c,b2</a:t>
              </a:r>
              <a:endParaRPr/>
            </a:p>
          </p:txBody>
        </p:sp>
      </p:grpSp>
      <p:grpSp>
        <p:nvGrpSpPr>
          <p:cNvPr id="429" name="Google Shape;429;p24"/>
          <p:cNvGrpSpPr/>
          <p:nvPr/>
        </p:nvGrpSpPr>
        <p:grpSpPr>
          <a:xfrm>
            <a:off x="7837862" y="2842359"/>
            <a:ext cx="2138849" cy="416362"/>
            <a:chOff x="7807012" y="3718263"/>
            <a:chExt cx="2138849" cy="416362"/>
          </a:xfrm>
        </p:grpSpPr>
        <p:grpSp>
          <p:nvGrpSpPr>
            <p:cNvPr id="430" name="Google Shape;430;p24"/>
            <p:cNvGrpSpPr/>
            <p:nvPr/>
          </p:nvGrpSpPr>
          <p:grpSpPr>
            <a:xfrm>
              <a:off x="8607800" y="3718263"/>
              <a:ext cx="1338061" cy="416362"/>
              <a:chOff x="9548716" y="4459501"/>
              <a:chExt cx="1468191" cy="694563"/>
            </a:xfrm>
          </p:grpSpPr>
          <p:sp>
            <p:nvSpPr>
              <p:cNvPr id="431" name="Google Shape;431;p24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b=4</a:t>
                </a:r>
                <a:endParaRPr/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a=3</a:t>
                </a:r>
                <a:endParaRPr/>
              </a:p>
            </p:txBody>
          </p:sp>
        </p:grpSp>
        <p:sp>
          <p:nvSpPr>
            <p:cNvPr id="433" name="Google Shape;433;p24"/>
            <p:cNvSpPr/>
            <p:nvPr/>
          </p:nvSpPr>
          <p:spPr>
            <a:xfrm>
              <a:off x="7807012" y="3732360"/>
              <a:ext cx="909317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b, b1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39" name="Google Shape;4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references</a:t>
            </a:r>
            <a:endParaRPr/>
          </a:p>
        </p:txBody>
      </p:sp>
      <p:sp>
        <p:nvSpPr>
          <p:cNvPr id="441" name="Google Shape;441;p25"/>
          <p:cNvSpPr txBox="1"/>
          <p:nvPr>
            <p:ph idx="1" type="body"/>
          </p:nvPr>
        </p:nvSpPr>
        <p:spPr>
          <a:xfrm>
            <a:off x="838200" y="1339403"/>
            <a:ext cx="1014464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Derived class reference can be created for derived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Compile time binding, system will call derived class functions only according to type of reference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a(2);  B b(3, 4);  C c(5,6,7);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&amp; c1 = c;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reference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to C’s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c1.print();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//C’s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c1.funb();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c1.print(3);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c1.func();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c1.print(3,8);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&amp; c2 = b;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C’s reference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&amp; c3 = a; 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C’s reference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0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443" name="Google Shape;443;p2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44" name="Google Shape;444;p2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45" name="Google Shape;445;p2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46" name="Google Shape;446;p2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47" name="Google Shape;447;p2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48" name="Google Shape;448;p2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49" name="Google Shape;449;p25"/>
                <p:cNvCxnSpPr>
                  <a:stCxn id="448" idx="3"/>
                  <a:endCxn id="44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50" name="Google Shape;450;p2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51" name="Google Shape;451;p2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52" name="Google Shape;452;p2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3" name="Google Shape;453;p25"/>
              <p:cNvCxnSpPr>
                <a:stCxn id="452" idx="3"/>
                <a:endCxn id="45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54" name="Google Shape;454;p25"/>
          <p:cNvGrpSpPr/>
          <p:nvPr/>
        </p:nvGrpSpPr>
        <p:grpSpPr>
          <a:xfrm>
            <a:off x="7643701" y="2215789"/>
            <a:ext cx="2701901" cy="463383"/>
            <a:chOff x="8483696" y="4497841"/>
            <a:chExt cx="2701901" cy="463383"/>
          </a:xfrm>
        </p:grpSpPr>
        <p:grpSp>
          <p:nvGrpSpPr>
            <p:cNvPr id="455" name="Google Shape;455;p25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456" name="Google Shape;456;p25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457" name="Google Shape;457;p25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458" name="Google Shape;458;p2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459" name="Google Shape;459;p2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sp>
          <p:nvSpPr>
            <p:cNvPr id="460" name="Google Shape;460;p25"/>
            <p:cNvSpPr/>
            <p:nvPr/>
          </p:nvSpPr>
          <p:spPr>
            <a:xfrm>
              <a:off x="8483696" y="4590761"/>
              <a:ext cx="819762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c, c1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66" name="Google Shape;46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26"/>
          <p:cNvSpPr txBox="1"/>
          <p:nvPr>
            <p:ph type="title"/>
          </p:nvPr>
        </p:nvSpPr>
        <p:spPr>
          <a:xfrm>
            <a:off x="762000" y="2897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references</a:t>
            </a:r>
            <a:endParaRPr/>
          </a:p>
        </p:txBody>
      </p:sp>
      <p:sp>
        <p:nvSpPr>
          <p:cNvPr id="468" name="Google Shape;468;p26"/>
          <p:cNvSpPr txBox="1"/>
          <p:nvPr>
            <p:ph idx="1" type="body"/>
          </p:nvPr>
        </p:nvSpPr>
        <p:spPr>
          <a:xfrm>
            <a:off x="838200" y="1237376"/>
            <a:ext cx="10515600" cy="546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fun(A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a.print();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 print A’s data only.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fun2(B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b.print();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b.print(5);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fun3(C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c.print();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c.print(5,9);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fun(c1);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fun2(c1);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fun3(c1);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469" name="Google Shape;469;p26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470" name="Google Shape;470;p2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71" name="Google Shape;471;p2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72" name="Google Shape;472;p2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73" name="Google Shape;473;p2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74" name="Google Shape;474;p2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75" name="Google Shape;475;p2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76" name="Google Shape;476;p26"/>
                <p:cNvCxnSpPr>
                  <a:stCxn id="475" idx="3"/>
                  <a:endCxn id="473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77" name="Google Shape;477;p2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78" name="Google Shape;478;p2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0" name="Google Shape;480;p26"/>
              <p:cNvCxnSpPr>
                <a:stCxn id="479" idx="3"/>
                <a:endCxn id="478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81" name="Google Shape;481;p26"/>
          <p:cNvGrpSpPr/>
          <p:nvPr/>
        </p:nvGrpSpPr>
        <p:grpSpPr>
          <a:xfrm>
            <a:off x="6096000" y="4482294"/>
            <a:ext cx="1951565" cy="463383"/>
            <a:chOff x="8319752" y="3648744"/>
            <a:chExt cx="2141360" cy="773002"/>
          </a:xfrm>
        </p:grpSpPr>
        <p:sp>
          <p:nvSpPr>
            <p:cNvPr id="482" name="Google Shape;482;p26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483" name="Google Shape;483;p26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484" name="Google Shape;484;p26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sp>
        <p:nvSpPr>
          <p:cNvPr id="486" name="Google Shape;486;p26"/>
          <p:cNvSpPr/>
          <p:nvPr/>
        </p:nvSpPr>
        <p:spPr>
          <a:xfrm>
            <a:off x="4658431" y="4538334"/>
            <a:ext cx="1361369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 b, c, c1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Pointers</a:t>
            </a:r>
            <a:endParaRPr/>
          </a:p>
        </p:txBody>
      </p:sp>
      <p:sp>
        <p:nvSpPr>
          <p:cNvPr id="494" name="Google Shape;494;p27"/>
          <p:cNvSpPr txBox="1"/>
          <p:nvPr>
            <p:ph idx="1" type="body"/>
          </p:nvPr>
        </p:nvSpPr>
        <p:spPr>
          <a:xfrm>
            <a:off x="838200" y="1237376"/>
            <a:ext cx="10515600" cy="546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fun(A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a-&gt;print();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 print A’s data only.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fun2(B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b-&gt;print();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b-&gt;print(5);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fun3(C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c-&gt;print();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print called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c-&gt;print(5,9);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fun(&amp;c1);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fun2(&amp;c1); 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fun3(&amp;c1);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495" name="Google Shape;495;p27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496" name="Google Shape;496;p2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97" name="Google Shape;497;p2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98" name="Google Shape;498;p2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99" name="Google Shape;499;p2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500" name="Google Shape;500;p2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501" name="Google Shape;501;p2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02" name="Google Shape;502;p27"/>
                <p:cNvCxnSpPr>
                  <a:stCxn id="501" idx="3"/>
                  <a:endCxn id="49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03" name="Google Shape;503;p2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504" name="Google Shape;504;p2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06" name="Google Shape;506;p27"/>
              <p:cNvCxnSpPr>
                <a:stCxn id="505" idx="3"/>
                <a:endCxn id="50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07" name="Google Shape;507;p27"/>
          <p:cNvGrpSpPr/>
          <p:nvPr/>
        </p:nvGrpSpPr>
        <p:grpSpPr>
          <a:xfrm>
            <a:off x="6096000" y="4482294"/>
            <a:ext cx="1951565" cy="463383"/>
            <a:chOff x="8319752" y="3648744"/>
            <a:chExt cx="2141360" cy="773002"/>
          </a:xfrm>
        </p:grpSpPr>
        <p:sp>
          <p:nvSpPr>
            <p:cNvPr id="508" name="Google Shape;508;p27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509" name="Google Shape;509;p27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510" name="Google Shape;510;p27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sp>
        <p:nvSpPr>
          <p:cNvPr id="512" name="Google Shape;512;p27"/>
          <p:cNvSpPr/>
          <p:nvPr/>
        </p:nvSpPr>
        <p:spPr>
          <a:xfrm>
            <a:off x="5434885" y="4538334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cxnSp>
        <p:nvCxnSpPr>
          <p:cNvPr id="513" name="Google Shape;513;p27"/>
          <p:cNvCxnSpPr>
            <a:stCxn id="514" idx="2"/>
            <a:endCxn id="511" idx="0"/>
          </p:cNvCxnSpPr>
          <p:nvPr/>
        </p:nvCxnSpPr>
        <p:spPr>
          <a:xfrm flipH="1">
            <a:off x="7614685" y="4191082"/>
            <a:ext cx="357600" cy="3375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4" name="Google Shape;514;p27"/>
          <p:cNvSpPr/>
          <p:nvPr/>
        </p:nvSpPr>
        <p:spPr>
          <a:xfrm>
            <a:off x="7676709" y="3848479"/>
            <a:ext cx="591151" cy="34260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515" name="Google Shape;515;p27"/>
          <p:cNvCxnSpPr>
            <a:stCxn id="516" idx="2"/>
          </p:cNvCxnSpPr>
          <p:nvPr/>
        </p:nvCxnSpPr>
        <p:spPr>
          <a:xfrm flipH="1">
            <a:off x="6883568" y="4182383"/>
            <a:ext cx="340500" cy="2895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6" name="Google Shape;516;p27"/>
          <p:cNvSpPr/>
          <p:nvPr/>
        </p:nvSpPr>
        <p:spPr>
          <a:xfrm>
            <a:off x="6928492" y="3839780"/>
            <a:ext cx="591151" cy="34260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17" name="Google Shape;517;p27"/>
          <p:cNvCxnSpPr>
            <a:stCxn id="518" idx="2"/>
          </p:cNvCxnSpPr>
          <p:nvPr/>
        </p:nvCxnSpPr>
        <p:spPr>
          <a:xfrm flipH="1">
            <a:off x="6362258" y="4192756"/>
            <a:ext cx="39300" cy="2895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8" name="Google Shape;518;p27"/>
          <p:cNvSpPr/>
          <p:nvPr/>
        </p:nvSpPr>
        <p:spPr>
          <a:xfrm>
            <a:off x="6105982" y="3850153"/>
            <a:ext cx="591151" cy="34260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Compile Time Binding</a:t>
            </a:r>
            <a:endParaRPr/>
          </a:p>
        </p:txBody>
      </p:sp>
      <p:sp>
        <p:nvSpPr>
          <p:cNvPr id="524" name="Google Shape;5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525" name="Google Shape;52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26" name="Google Shape;526;p28"/>
          <p:cNvGraphicFramePr/>
          <p:nvPr/>
        </p:nvGraphicFramePr>
        <p:xfrm>
          <a:off x="838200" y="1360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{53A2723A-F74A-49EB-BF48-5DD0DA2C17B5}</a:tableStyleId>
              </a:tblPr>
              <a:tblGrid>
                <a:gridCol w="3720675"/>
                <a:gridCol w="2556375"/>
                <a:gridCol w="4720425"/>
              </a:tblGrid>
              <a:tr h="422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base class functions only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413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</a:rPr>
                        <a:t>Derived class static object</a:t>
                      </a:r>
                      <a:endParaRPr b="1" i="0" sz="20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derived class functions &amp; inherited functions.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Overridden and overloaded functions.</a:t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5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static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base class functions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</a:rPr>
                        <a:t>Slicing Issue </a:t>
                      </a:r>
                      <a:r>
                        <a:rPr lang="en-US" sz="1800" u="none" cap="none" strike="noStrike"/>
                        <a:t>only copies base data in base object</a:t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4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static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Error: Explicit cast required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43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B050"/>
                          </a:solidFill>
                        </a:rPr>
                        <a:t>Base class pointer or reference</a:t>
                      </a:r>
                      <a:endParaRPr b="1" i="0" sz="20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Call base class functions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9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B050"/>
                          </a:solidFill>
                        </a:rPr>
                        <a:t>Base class pointer or reference</a:t>
                      </a:r>
                      <a:endParaRPr b="1" i="0" sz="20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Call base class functions only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8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</a:rPr>
                        <a:t>Derived class pointer or reference</a:t>
                      </a:r>
                      <a:endParaRPr b="1" i="0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Error: Explicit cast required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267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</a:rPr>
                        <a:t>Derived class pointer or reference</a:t>
                      </a:r>
                      <a:endParaRPr b="1" i="0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derived class functions &amp; inherited functions.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Overridden and overloaded functions.</a:t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63885" y="3563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02" name="Google Shape;102;p14"/>
          <p:cNvGrpSpPr/>
          <p:nvPr/>
        </p:nvGrpSpPr>
        <p:grpSpPr>
          <a:xfrm>
            <a:off x="10829363" y="1126967"/>
            <a:ext cx="700245" cy="2896551"/>
            <a:chOff x="7005449" y="2575811"/>
            <a:chExt cx="700245" cy="2896551"/>
          </a:xfrm>
        </p:grpSpPr>
        <p:grpSp>
          <p:nvGrpSpPr>
            <p:cNvPr id="103" name="Google Shape;103;p1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04" name="Google Shape;104;p1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05" name="Google Shape;105;p1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07" name="Google Shape;107;p1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08" name="Google Shape;108;p1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9" name="Google Shape;109;p14"/>
                <p:cNvCxnSpPr>
                  <a:stCxn id="108" idx="3"/>
                  <a:endCxn id="10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0" name="Google Shape;110;p1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3" name="Google Shape;113;p14"/>
              <p:cNvCxnSpPr>
                <a:stCxn id="112" idx="3"/>
                <a:endCxn id="11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4" name="Google Shape;114;p14"/>
          <p:cNvSpPr txBox="1"/>
          <p:nvPr/>
        </p:nvSpPr>
        <p:spPr>
          <a:xfrm>
            <a:off x="4860666" y="1415274"/>
            <a:ext cx="7331334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 { 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A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print function inherited from A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print(int x){ cout&lt;&lt;x+b;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//Add New Function in class B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funb() { cout&lt;&lt;“funb”&lt;&lt;endl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10130104" y="999726"/>
            <a:ext cx="700245" cy="2896551"/>
            <a:chOff x="7005449" y="2575811"/>
            <a:chExt cx="700245" cy="2896551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24" name="Google Shape;124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25" name="Google Shape;125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27" name="Google Shape;127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28" name="Google Shape;128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9" name="Google Shape;129;p15"/>
                <p:cNvCxnSpPr>
                  <a:stCxn id="128" idx="3"/>
                  <a:endCxn id="12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0" name="Google Shape;130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" name="Google Shape;133;p15"/>
              <p:cNvCxnSpPr>
                <a:stCxn id="132" idx="3"/>
                <a:endCxn id="13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34" name="Google Shape;134;p15"/>
          <p:cNvSpPr txBox="1"/>
          <p:nvPr/>
        </p:nvSpPr>
        <p:spPr>
          <a:xfrm>
            <a:off x="1213675" y="1415274"/>
            <a:ext cx="7331334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B</a:t>
            </a:r>
            <a:endParaRPr b="1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print function inherited from B</a:t>
            </a:r>
            <a:endParaRPr b="0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print(int x, int y){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cout&lt;&lt;x+y+c;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//Add New Function in class C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func(){ cout&lt;&lt; “func” &lt;&lt;endl;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Compile 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Call the functions on object according to the type of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b="1" lang="en-US" sz="2400">
                <a:solidFill>
                  <a:srgbClr val="FFC000"/>
                </a:solidFill>
              </a:rPr>
              <a:t>Cannot change</a:t>
            </a:r>
            <a:r>
              <a:rPr lang="en-US" sz="2400"/>
              <a:t> compile time binding of static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 sz="2400">
                <a:solidFill>
                  <a:srgbClr val="00B050"/>
                </a:solidFill>
              </a:rPr>
              <a:t>Can be changed </a:t>
            </a:r>
            <a:r>
              <a:rPr lang="en-US" sz="2400"/>
              <a:t>for pointers or reference to objects.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 a1(2);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a1.print();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B b1 (3,4);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b1.print();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//Derived print called print a’s and b’s data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b1.print(3);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print called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b1.funb();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//new function defined in b called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c1.print();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//Derived print called print a’s and b’s and c’s data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c1.print(3);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//inherited print called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c1.funb();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//inherited funb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c1.print(3, 5);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print called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c1.func();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//new function defined in c called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143" name="Google Shape;143;p16"/>
          <p:cNvSpPr/>
          <p:nvPr/>
        </p:nvSpPr>
        <p:spPr>
          <a:xfrm>
            <a:off x="7217891" y="2667185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a=2</a:t>
            </a:r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7941569" y="3533875"/>
            <a:ext cx="1338061" cy="416362"/>
            <a:chOff x="9548716" y="4459501"/>
            <a:chExt cx="1468191" cy="694563"/>
          </a:xfrm>
        </p:grpSpPr>
        <p:sp>
          <p:nvSpPr>
            <p:cNvPr id="145" name="Google Shape;145;p16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b=4</a:t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a=3</a:t>
              </a:r>
              <a:endParaRPr/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8840099" y="4636856"/>
            <a:ext cx="1951565" cy="463383"/>
            <a:chOff x="8319752" y="3648744"/>
            <a:chExt cx="2141360" cy="773002"/>
          </a:xfrm>
        </p:grpSpPr>
        <p:sp>
          <p:nvSpPr>
            <p:cNvPr id="148" name="Google Shape;148;p16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149" name="Google Shape;149;p16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grpSp>
        <p:nvGrpSpPr>
          <p:cNvPr id="152" name="Google Shape;152;p16"/>
          <p:cNvGrpSpPr/>
          <p:nvPr/>
        </p:nvGrpSpPr>
        <p:grpSpPr>
          <a:xfrm>
            <a:off x="10062404" y="637324"/>
            <a:ext cx="700245" cy="2896551"/>
            <a:chOff x="7005449" y="2575811"/>
            <a:chExt cx="700245" cy="2896551"/>
          </a:xfrm>
        </p:grpSpPr>
        <p:grpSp>
          <p:nvGrpSpPr>
            <p:cNvPr id="153" name="Google Shape;153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57" name="Google Shape;157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58" name="Google Shape;158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9" name="Google Shape;159;p16"/>
                <p:cNvCxnSpPr>
                  <a:stCxn id="158" idx="3"/>
                  <a:endCxn id="15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0" name="Google Shape;160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3" name="Google Shape;163;p16"/>
              <p:cNvCxnSpPr>
                <a:stCxn id="162" idx="3"/>
                <a:endCxn id="16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 Slicing Problem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838200" y="1249251"/>
            <a:ext cx="10515600" cy="534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We can assign derived class object to base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3400">
                <a:solidFill>
                  <a:srgbClr val="0070C0"/>
                </a:solidFill>
              </a:rPr>
              <a:t>Only copy data of base class,  derived portion is discarded.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b="1" lang="en-US" sz="3400">
                <a:solidFill>
                  <a:srgbClr val="FFC000"/>
                </a:solidFill>
              </a:rPr>
              <a:t>Compile time binding system will call base class functions only.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 a1 (2);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B b1 (3, 4);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 = b1;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//slice b1 and copy in a1 the A’s portion only.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a1.print();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 only.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a1.funb(); a1.print(3);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 = c1;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//slice c1 and copy in a1 the A’s portion only.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a1.print();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 only.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a1.funb(); a1.func();  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a1.print(3); a1.print(3, 4);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}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72" name="Google Shape;172;p17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173" name="Google Shape;173;p1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74" name="Google Shape;174;p1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75" name="Google Shape;175;p1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76" name="Google Shape;176;p1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77" name="Google Shape;177;p1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78" name="Google Shape;178;p1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9" name="Google Shape;179;p17"/>
                <p:cNvCxnSpPr>
                  <a:stCxn id="178" idx="3"/>
                  <a:endCxn id="17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0" name="Google Shape;180;p1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81" name="Google Shape;181;p1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3" name="Google Shape;183;p17"/>
              <p:cNvCxnSpPr>
                <a:stCxn id="182" idx="3"/>
                <a:endCxn id="18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4" name="Google Shape;184;p17"/>
          <p:cNvSpPr/>
          <p:nvPr/>
        </p:nvSpPr>
        <p:spPr>
          <a:xfrm>
            <a:off x="4743717" y="2769831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a=2</a:t>
            </a:r>
            <a:endParaRPr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5655154" y="2744681"/>
            <a:ext cx="1338061" cy="416362"/>
            <a:chOff x="9548716" y="4459501"/>
            <a:chExt cx="1468191" cy="694563"/>
          </a:xfrm>
        </p:grpSpPr>
        <p:sp>
          <p:nvSpPr>
            <p:cNvPr id="186" name="Google Shape;186;p17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b=4</a:t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a=3</a:t>
              </a: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>
            <a:off x="7554810" y="2721170"/>
            <a:ext cx="1951565" cy="463383"/>
            <a:chOff x="8319752" y="3648744"/>
            <a:chExt cx="2141360" cy="773002"/>
          </a:xfrm>
        </p:grpSpPr>
        <p:sp>
          <p:nvSpPr>
            <p:cNvPr id="189" name="Google Shape;189;p17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sp>
        <p:nvSpPr>
          <p:cNvPr id="193" name="Google Shape;193;p17"/>
          <p:cNvSpPr/>
          <p:nvPr/>
        </p:nvSpPr>
        <p:spPr>
          <a:xfrm>
            <a:off x="8610600" y="3674512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a=3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8610599" y="4691183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00" name="Google Shape;20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 Slicing Problem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838200" y="1249251"/>
            <a:ext cx="10515600" cy="534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assign derived class object to base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copy data of base class,  derived portion is discarded.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Compile time binding system will call base class functions only.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a1 (2);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b1 (3, 4);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 = c1;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//slice c1 and copy in b1 the B’s portion only.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b1.print();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B’s and A’s only.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b1.print(3);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print called.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b1.func(); b1.print(3, 4);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c1 = b1; or c1 = a1;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Error: We cannot assign base class object to derived class.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 = a1;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}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03" name="Google Shape;203;p18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204" name="Google Shape;204;p18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05" name="Google Shape;205;p18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06" name="Google Shape;206;p18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07" name="Google Shape;207;p18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08" name="Google Shape;208;p18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09" name="Google Shape;209;p18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0" name="Google Shape;210;p18"/>
                <p:cNvCxnSpPr>
                  <a:stCxn id="209" idx="3"/>
                  <a:endCxn id="20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11" name="Google Shape;211;p18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214;p18"/>
              <p:cNvCxnSpPr>
                <a:stCxn id="213" idx="3"/>
                <a:endCxn id="21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15" name="Google Shape;215;p18"/>
          <p:cNvSpPr/>
          <p:nvPr/>
        </p:nvSpPr>
        <p:spPr>
          <a:xfrm>
            <a:off x="4486411" y="2709491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a=2</a:t>
            </a: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5400383" y="2677584"/>
            <a:ext cx="1338061" cy="416362"/>
            <a:chOff x="9548716" y="4459501"/>
            <a:chExt cx="1468191" cy="694563"/>
          </a:xfrm>
        </p:grpSpPr>
        <p:sp>
          <p:nvSpPr>
            <p:cNvPr id="217" name="Google Shape;217;p18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b=4</a:t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a=3</a:t>
              </a: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7013180" y="2658789"/>
            <a:ext cx="1951565" cy="463383"/>
            <a:chOff x="8319752" y="3648744"/>
            <a:chExt cx="2141360" cy="773002"/>
          </a:xfrm>
        </p:grpSpPr>
        <p:sp>
          <p:nvSpPr>
            <p:cNvPr id="220" name="Google Shape;220;p18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221" name="Google Shape;221;p18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22" name="Google Shape;222;p18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grpSp>
        <p:nvGrpSpPr>
          <p:cNvPr id="224" name="Google Shape;224;p18"/>
          <p:cNvGrpSpPr/>
          <p:nvPr/>
        </p:nvGrpSpPr>
        <p:grpSpPr>
          <a:xfrm>
            <a:off x="8531952" y="3725973"/>
            <a:ext cx="1338061" cy="416362"/>
            <a:chOff x="9548716" y="4459501"/>
            <a:chExt cx="1468191" cy="694563"/>
          </a:xfrm>
        </p:grpSpPr>
        <p:sp>
          <p:nvSpPr>
            <p:cNvPr id="225" name="Google Shape;225;p18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b=6</a:t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a=5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9"/>
          <p:cNvSpPr txBox="1"/>
          <p:nvPr>
            <p:ph type="title"/>
          </p:nvPr>
        </p:nvSpPr>
        <p:spPr>
          <a:xfrm>
            <a:off x="838200" y="3122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 Slicing Problem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838200" y="1237377"/>
            <a:ext cx="10515600" cy="534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fun(A a){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a.print();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 only.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fun2(B b){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b.print();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B’s data.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b.print(5);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fun3(C c){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c.print();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c.print(5,9);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fun(c1); 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//slice c1 to A’s object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fun2(c1);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//slice c1 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fun3(c1);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236" name="Google Shape;236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37" name="Google Shape;237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38" name="Google Shape;238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9" name="Google Shape;239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40" name="Google Shape;240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41" name="Google Shape;241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42" name="Google Shape;242;p19"/>
                <p:cNvCxnSpPr>
                  <a:stCxn id="241" idx="3"/>
                  <a:endCxn id="23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43" name="Google Shape;243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44" name="Google Shape;244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6" name="Google Shape;246;p19"/>
              <p:cNvCxnSpPr>
                <a:stCxn id="245" idx="3"/>
                <a:endCxn id="24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7" name="Google Shape;247;p19"/>
          <p:cNvSpPr/>
          <p:nvPr/>
        </p:nvSpPr>
        <p:spPr>
          <a:xfrm>
            <a:off x="3853429" y="1246467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a=5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895805" y="5000981"/>
            <a:ext cx="1951565" cy="463383"/>
            <a:chOff x="8319752" y="3648744"/>
            <a:chExt cx="2141360" cy="773002"/>
          </a:xfrm>
        </p:grpSpPr>
        <p:sp>
          <p:nvSpPr>
            <p:cNvPr id="249" name="Google Shape;249;p19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250" name="Google Shape;250;p19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51" name="Google Shape;251;p19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grpSp>
        <p:nvGrpSpPr>
          <p:cNvPr id="253" name="Google Shape;253;p19"/>
          <p:cNvGrpSpPr/>
          <p:nvPr/>
        </p:nvGrpSpPr>
        <p:grpSpPr>
          <a:xfrm>
            <a:off x="3479973" y="2113818"/>
            <a:ext cx="1338061" cy="416362"/>
            <a:chOff x="9548716" y="4459501"/>
            <a:chExt cx="1468191" cy="694563"/>
          </a:xfrm>
        </p:grpSpPr>
        <p:sp>
          <p:nvSpPr>
            <p:cNvPr id="254" name="Google Shape;254;p19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b=6</a:t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a=5</a:t>
              </a:r>
              <a:endParaRPr/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340602" y="3322948"/>
            <a:ext cx="1951565" cy="463383"/>
            <a:chOff x="8319752" y="3648744"/>
            <a:chExt cx="2141360" cy="773002"/>
          </a:xfrm>
        </p:grpSpPr>
        <p:sp>
          <p:nvSpPr>
            <p:cNvPr id="257" name="Google Shape;257;p19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258" name="Google Shape;258;p19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59" name="Google Shape;259;p19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sp>
        <p:nvSpPr>
          <p:cNvPr id="261" name="Google Shape;261;p19"/>
          <p:cNvSpPr/>
          <p:nvPr/>
        </p:nvSpPr>
        <p:spPr>
          <a:xfrm>
            <a:off x="5409127" y="5093901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3340602" y="1242179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2996485" y="2185299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2883252" y="3435237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Pointers</a:t>
            </a:r>
            <a:endParaRPr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838200" y="1339403"/>
            <a:ext cx="10001321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Base class pointer can point to </a:t>
            </a:r>
            <a:r>
              <a:rPr b="1" lang="en-US" sz="2400">
                <a:solidFill>
                  <a:srgbClr val="FFC000"/>
                </a:solidFill>
              </a:rPr>
              <a:t>base </a:t>
            </a:r>
            <a:r>
              <a:rPr lang="en-US" sz="2400"/>
              <a:t>or </a:t>
            </a:r>
            <a:r>
              <a:rPr b="1" lang="en-US" sz="2400">
                <a:solidFill>
                  <a:srgbClr val="00B050"/>
                </a:solidFill>
              </a:rPr>
              <a:t>derived class objects</a:t>
            </a:r>
            <a:r>
              <a:rPr lang="en-US" sz="24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Base class pointer </a:t>
            </a:r>
            <a:r>
              <a:rPr lang="en-US" sz="2400">
                <a:solidFill>
                  <a:srgbClr val="FF0000"/>
                </a:solidFill>
              </a:rPr>
              <a:t>can only see base class members</a:t>
            </a:r>
            <a:r>
              <a:rPr lang="en-US" sz="2400"/>
              <a:t>, derived part still exist.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Can only call inherited functions not extra functions of derived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Compile time binding, system will call base class functions only according to type of pointer, not call overridden ones.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a2-&gt;funb(); a2-&gt;print(3);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a3-&gt;funb(); a3-&gt;print(3);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a3-&gt;func(); a3-&gt;print(3,8);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73" name="Google Shape;273;p20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274" name="Google Shape;274;p2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75" name="Google Shape;275;p2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76" name="Google Shape;276;p2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77" name="Google Shape;277;p2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78" name="Google Shape;278;p2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79" name="Google Shape;279;p2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0" name="Google Shape;280;p20"/>
                <p:cNvCxnSpPr>
                  <a:stCxn id="279" idx="3"/>
                  <a:endCxn id="27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1" name="Google Shape;281;p2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82" name="Google Shape;282;p2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4" name="Google Shape;284;p20"/>
              <p:cNvCxnSpPr>
                <a:stCxn id="283" idx="3"/>
                <a:endCxn id="28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85" name="Google Shape;285;p20"/>
          <p:cNvGrpSpPr/>
          <p:nvPr/>
        </p:nvGrpSpPr>
        <p:grpSpPr>
          <a:xfrm>
            <a:off x="8161420" y="3181752"/>
            <a:ext cx="1546141" cy="342604"/>
            <a:chOff x="7969752" y="2431977"/>
            <a:chExt cx="1546141" cy="342604"/>
          </a:xfrm>
        </p:grpSpPr>
        <p:sp>
          <p:nvSpPr>
            <p:cNvPr id="286" name="Google Shape;286;p20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288" name="Google Shape;288;p20"/>
            <p:cNvCxnSpPr>
              <a:stCxn id="287" idx="3"/>
              <a:endCxn id="286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89" name="Google Shape;289;p20"/>
          <p:cNvGrpSpPr/>
          <p:nvPr/>
        </p:nvGrpSpPr>
        <p:grpSpPr>
          <a:xfrm>
            <a:off x="8205887" y="5062033"/>
            <a:ext cx="2906555" cy="463383"/>
            <a:chOff x="8279042" y="4497841"/>
            <a:chExt cx="2906555" cy="463383"/>
          </a:xfrm>
        </p:grpSpPr>
        <p:grpSp>
          <p:nvGrpSpPr>
            <p:cNvPr id="290" name="Google Shape;290;p20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291" name="Google Shape;291;p20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292" name="Google Shape;292;p20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293" name="Google Shape;293;p20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294" name="Google Shape;294;p20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295" name="Google Shape;295;p20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6" name="Google Shape;296;p20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8205887" y="4121724"/>
            <a:ext cx="2306689" cy="416362"/>
            <a:chOff x="7639172" y="3718263"/>
            <a:chExt cx="2306689" cy="416362"/>
          </a:xfrm>
        </p:grpSpPr>
        <p:grpSp>
          <p:nvGrpSpPr>
            <p:cNvPr id="298" name="Google Shape;298;p20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299" name="Google Shape;299;p20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300" name="Google Shape;300;p20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301" name="Google Shape;301;p20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302" name="Google Shape;302;p20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03" name="Google Shape;303;p20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09" name="Google Shape;3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Pointers</a:t>
            </a:r>
            <a:endParaRPr/>
          </a:p>
        </p:txBody>
      </p:sp>
      <p:sp>
        <p:nvSpPr>
          <p:cNvPr id="311" name="Google Shape;311;p21"/>
          <p:cNvSpPr txBox="1"/>
          <p:nvPr>
            <p:ph idx="1" type="body"/>
          </p:nvPr>
        </p:nvSpPr>
        <p:spPr>
          <a:xfrm>
            <a:off x="838200" y="1339403"/>
            <a:ext cx="998918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Derived class pointer can only point to its own or further derived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Compile time binding, system will call derived class functions only according to type of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 b1 = new B(9, 10);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b1-&gt;print();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b1-&gt;funb(); b1-&gt;print(3);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 b2 = new C (5, 60, 70);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C’s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b2-&gt;print();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b2-&gt;funb(); b2-&gt;print(3);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b2-&gt;func(); b2-&gt;print(3,8);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 b3 = new A(2);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B’s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312" name="Google Shape;312;p21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313" name="Google Shape;313;p21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14" name="Google Shape;314;p21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15" name="Google Shape;315;p21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16" name="Google Shape;316;p21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17" name="Google Shape;317;p21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18" name="Google Shape;318;p21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19" name="Google Shape;319;p21"/>
                <p:cNvCxnSpPr>
                  <a:stCxn id="318" idx="3"/>
                  <a:endCxn id="31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0" name="Google Shape;320;p21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21" name="Google Shape;321;p21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3" name="Google Shape;323;p21"/>
              <p:cNvCxnSpPr>
                <a:stCxn id="322" idx="3"/>
                <a:endCxn id="32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4" name="Google Shape;324;p21"/>
          <p:cNvGrpSpPr/>
          <p:nvPr/>
        </p:nvGrpSpPr>
        <p:grpSpPr>
          <a:xfrm>
            <a:off x="8261766" y="2521788"/>
            <a:ext cx="2306689" cy="416362"/>
            <a:chOff x="7639172" y="3718263"/>
            <a:chExt cx="2306689" cy="416362"/>
          </a:xfrm>
        </p:grpSpPr>
        <p:grpSp>
          <p:nvGrpSpPr>
            <p:cNvPr id="325" name="Google Shape;325;p21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326" name="Google Shape;326;p21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327" name="Google Shape;327;p21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b=10</a:t>
                  </a:r>
                  <a:endParaRPr/>
                </a:p>
              </p:txBody>
            </p:sp>
            <p:sp>
              <p:nvSpPr>
                <p:cNvPr id="328" name="Google Shape;328;p21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a=9</a:t>
                  </a:r>
                  <a:endParaRPr/>
                </a:p>
              </p:txBody>
            </p:sp>
          </p:grpSp>
          <p:cxnSp>
            <p:nvCxnSpPr>
              <p:cNvPr id="329" name="Google Shape;329;p21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30" name="Google Shape;330;p21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b1</a:t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8261766" y="3952175"/>
            <a:ext cx="2906555" cy="463383"/>
            <a:chOff x="8279042" y="4497841"/>
            <a:chExt cx="2906555" cy="463383"/>
          </a:xfrm>
        </p:grpSpPr>
        <p:grpSp>
          <p:nvGrpSpPr>
            <p:cNvPr id="332" name="Google Shape;332;p21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33" name="Google Shape;333;p21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334" name="Google Shape;334;p21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35" name="Google Shape;335;p21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336" name="Google Shape;336;p21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337" name="Google Shape;337;p21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8" name="Google Shape;338;p21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b2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