
<file path=[Content_Types].xml><?xml version="1.0" encoding="utf-8"?>
<Types xmlns="http://schemas.openxmlformats.org/package/2006/content-types">
  <Default ContentType="application/x-fontdata" Extension="fntdata"/>
  <Default ContentType="application/xml" Extension="xml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2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vnd.openxmlformats-officedocument.presentationml.slide+xml" PartName="/ppt/slides/slide12.xml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59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  <p:sldId id="267" r:id="rId16"/>
  </p:sldIdLst>
  <p:sldSz cy="6858000" cx="12192000"/>
  <p:notesSz cx="6858000" cy="9144000"/>
  <p:embeddedFontLst>
    <p:embeddedFont>
      <p:font typeface="Questrial"/>
      <p:regular r:id="rId17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schemas.openxmlformats.org/officeDocument/2006/relationships/font" Target="fonts/Questrial-regular.fntdata"/><Relationship Id="rId16" Type="http://schemas.openxmlformats.org/officeDocument/2006/relationships/slide" Target="slides/slide12.xml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 txBox="1"/>
          <p:nvPr>
            <p:ph idx="2" type="hdr"/>
          </p:nvPr>
        </p:nvSpPr>
        <p:spPr>
          <a:xfrm>
            <a:off x="0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4" name="Google Shape;4;n"/>
          <p:cNvSpPr txBox="1"/>
          <p:nvPr>
            <p:ph idx="10" type="dt"/>
          </p:nvPr>
        </p:nvSpPr>
        <p:spPr>
          <a:xfrm>
            <a:off x="3884613" y="0"/>
            <a:ext cx="2971800" cy="4587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5" name="Google Shape;5;n"/>
          <p:cNvSpPr/>
          <p:nvPr>
            <p:ph idx="3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6" name="Google Shape;6;n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indent="-228600" lvl="0" marL="457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228600" lvl="1" marL="914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228600" lvl="2" marL="1371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228600" lvl="3" marL="1828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228600" lvl="4" marL="22860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228600" lvl="5" marL="27432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228600" lvl="6" marL="32004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228600" lvl="7" marL="36576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228600" lvl="8" marL="411480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7" name="Google Shape;7;n"/>
          <p:cNvSpPr txBox="1"/>
          <p:nvPr>
            <p:ph idx="11" type="ftr"/>
          </p:nvPr>
        </p:nvSpPr>
        <p:spPr>
          <a:xfrm>
            <a:off x="0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8" name="Google Shape;8;n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b="0" i="0" lang="en-US" sz="1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rPr>
              <a:t>‹#›</a:t>
            </a:fld>
            <a:endParaRPr b="0" i="0" sz="12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4" name="Shape 8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5" name="Google Shape;85;p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12700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86" name="Google Shape;86;p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7" name="Google Shape;87;p1:notes"/>
          <p:cNvSpPr txBox="1"/>
          <p:nvPr>
            <p:ph idx="12" type="sldNum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1" name="Shape 24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2" name="Google Shape;242;p10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43" name="Google Shape;243;p10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49" name="Shape 2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0" name="Google Shape;250;p11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51" name="Google Shape;251;p11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71" name="Shape 27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2" name="Google Shape;272;p1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73" name="Google Shape;273;p1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3" name="Shape 9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4" name="Google Shape;94;p2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5" name="Google Shape;95;p2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3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3" name="Google Shape;103;p3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23" name="Shape 12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4" name="Google Shape;124;p4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25" name="Google Shape;125;p4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45" name="Shape 1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6" name="Google Shape;146;p5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47" name="Google Shape;147;p5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67" name="Shape 1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8" name="Google Shape;168;p6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69" name="Google Shape;169;p6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75" name="Shape 17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6" name="Google Shape;176;p7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77" name="Google Shape;177;p7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97" name="Shape 19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8" name="Google Shape;198;p8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99" name="Google Shape;199;p8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219" name="Shape 2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0" name="Google Shape;220;p9:notes"/>
          <p:cNvSpPr txBox="1"/>
          <p:nvPr>
            <p:ph idx="1" type="body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221" name="Google Shape;221;p9:notes"/>
          <p:cNvSpPr/>
          <p:nvPr>
            <p:ph idx="2" type="sldImg"/>
          </p:nvPr>
        </p:nvSpPr>
        <p:spPr>
          <a:xfrm>
            <a:off x="685800" y="1143000"/>
            <a:ext cx="5486400" cy="30861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2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2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  <p:sp>
        <p:nvSpPr>
          <p:cNvPr id="18" name="Google Shape;18;p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9" name="Google Shape;19;p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72" name="Shape 7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3" name="Google Shape;73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4" name="Google Shape;74;p11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75" name="Google Shape;75;p1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6" name="Google Shape;76;p1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7" name="Google Shape;77;p1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78" name="Shape 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9" name="Google Shape;79;p12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0" name="Google Shape;80;p12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81" name="Google Shape;81;p1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2" name="Google Shape;82;p12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83" name="Google Shape;83;p1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3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5" name="Google Shape;25;p3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6" name="Google Shape;26;p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27" name="Shape 2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8" name="Google Shape;28;p4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Calibri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9" name="Google Shape;29;p4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  <p:sp>
        <p:nvSpPr>
          <p:cNvPr id="30" name="Google Shape;30;p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1" name="Google Shape;31;p4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2" name="Google Shape;32;p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4" name="Google Shape;34;p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5" name="Google Shape;35;p5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6" name="Google Shape;36;p5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37" name="Google Shape;37;p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8" name="Google Shape;38;p5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9" name="Google Shape;39;p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40" name="Shape 4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1" name="Google Shape;41;p6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2" name="Google Shape;42;p6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3" name="Google Shape;43;p6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4" name="Google Shape;44;p6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45" name="Google Shape;45;p6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46" name="Google Shape;46;p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6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8" name="Google Shape;48;p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49" name="Shape 4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0" name="Google Shape;50;p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1" name="Google Shape;51;p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2" name="Google Shape;52;p7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3" name="Google Shape;53;p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54" name="Shape 5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5" name="Google Shape;55;p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6" name="Google Shape;56;p8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57" name="Google Shape;57;p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58" name="Shape 5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9" name="Google Shape;59;p9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0" name="Google Shape;60;p9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61" name="Google Shape;61;p9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2" name="Google Shape;62;p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3" name="Google Shape;63;p9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4" name="Google Shape;64;p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65" name="Shape 6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6" name="Google Shape;66;p10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Calibri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67" name="Google Shape;67;p10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>
            <a:lvl1pPr lv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b="0" i="0" sz="32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None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68" name="Google Shape;68;p10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  <p:sp>
        <p:nvSpPr>
          <p:cNvPr id="69" name="Google Shape;69;p1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0" name="Google Shape;70;p10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algn="ctr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1pPr>
            <a:lvl2pPr lvl="1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 algn="l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71" name="Google Shape;71;p1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algn="r">
              <a:spcBef>
                <a:spcPts val="0"/>
              </a:spcBef>
              <a:buNone/>
              <a:defRPr/>
            </a:lvl1pPr>
            <a:lvl2pPr indent="0" lvl="1" marL="0" algn="r">
              <a:spcBef>
                <a:spcPts val="0"/>
              </a:spcBef>
              <a:buNone/>
              <a:defRPr/>
            </a:lvl2pPr>
            <a:lvl3pPr indent="0" lvl="2" marL="0" algn="r">
              <a:spcBef>
                <a:spcPts val="0"/>
              </a:spcBef>
              <a:buNone/>
              <a:defRPr/>
            </a:lvl3pPr>
            <a:lvl4pPr indent="0" lvl="3" marL="0" algn="r">
              <a:spcBef>
                <a:spcPts val="0"/>
              </a:spcBef>
              <a:buNone/>
              <a:defRPr/>
            </a:lvl4pPr>
            <a:lvl5pPr indent="0" lvl="4" marL="0" algn="r">
              <a:spcBef>
                <a:spcPts val="0"/>
              </a:spcBef>
              <a:buNone/>
              <a:defRPr/>
            </a:lvl5pPr>
            <a:lvl6pPr indent="0" lvl="5" marL="0" algn="r">
              <a:spcBef>
                <a:spcPts val="0"/>
              </a:spcBef>
              <a:buNone/>
              <a:defRPr/>
            </a:lvl6pPr>
            <a:lvl7pPr indent="0" lvl="6" marL="0" algn="r">
              <a:spcBef>
                <a:spcPts val="0"/>
              </a:spcBef>
              <a:buNone/>
              <a:defRPr/>
            </a:lvl7pPr>
            <a:lvl8pPr indent="0" lvl="7" marL="0" algn="r">
              <a:spcBef>
                <a:spcPts val="0"/>
              </a:spcBef>
              <a:buNone/>
              <a:defRPr/>
            </a:lvl8pPr>
            <a:lvl9pPr indent="0" lvl="8" marL="0" algn="r">
              <a:spcBef>
                <a:spcPts val="0"/>
              </a:spcBef>
              <a:buNone/>
              <a:defRPr/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11" Type="http://schemas.openxmlformats.org/officeDocument/2006/relationships/slideLayout" Target="../slideLayouts/slideLayout11.xml"/><Relationship Id="rId10" Type="http://schemas.openxmlformats.org/officeDocument/2006/relationships/slideLayout" Target="../slideLayouts/slideLayout10.xml"/><Relationship Id="rId12" Type="http://schemas.openxmlformats.org/officeDocument/2006/relationships/theme" Target="../theme/theme2.xml"/><Relationship Id="rId9" Type="http://schemas.openxmlformats.org/officeDocument/2006/relationships/slideLayout" Target="../slideLayouts/slideLayout9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9" name="Shape 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" name="Google Shape;10;p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  <a:defRPr b="0" i="0" sz="4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11" name="Google Shape;11;p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2" name="Google Shape;12;p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3" name="Google Shape;13;p1"/>
          <p:cNvSpPr txBox="1"/>
          <p:nvPr>
            <p:ph idx="11" type="ftr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lvl="0" marR="0" rtl="0" algn="ctr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lvl="1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lvl="2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lvl="3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lvl="4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lvl="5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lvl="6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lvl="7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lvl="8" marR="0" rtl="0" algn="l">
              <a:spcBef>
                <a:spcPts val="0"/>
              </a:spcBef>
              <a:spcAft>
                <a:spcPts val="0"/>
              </a:spcAft>
              <a:buSzPts val="1400"/>
              <a:buNone/>
              <a:defRPr b="0" i="0" sz="1800" u="none" cap="none" strike="noStrike">
                <a:solidFill>
                  <a:schemeClr val="dk1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/>
        </p:txBody>
      </p:sp>
      <p:sp>
        <p:nvSpPr>
          <p:cNvPr id="14" name="Google Shape;14;p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>
            <a:lvl1pPr indent="0" lvl="0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1pPr>
            <a:lvl2pPr indent="0" lvl="1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2pPr>
            <a:lvl3pPr indent="0" lvl="2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3pPr>
            <a:lvl4pPr indent="0" lvl="3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4pPr>
            <a:lvl5pPr indent="0" lvl="4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5pPr>
            <a:lvl6pPr indent="0" lvl="5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6pPr>
            <a:lvl7pPr indent="0" lvl="6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7pPr>
            <a:lvl8pPr indent="0" lvl="7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8pPr>
            <a:lvl9pPr indent="0" lvl="8" marL="0" marR="0" rtl="0" algn="r">
              <a:spcBef>
                <a:spcPts val="0"/>
              </a:spcBef>
              <a:buNone/>
              <a:defRPr b="0" i="0" sz="1200" u="none" cap="none" strike="noStrike">
                <a:solidFill>
                  <a:srgbClr val="888888"/>
                </a:solidFill>
                <a:latin typeface="Calibri"/>
                <a:ea typeface="Calibri"/>
                <a:cs typeface="Calibri"/>
                <a:sym typeface="Calibri"/>
              </a:defRPr>
            </a:lvl9pPr>
          </a:lstStyle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8" r:id="rId1"/>
    <p:sldLayoutId id="2147483649" r:id="rId2"/>
    <p:sldLayoutId id="2147483650" r:id="rId3"/>
    <p:sldLayoutId id="2147483651" r:id="rId4"/>
    <p:sldLayoutId id="2147483652" r:id="rId5"/>
    <p:sldLayoutId id="2147483653" r:id="rId6"/>
    <p:sldLayoutId id="2147483654" r:id="rId7"/>
    <p:sldLayoutId id="2147483655" r:id="rId8"/>
    <p:sldLayoutId id="2147483656" r:id="rId9"/>
    <p:sldLayoutId id="2147483657" r:id="rId10"/>
    <p:sldLayoutId id="2147483658" r:id="rId11"/>
  </p:sldLayoutIdLst>
  <p:hf dt="0" ftr="0" hdr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1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2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8" name="Shape 8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9" name="Google Shape;89;p13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92D050"/>
              </a:buClr>
              <a:buSzPts val="6000"/>
              <a:buFont typeface="Calibri"/>
              <a:buNone/>
            </a:pPr>
            <a:r>
              <a:rPr b="1" lang="en-US">
                <a:solidFill>
                  <a:srgbClr val="92D050"/>
                </a:solidFill>
              </a:rPr>
              <a:t>Class/Object Relationships</a:t>
            </a:r>
            <a:br>
              <a:rPr lang="en-US">
                <a:solidFill>
                  <a:srgbClr val="92D050"/>
                </a:solidFill>
              </a:rPr>
            </a:br>
            <a:r>
              <a:rPr b="1" lang="en-US" sz="4800">
                <a:solidFill>
                  <a:srgbClr val="FF0000"/>
                </a:solidFill>
              </a:rPr>
              <a:t>Inheritance and Identifiers</a:t>
            </a:r>
            <a:endParaRPr b="1" sz="4800">
              <a:solidFill>
                <a:srgbClr val="FF0000"/>
              </a:solidFill>
            </a:endParaRPr>
          </a:p>
        </p:txBody>
      </p:sp>
      <p:sp>
        <p:nvSpPr>
          <p:cNvPr id="90" name="Google Shape;90;p13"/>
          <p:cNvSpPr txBox="1"/>
          <p:nvPr>
            <p:ph idx="1" type="subTitle"/>
          </p:nvPr>
        </p:nvSpPr>
        <p:spPr>
          <a:xfrm>
            <a:off x="1913586" y="3509963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CS(217) Object Oriented Programming</a:t>
            </a:r>
            <a:endParaRPr/>
          </a:p>
          <a:p>
            <a:pPr indent="0" lvl="0" marL="0" rt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rPr lang="en-US">
                <a:solidFill>
                  <a:schemeClr val="dk1"/>
                </a:solidFill>
                <a:latin typeface="Times New Roman"/>
                <a:ea typeface="Times New Roman"/>
                <a:cs typeface="Times New Roman"/>
                <a:sym typeface="Times New Roman"/>
              </a:rPr>
              <a:t>Abeeda Akram</a:t>
            </a:r>
            <a:endParaRPr>
              <a:solidFill>
                <a:srgbClr val="2E75B5"/>
              </a:solidFill>
            </a:endParaRPr>
          </a:p>
        </p:txBody>
      </p:sp>
      <p:sp>
        <p:nvSpPr>
          <p:cNvPr id="91" name="Google Shape;91;p1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2" name="Google Shape;92;p1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44" name="Shape 24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45" name="Google Shape;245;p2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using</a:t>
            </a:r>
            <a:endParaRPr/>
          </a:p>
        </p:txBody>
      </p:sp>
      <p:sp>
        <p:nvSpPr>
          <p:cNvPr id="246" name="Google Shape;246;p22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47" name="Google Shape;247;p22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48" name="Google Shape;248;p22"/>
          <p:cNvSpPr txBox="1"/>
          <p:nvPr>
            <p:ph idx="1" type="body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change the specific inherited members access specifiers (private, protected or public) in derived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This is done by adding a </a:t>
            </a:r>
            <a:r>
              <a:rPr b="1" lang="en-US">
                <a:solidFill>
                  <a:srgbClr val="FF0000"/>
                </a:solidFill>
              </a:rPr>
              <a:t>using</a:t>
            </a:r>
            <a:r>
              <a:rPr lang="en-US"/>
              <a:t> declaration under the new access specifier. 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Usage: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Can make inherited members </a:t>
            </a:r>
            <a:r>
              <a:rPr b="1" lang="en-US">
                <a:solidFill>
                  <a:srgbClr val="00B050"/>
                </a:solidFill>
              </a:rPr>
              <a:t>public</a:t>
            </a:r>
            <a:r>
              <a:rPr lang="en-US"/>
              <a:t> in derived class to provide access through derived class object.</a:t>
            </a:r>
            <a:endParaRPr/>
          </a:p>
          <a:p>
            <a:pPr indent="-457200" lvl="1" marL="9144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Calibri"/>
              <a:buAutoNum type="arabicPeriod"/>
            </a:pPr>
            <a:r>
              <a:rPr lang="en-US"/>
              <a:t>Can make inherited members </a:t>
            </a:r>
            <a:r>
              <a:rPr b="1" lang="en-US">
                <a:solidFill>
                  <a:srgbClr val="FF0000"/>
                </a:solidFill>
              </a:rPr>
              <a:t>private</a:t>
            </a:r>
            <a:r>
              <a:rPr lang="en-US"/>
              <a:t> or </a:t>
            </a:r>
            <a:r>
              <a:rPr b="1" lang="en-US">
                <a:solidFill>
                  <a:srgbClr val="0070C0"/>
                </a:solidFill>
              </a:rPr>
              <a:t>protected</a:t>
            </a:r>
            <a:r>
              <a:rPr lang="en-US"/>
              <a:t> to restrict the user access on inherited members from derived class objects.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52" name="Shape 25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53" name="Google Shape;253;p2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using</a:t>
            </a:r>
            <a:endParaRPr sz="2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54" name="Google Shape;254;p23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55" name="Google Shape;255;p23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56" name="Google Shape;256;p23"/>
          <p:cNvSpPr txBox="1"/>
          <p:nvPr/>
        </p:nvSpPr>
        <p:spPr>
          <a:xfrm>
            <a:off x="515155" y="1415274"/>
            <a:ext cx="497124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7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21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b="0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A::print</a:t>
            </a:r>
            <a:r>
              <a:rPr b="1" i="0" lang="en-US" sz="21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B050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// note: no parenthesis here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1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1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57" name="Google Shape;257;p23"/>
          <p:cNvCxnSpPr/>
          <p:nvPr/>
        </p:nvCxnSpPr>
        <p:spPr>
          <a:xfrm>
            <a:off x="5265525" y="1528226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58" name="Google Shape;258;p23"/>
          <p:cNvGrpSpPr/>
          <p:nvPr/>
        </p:nvGrpSpPr>
        <p:grpSpPr>
          <a:xfrm>
            <a:off x="10722532" y="989260"/>
            <a:ext cx="700245" cy="1756606"/>
            <a:chOff x="8816986" y="1767975"/>
            <a:chExt cx="700245" cy="1756606"/>
          </a:xfrm>
        </p:grpSpPr>
        <p:grpSp>
          <p:nvGrpSpPr>
            <p:cNvPr id="259" name="Google Shape;259;p23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60" name="Google Shape;260;p23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61" name="Google Shape;261;p23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62" name="Google Shape;262;p23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63" name="Google Shape;263;p23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64" name="Google Shape;264;p23"/>
              <p:cNvCxnSpPr>
                <a:stCxn id="263" idx="3"/>
                <a:endCxn id="261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65" name="Google Shape;265;p23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66" name="Google Shape;266;p23"/>
          <p:cNvSpPr txBox="1"/>
          <p:nvPr/>
        </p:nvSpPr>
        <p:spPr>
          <a:xfrm>
            <a:off x="5360902" y="1644409"/>
            <a:ext cx="5140755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ts val="19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//Cannot call A’s print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//can call A’s print through b’s object made public in Derived class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300"/>
              <a:buFont typeface="Arial"/>
              <a:buNone/>
            </a:pPr>
            <a:r>
              <a:t/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None/>
            </a:pPr>
            <a:r>
              <a:t/>
            </a:r>
            <a:endParaRPr b="0" i="0" sz="2800" u="none" cap="none" strike="noStrike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67" name="Google Shape;267;p23"/>
          <p:cNvSpPr/>
          <p:nvPr/>
        </p:nvSpPr>
        <p:spPr>
          <a:xfrm>
            <a:off x="9436711" y="1695925"/>
            <a:ext cx="700244" cy="579549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2400" u="none" cap="none" strike="noStrike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</p:txBody>
      </p:sp>
      <p:grpSp>
        <p:nvGrpSpPr>
          <p:cNvPr id="268" name="Google Shape;268;p23"/>
          <p:cNvGrpSpPr/>
          <p:nvPr/>
        </p:nvGrpSpPr>
        <p:grpSpPr>
          <a:xfrm>
            <a:off x="8733843" y="3395888"/>
            <a:ext cx="1468191" cy="694563"/>
            <a:chOff x="9548716" y="4459501"/>
            <a:chExt cx="1468191" cy="694563"/>
          </a:xfrm>
        </p:grpSpPr>
        <p:sp>
          <p:nvSpPr>
            <p:cNvPr id="269" name="Google Shape;269;p23"/>
            <p:cNvSpPr/>
            <p:nvPr/>
          </p:nvSpPr>
          <p:spPr>
            <a:xfrm>
              <a:off x="9548716" y="4459501"/>
              <a:ext cx="1468191" cy="694563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i="0" lang="en-US" sz="24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70" name="Google Shape;270;p23"/>
            <p:cNvSpPr/>
            <p:nvPr/>
          </p:nvSpPr>
          <p:spPr>
            <a:xfrm>
              <a:off x="10251584" y="4504699"/>
              <a:ext cx="700244" cy="579549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</p:txBody>
        </p:sp>
      </p:grpSp>
    </p:spTree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74" name="Shape 27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5" name="Google Shape;275;p2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using</a:t>
            </a:r>
            <a:endParaRPr sz="2800"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76" name="Google Shape;276;p2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77" name="Google Shape;277;p2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78" name="Google Shape;278;p24"/>
          <p:cNvSpPr txBox="1"/>
          <p:nvPr/>
        </p:nvSpPr>
        <p:spPr>
          <a:xfrm>
            <a:off x="515155" y="1415274"/>
            <a:ext cx="497124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700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int hide;</a:t>
            </a:r>
            <a:endParaRPr b="0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lang="en-US" sz="2300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protected:</a:t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1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A::print;</a:t>
            </a:r>
            <a:r>
              <a:rPr b="1" i="0" lang="en-US" sz="23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0070C0"/>
              </a:buClr>
              <a:buSzPct val="100000"/>
              <a:buFont typeface="Arial"/>
              <a:buNone/>
            </a:pPr>
            <a:r>
              <a:rPr lang="en-US" sz="2300">
                <a:solidFill>
                  <a:srgbClr val="0070C0"/>
                </a:solidFill>
                <a:latin typeface="Consolas"/>
                <a:ea typeface="Consolas"/>
                <a:cs typeface="Consolas"/>
                <a:sym typeface="Consolas"/>
              </a:rPr>
              <a:t>public</a:t>
            </a: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using</a:t>
            </a:r>
            <a:r>
              <a:rPr b="1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A::hide;</a:t>
            </a:r>
            <a:r>
              <a:rPr b="1" i="0" lang="en-US" sz="2300" u="none" cap="none" strike="noStrike">
                <a:solidFill>
                  <a:srgbClr val="00B05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 b="1" i="0" sz="23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3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23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lang="en-US" sz="2300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19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79" name="Google Shape;279;p24"/>
          <p:cNvCxnSpPr/>
          <p:nvPr/>
        </p:nvCxnSpPr>
        <p:spPr>
          <a:xfrm>
            <a:off x="5265525" y="1528226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80" name="Google Shape;280;p24"/>
          <p:cNvGrpSpPr/>
          <p:nvPr/>
        </p:nvGrpSpPr>
        <p:grpSpPr>
          <a:xfrm>
            <a:off x="10722532" y="989260"/>
            <a:ext cx="700245" cy="1756606"/>
            <a:chOff x="8816986" y="1767975"/>
            <a:chExt cx="700245" cy="1756606"/>
          </a:xfrm>
        </p:grpSpPr>
        <p:grpSp>
          <p:nvGrpSpPr>
            <p:cNvPr id="281" name="Google Shape;281;p24"/>
            <p:cNvGrpSpPr/>
            <p:nvPr/>
          </p:nvGrpSpPr>
          <p:grpSpPr>
            <a:xfrm>
              <a:off x="8816986" y="1767975"/>
              <a:ext cx="700245" cy="1756606"/>
              <a:chOff x="10059412" y="1685404"/>
              <a:chExt cx="873844" cy="1756606"/>
            </a:xfrm>
          </p:grpSpPr>
          <p:sp>
            <p:nvSpPr>
              <p:cNvPr id="282" name="Google Shape;282;p24"/>
              <p:cNvSpPr/>
              <p:nvPr/>
            </p:nvSpPr>
            <p:spPr>
              <a:xfrm>
                <a:off x="10059413" y="1685404"/>
                <a:ext cx="873842" cy="579549"/>
              </a:xfrm>
              <a:prstGeom prst="rect">
                <a:avLst/>
              </a:prstGeom>
              <a:solidFill>
                <a:schemeClr val="accent1"/>
              </a:solidFill>
              <a:ln cap="flat" cmpd="sng" w="12700">
                <a:solidFill>
                  <a:srgbClr val="42719B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A</a:t>
                </a:r>
                <a:endParaRPr/>
              </a:p>
            </p:txBody>
          </p:sp>
          <p:sp>
            <p:nvSpPr>
              <p:cNvPr id="283" name="Google Shape;283;p24"/>
              <p:cNvSpPr/>
              <p:nvPr/>
            </p:nvSpPr>
            <p:spPr>
              <a:xfrm>
                <a:off x="10059412" y="2862461"/>
                <a:ext cx="873843" cy="579549"/>
              </a:xfrm>
              <a:prstGeom prst="rect">
                <a:avLst/>
              </a:prstGeom>
              <a:solidFill>
                <a:schemeClr val="accent6"/>
              </a:solidFill>
              <a:ln cap="flat" cmpd="sng" w="12700">
                <a:solidFill>
                  <a:srgbClr val="517E33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lang="en-US" sz="2400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B</a:t>
                </a:r>
                <a:endParaRPr/>
              </a:p>
            </p:txBody>
          </p:sp>
        </p:grpSp>
        <p:grpSp>
          <p:nvGrpSpPr>
            <p:cNvPr id="284" name="Google Shape;284;p24"/>
            <p:cNvGrpSpPr/>
            <p:nvPr/>
          </p:nvGrpSpPr>
          <p:grpSpPr>
            <a:xfrm>
              <a:off x="9035927" y="2392610"/>
              <a:ext cx="270456" cy="552567"/>
              <a:chOff x="8826067" y="5447763"/>
              <a:chExt cx="270456" cy="552567"/>
            </a:xfrm>
          </p:grpSpPr>
          <p:sp>
            <p:nvSpPr>
              <p:cNvPr id="285" name="Google Shape;285;p24"/>
              <p:cNvSpPr/>
              <p:nvPr/>
            </p:nvSpPr>
            <p:spPr>
              <a:xfrm>
                <a:off x="8826067" y="5447763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sz="18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86" name="Google Shape;286;p24"/>
              <p:cNvCxnSpPr>
                <a:stCxn id="285" idx="3"/>
                <a:endCxn id="283" idx="0"/>
              </p:cNvCxnSpPr>
              <p:nvPr/>
            </p:nvCxnSpPr>
            <p:spPr>
              <a:xfrm flipH="1">
                <a:off x="8957395" y="5663430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87" name="Google Shape;287;p24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sz="1800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sp>
        <p:nvSpPr>
          <p:cNvPr id="288" name="Google Shape;288;p24"/>
          <p:cNvSpPr txBox="1"/>
          <p:nvPr/>
        </p:nvSpPr>
        <p:spPr>
          <a:xfrm>
            <a:off x="5360902" y="1644409"/>
            <a:ext cx="5140755" cy="429794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9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lang="en-US" sz="1900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main(){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 a1;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a1.print();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b1.hide = 50;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//Cannot access hide from A’s Object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 b1;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b1.print();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0000"/>
              </a:buClr>
              <a:buSzPct val="100000"/>
              <a:buFont typeface="Arial"/>
              <a:buNone/>
            </a:pPr>
            <a:r>
              <a:rPr b="1" i="0" lang="en-US" sz="19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//Cannot call A’s inherited  print hidden in class B</a:t>
            </a:r>
            <a:endParaRPr/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10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b1.hide = 30;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548135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//can access hide through b’s object made public in Derived class</a:t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19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r>
              <a:rPr b="0" i="0" lang="en-US" sz="19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300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sz="2800">
              <a:solidFill>
                <a:schemeClr val="dk1"/>
              </a:solidFill>
              <a:latin typeface="Calibri"/>
              <a:ea typeface="Calibri"/>
              <a:cs typeface="Calibri"/>
              <a:sym typeface="Calibri"/>
            </a:endParaRPr>
          </a:p>
        </p:txBody>
      </p:sp>
      <p:sp>
        <p:nvSpPr>
          <p:cNvPr id="289" name="Google Shape;289;p24"/>
          <p:cNvSpPr/>
          <p:nvPr/>
        </p:nvSpPr>
        <p:spPr>
          <a:xfrm>
            <a:off x="9344838" y="1757405"/>
            <a:ext cx="1216844" cy="694563"/>
          </a:xfrm>
          <a:prstGeom prst="rect">
            <a:avLst/>
          </a:prstGeom>
          <a:solidFill>
            <a:schemeClr val="accent1"/>
          </a:solidFill>
          <a:ln cap="flat" cmpd="sng" w="12700">
            <a:solidFill>
              <a:srgbClr val="42719B"/>
            </a:solidFill>
            <a:prstDash val="solid"/>
            <a:miter lim="800000"/>
            <a:headEnd len="sm" w="sm" type="none"/>
            <a:tailEnd len="sm" w="sm" type="none"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a=0</a:t>
            </a:r>
            <a:endParaRPr/>
          </a:p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b="1" lang="en-US" sz="2400">
                <a:solidFill>
                  <a:schemeClr val="lt1"/>
                </a:solidFill>
                <a:latin typeface="Calibri"/>
                <a:ea typeface="Calibri"/>
                <a:cs typeface="Calibri"/>
                <a:sym typeface="Calibri"/>
              </a:rPr>
              <a:t>Hide = ?</a:t>
            </a:r>
            <a:endParaRPr/>
          </a:p>
        </p:txBody>
      </p:sp>
      <p:grpSp>
        <p:nvGrpSpPr>
          <p:cNvPr id="290" name="Google Shape;290;p24"/>
          <p:cNvGrpSpPr/>
          <p:nvPr/>
        </p:nvGrpSpPr>
        <p:grpSpPr>
          <a:xfrm>
            <a:off x="8520251" y="3242556"/>
            <a:ext cx="2091844" cy="923863"/>
            <a:chOff x="8746290" y="3046303"/>
            <a:chExt cx="2091844" cy="1037425"/>
          </a:xfrm>
        </p:grpSpPr>
        <p:sp>
          <p:nvSpPr>
            <p:cNvPr id="291" name="Google Shape;291;p24"/>
            <p:cNvSpPr/>
            <p:nvPr/>
          </p:nvSpPr>
          <p:spPr>
            <a:xfrm>
              <a:off x="8746290" y="3046303"/>
              <a:ext cx="2091844" cy="1037425"/>
            </a:xfrm>
            <a:prstGeom prst="rect">
              <a:avLst/>
            </a:prstGeom>
            <a:solidFill>
              <a:schemeClr val="accent6"/>
            </a:solidFill>
            <a:ln cap="flat" cmpd="sng" w="12700">
              <a:solidFill>
                <a:srgbClr val="517E33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l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b=0</a:t>
              </a:r>
              <a:endParaRPr/>
            </a:p>
          </p:txBody>
        </p:sp>
        <p:sp>
          <p:nvSpPr>
            <p:cNvPr id="292" name="Google Shape;292;p24"/>
            <p:cNvSpPr/>
            <p:nvPr/>
          </p:nvSpPr>
          <p:spPr>
            <a:xfrm>
              <a:off x="9421339" y="3193019"/>
              <a:ext cx="1378264" cy="694563"/>
            </a:xfrm>
            <a:prstGeom prst="rect">
              <a:avLst/>
            </a:prstGeom>
            <a:solidFill>
              <a:schemeClr val="accent1"/>
            </a:solidFill>
            <a:ln cap="flat" cmpd="sng" w="12700">
              <a:solidFill>
                <a:srgbClr val="42719B"/>
              </a:solidFill>
              <a:prstDash val="solid"/>
              <a:miter lim="800000"/>
              <a:headEnd len="sm" w="sm" type="none"/>
              <a:tailEnd len="sm" w="sm" type="none"/>
            </a:ln>
          </p:spPr>
          <p:txBody>
            <a:bodyPr anchorCtr="0" anchor="ctr" bIns="45700" lIns="91425" spcFirstLastPara="1" rIns="91425" wrap="square" tIns="45700">
              <a:noAutofit/>
            </a:bodyPr>
            <a:lstStyle/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a=0</a:t>
              </a:r>
              <a:endParaRPr/>
            </a:p>
            <a:p>
              <a:pPr indent="0" lvl="0" marL="0" marR="0" rtl="0" algn="ctr">
                <a:spcBef>
                  <a:spcPts val="0"/>
                </a:spcBef>
                <a:spcAft>
                  <a:spcPts val="0"/>
                </a:spcAft>
                <a:buNone/>
              </a:pPr>
              <a:r>
                <a:rPr b="1" lang="en-US" sz="2400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rPr>
                <a:t>Hide = 30</a:t>
              </a:r>
              <a:endParaRPr/>
            </a:p>
          </p:txBody>
        </p:sp>
      </p:grp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6" name="Shape 9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7" name="Google Shape;97;p1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override</a:t>
            </a:r>
            <a:endParaRPr/>
          </a:p>
        </p:txBody>
      </p:sp>
      <p:sp>
        <p:nvSpPr>
          <p:cNvPr id="98" name="Google Shape;98;p14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99" name="Google Shape;99;p14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0" name="Google Shape;100;p14"/>
          <p:cNvSpPr txBox="1"/>
          <p:nvPr>
            <p:ph idx="1" type="body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 derived class can override, inherited virtual functions.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but the return type, name and parameters should same.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2800"/>
              <a:buChar char="•"/>
            </a:pPr>
            <a:r>
              <a:rPr lang="en-US">
                <a:solidFill>
                  <a:srgbClr val="FF0000"/>
                </a:solidFill>
              </a:rPr>
              <a:t>If by mistake the programmer change return type, name or parameters the program may generate logical errors.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To avoid this issue the identifier </a:t>
            </a:r>
            <a:r>
              <a:rPr b="1" lang="en-US"/>
              <a:t>override</a:t>
            </a:r>
            <a:r>
              <a:rPr lang="en-US"/>
              <a:t> is added at end of virtual overridden function header.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Compiler will generate an error message, if function is not properly overridden in derived class.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Programmer can visualize the overridden virtual functions directly by looking at derived class implementation.</a:t>
            </a:r>
            <a:endParaRPr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override</a:t>
            </a:r>
            <a:endParaRPr/>
          </a:p>
        </p:txBody>
      </p:sp>
      <p:sp>
        <p:nvSpPr>
          <p:cNvPr id="106" name="Google Shape;106;p15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07" name="Google Shape;107;p15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08" name="Google Shape;108;p15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~B(){}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09" name="Google Shape;109;p15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10" name="Google Shape;110;p15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11" name="Google Shape;111;p15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12" name="Google Shape;112;p15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13" name="Google Shape;113;p15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14" name="Google Shape;114;p15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15" name="Google Shape;115;p15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16" name="Google Shape;116;p15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17" name="Google Shape;117;p15"/>
                <p:cNvCxnSpPr>
                  <a:stCxn id="116" idx="3"/>
                  <a:endCxn id="114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18" name="Google Shape;118;p15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19" name="Google Shape;119;p15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20" name="Google Shape;120;p15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21" name="Google Shape;121;p15"/>
              <p:cNvCxnSpPr>
                <a:stCxn id="120" idx="3"/>
                <a:endCxn id="119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22" name="Google Shape;122;p15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change return type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print()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~C(){}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26" name="Shape 12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7" name="Google Shape;127;p16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override</a:t>
            </a:r>
            <a:endParaRPr/>
          </a:p>
        </p:txBody>
      </p:sp>
      <p:sp>
        <p:nvSpPr>
          <p:cNvPr id="128" name="Google Shape;128;p16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29" name="Google Shape;129;p16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30" name="Google Shape;130;p16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~B(){}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31" name="Google Shape;131;p16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32" name="Google Shape;132;p16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33" name="Google Shape;133;p16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34" name="Google Shape;134;p16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35" name="Google Shape;135;p16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36" name="Google Shape;136;p16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37" name="Google Shape;137;p16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38" name="Google Shape;138;p16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39" name="Google Shape;139;p16"/>
                <p:cNvCxnSpPr>
                  <a:stCxn id="138" idx="3"/>
                  <a:endCxn id="136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40" name="Google Shape;140;p16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41" name="Google Shape;141;p16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42" name="Google Shape;142;p16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43" name="Google Shape;143;p16"/>
              <p:cNvCxnSpPr>
                <a:stCxn id="142" idx="3"/>
                <a:endCxn id="141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44" name="Google Shape;144;p16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Not override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</a:t>
            </a:r>
            <a:r>
              <a:rPr b="1" i="1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x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~C(){}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48" name="Shape 1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9" name="Google Shape;149;p17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override</a:t>
            </a:r>
            <a:endParaRPr/>
          </a:p>
        </p:txBody>
      </p:sp>
      <p:sp>
        <p:nvSpPr>
          <p:cNvPr id="150" name="Google Shape;150;p17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51" name="Google Shape;151;p17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52" name="Google Shape;152;p17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override{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~B(){}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53" name="Google Shape;153;p17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54" name="Google Shape;154;p17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55" name="Google Shape;155;p17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56" name="Google Shape;156;p17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57" name="Google Shape;157;p17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58" name="Google Shape;158;p17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59" name="Google Shape;159;p17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60" name="Google Shape;160;p17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61" name="Google Shape;161;p17"/>
                <p:cNvCxnSpPr>
                  <a:stCxn id="160" idx="3"/>
                  <a:endCxn id="15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62" name="Google Shape;162;p17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63" name="Google Shape;163;p17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64" name="Google Shape;164;p17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65" name="Google Shape;165;p17"/>
              <p:cNvCxnSpPr>
                <a:stCxn id="164" idx="3"/>
                <a:endCxn id="16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66" name="Google Shape;166;p17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Not override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print() </a:t>
            </a:r>
            <a:r>
              <a:rPr b="1" i="1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const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 ~C(){}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0" name="Shape 1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1" name="Google Shape;171;p18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final</a:t>
            </a:r>
            <a:endParaRPr/>
          </a:p>
        </p:txBody>
      </p:sp>
      <p:sp>
        <p:nvSpPr>
          <p:cNvPr id="172" name="Google Shape;172;p18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73" name="Google Shape;173;p18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74" name="Google Shape;174;p18"/>
          <p:cNvSpPr txBox="1"/>
          <p:nvPr>
            <p:ph idx="1" type="body"/>
          </p:nvPr>
        </p:nvSpPr>
        <p:spPr>
          <a:xfrm>
            <a:off x="694767" y="1521965"/>
            <a:ext cx="10515600" cy="501694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stop a derive class to override an inherited function.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>
                <a:solidFill>
                  <a:srgbClr val="FFC000"/>
                </a:solidFill>
              </a:rPr>
              <a:t>Add final keyword at end of the function header.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70C0"/>
              </a:buClr>
              <a:buSzPts val="2400"/>
              <a:buChar char="•"/>
            </a:pPr>
            <a:r>
              <a:rPr b="1" lang="en-US">
                <a:solidFill>
                  <a:srgbClr val="0070C0"/>
                </a:solidFill>
              </a:rPr>
              <a:t>Compiler will generate an error and will not allow to override a final function.</a:t>
            </a:r>
            <a:endParaRPr/>
          </a:p>
          <a:p>
            <a:pPr indent="0" lvl="1" marL="4572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 b="1">
              <a:solidFill>
                <a:srgbClr val="0070C0"/>
              </a:solidFill>
            </a:endParaRPr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We can stop inheritance of a class.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FFC000"/>
              </a:buClr>
              <a:buSzPts val="2400"/>
              <a:buChar char="•"/>
            </a:pPr>
            <a:r>
              <a:rPr b="1" lang="en-US">
                <a:solidFill>
                  <a:srgbClr val="FFC000"/>
                </a:solidFill>
              </a:rPr>
              <a:t>Define the class as final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00B050"/>
              </a:buClr>
              <a:buSzPts val="2400"/>
              <a:buChar char="•"/>
            </a:pPr>
            <a:r>
              <a:rPr b="1" lang="en-US">
                <a:solidFill>
                  <a:srgbClr val="00B050"/>
                </a:solidFill>
              </a:rPr>
              <a:t>Compiler will generate an error and will not allow to derive a class from final class.</a:t>
            </a:r>
            <a:endParaRPr/>
          </a:p>
          <a:p>
            <a:pPr indent="-508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 b="1">
              <a:latin typeface="Courier New"/>
              <a:ea typeface="Courier New"/>
              <a:cs typeface="Courier New"/>
              <a:sym typeface="Courier New"/>
            </a:endParaRPr>
          </a:p>
          <a:p>
            <a:pPr indent="-762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78" name="Shape 17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79" name="Google Shape;179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final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function</a:t>
            </a:r>
            <a:endParaRPr/>
          </a:p>
        </p:txBody>
      </p:sp>
      <p:sp>
        <p:nvSpPr>
          <p:cNvPr id="180" name="Google Shape;180;p19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181" name="Google Shape;181;p19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182" name="Google Shape;182;p19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183" name="Google Shape;183;p19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184" name="Google Shape;184;p19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185" name="Google Shape;185;p19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186" name="Google Shape;186;p19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187" name="Google Shape;187;p19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188" name="Google Shape;188;p19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189" name="Google Shape;189;p19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190" name="Google Shape;190;p19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191" name="Google Shape;191;p19"/>
                <p:cNvCxnSpPr>
                  <a:stCxn id="190" idx="3"/>
                  <a:endCxn id="188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192" name="Google Shape;192;p19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193" name="Google Shape;193;p19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194" name="Google Shape;194;p19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195" name="Google Shape;195;p19"/>
              <p:cNvCxnSpPr>
                <a:stCxn id="194" idx="3"/>
                <a:endCxn id="193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196" name="Google Shape;196;p19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Cannot override print function inherited from class B as declared final in class B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   void print(){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~C(){}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00" name="Shape 20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01" name="Google Shape;201;p20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final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Class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02" name="Google Shape;202;p20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03" name="Google Shape;203;p20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04" name="Google Shape;204;p20"/>
          <p:cNvSpPr txBox="1"/>
          <p:nvPr/>
        </p:nvSpPr>
        <p:spPr>
          <a:xfrm>
            <a:off x="914281" y="1625333"/>
            <a:ext cx="4584879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 </a:t>
            </a: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cout&lt;&lt;a;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</p:txBody>
      </p:sp>
      <p:cxnSp>
        <p:nvCxnSpPr>
          <p:cNvPr id="205" name="Google Shape;205;p20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06" name="Google Shape;206;p20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207" name="Google Shape;207;p20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08" name="Google Shape;208;p20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09" name="Google Shape;209;p20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10" name="Google Shape;210;p20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11" name="Google Shape;211;p20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12" name="Google Shape;212;p20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13" name="Google Shape;213;p20"/>
                <p:cNvCxnSpPr>
                  <a:stCxn id="212" idx="3"/>
                  <a:endCxn id="210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14" name="Google Shape;214;p20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15" name="Google Shape;215;p20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16" name="Google Shape;216;p20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17" name="Google Shape;217;p20"/>
              <p:cNvCxnSpPr>
                <a:stCxn id="216" idx="3"/>
                <a:endCxn id="215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18" name="Google Shape;218;p20"/>
          <p:cNvSpPr txBox="1"/>
          <p:nvPr/>
        </p:nvSpPr>
        <p:spPr>
          <a:xfrm>
            <a:off x="4860667" y="1528226"/>
            <a:ext cx="4896100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2000"/>
              <a:buFont typeface="Arial"/>
              <a:buNone/>
            </a:pPr>
            <a:r>
              <a:rPr b="1" i="0" lang="en-US" sz="20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Cannot derive from final class A</a:t>
            </a:r>
            <a:endParaRPr b="0" i="0" sz="32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B:</a:t>
            </a:r>
            <a:r>
              <a:rPr b="0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</a:t>
            </a: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 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9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22" name="Shape 22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3" name="Google Shape;223;p2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Calibri"/>
              <a:buNone/>
            </a:pPr>
            <a:r>
              <a:rPr b="1" lang="en-US"/>
              <a:t>Inheritance (</a:t>
            </a:r>
            <a:r>
              <a:rPr b="1" lang="en-US">
                <a:solidFill>
                  <a:srgbClr val="FF0000"/>
                </a:solidFill>
              </a:rPr>
              <a:t>is-a</a:t>
            </a:r>
            <a:r>
              <a:rPr b="1" lang="en-US"/>
              <a:t>)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Identifier</a:t>
            </a:r>
            <a:r>
              <a:rPr b="1" lang="en-US" sz="2800">
                <a:solidFill>
                  <a:srgbClr val="FF0000"/>
                </a:solidFill>
                <a:latin typeface="Questrial"/>
                <a:ea typeface="Questrial"/>
                <a:cs typeface="Questrial"/>
                <a:sym typeface="Questrial"/>
              </a:rPr>
              <a:t> final </a:t>
            </a:r>
            <a:r>
              <a:rPr lang="en-US" sz="2800">
                <a:latin typeface="Questrial"/>
                <a:ea typeface="Questrial"/>
                <a:cs typeface="Questrial"/>
                <a:sym typeface="Questrial"/>
              </a:rPr>
              <a:t>Class</a:t>
            </a:r>
            <a:endParaRPr b="1" sz="2800">
              <a:solidFill>
                <a:srgbClr val="FF0000"/>
              </a:solidFill>
              <a:latin typeface="Questrial"/>
              <a:ea typeface="Questrial"/>
              <a:cs typeface="Questrial"/>
              <a:sym typeface="Questrial"/>
            </a:endParaRPr>
          </a:p>
        </p:txBody>
      </p:sp>
      <p:sp>
        <p:nvSpPr>
          <p:cNvPr id="224" name="Google Shape;224;p21"/>
          <p:cNvSpPr txBox="1"/>
          <p:nvPr>
            <p:ph idx="10" type="dt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5/31/2021</a:t>
            </a:r>
            <a:endParaRPr/>
          </a:p>
        </p:txBody>
      </p:sp>
      <p:sp>
        <p:nvSpPr>
          <p:cNvPr id="225" name="Google Shape;225;p21"/>
          <p:cNvSpPr txBox="1"/>
          <p:nvPr>
            <p:ph idx="12" type="sldNum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rtl="0" algn="r">
              <a:spcBef>
                <a:spcPts val="0"/>
              </a:spcBef>
              <a:spcAft>
                <a:spcPts val="0"/>
              </a:spcAft>
              <a:buNone/>
            </a:pPr>
            <a:fld id="{00000000-1234-1234-1234-123412341234}" type="slidenum">
              <a:rPr lang="en-US"/>
              <a:t>‹#›</a:t>
            </a:fld>
            <a:endParaRPr/>
          </a:p>
        </p:txBody>
      </p:sp>
      <p:sp>
        <p:nvSpPr>
          <p:cNvPr id="226" name="Google Shape;226;p21"/>
          <p:cNvSpPr txBox="1"/>
          <p:nvPr/>
        </p:nvSpPr>
        <p:spPr>
          <a:xfrm>
            <a:off x="515155" y="1415274"/>
            <a:ext cx="4288665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fontScale="62500" lnSpcReduction="20000"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a;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A(int a=0){ this-&gt;a=a;}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 cout&lt;&lt;a;}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~A(){}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B </a:t>
            </a:r>
            <a:r>
              <a:rPr b="1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final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:</a:t>
            </a:r>
            <a:r>
              <a:rPr b="0" i="0" lang="en-US" sz="26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 A{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b;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B(int a=0, int b=0):A(a)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this-&gt;b = b;} 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 </a:t>
            </a:r>
            <a:r>
              <a:rPr b="1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override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A::print();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cout&lt;&lt;b;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1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~B(){}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rPr b="0" i="0" lang="en-US" sz="26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26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ct val="100000"/>
              <a:buFont typeface="Arial"/>
              <a:buNone/>
            </a:pPr>
            <a:r>
              <a:t/>
            </a:r>
            <a:endParaRPr b="0" i="0" sz="19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  <p:cxnSp>
        <p:nvCxnSpPr>
          <p:cNvPr id="227" name="Google Shape;227;p21"/>
          <p:cNvCxnSpPr/>
          <p:nvPr/>
        </p:nvCxnSpPr>
        <p:spPr>
          <a:xfrm>
            <a:off x="4670721" y="1625333"/>
            <a:ext cx="56846" cy="4520957"/>
          </a:xfrm>
          <a:prstGeom prst="straightConnector1">
            <a:avLst/>
          </a:prstGeom>
          <a:noFill/>
          <a:ln cap="flat" cmpd="sng" w="28575">
            <a:solidFill>
              <a:schemeClr val="dk1"/>
            </a:solidFill>
            <a:prstDash val="dash"/>
            <a:miter lim="800000"/>
            <a:headEnd len="sm" w="sm" type="none"/>
            <a:tailEnd len="sm" w="sm" type="none"/>
          </a:ln>
        </p:spPr>
      </p:cxnSp>
      <p:grpSp>
        <p:nvGrpSpPr>
          <p:cNvPr id="228" name="Google Shape;228;p21"/>
          <p:cNvGrpSpPr/>
          <p:nvPr/>
        </p:nvGrpSpPr>
        <p:grpSpPr>
          <a:xfrm>
            <a:off x="10722532" y="989260"/>
            <a:ext cx="700245" cy="2896551"/>
            <a:chOff x="7005449" y="2575811"/>
            <a:chExt cx="700245" cy="2896551"/>
          </a:xfrm>
        </p:grpSpPr>
        <p:grpSp>
          <p:nvGrpSpPr>
            <p:cNvPr id="229" name="Google Shape;229;p21"/>
            <p:cNvGrpSpPr/>
            <p:nvPr/>
          </p:nvGrpSpPr>
          <p:grpSpPr>
            <a:xfrm>
              <a:off x="7005449" y="2575811"/>
              <a:ext cx="700245" cy="1756606"/>
              <a:chOff x="8816986" y="1767975"/>
              <a:chExt cx="700245" cy="1756606"/>
            </a:xfrm>
          </p:grpSpPr>
          <p:grpSp>
            <p:nvGrpSpPr>
              <p:cNvPr id="230" name="Google Shape;230;p21"/>
              <p:cNvGrpSpPr/>
              <p:nvPr/>
            </p:nvGrpSpPr>
            <p:grpSpPr>
              <a:xfrm>
                <a:off x="8816986" y="1767975"/>
                <a:ext cx="700245" cy="1756606"/>
                <a:chOff x="10059412" y="1685404"/>
                <a:chExt cx="873844" cy="1756606"/>
              </a:xfrm>
            </p:grpSpPr>
            <p:sp>
              <p:nvSpPr>
                <p:cNvPr id="231" name="Google Shape;231;p21"/>
                <p:cNvSpPr/>
                <p:nvPr/>
              </p:nvSpPr>
              <p:spPr>
                <a:xfrm>
                  <a:off x="10059413" y="1685404"/>
                  <a:ext cx="873842" cy="579549"/>
                </a:xfrm>
                <a:prstGeom prst="rect">
                  <a:avLst/>
                </a:prstGeom>
                <a:solidFill>
                  <a:schemeClr val="accent1"/>
                </a:solidFill>
                <a:ln cap="flat" cmpd="sng" w="12700">
                  <a:solidFill>
                    <a:srgbClr val="42719B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A</a:t>
                  </a:r>
                  <a:endParaRPr/>
                </a:p>
              </p:txBody>
            </p:sp>
            <p:sp>
              <p:nvSpPr>
                <p:cNvPr id="232" name="Google Shape;232;p21"/>
                <p:cNvSpPr/>
                <p:nvPr/>
              </p:nvSpPr>
              <p:spPr>
                <a:xfrm>
                  <a:off x="10059412" y="2862461"/>
                  <a:ext cx="873843" cy="579549"/>
                </a:xfrm>
                <a:prstGeom prst="rect">
                  <a:avLst/>
                </a:prstGeom>
                <a:solidFill>
                  <a:schemeClr val="accent6"/>
                </a:solidFill>
                <a:ln cap="flat" cmpd="sng" w="12700">
                  <a:solidFill>
                    <a:srgbClr val="517E33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rPr b="1" i="0" lang="en-US" sz="2400" u="none" cap="none" strike="noStrike">
                      <a:solidFill>
                        <a:schemeClr val="lt1"/>
                      </a:solidFill>
                      <a:latin typeface="Calibri"/>
                      <a:ea typeface="Calibri"/>
                      <a:cs typeface="Calibri"/>
                      <a:sym typeface="Calibri"/>
                    </a:rPr>
                    <a:t>B</a:t>
                  </a:r>
                  <a:endParaRPr/>
                </a:p>
              </p:txBody>
            </p:sp>
          </p:grpSp>
          <p:grpSp>
            <p:nvGrpSpPr>
              <p:cNvPr id="233" name="Google Shape;233;p21"/>
              <p:cNvGrpSpPr/>
              <p:nvPr/>
            </p:nvGrpSpPr>
            <p:grpSpPr>
              <a:xfrm>
                <a:off x="9035927" y="2392610"/>
                <a:ext cx="270456" cy="552567"/>
                <a:chOff x="8826067" y="5447763"/>
                <a:chExt cx="270456" cy="552567"/>
              </a:xfrm>
            </p:grpSpPr>
            <p:sp>
              <p:nvSpPr>
                <p:cNvPr id="234" name="Google Shape;234;p21"/>
                <p:cNvSpPr/>
                <p:nvPr/>
              </p:nvSpPr>
              <p:spPr>
                <a:xfrm>
                  <a:off x="8826067" y="5447763"/>
                  <a:ext cx="270456" cy="215667"/>
                </a:xfrm>
                <a:prstGeom prst="triangle">
                  <a:avLst>
                    <a:gd fmla="val 50000" name="adj"/>
                  </a:avLst>
                </a:prstGeom>
                <a:solidFill>
                  <a:schemeClr val="lt1"/>
                </a:solidFill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  <p:txBody>
                <a:bodyPr anchorCtr="0" anchor="ctr" bIns="45700" lIns="91425" spcFirstLastPara="1" rIns="91425" wrap="square" tIns="45700">
                  <a:noAutofit/>
                </a:bodyPr>
                <a:lstStyle/>
                <a:p>
                  <a:pPr indent="0" lvl="0" marL="0" marR="0" rtl="0" algn="ctr">
                    <a:spcBef>
                      <a:spcPts val="0"/>
                    </a:spcBef>
                    <a:spcAft>
                      <a:spcPts val="0"/>
                    </a:spcAft>
                    <a:buNone/>
                  </a:pPr>
                  <a:r>
                    <a:t/>
                  </a:r>
                  <a:endParaRPr b="0" i="0" sz="18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endParaRPr>
                </a:p>
              </p:txBody>
            </p:sp>
            <p:cxnSp>
              <p:nvCxnSpPr>
                <p:cNvPr id="235" name="Google Shape;235;p21"/>
                <p:cNvCxnSpPr>
                  <a:stCxn id="234" idx="3"/>
                  <a:endCxn id="232" idx="0"/>
                </p:cNvCxnSpPr>
                <p:nvPr/>
              </p:nvCxnSpPr>
              <p:spPr>
                <a:xfrm flipH="1">
                  <a:off x="8957395" y="5663430"/>
                  <a:ext cx="3900" cy="336900"/>
                </a:xfrm>
                <a:prstGeom prst="straightConnector1">
                  <a:avLst/>
                </a:prstGeom>
                <a:noFill/>
                <a:ln cap="flat" cmpd="sng" w="28575">
                  <a:solidFill>
                    <a:schemeClr val="dk1"/>
                  </a:solidFill>
                  <a:prstDash val="solid"/>
                  <a:miter lim="800000"/>
                  <a:headEnd len="sm" w="sm" type="none"/>
                  <a:tailEnd len="sm" w="sm" type="none"/>
                </a:ln>
              </p:spPr>
            </p:cxnSp>
          </p:grpSp>
        </p:grpSp>
        <p:grpSp>
          <p:nvGrpSpPr>
            <p:cNvPr id="236" name="Google Shape;236;p21"/>
            <p:cNvGrpSpPr/>
            <p:nvPr/>
          </p:nvGrpSpPr>
          <p:grpSpPr>
            <a:xfrm>
              <a:off x="7005449" y="4340391"/>
              <a:ext cx="700245" cy="1131971"/>
              <a:chOff x="7005449" y="4340391"/>
              <a:chExt cx="700245" cy="1131971"/>
            </a:xfrm>
          </p:grpSpPr>
          <p:sp>
            <p:nvSpPr>
              <p:cNvPr id="237" name="Google Shape;237;p21"/>
              <p:cNvSpPr/>
              <p:nvPr/>
            </p:nvSpPr>
            <p:spPr>
              <a:xfrm>
                <a:off x="7005449" y="4892813"/>
                <a:ext cx="700245" cy="579549"/>
              </a:xfrm>
              <a:prstGeom prst="rect">
                <a:avLst/>
              </a:prstGeom>
              <a:solidFill>
                <a:schemeClr val="accent4"/>
              </a:solidFill>
              <a:ln cap="flat" cmpd="sng" w="12700">
                <a:solidFill>
                  <a:srgbClr val="BA8C00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rPr b="1" i="0" lang="en-US" sz="2400" u="none" cap="none" strike="noStrike">
                    <a:solidFill>
                      <a:schemeClr val="lt1"/>
                    </a:solidFill>
                    <a:latin typeface="Calibri"/>
                    <a:ea typeface="Calibri"/>
                    <a:cs typeface="Calibri"/>
                    <a:sym typeface="Calibri"/>
                  </a:rPr>
                  <a:t>C</a:t>
                </a:r>
                <a:endParaRPr/>
              </a:p>
            </p:txBody>
          </p:sp>
          <p:sp>
            <p:nvSpPr>
              <p:cNvPr id="238" name="Google Shape;238;p21"/>
              <p:cNvSpPr/>
              <p:nvPr/>
            </p:nvSpPr>
            <p:spPr>
              <a:xfrm>
                <a:off x="7224390" y="4340391"/>
                <a:ext cx="270456" cy="215667"/>
              </a:xfrm>
              <a:prstGeom prst="triangle">
                <a:avLst>
                  <a:gd fmla="val 50000" name="adj"/>
                </a:avLst>
              </a:prstGeom>
              <a:solidFill>
                <a:schemeClr val="lt1"/>
              </a:solidFill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  <p:txBody>
              <a:bodyPr anchorCtr="0" anchor="ctr" bIns="45700" lIns="91425" spcFirstLastPara="1" rIns="91425" wrap="square" tIns="45700">
                <a:noAutofit/>
              </a:bodyPr>
              <a:lstStyle/>
              <a:p>
                <a:pPr indent="0" lvl="0" marL="0" marR="0" rtl="0" algn="ctr">
                  <a:spcBef>
                    <a:spcPts val="0"/>
                  </a:spcBef>
                  <a:spcAft>
                    <a:spcPts val="0"/>
                  </a:spcAft>
                  <a:buNone/>
                </a:pPr>
                <a:r>
                  <a:t/>
                </a:r>
                <a:endParaRPr b="0" i="0" sz="1800" u="none" cap="none" strike="noStrike">
                  <a:solidFill>
                    <a:schemeClr val="lt1"/>
                  </a:solidFill>
                  <a:latin typeface="Calibri"/>
                  <a:ea typeface="Calibri"/>
                  <a:cs typeface="Calibri"/>
                  <a:sym typeface="Calibri"/>
                </a:endParaRPr>
              </a:p>
            </p:txBody>
          </p:sp>
          <p:cxnSp>
            <p:nvCxnSpPr>
              <p:cNvPr id="239" name="Google Shape;239;p21"/>
              <p:cNvCxnSpPr>
                <a:stCxn id="238" idx="3"/>
                <a:endCxn id="237" idx="0"/>
              </p:cNvCxnSpPr>
              <p:nvPr/>
            </p:nvCxnSpPr>
            <p:spPr>
              <a:xfrm flipH="1">
                <a:off x="7355718" y="4556058"/>
                <a:ext cx="3900" cy="336900"/>
              </a:xfrm>
              <a:prstGeom prst="straightConnector1">
                <a:avLst/>
              </a:prstGeom>
              <a:noFill/>
              <a:ln cap="flat" cmpd="sng" w="28575">
                <a:solidFill>
                  <a:schemeClr val="dk1"/>
                </a:solidFill>
                <a:prstDash val="solid"/>
                <a:miter lim="800000"/>
                <a:headEnd len="sm" w="sm" type="none"/>
                <a:tailEnd len="sm" w="sm" type="none"/>
              </a:ln>
            </p:spPr>
          </p:cxnSp>
        </p:grpSp>
      </p:grpSp>
      <p:sp>
        <p:nvSpPr>
          <p:cNvPr id="240" name="Google Shape;240;p21"/>
          <p:cNvSpPr txBox="1"/>
          <p:nvPr/>
        </p:nvSpPr>
        <p:spPr>
          <a:xfrm>
            <a:off x="4860667" y="1528226"/>
            <a:ext cx="5938936" cy="4941076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rgbClr val="FF0000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rgbClr val="FF0000"/>
                </a:solidFill>
                <a:latin typeface="Consolas"/>
                <a:ea typeface="Consolas"/>
                <a:cs typeface="Consolas"/>
                <a:sym typeface="Consolas"/>
              </a:rPr>
              <a:t>// Compile Time Error: Cannot derive from final class B</a:t>
            </a:r>
            <a:endParaRPr b="0" i="0" sz="1800" u="none" cap="none" strike="noStrike">
              <a:solidFill>
                <a:schemeClr val="dk1"/>
              </a:solidFill>
              <a:latin typeface="Consolas"/>
              <a:ea typeface="Consolas"/>
              <a:cs typeface="Consolas"/>
              <a:sym typeface="Consolas"/>
            </a:endParaRPr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class C: public B{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int c;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public: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C(int a=0, int b=0, int c=0) :B(a,b)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{ this-&gt;c = c;}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void print(){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B::print();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	cout&lt;&lt;c;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</a:t>
            </a:r>
            <a:endParaRPr/>
          </a:p>
          <a:p>
            <a:pPr indent="0" lvl="1" marL="457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1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virtual</a:t>
            </a: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 ~C(){}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rPr b="0" i="0" lang="en-US" sz="1800" u="none" cap="none" strike="noStrike">
                <a:solidFill>
                  <a:schemeClr val="dk1"/>
                </a:solidFill>
                <a:latin typeface="Consolas"/>
                <a:ea typeface="Consolas"/>
                <a:cs typeface="Consolas"/>
                <a:sym typeface="Consolas"/>
              </a:rPr>
              <a:t>};</a:t>
            </a:r>
            <a:r>
              <a:rPr b="0" i="0" lang="en-US" sz="1800" u="none" cap="none" strike="noStrike">
                <a:solidFill>
                  <a:srgbClr val="548135"/>
                </a:solidFill>
                <a:latin typeface="Consolas"/>
                <a:ea typeface="Consolas"/>
                <a:cs typeface="Consolas"/>
                <a:sym typeface="Consolas"/>
              </a:rPr>
              <a:t> </a:t>
            </a:r>
            <a:endParaRPr/>
          </a:p>
          <a:p>
            <a:pPr indent="0" lvl="0" marL="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None/>
            </a:pPr>
            <a:r>
              <a:t/>
            </a:r>
            <a:endParaRPr b="0" i="0" sz="1800" u="none" cap="none" strike="noStrike">
              <a:solidFill>
                <a:srgbClr val="548135"/>
              </a:solidFill>
              <a:latin typeface="Consolas"/>
              <a:ea typeface="Consolas"/>
              <a:cs typeface="Consolas"/>
              <a:sym typeface="Consolas"/>
            </a:endParaRP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 name="Office Theme">
  <a:themeElements>
    <a:clrScheme name="Offic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Office Theme">
      <a:dk1>
        <a:srgbClr val="000000"/>
      </a:dk1>
      <a:lt1>
        <a:srgbClr val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