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6000"/>
              <a:buFont typeface="Calibri"/>
              <a:buNone/>
            </a:pPr>
            <a:r>
              <a:rPr b="1" lang="en-US">
                <a:solidFill>
                  <a:srgbClr val="92D050"/>
                </a:solidFill>
              </a:rPr>
              <a:t>Class/Object Relationships</a:t>
            </a:r>
            <a:br>
              <a:rPr lang="en-US">
                <a:solidFill>
                  <a:srgbClr val="92D050"/>
                </a:solidFill>
              </a:rPr>
            </a:br>
            <a:r>
              <a:rPr b="1" lang="en-US" sz="4800">
                <a:solidFill>
                  <a:srgbClr val="FF0000"/>
                </a:solidFill>
              </a:rPr>
              <a:t>Dependency, </a:t>
            </a:r>
            <a:r>
              <a:rPr b="1" lang="en-US" sz="4800">
                <a:solidFill>
                  <a:srgbClr val="0070C0"/>
                </a:solidFill>
              </a:rPr>
              <a:t>Association</a:t>
            </a:r>
            <a:endParaRPr/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1913586" y="3509963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CS(217) Object Oriented Programming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Abeeda Akram</a:t>
            </a:r>
            <a:endParaRPr>
              <a:solidFill>
                <a:srgbClr val="2E75B5"/>
              </a:solidFill>
            </a:endParaRPr>
          </a:p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5/5/2021</a:t>
            </a:r>
            <a:endParaRPr/>
          </a:p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"/>
          <p:cNvSpPr txBox="1"/>
          <p:nvPr>
            <p:ph idx="1" type="body"/>
          </p:nvPr>
        </p:nvSpPr>
        <p:spPr>
          <a:xfrm>
            <a:off x="373489" y="1943713"/>
            <a:ext cx="541100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Unidirectional one to many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 doctor can examine many patients to earn money.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class Doctor{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private: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int  dId;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int *pateintsExamined;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ts val="1800"/>
              <a:buNone/>
            </a:pP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//Maintain the history of examined patients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void examinPatient(const int &amp; pid);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</p:txBody>
      </p:sp>
      <p:sp>
        <p:nvSpPr>
          <p:cNvPr id="221" name="Google Shape;22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5/5/2021</a:t>
            </a:r>
            <a:endParaRPr/>
          </a:p>
        </p:txBody>
      </p:sp>
      <p:sp>
        <p:nvSpPr>
          <p:cNvPr id="222" name="Google Shape;222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3" name="Google Shape;223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Association (</a:t>
            </a:r>
            <a:r>
              <a:rPr b="1" lang="en-US">
                <a:solidFill>
                  <a:srgbClr val="FF0000"/>
                </a:solidFill>
              </a:rPr>
              <a:t>use-a</a:t>
            </a:r>
            <a:r>
              <a:rPr b="1" lang="en-US"/>
              <a:t>) </a:t>
            </a:r>
            <a:r>
              <a:rPr lang="en-US"/>
              <a:t>Examples</a:t>
            </a:r>
            <a:endParaRPr/>
          </a:p>
        </p:txBody>
      </p:sp>
      <p:sp>
        <p:nvSpPr>
          <p:cNvPr id="224" name="Google Shape;224;p22"/>
          <p:cNvSpPr txBox="1"/>
          <p:nvPr/>
        </p:nvSpPr>
        <p:spPr>
          <a:xfrm>
            <a:off x="6059054" y="2015006"/>
            <a:ext cx="504744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Unidirectional one to many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patient can visit many doctors for different ailments.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Patient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pId;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int* visitedDoctors;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//Maintain the history of patient on every visit a docotor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visitDoctor(const int &amp; did);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5" name="Google Shape;225;p22"/>
          <p:cNvCxnSpPr/>
          <p:nvPr/>
        </p:nvCxnSpPr>
        <p:spPr>
          <a:xfrm>
            <a:off x="5784989" y="1436266"/>
            <a:ext cx="1" cy="4844223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226" name="Google Shape;226;p22"/>
          <p:cNvGrpSpPr/>
          <p:nvPr/>
        </p:nvGrpSpPr>
        <p:grpSpPr>
          <a:xfrm>
            <a:off x="5945163" y="1251600"/>
            <a:ext cx="3889420" cy="659108"/>
            <a:chOff x="838200" y="1500742"/>
            <a:chExt cx="3889420" cy="659108"/>
          </a:xfrm>
        </p:grpSpPr>
        <p:grpSp>
          <p:nvGrpSpPr>
            <p:cNvPr id="227" name="Google Shape;227;p22"/>
            <p:cNvGrpSpPr/>
            <p:nvPr/>
          </p:nvGrpSpPr>
          <p:grpSpPr>
            <a:xfrm>
              <a:off x="838200" y="1580300"/>
              <a:ext cx="3889420" cy="579550"/>
              <a:chOff x="4906851" y="1918951"/>
              <a:chExt cx="4840310" cy="579550"/>
            </a:xfrm>
          </p:grpSpPr>
          <p:sp>
            <p:nvSpPr>
              <p:cNvPr id="228" name="Google Shape;228;p22"/>
              <p:cNvSpPr/>
              <p:nvPr/>
            </p:nvSpPr>
            <p:spPr>
              <a:xfrm>
                <a:off x="4906851" y="1918952"/>
                <a:ext cx="1378039" cy="579549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Patient</a:t>
                </a:r>
                <a:endParaRPr/>
              </a:p>
            </p:txBody>
          </p:sp>
          <p:sp>
            <p:nvSpPr>
              <p:cNvPr id="229" name="Google Shape;229;p22"/>
              <p:cNvSpPr/>
              <p:nvPr/>
            </p:nvSpPr>
            <p:spPr>
              <a:xfrm>
                <a:off x="8369122" y="1918951"/>
                <a:ext cx="1378039" cy="579549"/>
              </a:xfrm>
              <a:prstGeom prst="rect">
                <a:avLst/>
              </a:prstGeom>
              <a:solidFill>
                <a:schemeClr val="accent2"/>
              </a:solidFill>
              <a:ln cap="flat" cmpd="sng" w="1905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Doctor</a:t>
                </a:r>
                <a:endParaRPr/>
              </a:p>
            </p:txBody>
          </p:sp>
          <p:cxnSp>
            <p:nvCxnSpPr>
              <p:cNvPr id="230" name="Google Shape;230;p22"/>
              <p:cNvCxnSpPr>
                <a:stCxn id="228" idx="3"/>
                <a:endCxn id="229" idx="1"/>
              </p:cNvCxnSpPr>
              <p:nvPr/>
            </p:nvCxnSpPr>
            <p:spPr>
              <a:xfrm>
                <a:off x="6284890" y="2208726"/>
                <a:ext cx="2084100" cy="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stealth"/>
              </a:ln>
            </p:spPr>
          </p:cxnSp>
        </p:grpSp>
        <p:sp>
          <p:nvSpPr>
            <p:cNvPr id="231" name="Google Shape;231;p22"/>
            <p:cNvSpPr txBox="1"/>
            <p:nvPr/>
          </p:nvSpPr>
          <p:spPr>
            <a:xfrm>
              <a:off x="2294314" y="1500742"/>
              <a:ext cx="57740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visit</a:t>
              </a:r>
              <a:endParaRPr/>
            </a:p>
          </p:txBody>
        </p:sp>
      </p:grpSp>
      <p:grpSp>
        <p:nvGrpSpPr>
          <p:cNvPr id="232" name="Google Shape;232;p22"/>
          <p:cNvGrpSpPr/>
          <p:nvPr/>
        </p:nvGrpSpPr>
        <p:grpSpPr>
          <a:xfrm>
            <a:off x="884827" y="1216246"/>
            <a:ext cx="3889420" cy="659108"/>
            <a:chOff x="838200" y="1500742"/>
            <a:chExt cx="3889420" cy="659108"/>
          </a:xfrm>
        </p:grpSpPr>
        <p:grpSp>
          <p:nvGrpSpPr>
            <p:cNvPr id="233" name="Google Shape;233;p22"/>
            <p:cNvGrpSpPr/>
            <p:nvPr/>
          </p:nvGrpSpPr>
          <p:grpSpPr>
            <a:xfrm>
              <a:off x="838200" y="1580300"/>
              <a:ext cx="3889420" cy="579550"/>
              <a:chOff x="4906851" y="1918951"/>
              <a:chExt cx="4840310" cy="579550"/>
            </a:xfrm>
          </p:grpSpPr>
          <p:sp>
            <p:nvSpPr>
              <p:cNvPr id="234" name="Google Shape;234;p22"/>
              <p:cNvSpPr/>
              <p:nvPr/>
            </p:nvSpPr>
            <p:spPr>
              <a:xfrm>
                <a:off x="4906851" y="1918952"/>
                <a:ext cx="1378039" cy="57954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Doctor</a:t>
                </a:r>
                <a:endParaRPr/>
              </a:p>
            </p:txBody>
          </p:sp>
          <p:sp>
            <p:nvSpPr>
              <p:cNvPr id="235" name="Google Shape;235;p22"/>
              <p:cNvSpPr/>
              <p:nvPr/>
            </p:nvSpPr>
            <p:spPr>
              <a:xfrm>
                <a:off x="8369122" y="1918951"/>
                <a:ext cx="1378039" cy="579549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Patient</a:t>
                </a:r>
                <a:endParaRPr/>
              </a:p>
            </p:txBody>
          </p:sp>
          <p:cxnSp>
            <p:nvCxnSpPr>
              <p:cNvPr id="236" name="Google Shape;236;p22"/>
              <p:cNvCxnSpPr>
                <a:stCxn id="234" idx="3"/>
                <a:endCxn id="235" idx="1"/>
              </p:cNvCxnSpPr>
              <p:nvPr/>
            </p:nvCxnSpPr>
            <p:spPr>
              <a:xfrm>
                <a:off x="6284890" y="2208726"/>
                <a:ext cx="2084100" cy="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stealth"/>
              </a:ln>
            </p:spPr>
          </p:cxnSp>
        </p:grpSp>
        <p:sp>
          <p:nvSpPr>
            <p:cNvPr id="237" name="Google Shape;237;p22"/>
            <p:cNvSpPr txBox="1"/>
            <p:nvPr/>
          </p:nvSpPr>
          <p:spPr>
            <a:xfrm>
              <a:off x="2294314" y="1500742"/>
              <a:ext cx="99540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Examine</a:t>
              </a:r>
              <a:endParaRPr/>
            </a:p>
          </p:txBody>
        </p:sp>
      </p:grpSp>
      <p:pic>
        <p:nvPicPr>
          <p:cNvPr descr="Image result for patient png" id="238" name="Google Shape;23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0231" y="337263"/>
            <a:ext cx="2047741" cy="2047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Association (</a:t>
            </a:r>
            <a:r>
              <a:rPr b="1" lang="en-US">
                <a:solidFill>
                  <a:srgbClr val="FF0000"/>
                </a:solidFill>
              </a:rPr>
              <a:t>use-a</a:t>
            </a:r>
            <a:r>
              <a:rPr b="1" lang="en-US"/>
              <a:t>) </a:t>
            </a:r>
            <a:r>
              <a:rPr lang="en-US"/>
              <a:t>Examples</a:t>
            </a:r>
            <a:endParaRPr/>
          </a:p>
        </p:txBody>
      </p:sp>
      <p:sp>
        <p:nvSpPr>
          <p:cNvPr id="244" name="Google Shape;244;p23"/>
          <p:cNvSpPr txBox="1"/>
          <p:nvPr>
            <p:ph idx="1" type="body"/>
          </p:nvPr>
        </p:nvSpPr>
        <p:spPr>
          <a:xfrm>
            <a:off x="632806" y="169504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Many-to-Many relation.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Bidirectional, doctor knows patient and patient knows doctor.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doctor can examine many patients.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patient can visit many doctors for different ailments.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 owner ship and lifetime is involved in this relationship.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How to link doctor and patient in system?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Add ids of examined patients in doctor object?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Add ids of visited doctors in patient object?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45" name="Google Shape;24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5/5/2021</a:t>
            </a:r>
            <a:endParaRPr/>
          </a:p>
        </p:txBody>
      </p:sp>
      <p:sp>
        <p:nvSpPr>
          <p:cNvPr id="246" name="Google Shape;246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mage result for patient png" id="247" name="Google Shape;24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31268" y="2540325"/>
            <a:ext cx="2519064" cy="25229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8" name="Google Shape;248;p23"/>
          <p:cNvGrpSpPr/>
          <p:nvPr/>
        </p:nvGrpSpPr>
        <p:grpSpPr>
          <a:xfrm>
            <a:off x="7825525" y="1535956"/>
            <a:ext cx="3889420" cy="579550"/>
            <a:chOff x="7812646" y="1662113"/>
            <a:chExt cx="3889420" cy="579550"/>
          </a:xfrm>
        </p:grpSpPr>
        <p:grpSp>
          <p:nvGrpSpPr>
            <p:cNvPr id="249" name="Google Shape;249;p23"/>
            <p:cNvGrpSpPr/>
            <p:nvPr/>
          </p:nvGrpSpPr>
          <p:grpSpPr>
            <a:xfrm>
              <a:off x="7812646" y="1662113"/>
              <a:ext cx="3889420" cy="579550"/>
              <a:chOff x="4906851" y="1918951"/>
              <a:chExt cx="4840310" cy="579550"/>
            </a:xfrm>
          </p:grpSpPr>
          <p:sp>
            <p:nvSpPr>
              <p:cNvPr id="250" name="Google Shape;250;p23"/>
              <p:cNvSpPr/>
              <p:nvPr/>
            </p:nvSpPr>
            <p:spPr>
              <a:xfrm>
                <a:off x="4906851" y="1918952"/>
                <a:ext cx="1378039" cy="57954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Doctor</a:t>
                </a:r>
                <a:endParaRPr/>
              </a:p>
            </p:txBody>
          </p:sp>
          <p:sp>
            <p:nvSpPr>
              <p:cNvPr id="251" name="Google Shape;251;p23"/>
              <p:cNvSpPr/>
              <p:nvPr/>
            </p:nvSpPr>
            <p:spPr>
              <a:xfrm>
                <a:off x="8369122" y="1918951"/>
                <a:ext cx="1378039" cy="579549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Patient</a:t>
                </a:r>
                <a:endParaRPr/>
              </a:p>
            </p:txBody>
          </p:sp>
          <p:cxnSp>
            <p:nvCxnSpPr>
              <p:cNvPr id="252" name="Google Shape;252;p23"/>
              <p:cNvCxnSpPr/>
              <p:nvPr/>
            </p:nvCxnSpPr>
            <p:spPr>
              <a:xfrm flipH="1" rot="10800000">
                <a:off x="6284890" y="2319234"/>
                <a:ext cx="2084232" cy="1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stealth"/>
              </a:ln>
            </p:spPr>
          </p:cxnSp>
        </p:grpSp>
        <p:cxnSp>
          <p:nvCxnSpPr>
            <p:cNvPr id="253" name="Google Shape;253;p23"/>
            <p:cNvCxnSpPr/>
            <p:nvPr/>
          </p:nvCxnSpPr>
          <p:spPr>
            <a:xfrm rot="10800000">
              <a:off x="8919966" y="1796906"/>
              <a:ext cx="1674780" cy="1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4"/>
          <p:cNvSpPr txBox="1"/>
          <p:nvPr>
            <p:ph idx="1" type="body"/>
          </p:nvPr>
        </p:nvSpPr>
        <p:spPr>
          <a:xfrm>
            <a:off x="6773544" y="2005012"/>
            <a:ext cx="516442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class Checkup{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private: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int  dId;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int  pId;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int checkupId;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ts val="1800"/>
              <a:buNone/>
            </a:pP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//Maintain the doctor and patient ID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CheckUp(const int &amp; pid, const int &amp; did);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</p:txBody>
      </p:sp>
      <p:sp>
        <p:nvSpPr>
          <p:cNvPr id="259" name="Google Shape;259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5/5/2021</a:t>
            </a:r>
            <a:endParaRPr/>
          </a:p>
        </p:txBody>
      </p:sp>
      <p:sp>
        <p:nvSpPr>
          <p:cNvPr id="260" name="Google Shape;26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1" name="Google Shape;261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Association (</a:t>
            </a:r>
            <a:r>
              <a:rPr b="1" lang="en-US">
                <a:solidFill>
                  <a:srgbClr val="FF0000"/>
                </a:solidFill>
              </a:rPr>
              <a:t>use-a</a:t>
            </a:r>
            <a:r>
              <a:rPr b="1" lang="en-US"/>
              <a:t>)</a:t>
            </a:r>
            <a:r>
              <a:rPr lang="en-US"/>
              <a:t> Examples</a:t>
            </a:r>
            <a:endParaRPr/>
          </a:p>
        </p:txBody>
      </p:sp>
      <p:grpSp>
        <p:nvGrpSpPr>
          <p:cNvPr id="262" name="Google Shape;262;p24"/>
          <p:cNvGrpSpPr/>
          <p:nvPr/>
        </p:nvGrpSpPr>
        <p:grpSpPr>
          <a:xfrm>
            <a:off x="2738547" y="1376156"/>
            <a:ext cx="6638161" cy="689730"/>
            <a:chOff x="3307282" y="1336379"/>
            <a:chExt cx="6638161" cy="689730"/>
          </a:xfrm>
        </p:grpSpPr>
        <p:grpSp>
          <p:nvGrpSpPr>
            <p:cNvPr id="263" name="Google Shape;263;p24"/>
            <p:cNvGrpSpPr/>
            <p:nvPr/>
          </p:nvGrpSpPr>
          <p:grpSpPr>
            <a:xfrm>
              <a:off x="5424069" y="1336379"/>
              <a:ext cx="4521374" cy="683862"/>
              <a:chOff x="543302" y="1475987"/>
              <a:chExt cx="4281711" cy="683862"/>
            </a:xfrm>
          </p:grpSpPr>
          <p:grpSp>
            <p:nvGrpSpPr>
              <p:cNvPr id="264" name="Google Shape;264;p24"/>
              <p:cNvGrpSpPr/>
              <p:nvPr/>
            </p:nvGrpSpPr>
            <p:grpSpPr>
              <a:xfrm>
                <a:off x="543302" y="1580300"/>
                <a:ext cx="4281711" cy="579549"/>
                <a:chOff x="4539854" y="1918951"/>
                <a:chExt cx="5328512" cy="579549"/>
              </a:xfrm>
            </p:grpSpPr>
            <p:sp>
              <p:nvSpPr>
                <p:cNvPr id="265" name="Google Shape;265;p24"/>
                <p:cNvSpPr/>
                <p:nvPr/>
              </p:nvSpPr>
              <p:spPr>
                <a:xfrm>
                  <a:off x="4539854" y="1918951"/>
                  <a:ext cx="2882231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Medical Checkup</a:t>
                  </a:r>
                  <a:endParaRPr/>
                </a:p>
              </p:txBody>
            </p:sp>
            <p:sp>
              <p:nvSpPr>
                <p:cNvPr id="266" name="Google Shape;266;p24"/>
                <p:cNvSpPr/>
                <p:nvPr/>
              </p:nvSpPr>
              <p:spPr>
                <a:xfrm>
                  <a:off x="8490327" y="1918951"/>
                  <a:ext cx="1378039" cy="579549"/>
                </a:xfrm>
                <a:prstGeom prst="rect">
                  <a:avLst/>
                </a:prstGeom>
                <a:solidFill>
                  <a:schemeClr val="accent2"/>
                </a:solidFill>
                <a:ln cap="flat" cmpd="sng" w="19050">
                  <a:solidFill>
                    <a:schemeClr val="l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Patient</a:t>
                  </a:r>
                  <a:endParaRPr/>
                </a:p>
              </p:txBody>
            </p:sp>
            <p:cxnSp>
              <p:nvCxnSpPr>
                <p:cNvPr id="267" name="Google Shape;267;p24"/>
                <p:cNvCxnSpPr>
                  <a:stCxn id="266" idx="1"/>
                  <a:endCxn id="265" idx="3"/>
                </p:cNvCxnSpPr>
                <p:nvPr/>
              </p:nvCxnSpPr>
              <p:spPr>
                <a:xfrm rot="10800000">
                  <a:off x="7422027" y="2208725"/>
                  <a:ext cx="1068300" cy="0"/>
                </a:xfrm>
                <a:prstGeom prst="straightConnector1">
                  <a:avLst/>
                </a:prstGeom>
                <a:noFill/>
                <a:ln cap="flat" cmpd="sng" w="5715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med" w="med" type="stealth"/>
                </a:ln>
              </p:spPr>
            </p:cxnSp>
          </p:grpSp>
          <p:sp>
            <p:nvSpPr>
              <p:cNvPr id="268" name="Google Shape;268;p24"/>
              <p:cNvSpPr txBox="1"/>
              <p:nvPr/>
            </p:nvSpPr>
            <p:spPr>
              <a:xfrm>
                <a:off x="3115904" y="1475987"/>
                <a:ext cx="45941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get</a:t>
                </a:r>
                <a:endParaRPr/>
              </a:p>
            </p:txBody>
          </p:sp>
        </p:grpSp>
        <p:grpSp>
          <p:nvGrpSpPr>
            <p:cNvPr id="269" name="Google Shape;269;p24"/>
            <p:cNvGrpSpPr/>
            <p:nvPr/>
          </p:nvGrpSpPr>
          <p:grpSpPr>
            <a:xfrm>
              <a:off x="3307282" y="1336379"/>
              <a:ext cx="2116896" cy="689730"/>
              <a:chOff x="2391404" y="1475988"/>
              <a:chExt cx="2116896" cy="689730"/>
            </a:xfrm>
          </p:grpSpPr>
          <p:grpSp>
            <p:nvGrpSpPr>
              <p:cNvPr id="270" name="Google Shape;270;p24"/>
              <p:cNvGrpSpPr/>
              <p:nvPr/>
            </p:nvGrpSpPr>
            <p:grpSpPr>
              <a:xfrm>
                <a:off x="2391404" y="1586169"/>
                <a:ext cx="2116896" cy="579549"/>
                <a:chOff x="6839777" y="1924820"/>
                <a:chExt cx="2634439" cy="579549"/>
              </a:xfrm>
            </p:grpSpPr>
            <p:sp>
              <p:nvSpPr>
                <p:cNvPr id="271" name="Google Shape;271;p24"/>
                <p:cNvSpPr/>
                <p:nvPr/>
              </p:nvSpPr>
              <p:spPr>
                <a:xfrm>
                  <a:off x="6839777" y="1924820"/>
                  <a:ext cx="1378039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Doctor</a:t>
                  </a:r>
                  <a:endParaRPr/>
                </a:p>
              </p:txBody>
            </p:sp>
            <p:cxnSp>
              <p:nvCxnSpPr>
                <p:cNvPr id="272" name="Google Shape;272;p24"/>
                <p:cNvCxnSpPr>
                  <a:stCxn id="271" idx="3"/>
                  <a:endCxn id="265" idx="1"/>
                </p:cNvCxnSpPr>
                <p:nvPr/>
              </p:nvCxnSpPr>
              <p:spPr>
                <a:xfrm flipH="1" rot="10800000">
                  <a:off x="8217816" y="2208594"/>
                  <a:ext cx="1256400" cy="6000"/>
                </a:xfrm>
                <a:prstGeom prst="straightConnector1">
                  <a:avLst/>
                </a:prstGeom>
                <a:noFill/>
                <a:ln cap="flat" cmpd="sng" w="5715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med" w="med" type="stealth"/>
                </a:ln>
              </p:spPr>
            </p:cxnSp>
          </p:grpSp>
          <p:sp>
            <p:nvSpPr>
              <p:cNvPr id="273" name="Google Shape;273;p24"/>
              <p:cNvSpPr txBox="1"/>
              <p:nvPr/>
            </p:nvSpPr>
            <p:spPr>
              <a:xfrm>
                <a:off x="3543631" y="1475988"/>
                <a:ext cx="96455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Perform</a:t>
                </a:r>
                <a:endParaRPr/>
              </a:p>
            </p:txBody>
          </p:sp>
        </p:grpSp>
      </p:grpSp>
      <p:pic>
        <p:nvPicPr>
          <p:cNvPr descr="Image result for patient png" id="274" name="Google Shape;27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0231" y="337263"/>
            <a:ext cx="2047741" cy="2047741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"/>
          <p:cNvSpPr txBox="1"/>
          <p:nvPr/>
        </p:nvSpPr>
        <p:spPr>
          <a:xfrm>
            <a:off x="695459" y="1855668"/>
            <a:ext cx="607808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Bidirectional many to many, breakdown in two one to many relations.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association relation as a new class.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 id of doctor and patient for each checkup.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checkups list in both doctor and patient to link them.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doctor can perform many checkups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patient can get many checkups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Association (</a:t>
            </a:r>
            <a:r>
              <a:rPr b="1" lang="en-US">
                <a:solidFill>
                  <a:srgbClr val="FF0000"/>
                </a:solidFill>
              </a:rPr>
              <a:t>use-a</a:t>
            </a:r>
            <a:r>
              <a:rPr b="1" lang="en-US"/>
              <a:t>)</a:t>
            </a:r>
            <a:r>
              <a:rPr lang="en-US"/>
              <a:t> Examples</a:t>
            </a:r>
            <a:endParaRPr/>
          </a:p>
        </p:txBody>
      </p:sp>
      <p:sp>
        <p:nvSpPr>
          <p:cNvPr id="281" name="Google Shape;281;p25"/>
          <p:cNvSpPr txBox="1"/>
          <p:nvPr>
            <p:ph idx="1" type="body"/>
          </p:nvPr>
        </p:nvSpPr>
        <p:spPr>
          <a:xfrm>
            <a:off x="733756" y="2130332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driver can drive different cars.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rider can ride different cars with different drivers.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car can be used by different riders and drivers.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Ternary Relation: How to link driver, car and rider in the system?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Add an association class Ride.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Add id of driver, car and rider for a ride.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Add rides list in driver, rider and car.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82" name="Google Shape;28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5/5/2021</a:t>
            </a:r>
            <a:endParaRPr/>
          </a:p>
        </p:txBody>
      </p:sp>
      <p:sp>
        <p:nvSpPr>
          <p:cNvPr id="283" name="Google Shape;28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84" name="Google Shape;284;p25"/>
          <p:cNvGrpSpPr/>
          <p:nvPr/>
        </p:nvGrpSpPr>
        <p:grpSpPr>
          <a:xfrm>
            <a:off x="2827878" y="1322446"/>
            <a:ext cx="6212488" cy="733496"/>
            <a:chOff x="3721285" y="1316189"/>
            <a:chExt cx="6212488" cy="733496"/>
          </a:xfrm>
        </p:grpSpPr>
        <p:grpSp>
          <p:nvGrpSpPr>
            <p:cNvPr id="285" name="Google Shape;285;p25"/>
            <p:cNvGrpSpPr/>
            <p:nvPr/>
          </p:nvGrpSpPr>
          <p:grpSpPr>
            <a:xfrm>
              <a:off x="3721285" y="1354213"/>
              <a:ext cx="3685141" cy="695472"/>
              <a:chOff x="3721285" y="1354213"/>
              <a:chExt cx="3685141" cy="695472"/>
            </a:xfrm>
          </p:grpSpPr>
          <p:grpSp>
            <p:nvGrpSpPr>
              <p:cNvPr id="286" name="Google Shape;286;p25"/>
              <p:cNvGrpSpPr/>
              <p:nvPr/>
            </p:nvGrpSpPr>
            <p:grpSpPr>
              <a:xfrm>
                <a:off x="3721285" y="1470136"/>
                <a:ext cx="3685141" cy="579549"/>
                <a:chOff x="5080935" y="1918951"/>
                <a:chExt cx="4586089" cy="579549"/>
              </a:xfrm>
            </p:grpSpPr>
            <p:sp>
              <p:nvSpPr>
                <p:cNvPr id="287" name="Google Shape;287;p25"/>
                <p:cNvSpPr/>
                <p:nvPr/>
              </p:nvSpPr>
              <p:spPr>
                <a:xfrm>
                  <a:off x="5080935" y="1918951"/>
                  <a:ext cx="1378039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Driver</a:t>
                  </a:r>
                  <a:endParaRPr/>
                </a:p>
              </p:txBody>
            </p:sp>
            <p:sp>
              <p:nvSpPr>
                <p:cNvPr id="288" name="Google Shape;288;p25"/>
                <p:cNvSpPr/>
                <p:nvPr/>
              </p:nvSpPr>
              <p:spPr>
                <a:xfrm>
                  <a:off x="8369122" y="1918951"/>
                  <a:ext cx="1297902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Car</a:t>
                  </a:r>
                  <a:endParaRPr/>
                </a:p>
              </p:txBody>
            </p:sp>
            <p:cxnSp>
              <p:nvCxnSpPr>
                <p:cNvPr id="289" name="Google Shape;289;p25"/>
                <p:cNvCxnSpPr>
                  <a:stCxn id="287" idx="3"/>
                  <a:endCxn id="288" idx="1"/>
                </p:cNvCxnSpPr>
                <p:nvPr/>
              </p:nvCxnSpPr>
              <p:spPr>
                <a:xfrm>
                  <a:off x="6458974" y="2208725"/>
                  <a:ext cx="1910100" cy="0"/>
                </a:xfrm>
                <a:prstGeom prst="straightConnector1">
                  <a:avLst/>
                </a:prstGeom>
                <a:noFill/>
                <a:ln cap="flat" cmpd="sng" w="5715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med" w="med" type="stealth"/>
                </a:ln>
              </p:spPr>
            </p:cxnSp>
          </p:grpSp>
          <p:sp>
            <p:nvSpPr>
              <p:cNvPr id="290" name="Google Shape;290;p25"/>
              <p:cNvSpPr txBox="1"/>
              <p:nvPr/>
            </p:nvSpPr>
            <p:spPr>
              <a:xfrm>
                <a:off x="5079545" y="1354213"/>
                <a:ext cx="78207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Drives</a:t>
                </a:r>
                <a:endParaRPr/>
              </a:p>
            </p:txBody>
          </p:sp>
        </p:grpSp>
        <p:sp>
          <p:nvSpPr>
            <p:cNvPr id="291" name="Google Shape;291;p25"/>
            <p:cNvSpPr/>
            <p:nvPr/>
          </p:nvSpPr>
          <p:spPr>
            <a:xfrm>
              <a:off x="8826453" y="1470136"/>
              <a:ext cx="1107320" cy="579549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Rider</a:t>
              </a:r>
              <a:endParaRPr/>
            </a:p>
          </p:txBody>
        </p:sp>
        <p:cxnSp>
          <p:nvCxnSpPr>
            <p:cNvPr id="292" name="Google Shape;292;p25"/>
            <p:cNvCxnSpPr>
              <a:stCxn id="291" idx="1"/>
            </p:cNvCxnSpPr>
            <p:nvPr/>
          </p:nvCxnSpPr>
          <p:spPr>
            <a:xfrm rot="10800000">
              <a:off x="7406553" y="1759911"/>
              <a:ext cx="1419900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sp>
          <p:nvSpPr>
            <p:cNvPr id="293" name="Google Shape;293;p25"/>
            <p:cNvSpPr txBox="1"/>
            <p:nvPr/>
          </p:nvSpPr>
          <p:spPr>
            <a:xfrm>
              <a:off x="7846282" y="1316189"/>
              <a:ext cx="7008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Rides</a:t>
              </a:r>
              <a:endParaRPr/>
            </a:p>
          </p:txBody>
        </p:sp>
      </p:grpSp>
      <p:pic>
        <p:nvPicPr>
          <p:cNvPr descr="Image result for driver rider and car png careem" id="294" name="Google Shape;294;p25"/>
          <p:cNvPicPr preferRelativeResize="0"/>
          <p:nvPr/>
        </p:nvPicPr>
        <p:blipFill rotWithShape="1">
          <a:blip r:embed="rId3">
            <a:alphaModFix/>
          </a:blip>
          <a:srcRect b="0" l="6242" r="8166" t="0"/>
          <a:stretch/>
        </p:blipFill>
        <p:spPr>
          <a:xfrm>
            <a:off x="9236078" y="253131"/>
            <a:ext cx="2910626" cy="22366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5" name="Google Shape;295;p25"/>
          <p:cNvGrpSpPr/>
          <p:nvPr/>
        </p:nvGrpSpPr>
        <p:grpSpPr>
          <a:xfrm>
            <a:off x="6513019" y="4163982"/>
            <a:ext cx="5475652" cy="1952563"/>
            <a:chOff x="5581931" y="4586349"/>
            <a:chExt cx="5475652" cy="1952563"/>
          </a:xfrm>
        </p:grpSpPr>
        <p:grpSp>
          <p:nvGrpSpPr>
            <p:cNvPr id="296" name="Google Shape;296;p25"/>
            <p:cNvGrpSpPr/>
            <p:nvPr/>
          </p:nvGrpSpPr>
          <p:grpSpPr>
            <a:xfrm>
              <a:off x="5581931" y="4586349"/>
              <a:ext cx="5475652" cy="1952563"/>
              <a:chOff x="3503957" y="4717981"/>
              <a:chExt cx="5475652" cy="1952563"/>
            </a:xfrm>
          </p:grpSpPr>
          <p:grpSp>
            <p:nvGrpSpPr>
              <p:cNvPr id="297" name="Google Shape;297;p25"/>
              <p:cNvGrpSpPr/>
              <p:nvPr/>
            </p:nvGrpSpPr>
            <p:grpSpPr>
              <a:xfrm>
                <a:off x="3503957" y="4717981"/>
                <a:ext cx="5475652" cy="1952563"/>
                <a:chOff x="4161904" y="1206111"/>
                <a:chExt cx="5475652" cy="1952563"/>
              </a:xfrm>
            </p:grpSpPr>
            <p:grpSp>
              <p:nvGrpSpPr>
                <p:cNvPr id="298" name="Google Shape;298;p25"/>
                <p:cNvGrpSpPr/>
                <p:nvPr/>
              </p:nvGrpSpPr>
              <p:grpSpPr>
                <a:xfrm>
                  <a:off x="4161904" y="1206111"/>
                  <a:ext cx="3244547" cy="1952563"/>
                  <a:chOff x="4161904" y="1206111"/>
                  <a:chExt cx="3244547" cy="1952563"/>
                </a:xfrm>
              </p:grpSpPr>
              <p:grpSp>
                <p:nvGrpSpPr>
                  <p:cNvPr id="299" name="Google Shape;299;p25"/>
                  <p:cNvGrpSpPr/>
                  <p:nvPr/>
                </p:nvGrpSpPr>
                <p:grpSpPr>
                  <a:xfrm>
                    <a:off x="4161904" y="1300620"/>
                    <a:ext cx="3244547" cy="1858054"/>
                    <a:chOff x="5629254" y="1749435"/>
                    <a:chExt cx="4037770" cy="1858054"/>
                  </a:xfrm>
                </p:grpSpPr>
                <p:sp>
                  <p:nvSpPr>
                    <p:cNvPr id="300" name="Google Shape;300;p25"/>
                    <p:cNvSpPr/>
                    <p:nvPr/>
                  </p:nvSpPr>
                  <p:spPr>
                    <a:xfrm>
                      <a:off x="5629254" y="1749435"/>
                      <a:ext cx="1378036" cy="579549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cap="flat" cmpd="sng" w="12700">
                      <a:solidFill>
                        <a:srgbClr val="42719B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Driver</a:t>
                      </a:r>
                      <a:endParaRPr/>
                    </a:p>
                  </p:txBody>
                </p:sp>
                <p:sp>
                  <p:nvSpPr>
                    <p:cNvPr id="301" name="Google Shape;301;p25"/>
                    <p:cNvSpPr/>
                    <p:nvPr/>
                  </p:nvSpPr>
                  <p:spPr>
                    <a:xfrm>
                      <a:off x="8369122" y="3027940"/>
                      <a:ext cx="1297902" cy="57954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  <a:ln cap="flat" cmpd="sng" w="12700">
                      <a:solidFill>
                        <a:srgbClr val="517E33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</a:t>
                      </a:r>
                      <a:endParaRPr/>
                    </a:p>
                  </p:txBody>
                </p:sp>
                <p:cxnSp>
                  <p:nvCxnSpPr>
                    <p:cNvPr id="302" name="Google Shape;302;p25"/>
                    <p:cNvCxnSpPr>
                      <a:stCxn id="300" idx="3"/>
                      <a:endCxn id="303" idx="1"/>
                    </p:cNvCxnSpPr>
                    <p:nvPr/>
                  </p:nvCxnSpPr>
                  <p:spPr>
                    <a:xfrm flipH="1" rot="10800000">
                      <a:off x="7007290" y="2038909"/>
                      <a:ext cx="1347300" cy="300"/>
                    </a:xfrm>
                    <a:prstGeom prst="straightConnector1">
                      <a:avLst/>
                    </a:prstGeom>
                    <a:noFill/>
                    <a:ln cap="flat" cmpd="sng" w="57150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med" w="med" type="stealth"/>
                    </a:ln>
                  </p:spPr>
                </p:cxnSp>
              </p:grpSp>
              <p:sp>
                <p:nvSpPr>
                  <p:cNvPr id="304" name="Google Shape;304;p25"/>
                  <p:cNvSpPr txBox="1"/>
                  <p:nvPr/>
                </p:nvSpPr>
                <p:spPr>
                  <a:xfrm>
                    <a:off x="5432403" y="1206111"/>
                    <a:ext cx="570990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Pick</a:t>
                    </a:r>
                    <a:endParaRPr/>
                  </a:p>
                </p:txBody>
              </p:sp>
            </p:grpSp>
            <p:sp>
              <p:nvSpPr>
                <p:cNvPr id="305" name="Google Shape;305;p25"/>
                <p:cNvSpPr/>
                <p:nvPr/>
              </p:nvSpPr>
              <p:spPr>
                <a:xfrm>
                  <a:off x="8530236" y="1315588"/>
                  <a:ext cx="1107320" cy="579549"/>
                </a:xfrm>
                <a:prstGeom prst="rect">
                  <a:avLst/>
                </a:prstGeom>
                <a:solidFill>
                  <a:schemeClr val="accent2"/>
                </a:solidFill>
                <a:ln cap="flat" cmpd="sng" w="19050">
                  <a:solidFill>
                    <a:schemeClr val="l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Rider</a:t>
                  </a:r>
                  <a:endParaRPr/>
                </a:p>
              </p:txBody>
            </p:sp>
            <p:cxnSp>
              <p:nvCxnSpPr>
                <p:cNvPr id="306" name="Google Shape;306;p25"/>
                <p:cNvCxnSpPr>
                  <a:stCxn id="305" idx="1"/>
                  <a:endCxn id="303" idx="3"/>
                </p:cNvCxnSpPr>
                <p:nvPr/>
              </p:nvCxnSpPr>
              <p:spPr>
                <a:xfrm rot="10800000">
                  <a:off x="7394736" y="1590062"/>
                  <a:ext cx="1135500" cy="15300"/>
                </a:xfrm>
                <a:prstGeom prst="straightConnector1">
                  <a:avLst/>
                </a:prstGeom>
                <a:noFill/>
                <a:ln cap="flat" cmpd="sng" w="5715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med" w="med" type="stealth"/>
                </a:ln>
              </p:spPr>
            </p:cxnSp>
            <p:sp>
              <p:nvSpPr>
                <p:cNvPr id="307" name="Google Shape;307;p25"/>
                <p:cNvSpPr txBox="1"/>
                <p:nvPr/>
              </p:nvSpPr>
              <p:spPr>
                <a:xfrm>
                  <a:off x="7739365" y="1236030"/>
                  <a:ext cx="671979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Book</a:t>
                  </a:r>
                  <a:endParaRPr/>
                </a:p>
              </p:txBody>
            </p:sp>
          </p:grpSp>
          <p:sp>
            <p:nvSpPr>
              <p:cNvPr id="303" name="Google Shape;303;p25"/>
              <p:cNvSpPr/>
              <p:nvPr/>
            </p:nvSpPr>
            <p:spPr>
              <a:xfrm>
                <a:off x="5693928" y="4812145"/>
                <a:ext cx="1042926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Ride</a:t>
                </a:r>
                <a:endParaRPr/>
              </a:p>
            </p:txBody>
          </p:sp>
          <p:cxnSp>
            <p:nvCxnSpPr>
              <p:cNvPr id="308" name="Google Shape;308;p25"/>
              <p:cNvCxnSpPr>
                <a:stCxn id="301" idx="0"/>
                <a:endCxn id="303" idx="2"/>
              </p:cNvCxnSpPr>
              <p:nvPr/>
            </p:nvCxnSpPr>
            <p:spPr>
              <a:xfrm rot="10800000">
                <a:off x="6215340" y="5391695"/>
                <a:ext cx="11700" cy="69930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stealth"/>
              </a:ln>
            </p:spPr>
          </p:cxnSp>
        </p:grpSp>
        <p:sp>
          <p:nvSpPr>
            <p:cNvPr id="309" name="Google Shape;309;p25"/>
            <p:cNvSpPr txBox="1"/>
            <p:nvPr/>
          </p:nvSpPr>
          <p:spPr>
            <a:xfrm>
              <a:off x="8378572" y="5472383"/>
              <a:ext cx="66556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Used</a:t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Summary</a:t>
            </a:r>
            <a:endParaRPr/>
          </a:p>
        </p:txBody>
      </p:sp>
      <p:sp>
        <p:nvSpPr>
          <p:cNvPr id="315" name="Google Shape;315;p26"/>
          <p:cNvSpPr txBox="1"/>
          <p:nvPr>
            <p:ph idx="1" type="body"/>
          </p:nvPr>
        </p:nvSpPr>
        <p:spPr>
          <a:xfrm>
            <a:off x="914400" y="143900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Dependency (use-a)</a:t>
            </a:r>
            <a:endParaRPr/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Association (use-a)</a:t>
            </a:r>
            <a:endParaRPr/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16" name="Google Shape;316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5/5/2021</a:t>
            </a:r>
            <a:endParaRPr/>
          </a:p>
        </p:txBody>
      </p:sp>
      <p:sp>
        <p:nvSpPr>
          <p:cNvPr id="317" name="Google Shape;31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18" name="Google Shape;318;p26"/>
          <p:cNvGrpSpPr/>
          <p:nvPr/>
        </p:nvGrpSpPr>
        <p:grpSpPr>
          <a:xfrm>
            <a:off x="4769697" y="1457256"/>
            <a:ext cx="4198513" cy="1069515"/>
            <a:chOff x="3412901" y="1511075"/>
            <a:chExt cx="4198513" cy="1069515"/>
          </a:xfrm>
        </p:grpSpPr>
        <p:grpSp>
          <p:nvGrpSpPr>
            <p:cNvPr id="319" name="Google Shape;319;p26"/>
            <p:cNvGrpSpPr/>
            <p:nvPr/>
          </p:nvGrpSpPr>
          <p:grpSpPr>
            <a:xfrm>
              <a:off x="3412901" y="1511075"/>
              <a:ext cx="4198513" cy="579550"/>
              <a:chOff x="4906851" y="1918951"/>
              <a:chExt cx="5239364" cy="579550"/>
            </a:xfrm>
          </p:grpSpPr>
          <p:sp>
            <p:nvSpPr>
              <p:cNvPr id="320" name="Google Shape;320;p26"/>
              <p:cNvSpPr/>
              <p:nvPr/>
            </p:nvSpPr>
            <p:spPr>
              <a:xfrm>
                <a:off x="4906851" y="1918952"/>
                <a:ext cx="1378039" cy="57954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Class A</a:t>
                </a:r>
                <a:endParaRPr/>
              </a:p>
            </p:txBody>
          </p:sp>
          <p:sp>
            <p:nvSpPr>
              <p:cNvPr id="321" name="Google Shape;321;p26"/>
              <p:cNvSpPr/>
              <p:nvPr/>
            </p:nvSpPr>
            <p:spPr>
              <a:xfrm>
                <a:off x="8369122" y="1918951"/>
                <a:ext cx="1777093" cy="579549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Class B</a:t>
                </a:r>
                <a:endParaRPr/>
              </a:p>
            </p:txBody>
          </p:sp>
          <p:cxnSp>
            <p:nvCxnSpPr>
              <p:cNvPr id="322" name="Google Shape;322;p26"/>
              <p:cNvCxnSpPr>
                <a:stCxn id="320" idx="3"/>
                <a:endCxn id="321" idx="1"/>
              </p:cNvCxnSpPr>
              <p:nvPr/>
            </p:nvCxnSpPr>
            <p:spPr>
              <a:xfrm>
                <a:off x="6284890" y="2208726"/>
                <a:ext cx="2084100" cy="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dash"/>
                <a:miter lim="800000"/>
                <a:headEnd len="sm" w="sm" type="none"/>
                <a:tailEnd len="med" w="med" type="stealth"/>
              </a:ln>
            </p:spPr>
          </p:cxnSp>
        </p:grpSp>
        <p:sp>
          <p:nvSpPr>
            <p:cNvPr id="323" name="Google Shape;323;p26"/>
            <p:cNvSpPr txBox="1"/>
            <p:nvPr/>
          </p:nvSpPr>
          <p:spPr>
            <a:xfrm>
              <a:off x="4290636" y="2211258"/>
              <a:ext cx="23984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Uses some functions of</a:t>
              </a:r>
              <a:endParaRPr/>
            </a:p>
          </p:txBody>
        </p:sp>
      </p:grpSp>
      <p:grpSp>
        <p:nvGrpSpPr>
          <p:cNvPr id="324" name="Google Shape;324;p26"/>
          <p:cNvGrpSpPr/>
          <p:nvPr/>
        </p:nvGrpSpPr>
        <p:grpSpPr>
          <a:xfrm>
            <a:off x="4911497" y="2480360"/>
            <a:ext cx="3825026" cy="695473"/>
            <a:chOff x="3581400" y="1354213"/>
            <a:chExt cx="3825026" cy="695473"/>
          </a:xfrm>
        </p:grpSpPr>
        <p:grpSp>
          <p:nvGrpSpPr>
            <p:cNvPr id="325" name="Google Shape;325;p26"/>
            <p:cNvGrpSpPr/>
            <p:nvPr/>
          </p:nvGrpSpPr>
          <p:grpSpPr>
            <a:xfrm>
              <a:off x="3581400" y="1470136"/>
              <a:ext cx="3825026" cy="579550"/>
              <a:chOff x="4906851" y="1918951"/>
              <a:chExt cx="4760173" cy="579550"/>
            </a:xfrm>
          </p:grpSpPr>
          <p:sp>
            <p:nvSpPr>
              <p:cNvPr id="326" name="Google Shape;326;p26"/>
              <p:cNvSpPr/>
              <p:nvPr/>
            </p:nvSpPr>
            <p:spPr>
              <a:xfrm>
                <a:off x="4906851" y="1918952"/>
                <a:ext cx="1378039" cy="57954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Driver</a:t>
                </a:r>
                <a:endParaRPr/>
              </a:p>
            </p:txBody>
          </p:sp>
          <p:sp>
            <p:nvSpPr>
              <p:cNvPr id="327" name="Google Shape;327;p26"/>
              <p:cNvSpPr/>
              <p:nvPr/>
            </p:nvSpPr>
            <p:spPr>
              <a:xfrm>
                <a:off x="8369122" y="1918951"/>
                <a:ext cx="1297902" cy="579549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Car</a:t>
                </a:r>
                <a:endParaRPr/>
              </a:p>
            </p:txBody>
          </p:sp>
          <p:cxnSp>
            <p:nvCxnSpPr>
              <p:cNvPr id="328" name="Google Shape;328;p26"/>
              <p:cNvCxnSpPr>
                <a:stCxn id="326" idx="3"/>
                <a:endCxn id="327" idx="1"/>
              </p:cNvCxnSpPr>
              <p:nvPr/>
            </p:nvCxnSpPr>
            <p:spPr>
              <a:xfrm>
                <a:off x="6284890" y="2208726"/>
                <a:ext cx="2084100" cy="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stealth"/>
              </a:ln>
            </p:spPr>
          </p:cxnSp>
        </p:grpSp>
        <p:sp>
          <p:nvSpPr>
            <p:cNvPr id="329" name="Google Shape;329;p26"/>
            <p:cNvSpPr txBox="1"/>
            <p:nvPr/>
          </p:nvSpPr>
          <p:spPr>
            <a:xfrm>
              <a:off x="5079545" y="1354213"/>
              <a:ext cx="69070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Drive</a:t>
              </a:r>
              <a:endParaRPr/>
            </a:p>
          </p:txBody>
        </p:sp>
      </p:grpSp>
      <p:grpSp>
        <p:nvGrpSpPr>
          <p:cNvPr id="330" name="Google Shape;330;p26"/>
          <p:cNvGrpSpPr/>
          <p:nvPr/>
        </p:nvGrpSpPr>
        <p:grpSpPr>
          <a:xfrm>
            <a:off x="4882109" y="3356532"/>
            <a:ext cx="4198513" cy="679575"/>
            <a:chOff x="3412901" y="1411050"/>
            <a:chExt cx="4198513" cy="679575"/>
          </a:xfrm>
        </p:grpSpPr>
        <p:grpSp>
          <p:nvGrpSpPr>
            <p:cNvPr id="331" name="Google Shape;331;p26"/>
            <p:cNvGrpSpPr/>
            <p:nvPr/>
          </p:nvGrpSpPr>
          <p:grpSpPr>
            <a:xfrm>
              <a:off x="3412901" y="1511075"/>
              <a:ext cx="4198513" cy="579550"/>
              <a:chOff x="4906851" y="1918951"/>
              <a:chExt cx="5239364" cy="579550"/>
            </a:xfrm>
          </p:grpSpPr>
          <p:sp>
            <p:nvSpPr>
              <p:cNvPr id="332" name="Google Shape;332;p26"/>
              <p:cNvSpPr/>
              <p:nvPr/>
            </p:nvSpPr>
            <p:spPr>
              <a:xfrm>
                <a:off x="4906851" y="1918952"/>
                <a:ext cx="1378039" cy="57954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Course</a:t>
                </a:r>
                <a:endParaRPr/>
              </a:p>
            </p:txBody>
          </p:sp>
          <p:sp>
            <p:nvSpPr>
              <p:cNvPr id="333" name="Google Shape;333;p26"/>
              <p:cNvSpPr/>
              <p:nvPr/>
            </p:nvSpPr>
            <p:spPr>
              <a:xfrm>
                <a:off x="8369122" y="1918951"/>
                <a:ext cx="1777093" cy="579549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Course</a:t>
                </a:r>
                <a:endParaRPr/>
              </a:p>
            </p:txBody>
          </p:sp>
          <p:cxnSp>
            <p:nvCxnSpPr>
              <p:cNvPr id="334" name="Google Shape;334;p26"/>
              <p:cNvCxnSpPr>
                <a:stCxn id="332" idx="3"/>
                <a:endCxn id="333" idx="1"/>
              </p:cNvCxnSpPr>
              <p:nvPr/>
            </p:nvCxnSpPr>
            <p:spPr>
              <a:xfrm>
                <a:off x="6284890" y="2208726"/>
                <a:ext cx="2084100" cy="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stealth"/>
              </a:ln>
            </p:spPr>
          </p:cxnSp>
        </p:grpSp>
        <p:sp>
          <p:nvSpPr>
            <p:cNvPr id="335" name="Google Shape;335;p26"/>
            <p:cNvSpPr txBox="1"/>
            <p:nvPr/>
          </p:nvSpPr>
          <p:spPr>
            <a:xfrm>
              <a:off x="4599729" y="1411050"/>
              <a:ext cx="13404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Prerequisite</a:t>
              </a:r>
              <a:endParaRPr/>
            </a:p>
          </p:txBody>
        </p:sp>
      </p:grpSp>
      <p:grpSp>
        <p:nvGrpSpPr>
          <p:cNvPr id="336" name="Google Shape;336;p26"/>
          <p:cNvGrpSpPr/>
          <p:nvPr/>
        </p:nvGrpSpPr>
        <p:grpSpPr>
          <a:xfrm>
            <a:off x="3641757" y="4197000"/>
            <a:ext cx="6638161" cy="689730"/>
            <a:chOff x="3307282" y="1336379"/>
            <a:chExt cx="6638161" cy="689730"/>
          </a:xfrm>
        </p:grpSpPr>
        <p:grpSp>
          <p:nvGrpSpPr>
            <p:cNvPr id="337" name="Google Shape;337;p26"/>
            <p:cNvGrpSpPr/>
            <p:nvPr/>
          </p:nvGrpSpPr>
          <p:grpSpPr>
            <a:xfrm>
              <a:off x="5424069" y="1336379"/>
              <a:ext cx="4521374" cy="683862"/>
              <a:chOff x="543302" y="1475987"/>
              <a:chExt cx="4281711" cy="683862"/>
            </a:xfrm>
          </p:grpSpPr>
          <p:grpSp>
            <p:nvGrpSpPr>
              <p:cNvPr id="338" name="Google Shape;338;p26"/>
              <p:cNvGrpSpPr/>
              <p:nvPr/>
            </p:nvGrpSpPr>
            <p:grpSpPr>
              <a:xfrm>
                <a:off x="543302" y="1580300"/>
                <a:ext cx="4281711" cy="579549"/>
                <a:chOff x="4539854" y="1918951"/>
                <a:chExt cx="5328512" cy="579549"/>
              </a:xfrm>
            </p:grpSpPr>
            <p:sp>
              <p:nvSpPr>
                <p:cNvPr id="339" name="Google Shape;339;p26"/>
                <p:cNvSpPr/>
                <p:nvPr/>
              </p:nvSpPr>
              <p:spPr>
                <a:xfrm>
                  <a:off x="4539854" y="1918951"/>
                  <a:ext cx="2882231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Medical Checkup</a:t>
                  </a:r>
                  <a:endParaRPr/>
                </a:p>
              </p:txBody>
            </p:sp>
            <p:sp>
              <p:nvSpPr>
                <p:cNvPr id="340" name="Google Shape;340;p26"/>
                <p:cNvSpPr/>
                <p:nvPr/>
              </p:nvSpPr>
              <p:spPr>
                <a:xfrm>
                  <a:off x="8490327" y="1918951"/>
                  <a:ext cx="1378039" cy="579549"/>
                </a:xfrm>
                <a:prstGeom prst="rect">
                  <a:avLst/>
                </a:prstGeom>
                <a:solidFill>
                  <a:schemeClr val="accent2"/>
                </a:solidFill>
                <a:ln cap="flat" cmpd="sng" w="19050">
                  <a:solidFill>
                    <a:schemeClr val="l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Patient</a:t>
                  </a:r>
                  <a:endParaRPr/>
                </a:p>
              </p:txBody>
            </p:sp>
            <p:cxnSp>
              <p:nvCxnSpPr>
                <p:cNvPr id="341" name="Google Shape;341;p26"/>
                <p:cNvCxnSpPr>
                  <a:stCxn id="340" idx="1"/>
                  <a:endCxn id="339" idx="3"/>
                </p:cNvCxnSpPr>
                <p:nvPr/>
              </p:nvCxnSpPr>
              <p:spPr>
                <a:xfrm rot="10800000">
                  <a:off x="7422027" y="2208725"/>
                  <a:ext cx="1068300" cy="0"/>
                </a:xfrm>
                <a:prstGeom prst="straightConnector1">
                  <a:avLst/>
                </a:prstGeom>
                <a:noFill/>
                <a:ln cap="flat" cmpd="sng" w="5715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med" w="med" type="stealth"/>
                </a:ln>
              </p:spPr>
            </p:cxnSp>
          </p:grpSp>
          <p:sp>
            <p:nvSpPr>
              <p:cNvPr id="342" name="Google Shape;342;p26"/>
              <p:cNvSpPr txBox="1"/>
              <p:nvPr/>
            </p:nvSpPr>
            <p:spPr>
              <a:xfrm>
                <a:off x="3115904" y="1475987"/>
                <a:ext cx="45941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get</a:t>
                </a:r>
                <a:endParaRPr/>
              </a:p>
            </p:txBody>
          </p:sp>
        </p:grpSp>
        <p:grpSp>
          <p:nvGrpSpPr>
            <p:cNvPr id="343" name="Google Shape;343;p26"/>
            <p:cNvGrpSpPr/>
            <p:nvPr/>
          </p:nvGrpSpPr>
          <p:grpSpPr>
            <a:xfrm>
              <a:off x="3307282" y="1336379"/>
              <a:ext cx="2116896" cy="689730"/>
              <a:chOff x="2391404" y="1475988"/>
              <a:chExt cx="2116896" cy="689730"/>
            </a:xfrm>
          </p:grpSpPr>
          <p:grpSp>
            <p:nvGrpSpPr>
              <p:cNvPr id="344" name="Google Shape;344;p26"/>
              <p:cNvGrpSpPr/>
              <p:nvPr/>
            </p:nvGrpSpPr>
            <p:grpSpPr>
              <a:xfrm>
                <a:off x="2391404" y="1586169"/>
                <a:ext cx="2116896" cy="579549"/>
                <a:chOff x="6839777" y="1924820"/>
                <a:chExt cx="2634439" cy="579549"/>
              </a:xfrm>
            </p:grpSpPr>
            <p:sp>
              <p:nvSpPr>
                <p:cNvPr id="345" name="Google Shape;345;p26"/>
                <p:cNvSpPr/>
                <p:nvPr/>
              </p:nvSpPr>
              <p:spPr>
                <a:xfrm>
                  <a:off x="6839777" y="1924820"/>
                  <a:ext cx="1378039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Doctor</a:t>
                  </a:r>
                  <a:endParaRPr/>
                </a:p>
              </p:txBody>
            </p:sp>
            <p:cxnSp>
              <p:nvCxnSpPr>
                <p:cNvPr id="346" name="Google Shape;346;p26"/>
                <p:cNvCxnSpPr>
                  <a:stCxn id="345" idx="3"/>
                  <a:endCxn id="339" idx="1"/>
                </p:cNvCxnSpPr>
                <p:nvPr/>
              </p:nvCxnSpPr>
              <p:spPr>
                <a:xfrm flipH="1" rot="10800000">
                  <a:off x="8217816" y="2208594"/>
                  <a:ext cx="1256400" cy="6000"/>
                </a:xfrm>
                <a:prstGeom prst="straightConnector1">
                  <a:avLst/>
                </a:prstGeom>
                <a:noFill/>
                <a:ln cap="flat" cmpd="sng" w="5715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med" w="med" type="stealth"/>
                </a:ln>
              </p:spPr>
            </p:cxnSp>
          </p:grpSp>
          <p:sp>
            <p:nvSpPr>
              <p:cNvPr id="347" name="Google Shape;347;p26"/>
              <p:cNvSpPr txBox="1"/>
              <p:nvPr/>
            </p:nvSpPr>
            <p:spPr>
              <a:xfrm>
                <a:off x="3543631" y="1475988"/>
                <a:ext cx="96455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Perform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Relationship between </a:t>
            </a:r>
            <a:r>
              <a:rPr b="1" lang="en-US">
                <a:solidFill>
                  <a:srgbClr val="0070C0"/>
                </a:solidFill>
              </a:rPr>
              <a:t>Objects</a:t>
            </a:r>
            <a:endParaRPr/>
          </a:p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Calibri"/>
              <a:buAutoNum type="arabicPeriod"/>
            </a:pPr>
            <a:r>
              <a:rPr b="1" lang="en-US">
                <a:solidFill>
                  <a:srgbClr val="FFC000"/>
                </a:solidFill>
              </a:rPr>
              <a:t>Dependency (use-a)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Calibri"/>
              <a:buAutoNum type="arabicPeriod"/>
            </a:pPr>
            <a:r>
              <a:rPr b="1" lang="en-US">
                <a:solidFill>
                  <a:srgbClr val="7030A0"/>
                </a:solidFill>
              </a:rPr>
              <a:t>Association (use-a)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alibri"/>
              <a:buAutoNum type="arabicPeriod"/>
            </a:pPr>
            <a:r>
              <a:rPr b="1" lang="en-US">
                <a:solidFill>
                  <a:srgbClr val="0070C0"/>
                </a:solidFill>
              </a:rPr>
              <a:t>Aggregation (has-a)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Calibri"/>
              <a:buAutoNum type="arabicPeriod"/>
            </a:pPr>
            <a:r>
              <a:rPr b="1" lang="en-US">
                <a:solidFill>
                  <a:srgbClr val="00B050"/>
                </a:solidFill>
              </a:rPr>
              <a:t>Composition (whole-part)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AutoNum type="arabicPeriod"/>
            </a:pPr>
            <a:r>
              <a:rPr b="1" lang="en-US">
                <a:solidFill>
                  <a:srgbClr val="FF0000"/>
                </a:solidFill>
              </a:rPr>
              <a:t>Inheritance (is-a)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5/5/2021</a:t>
            </a:r>
            <a:endParaRPr/>
          </a:p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File:Uml classes en.svg" id="101" name="Google Shape;101;p14"/>
          <p:cNvPicPr preferRelativeResize="0"/>
          <p:nvPr/>
        </p:nvPicPr>
        <p:blipFill rotWithShape="1">
          <a:blip r:embed="rId3">
            <a:alphaModFix/>
          </a:blip>
          <a:srcRect b="79822" l="0" r="0" t="0"/>
          <a:stretch/>
        </p:blipFill>
        <p:spPr>
          <a:xfrm>
            <a:off x="4800385" y="2179525"/>
            <a:ext cx="4516527" cy="6075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Uml classes en.svg" id="102" name="Google Shape;102;p14"/>
          <p:cNvPicPr preferRelativeResize="0"/>
          <p:nvPr/>
        </p:nvPicPr>
        <p:blipFill rotWithShape="1">
          <a:blip r:embed="rId3">
            <a:alphaModFix/>
          </a:blip>
          <a:srcRect b="67050" l="-1426" r="1426" t="18407"/>
          <a:stretch/>
        </p:blipFill>
        <p:spPr>
          <a:xfrm>
            <a:off x="4800384" y="3950136"/>
            <a:ext cx="4516527" cy="4378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Uml classes en.svg" id="103" name="Google Shape;103;p14"/>
          <p:cNvPicPr preferRelativeResize="0"/>
          <p:nvPr/>
        </p:nvPicPr>
        <p:blipFill rotWithShape="1">
          <a:blip r:embed="rId3">
            <a:alphaModFix/>
          </a:blip>
          <a:srcRect b="17375" l="-285" r="285" t="63157"/>
          <a:stretch/>
        </p:blipFill>
        <p:spPr>
          <a:xfrm>
            <a:off x="4800385" y="2787090"/>
            <a:ext cx="4516527" cy="586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Uml classes en.svg" id="104" name="Google Shape;104;p14"/>
          <p:cNvPicPr preferRelativeResize="0"/>
          <p:nvPr/>
        </p:nvPicPr>
        <p:blipFill rotWithShape="1">
          <a:blip r:embed="rId3">
            <a:alphaModFix/>
          </a:blip>
          <a:srcRect b="2404" l="-1140" r="1139" t="78127"/>
          <a:stretch/>
        </p:blipFill>
        <p:spPr>
          <a:xfrm>
            <a:off x="4800384" y="3363936"/>
            <a:ext cx="4516527" cy="586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Uml classes en.svg" id="105" name="Google Shape;105;p14"/>
          <p:cNvPicPr preferRelativeResize="0"/>
          <p:nvPr/>
        </p:nvPicPr>
        <p:blipFill rotWithShape="1">
          <a:blip r:embed="rId3">
            <a:alphaModFix/>
          </a:blip>
          <a:srcRect b="33528" l="-1481" r="1480" t="50006"/>
          <a:stretch/>
        </p:blipFill>
        <p:spPr>
          <a:xfrm>
            <a:off x="4800385" y="1820831"/>
            <a:ext cx="4516527" cy="495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Dependency (</a:t>
            </a:r>
            <a:r>
              <a:rPr b="1" lang="en-US">
                <a:solidFill>
                  <a:srgbClr val="FF0000"/>
                </a:solidFill>
              </a:rPr>
              <a:t>use-a</a:t>
            </a:r>
            <a:r>
              <a:rPr b="1" lang="en-US"/>
              <a:t>)</a:t>
            </a:r>
            <a:endParaRPr/>
          </a:p>
        </p:txBody>
      </p:sp>
      <p:sp>
        <p:nvSpPr>
          <p:cNvPr id="111" name="Google Shape;111;p15"/>
          <p:cNvSpPr txBox="1"/>
          <p:nvPr>
            <p:ph idx="1" type="body"/>
          </p:nvPr>
        </p:nvSpPr>
        <p:spPr>
          <a:xfrm>
            <a:off x="838200" y="1477896"/>
            <a:ext cx="1083593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Very weak relation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Object of one class uses objects of other class for a short amount of time (in a function) to perform a specific task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Change in used object will effect the dependent object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Life time (creation and destruction) of objects is independent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Unidirectional relation, used class object is unaware of dependent class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5/5/2021</a:t>
            </a:r>
            <a:endParaRPr/>
          </a:p>
        </p:txBody>
      </p:sp>
      <p:sp>
        <p:nvSpPr>
          <p:cNvPr id="113" name="Google Shape;11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File:Uml classes en.svg" id="114" name="Google Shape;114;p15"/>
          <p:cNvPicPr preferRelativeResize="0"/>
          <p:nvPr/>
        </p:nvPicPr>
        <p:blipFill rotWithShape="1">
          <a:blip r:embed="rId3">
            <a:alphaModFix/>
          </a:blip>
          <a:srcRect b="33528" l="-1481" r="1480" t="50006"/>
          <a:stretch/>
        </p:blipFill>
        <p:spPr>
          <a:xfrm>
            <a:off x="7432073" y="780047"/>
            <a:ext cx="4516527" cy="4957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5" name="Google Shape;115;p15"/>
          <p:cNvGrpSpPr/>
          <p:nvPr/>
        </p:nvGrpSpPr>
        <p:grpSpPr>
          <a:xfrm>
            <a:off x="4412087" y="4589126"/>
            <a:ext cx="4198513" cy="1053989"/>
            <a:chOff x="3412901" y="1511075"/>
            <a:chExt cx="4198513" cy="1053989"/>
          </a:xfrm>
        </p:grpSpPr>
        <p:grpSp>
          <p:nvGrpSpPr>
            <p:cNvPr id="116" name="Google Shape;116;p15"/>
            <p:cNvGrpSpPr/>
            <p:nvPr/>
          </p:nvGrpSpPr>
          <p:grpSpPr>
            <a:xfrm>
              <a:off x="3412901" y="1511075"/>
              <a:ext cx="4198513" cy="579550"/>
              <a:chOff x="4906851" y="1918951"/>
              <a:chExt cx="5239364" cy="579550"/>
            </a:xfrm>
          </p:grpSpPr>
          <p:sp>
            <p:nvSpPr>
              <p:cNvPr id="117" name="Google Shape;117;p15"/>
              <p:cNvSpPr/>
              <p:nvPr/>
            </p:nvSpPr>
            <p:spPr>
              <a:xfrm>
                <a:off x="4906851" y="1918952"/>
                <a:ext cx="1378039" cy="57954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Class A</a:t>
                </a: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8369122" y="1918951"/>
                <a:ext cx="1777093" cy="579549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Class B</a:t>
                </a:r>
                <a:endParaRPr/>
              </a:p>
            </p:txBody>
          </p:sp>
          <p:cxnSp>
            <p:nvCxnSpPr>
              <p:cNvPr id="119" name="Google Shape;119;p15"/>
              <p:cNvCxnSpPr>
                <a:stCxn id="117" idx="3"/>
                <a:endCxn id="118" idx="1"/>
              </p:cNvCxnSpPr>
              <p:nvPr/>
            </p:nvCxnSpPr>
            <p:spPr>
              <a:xfrm>
                <a:off x="6284890" y="2208726"/>
                <a:ext cx="2084100" cy="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dash"/>
                <a:miter lim="800000"/>
                <a:headEnd len="sm" w="sm" type="none"/>
                <a:tailEnd len="med" w="med" type="stealth"/>
              </a:ln>
            </p:spPr>
          </p:cxnSp>
        </p:grpSp>
        <p:sp>
          <p:nvSpPr>
            <p:cNvPr id="120" name="Google Shape;120;p15"/>
            <p:cNvSpPr txBox="1"/>
            <p:nvPr/>
          </p:nvSpPr>
          <p:spPr>
            <a:xfrm>
              <a:off x="4153061" y="2195732"/>
              <a:ext cx="23984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Uses some functions of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Dependency (</a:t>
            </a:r>
            <a:r>
              <a:rPr b="1" lang="en-US">
                <a:solidFill>
                  <a:srgbClr val="FF0000"/>
                </a:solidFill>
              </a:rPr>
              <a:t>use-a</a:t>
            </a:r>
            <a:r>
              <a:rPr b="1" lang="en-US"/>
              <a:t>) </a:t>
            </a:r>
            <a:r>
              <a:rPr lang="en-US"/>
              <a:t>Example</a:t>
            </a:r>
            <a:endParaRPr/>
          </a:p>
        </p:txBody>
      </p:sp>
      <p:sp>
        <p:nvSpPr>
          <p:cNvPr id="126" name="Google Shape;126;p16"/>
          <p:cNvSpPr txBox="1"/>
          <p:nvPr>
            <p:ph idx="1" type="body"/>
          </p:nvPr>
        </p:nvSpPr>
        <p:spPr>
          <a:xfrm>
            <a:off x="838200" y="1323372"/>
            <a:ext cx="10515600" cy="5103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ostream and istream objects are </a:t>
            </a:r>
            <a:r>
              <a:rPr lang="en-US">
                <a:solidFill>
                  <a:srgbClr val="FF0000"/>
                </a:solidFill>
              </a:rPr>
              <a:t>used</a:t>
            </a:r>
            <a:r>
              <a:rPr lang="en-US"/>
              <a:t> in operator functions.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friend</a:t>
            </a:r>
            <a:r>
              <a:rPr lang="en-US" sz="2000">
                <a:solidFill>
                  <a:srgbClr val="8DA9D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istream&amp;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&gt;&gt; (istream&amp; , Point&amp;);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friend</a:t>
            </a:r>
            <a:r>
              <a:rPr lang="en-US" sz="2000">
                <a:solidFill>
                  <a:srgbClr val="8DA9D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ostream&amp;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&lt;&lt; (ostream&amp; , </a:t>
            </a:r>
            <a:r>
              <a:rPr lang="en-US" sz="20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Point&amp;);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ostream and istream object are neither created inside class object, nor they are related to the object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Life time (creation and destruction) of Point, ostream and istream is independent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Unidirectional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istream and ostream classes are unaware of existence of Point class and its objects,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but Point class is aware of the use in operator functions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7" name="Google Shape;12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5/5/2021</a:t>
            </a:r>
            <a:endParaRPr/>
          </a:p>
        </p:txBody>
      </p:sp>
      <p:sp>
        <p:nvSpPr>
          <p:cNvPr id="128" name="Google Shape;12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9" name="Google Shape;129;p16"/>
          <p:cNvGrpSpPr/>
          <p:nvPr/>
        </p:nvGrpSpPr>
        <p:grpSpPr>
          <a:xfrm>
            <a:off x="7259700" y="3998883"/>
            <a:ext cx="3407539" cy="1007663"/>
            <a:chOff x="4335885" y="1511075"/>
            <a:chExt cx="3407539" cy="1007663"/>
          </a:xfrm>
        </p:grpSpPr>
        <p:grpSp>
          <p:nvGrpSpPr>
            <p:cNvPr id="130" name="Google Shape;130;p16"/>
            <p:cNvGrpSpPr/>
            <p:nvPr/>
          </p:nvGrpSpPr>
          <p:grpSpPr>
            <a:xfrm>
              <a:off x="4335885" y="1511075"/>
              <a:ext cx="3136014" cy="579550"/>
              <a:chOff x="6058653" y="1918951"/>
              <a:chExt cx="3913461" cy="579550"/>
            </a:xfrm>
          </p:grpSpPr>
          <p:sp>
            <p:nvSpPr>
              <p:cNvPr id="131" name="Google Shape;131;p16"/>
              <p:cNvSpPr/>
              <p:nvPr/>
            </p:nvSpPr>
            <p:spPr>
              <a:xfrm>
                <a:off x="6058653" y="1918952"/>
                <a:ext cx="1166532" cy="57954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Point</a:t>
                </a:r>
                <a:endParaRPr/>
              </a:p>
            </p:txBody>
          </p:sp>
          <p:sp>
            <p:nvSpPr>
              <p:cNvPr id="132" name="Google Shape;132;p16"/>
              <p:cNvSpPr/>
              <p:nvPr/>
            </p:nvSpPr>
            <p:spPr>
              <a:xfrm>
                <a:off x="8517617" y="1918951"/>
                <a:ext cx="1454497" cy="579549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istream</a:t>
                </a:r>
                <a:endParaRPr b="1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33" name="Google Shape;133;p16"/>
              <p:cNvCxnSpPr>
                <a:stCxn id="131" idx="3"/>
                <a:endCxn id="132" idx="1"/>
              </p:cNvCxnSpPr>
              <p:nvPr/>
            </p:nvCxnSpPr>
            <p:spPr>
              <a:xfrm>
                <a:off x="7225185" y="2208726"/>
                <a:ext cx="1292400" cy="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dash"/>
                <a:miter lim="800000"/>
                <a:headEnd len="sm" w="sm" type="none"/>
                <a:tailEnd len="med" w="med" type="stealth"/>
              </a:ln>
            </p:spPr>
          </p:cxnSp>
        </p:grpSp>
        <p:sp>
          <p:nvSpPr>
            <p:cNvPr id="134" name="Google Shape;134;p16"/>
            <p:cNvSpPr txBox="1"/>
            <p:nvPr/>
          </p:nvSpPr>
          <p:spPr>
            <a:xfrm>
              <a:off x="4356599" y="2149406"/>
              <a:ext cx="338682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Uses stream functions of istream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" name="Google Shape;135;p16"/>
          <p:cNvGrpSpPr/>
          <p:nvPr/>
        </p:nvGrpSpPr>
        <p:grpSpPr>
          <a:xfrm>
            <a:off x="3551881" y="3998883"/>
            <a:ext cx="3407539" cy="1007663"/>
            <a:chOff x="4335885" y="1511075"/>
            <a:chExt cx="3407539" cy="1007663"/>
          </a:xfrm>
        </p:grpSpPr>
        <p:grpSp>
          <p:nvGrpSpPr>
            <p:cNvPr id="136" name="Google Shape;136;p16"/>
            <p:cNvGrpSpPr/>
            <p:nvPr/>
          </p:nvGrpSpPr>
          <p:grpSpPr>
            <a:xfrm>
              <a:off x="4335885" y="1511075"/>
              <a:ext cx="3284112" cy="579550"/>
              <a:chOff x="6058653" y="1918951"/>
              <a:chExt cx="4098274" cy="579550"/>
            </a:xfrm>
          </p:grpSpPr>
          <p:sp>
            <p:nvSpPr>
              <p:cNvPr id="137" name="Google Shape;137;p16"/>
              <p:cNvSpPr/>
              <p:nvPr/>
            </p:nvSpPr>
            <p:spPr>
              <a:xfrm>
                <a:off x="6058653" y="1918952"/>
                <a:ext cx="1166532" cy="57954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Point</a:t>
                </a:r>
                <a:endParaRPr/>
              </a:p>
            </p:txBody>
          </p:sp>
          <p:sp>
            <p:nvSpPr>
              <p:cNvPr id="138" name="Google Shape;138;p16"/>
              <p:cNvSpPr/>
              <p:nvPr/>
            </p:nvSpPr>
            <p:spPr>
              <a:xfrm>
                <a:off x="8517617" y="1918951"/>
                <a:ext cx="1639310" cy="579549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ostream</a:t>
                </a:r>
                <a:endParaRPr b="1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39" name="Google Shape;139;p16"/>
              <p:cNvCxnSpPr>
                <a:stCxn id="137" idx="3"/>
                <a:endCxn id="138" idx="1"/>
              </p:cNvCxnSpPr>
              <p:nvPr/>
            </p:nvCxnSpPr>
            <p:spPr>
              <a:xfrm>
                <a:off x="7225185" y="2208726"/>
                <a:ext cx="1292400" cy="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dash"/>
                <a:miter lim="800000"/>
                <a:headEnd len="sm" w="sm" type="none"/>
                <a:tailEnd len="med" w="med" type="stealth"/>
              </a:ln>
            </p:spPr>
          </p:cxnSp>
        </p:grpSp>
        <p:sp>
          <p:nvSpPr>
            <p:cNvPr id="140" name="Google Shape;140;p16"/>
            <p:cNvSpPr txBox="1"/>
            <p:nvPr/>
          </p:nvSpPr>
          <p:spPr>
            <a:xfrm>
              <a:off x="4356599" y="2149406"/>
              <a:ext cx="338682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Uses stream functions of ostream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Association (</a:t>
            </a:r>
            <a:r>
              <a:rPr b="1" lang="en-US">
                <a:solidFill>
                  <a:srgbClr val="FF0000"/>
                </a:solidFill>
              </a:rPr>
              <a:t>use-a</a:t>
            </a:r>
            <a:r>
              <a:rPr b="1" lang="en-US"/>
              <a:t>)</a:t>
            </a:r>
            <a:endParaRPr/>
          </a:p>
        </p:txBody>
      </p:sp>
      <p:sp>
        <p:nvSpPr>
          <p:cNvPr id="146" name="Google Shape;146;p17"/>
          <p:cNvSpPr txBox="1"/>
          <p:nvPr>
            <p:ph idx="1" type="body"/>
          </p:nvPr>
        </p:nvSpPr>
        <p:spPr>
          <a:xfrm>
            <a:off x="838200" y="1516531"/>
            <a:ext cx="10515600" cy="4665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Weak relation, </a:t>
            </a:r>
            <a:r>
              <a:rPr lang="en-US">
                <a:solidFill>
                  <a:srgbClr val="FF0000"/>
                </a:solidFill>
              </a:rPr>
              <a:t>no ownership </a:t>
            </a:r>
            <a:r>
              <a:rPr lang="en-US"/>
              <a:t>of objects is involved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Object of one class can be associated with object(s) of other class(s) for performing some tasks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one-to-one, 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one-to-many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many-to-many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Objects have independent </a:t>
            </a:r>
            <a:r>
              <a:rPr lang="en-US">
                <a:solidFill>
                  <a:srgbClr val="FF0000"/>
                </a:solidFill>
              </a:rPr>
              <a:t>life time </a:t>
            </a:r>
            <a:r>
              <a:rPr lang="en-US"/>
              <a:t>(creation and destruction)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Objects are unrelated to one another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Objects may or may not know about the existence of the object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Unidirectional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Bidirectional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47" name="Google Shape;14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5/5/2021</a:t>
            </a:r>
            <a:endParaRPr/>
          </a:p>
        </p:txBody>
      </p:sp>
      <p:sp>
        <p:nvSpPr>
          <p:cNvPr id="148" name="Google Shape;14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File:Uml classes en.svg" id="149" name="Google Shape;149;p17"/>
          <p:cNvPicPr preferRelativeResize="0"/>
          <p:nvPr/>
        </p:nvPicPr>
        <p:blipFill rotWithShape="1">
          <a:blip r:embed="rId3">
            <a:alphaModFix/>
          </a:blip>
          <a:srcRect b="79822" l="0" r="0" t="0"/>
          <a:stretch/>
        </p:blipFill>
        <p:spPr>
          <a:xfrm>
            <a:off x="7084407" y="724123"/>
            <a:ext cx="4516527" cy="607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Association (</a:t>
            </a:r>
            <a:r>
              <a:rPr b="1" lang="en-US">
                <a:solidFill>
                  <a:srgbClr val="FF0000"/>
                </a:solidFill>
              </a:rPr>
              <a:t>use-a</a:t>
            </a:r>
            <a:r>
              <a:rPr b="1" lang="en-US"/>
              <a:t>) </a:t>
            </a:r>
            <a:r>
              <a:rPr lang="en-US"/>
              <a:t>Examples</a:t>
            </a:r>
            <a:endParaRPr/>
          </a:p>
        </p:txBody>
      </p:sp>
      <p:sp>
        <p:nvSpPr>
          <p:cNvPr id="155" name="Google Shape;155;p18"/>
          <p:cNvSpPr txBox="1"/>
          <p:nvPr>
            <p:ph idx="1" type="body"/>
          </p:nvPr>
        </p:nvSpPr>
        <p:spPr>
          <a:xfrm>
            <a:off x="838200" y="1825625"/>
            <a:ext cx="510202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One-to-Many relation, one student can borrow many books from a library.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 owner ship and lifetime is involved in this relationship.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list of ids of borrowed books can be added to student.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5/5/2021</a:t>
            </a:r>
            <a:endParaRPr/>
          </a:p>
        </p:txBody>
      </p:sp>
      <p:sp>
        <p:nvSpPr>
          <p:cNvPr id="157" name="Google Shape;15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8" name="Google Shape;158;p18"/>
          <p:cNvGrpSpPr/>
          <p:nvPr/>
        </p:nvGrpSpPr>
        <p:grpSpPr>
          <a:xfrm>
            <a:off x="3284113" y="1443906"/>
            <a:ext cx="4327301" cy="646719"/>
            <a:chOff x="3284113" y="1443906"/>
            <a:chExt cx="4327301" cy="646719"/>
          </a:xfrm>
        </p:grpSpPr>
        <p:grpSp>
          <p:nvGrpSpPr>
            <p:cNvPr id="159" name="Google Shape;159;p18"/>
            <p:cNvGrpSpPr/>
            <p:nvPr/>
          </p:nvGrpSpPr>
          <p:grpSpPr>
            <a:xfrm>
              <a:off x="3284113" y="1511075"/>
              <a:ext cx="4327301" cy="579550"/>
              <a:chOff x="4746135" y="1918951"/>
              <a:chExt cx="5400080" cy="579550"/>
            </a:xfrm>
          </p:grpSpPr>
          <p:sp>
            <p:nvSpPr>
              <p:cNvPr id="160" name="Google Shape;160;p18"/>
              <p:cNvSpPr/>
              <p:nvPr/>
            </p:nvSpPr>
            <p:spPr>
              <a:xfrm>
                <a:off x="4746135" y="1918952"/>
                <a:ext cx="1538755" cy="57954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Student</a:t>
                </a:r>
                <a:endParaRPr/>
              </a:p>
            </p:txBody>
          </p:sp>
          <p:sp>
            <p:nvSpPr>
              <p:cNvPr id="161" name="Google Shape;161;p18"/>
              <p:cNvSpPr/>
              <p:nvPr/>
            </p:nvSpPr>
            <p:spPr>
              <a:xfrm>
                <a:off x="8369122" y="1918951"/>
                <a:ext cx="1777093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Book</a:t>
                </a:r>
                <a:endParaRPr/>
              </a:p>
            </p:txBody>
          </p:sp>
          <p:cxnSp>
            <p:nvCxnSpPr>
              <p:cNvPr id="162" name="Google Shape;162;p18"/>
              <p:cNvCxnSpPr>
                <a:stCxn id="160" idx="3"/>
                <a:endCxn id="161" idx="1"/>
              </p:cNvCxnSpPr>
              <p:nvPr/>
            </p:nvCxnSpPr>
            <p:spPr>
              <a:xfrm>
                <a:off x="6284890" y="2208726"/>
                <a:ext cx="2084100" cy="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stealth"/>
              </a:ln>
            </p:spPr>
          </p:cxnSp>
        </p:grpSp>
        <p:sp>
          <p:nvSpPr>
            <p:cNvPr id="163" name="Google Shape;163;p18"/>
            <p:cNvSpPr txBox="1"/>
            <p:nvPr/>
          </p:nvSpPr>
          <p:spPr>
            <a:xfrm>
              <a:off x="4857115" y="1443906"/>
              <a:ext cx="8931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Borrow</a:t>
              </a:r>
              <a:endParaRPr/>
            </a:p>
          </p:txBody>
        </p:sp>
      </p:grpSp>
      <p:sp>
        <p:nvSpPr>
          <p:cNvPr id="164" name="Google Shape;164;p18"/>
          <p:cNvSpPr txBox="1"/>
          <p:nvPr/>
        </p:nvSpPr>
        <p:spPr>
          <a:xfrm>
            <a:off x="6096000" y="1911011"/>
            <a:ext cx="5047445" cy="4086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student{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 sId;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*borrowedBooks;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//Maintain the list of borrowed books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borrowABook(const int &amp; bid);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ReturnABook(const int &amp; bid);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student png" id="165" name="Google Shape;165;p18"/>
          <p:cNvPicPr preferRelativeResize="0"/>
          <p:nvPr/>
        </p:nvPicPr>
        <p:blipFill rotWithShape="1">
          <a:blip r:embed="rId3">
            <a:alphaModFix/>
          </a:blip>
          <a:srcRect b="0" l="34587" r="31954" t="0"/>
          <a:stretch/>
        </p:blipFill>
        <p:spPr>
          <a:xfrm>
            <a:off x="9052773" y="191794"/>
            <a:ext cx="2090672" cy="317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Association (</a:t>
            </a:r>
            <a:r>
              <a:rPr b="1" lang="en-US">
                <a:solidFill>
                  <a:srgbClr val="FF0000"/>
                </a:solidFill>
              </a:rPr>
              <a:t>use-a</a:t>
            </a:r>
            <a:r>
              <a:rPr b="1" lang="en-US"/>
              <a:t>)</a:t>
            </a:r>
            <a:r>
              <a:rPr lang="en-US"/>
              <a:t> Examples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838200" y="1825625"/>
            <a:ext cx="510202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Reflexive association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One-to-Many relation, one course can have many prerequisite courses.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 owner ship and lifetime is involved in this relationship.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How to link courses?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list of ids of prerequisite courses can be added to course.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72" name="Google Shape;17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5/5/2021</a:t>
            </a:r>
            <a:endParaRPr/>
          </a:p>
        </p:txBody>
      </p:sp>
      <p:sp>
        <p:nvSpPr>
          <p:cNvPr id="173" name="Google Shape;17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4" name="Google Shape;174;p19"/>
          <p:cNvGrpSpPr/>
          <p:nvPr/>
        </p:nvGrpSpPr>
        <p:grpSpPr>
          <a:xfrm>
            <a:off x="3412901" y="1411050"/>
            <a:ext cx="4198513" cy="679575"/>
            <a:chOff x="3412901" y="1411050"/>
            <a:chExt cx="4198513" cy="679575"/>
          </a:xfrm>
        </p:grpSpPr>
        <p:grpSp>
          <p:nvGrpSpPr>
            <p:cNvPr id="175" name="Google Shape;175;p19"/>
            <p:cNvGrpSpPr/>
            <p:nvPr/>
          </p:nvGrpSpPr>
          <p:grpSpPr>
            <a:xfrm>
              <a:off x="3412901" y="1511075"/>
              <a:ext cx="4198513" cy="579550"/>
              <a:chOff x="4906851" y="1918951"/>
              <a:chExt cx="5239364" cy="579550"/>
            </a:xfrm>
          </p:grpSpPr>
          <p:sp>
            <p:nvSpPr>
              <p:cNvPr id="176" name="Google Shape;176;p19"/>
              <p:cNvSpPr/>
              <p:nvPr/>
            </p:nvSpPr>
            <p:spPr>
              <a:xfrm>
                <a:off x="4906851" y="1918952"/>
                <a:ext cx="1378039" cy="57954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Course</a:t>
                </a:r>
                <a:endParaRPr/>
              </a:p>
            </p:txBody>
          </p:sp>
          <p:sp>
            <p:nvSpPr>
              <p:cNvPr id="177" name="Google Shape;177;p19"/>
              <p:cNvSpPr/>
              <p:nvPr/>
            </p:nvSpPr>
            <p:spPr>
              <a:xfrm>
                <a:off x="8369122" y="1918951"/>
                <a:ext cx="1777093" cy="579549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Course</a:t>
                </a:r>
                <a:endParaRPr/>
              </a:p>
            </p:txBody>
          </p:sp>
          <p:cxnSp>
            <p:nvCxnSpPr>
              <p:cNvPr id="178" name="Google Shape;178;p19"/>
              <p:cNvCxnSpPr>
                <a:stCxn id="176" idx="3"/>
                <a:endCxn id="177" idx="1"/>
              </p:cNvCxnSpPr>
              <p:nvPr/>
            </p:nvCxnSpPr>
            <p:spPr>
              <a:xfrm>
                <a:off x="6284890" y="2208726"/>
                <a:ext cx="2084100" cy="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stealth"/>
              </a:ln>
            </p:spPr>
          </p:cxnSp>
        </p:grpSp>
        <p:sp>
          <p:nvSpPr>
            <p:cNvPr id="179" name="Google Shape;179;p19"/>
            <p:cNvSpPr txBox="1"/>
            <p:nvPr/>
          </p:nvSpPr>
          <p:spPr>
            <a:xfrm>
              <a:off x="4599729" y="1411050"/>
              <a:ext cx="13404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Prerequisite</a:t>
              </a:r>
              <a:endParaRPr/>
            </a:p>
          </p:txBody>
        </p:sp>
      </p:grpSp>
      <p:sp>
        <p:nvSpPr>
          <p:cNvPr id="180" name="Google Shape;180;p19"/>
          <p:cNvSpPr txBox="1"/>
          <p:nvPr/>
        </p:nvSpPr>
        <p:spPr>
          <a:xfrm>
            <a:off x="6095999" y="1911011"/>
            <a:ext cx="5842715" cy="4086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course{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 cId;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*prerequisiteCourses;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//Maintain the list of prerequisites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AddPrerequisite(const int &amp; cid);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RemovePrerequisite(const int &amp; cid);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Association (</a:t>
            </a:r>
            <a:r>
              <a:rPr b="1" lang="en-US">
                <a:solidFill>
                  <a:srgbClr val="FF0000"/>
                </a:solidFill>
              </a:rPr>
              <a:t>use-a</a:t>
            </a:r>
            <a:r>
              <a:rPr b="1" lang="en-US"/>
              <a:t>) </a:t>
            </a:r>
            <a:r>
              <a:rPr lang="en-US"/>
              <a:t>Examples</a:t>
            </a:r>
            <a:endParaRPr/>
          </a:p>
        </p:txBody>
      </p:sp>
      <p:sp>
        <p:nvSpPr>
          <p:cNvPr id="186" name="Google Shape;186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5/5/2021</a:t>
            </a:r>
            <a:endParaRPr/>
          </a:p>
        </p:txBody>
      </p:sp>
      <p:sp>
        <p:nvSpPr>
          <p:cNvPr id="187" name="Google Shape;18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8" name="Google Shape;188;p20"/>
          <p:cNvSpPr txBox="1"/>
          <p:nvPr>
            <p:ph idx="1" type="body"/>
          </p:nvPr>
        </p:nvSpPr>
        <p:spPr>
          <a:xfrm>
            <a:off x="838200" y="1825625"/>
            <a:ext cx="510202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One-to-Many relation, one driver can drive many cars.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list of ids of derived cars can be added to driver class.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89" name="Google Shape;189;p20"/>
          <p:cNvSpPr txBox="1"/>
          <p:nvPr/>
        </p:nvSpPr>
        <p:spPr>
          <a:xfrm>
            <a:off x="6096000" y="1911011"/>
            <a:ext cx="5047445" cy="4086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driver{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 dId;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*derivingCars;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//Maintain the list of derived cars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AddCar(const int &amp; cid);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RemoveCar(const int &amp; cid);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0" name="Google Shape;190;p20"/>
          <p:cNvGrpSpPr/>
          <p:nvPr/>
        </p:nvGrpSpPr>
        <p:grpSpPr>
          <a:xfrm>
            <a:off x="3581400" y="1354213"/>
            <a:ext cx="3825026" cy="695473"/>
            <a:chOff x="3581400" y="1354213"/>
            <a:chExt cx="3825026" cy="695473"/>
          </a:xfrm>
        </p:grpSpPr>
        <p:grpSp>
          <p:nvGrpSpPr>
            <p:cNvPr id="191" name="Google Shape;191;p20"/>
            <p:cNvGrpSpPr/>
            <p:nvPr/>
          </p:nvGrpSpPr>
          <p:grpSpPr>
            <a:xfrm>
              <a:off x="3581400" y="1470136"/>
              <a:ext cx="3825026" cy="579550"/>
              <a:chOff x="4906851" y="1918951"/>
              <a:chExt cx="4760173" cy="579550"/>
            </a:xfrm>
          </p:grpSpPr>
          <p:sp>
            <p:nvSpPr>
              <p:cNvPr id="192" name="Google Shape;192;p20"/>
              <p:cNvSpPr/>
              <p:nvPr/>
            </p:nvSpPr>
            <p:spPr>
              <a:xfrm>
                <a:off x="4906851" y="1918952"/>
                <a:ext cx="1378039" cy="57954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Driver</a:t>
                </a:r>
                <a:endParaRPr/>
              </a:p>
            </p:txBody>
          </p:sp>
          <p:sp>
            <p:nvSpPr>
              <p:cNvPr id="193" name="Google Shape;193;p20"/>
              <p:cNvSpPr/>
              <p:nvPr/>
            </p:nvSpPr>
            <p:spPr>
              <a:xfrm>
                <a:off x="8369122" y="1918951"/>
                <a:ext cx="1297902" cy="579549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Car</a:t>
                </a:r>
                <a:endParaRPr/>
              </a:p>
            </p:txBody>
          </p:sp>
          <p:cxnSp>
            <p:nvCxnSpPr>
              <p:cNvPr id="194" name="Google Shape;194;p20"/>
              <p:cNvCxnSpPr>
                <a:stCxn id="192" idx="3"/>
                <a:endCxn id="193" idx="1"/>
              </p:cNvCxnSpPr>
              <p:nvPr/>
            </p:nvCxnSpPr>
            <p:spPr>
              <a:xfrm>
                <a:off x="6284890" y="2208726"/>
                <a:ext cx="2084100" cy="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stealth"/>
              </a:ln>
            </p:spPr>
          </p:cxnSp>
        </p:grpSp>
        <p:sp>
          <p:nvSpPr>
            <p:cNvPr id="195" name="Google Shape;195;p20"/>
            <p:cNvSpPr txBox="1"/>
            <p:nvPr/>
          </p:nvSpPr>
          <p:spPr>
            <a:xfrm>
              <a:off x="5079545" y="1354213"/>
              <a:ext cx="69070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Drive</a:t>
              </a:r>
              <a:endParaRPr/>
            </a:p>
          </p:txBody>
        </p:sp>
      </p:grpSp>
      <p:pic>
        <p:nvPicPr>
          <p:cNvPr descr="Image result for driver and car png" id="196" name="Google Shape;19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8719" y="496123"/>
            <a:ext cx="3245081" cy="2111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Association (</a:t>
            </a:r>
            <a:r>
              <a:rPr b="1" lang="en-US">
                <a:solidFill>
                  <a:srgbClr val="FF0000"/>
                </a:solidFill>
              </a:rPr>
              <a:t>use-a</a:t>
            </a:r>
            <a:r>
              <a:rPr b="1" lang="en-US"/>
              <a:t>) </a:t>
            </a:r>
            <a:r>
              <a:rPr lang="en-US"/>
              <a:t>Examples</a:t>
            </a:r>
            <a:endParaRPr/>
          </a:p>
        </p:txBody>
      </p:sp>
      <p:sp>
        <p:nvSpPr>
          <p:cNvPr id="202" name="Google Shape;202;p21"/>
          <p:cNvSpPr txBox="1"/>
          <p:nvPr>
            <p:ph idx="1" type="body"/>
          </p:nvPr>
        </p:nvSpPr>
        <p:spPr>
          <a:xfrm>
            <a:off x="838200" y="2637724"/>
            <a:ext cx="10515600" cy="34311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How to link teacher, course and student in the system?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One teacher can teach many courses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 one course many students are registered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Add courses list in teacher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Add student’s ids list in a course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03" name="Google Shape;203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5/5/2021</a:t>
            </a:r>
            <a:endParaRPr/>
          </a:p>
        </p:txBody>
      </p:sp>
      <p:sp>
        <p:nvSpPr>
          <p:cNvPr id="204" name="Google Shape;20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05" name="Google Shape;205;p21"/>
          <p:cNvGrpSpPr/>
          <p:nvPr/>
        </p:nvGrpSpPr>
        <p:grpSpPr>
          <a:xfrm>
            <a:off x="2338721" y="1506392"/>
            <a:ext cx="6202460" cy="708987"/>
            <a:chOff x="4066768" y="1340698"/>
            <a:chExt cx="6202460" cy="708987"/>
          </a:xfrm>
        </p:grpSpPr>
        <p:grpSp>
          <p:nvGrpSpPr>
            <p:cNvPr id="206" name="Google Shape;206;p21"/>
            <p:cNvGrpSpPr/>
            <p:nvPr/>
          </p:nvGrpSpPr>
          <p:grpSpPr>
            <a:xfrm>
              <a:off x="4066768" y="1340698"/>
              <a:ext cx="3500178" cy="708987"/>
              <a:chOff x="4066768" y="1340698"/>
              <a:chExt cx="3500178" cy="708987"/>
            </a:xfrm>
          </p:grpSpPr>
          <p:grpSp>
            <p:nvGrpSpPr>
              <p:cNvPr id="207" name="Google Shape;207;p21"/>
              <p:cNvGrpSpPr/>
              <p:nvPr/>
            </p:nvGrpSpPr>
            <p:grpSpPr>
              <a:xfrm>
                <a:off x="4066768" y="1467798"/>
                <a:ext cx="3500178" cy="581887"/>
                <a:chOff x="5510880" y="1916613"/>
                <a:chExt cx="4355906" cy="581887"/>
              </a:xfrm>
            </p:grpSpPr>
            <p:sp>
              <p:nvSpPr>
                <p:cNvPr id="208" name="Google Shape;208;p21"/>
                <p:cNvSpPr/>
                <p:nvPr/>
              </p:nvSpPr>
              <p:spPr>
                <a:xfrm>
                  <a:off x="5510880" y="1916613"/>
                  <a:ext cx="1454907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Teacher</a:t>
                  </a:r>
                  <a:endParaRPr/>
                </a:p>
              </p:txBody>
            </p:sp>
            <p:sp>
              <p:nvSpPr>
                <p:cNvPr id="209" name="Google Shape;209;p21"/>
                <p:cNvSpPr/>
                <p:nvPr/>
              </p:nvSpPr>
              <p:spPr>
                <a:xfrm>
                  <a:off x="8369122" y="1918951"/>
                  <a:ext cx="1497664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Course</a:t>
                  </a:r>
                  <a:endParaRPr/>
                </a:p>
              </p:txBody>
            </p:sp>
            <p:cxnSp>
              <p:nvCxnSpPr>
                <p:cNvPr id="210" name="Google Shape;210;p21"/>
                <p:cNvCxnSpPr>
                  <a:stCxn id="208" idx="3"/>
                  <a:endCxn id="209" idx="1"/>
                </p:cNvCxnSpPr>
                <p:nvPr/>
              </p:nvCxnSpPr>
              <p:spPr>
                <a:xfrm>
                  <a:off x="6965787" y="2206388"/>
                  <a:ext cx="1403400" cy="2400"/>
                </a:xfrm>
                <a:prstGeom prst="straightConnector1">
                  <a:avLst/>
                </a:prstGeom>
                <a:noFill/>
                <a:ln cap="flat" cmpd="sng" w="5715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med" w="med" type="stealth"/>
                </a:ln>
              </p:spPr>
            </p:cxnSp>
          </p:grpSp>
          <p:sp>
            <p:nvSpPr>
              <p:cNvPr id="211" name="Google Shape;211;p21"/>
              <p:cNvSpPr txBox="1"/>
              <p:nvPr/>
            </p:nvSpPr>
            <p:spPr>
              <a:xfrm>
                <a:off x="5296248" y="1340698"/>
                <a:ext cx="72737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Teach</a:t>
                </a:r>
                <a:endParaRPr/>
              </a:p>
            </p:txBody>
          </p:sp>
        </p:grpSp>
        <p:sp>
          <p:nvSpPr>
            <p:cNvPr id="212" name="Google Shape;212;p21"/>
            <p:cNvSpPr/>
            <p:nvPr/>
          </p:nvSpPr>
          <p:spPr>
            <a:xfrm>
              <a:off x="9019637" y="1470136"/>
              <a:ext cx="1249591" cy="579549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Student</a:t>
              </a:r>
              <a:endParaRPr/>
            </a:p>
          </p:txBody>
        </p:sp>
        <p:cxnSp>
          <p:nvCxnSpPr>
            <p:cNvPr id="213" name="Google Shape;213;p21"/>
            <p:cNvCxnSpPr>
              <a:stCxn id="209" idx="3"/>
              <a:endCxn id="212" idx="1"/>
            </p:cNvCxnSpPr>
            <p:nvPr/>
          </p:nvCxnSpPr>
          <p:spPr>
            <a:xfrm>
              <a:off x="7566946" y="1759910"/>
              <a:ext cx="1452600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sp>
          <p:nvSpPr>
            <p:cNvPr id="214" name="Google Shape;214;p21"/>
            <p:cNvSpPr txBox="1"/>
            <p:nvPr/>
          </p:nvSpPr>
          <p:spPr>
            <a:xfrm>
              <a:off x="7671229" y="1340698"/>
              <a:ext cx="1244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Registered </a:t>
              </a:r>
              <a:endParaRPr/>
            </a:p>
          </p:txBody>
        </p:sp>
      </p:grpSp>
      <p:pic>
        <p:nvPicPr>
          <p:cNvPr descr="Image result for teacher student png" id="215" name="Google Shape;21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01389" y="96669"/>
            <a:ext cx="3289891" cy="2699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