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embeddedFontLst>
    <p:embeddedFont>
      <p:font typeface="Questrial"/>
      <p:regular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Questrial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6000"/>
              <a:buFont typeface="Calibri"/>
              <a:buNone/>
            </a:pPr>
            <a:r>
              <a:rPr lang="en-US">
                <a:solidFill>
                  <a:srgbClr val="2E75B5"/>
                </a:solidFill>
              </a:rPr>
              <a:t> </a:t>
            </a:r>
            <a:r>
              <a:rPr b="1" lang="en-US">
                <a:solidFill>
                  <a:srgbClr val="92D050"/>
                </a:solidFill>
              </a:rPr>
              <a:t>Function Templates</a:t>
            </a:r>
            <a:br>
              <a:rPr b="1" lang="en-US">
                <a:solidFill>
                  <a:srgbClr val="92D050"/>
                </a:solidFill>
              </a:rPr>
            </a:br>
            <a:r>
              <a:rPr b="1" lang="en-US" sz="5300">
                <a:solidFill>
                  <a:srgbClr val="FF0000"/>
                </a:solidFill>
              </a:rPr>
              <a:t>Overloading and Specialization</a:t>
            </a:r>
            <a:endParaRPr b="1" sz="6700">
              <a:solidFill>
                <a:srgbClr val="FF0000"/>
              </a:solidFill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72" name="Google Shape;17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708338" y="1352285"/>
            <a:ext cx="11230377" cy="499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another Specialized Template function with three Parameters for char * data type</a:t>
            </a:r>
            <a:endParaRPr b="1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maximum &lt;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 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(strcmp(x, y) &gt; 0 &amp;&amp; strcmp(x, z) &gt; 0)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if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(strcmp(y, x) &gt; 0 &amp;&amp; strcmp(y, z) &gt; 0)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arr[] = “abc";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arr2[] = “def";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arr2[] = “fgh";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maximum(arr, arr2, arr3);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 * three parameters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80" name="Google Shape;18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81" name="Google Shape;18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23"/>
          <p:cNvSpPr txBox="1"/>
          <p:nvPr/>
        </p:nvSpPr>
        <p:spPr>
          <a:xfrm>
            <a:off x="708338" y="1352285"/>
            <a:ext cx="11230377" cy="499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another Specialized Template function with three Parameters for const char * data type</a:t>
            </a:r>
            <a:endParaRPr b="1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maximum &lt;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 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 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(strcmp(x, y) &gt; 0 &amp;&amp; strcmp(x, z) &gt; 0)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if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(strcmp(y, x) &gt; 0 &amp;&amp; strcmp(y, z) &gt; 0)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return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maximum("abcd","axyz");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const char * two parameters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maximum("abc", "def", "fgh");</a:t>
            </a: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const char * three parameters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 or Overloading</a:t>
            </a:r>
            <a:endParaRPr/>
          </a:p>
        </p:txBody>
      </p:sp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838200" y="1411550"/>
            <a:ext cx="10515600" cy="49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None/>
            </a:pPr>
            <a:r>
              <a:rPr b="1"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template 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maximum 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*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arr ,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size){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max = arr[0]; 	    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for(int i =1; i&lt; size;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(arr[i]&gt; max)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  	max = arr[i];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max;		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arr[5] = {1, 5, 3, 9, 7};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cout&lt;&lt; maximum (arr , 5);</a:t>
            </a:r>
            <a:r>
              <a:rPr lang="en-US" sz="14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 int*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arr[5] = "abcd";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cout &lt;&lt; maximum (arr, 5); </a:t>
            </a:r>
            <a:r>
              <a:rPr lang="en-US" sz="14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char*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arr2[5][4] = {"abc", "def", "fgh", "ljk", "lmn"};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cout &lt;&lt; maximum(arr2, 5); </a:t>
            </a:r>
            <a:r>
              <a:rPr b="1"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Overloading</a:t>
            </a:r>
            <a:r>
              <a:rPr b="1"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for char**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char * arr3[5] = {"abc", "def", "fgh", "ljk", "lmn"};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cout &lt;&lt; maximum(arr3, 5); </a:t>
            </a:r>
            <a:r>
              <a:rPr b="1"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Specialization</a:t>
            </a:r>
            <a:r>
              <a:rPr b="1" lang="en-US" sz="14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for const char*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b="1"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Template function will not work for arrays of strings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What to do in this case Specialization or Overloading?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89" name="Google Shape;18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90" name="Google Shape;19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 or Overloading</a:t>
            </a:r>
            <a:endParaRPr/>
          </a:p>
        </p:txBody>
      </p:sp>
      <p:sp>
        <p:nvSpPr>
          <p:cNvPr id="196" name="Google Shape;196;p25"/>
          <p:cNvSpPr txBox="1"/>
          <p:nvPr>
            <p:ph idx="1" type="body"/>
          </p:nvPr>
        </p:nvSpPr>
        <p:spPr>
          <a:xfrm>
            <a:off x="838200" y="1416677"/>
            <a:ext cx="10515600" cy="5035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1400"/>
              <a:buNone/>
            </a:pPr>
            <a:r>
              <a:rPr b="1"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 template 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4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</a:pP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maximum (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*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arr , 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size){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lang="en-US" sz="14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max = arr[0]; 	    	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	for(int i =1; i&lt; size;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(arr[i]&gt; max)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  	max = arr[i];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max;		 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 sz="14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char**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ptr =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new char*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[5];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 = 0; i &lt; 5;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ptr[i] = 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new char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[4];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strcpy(ptr[0], "abc"); strcpy(ptr[1], "def"); strcpy(ptr[2], "ghi");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strcpy(ptr[3], "jkl"); strcpy(ptr[4], "lmn");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cout &lt;&lt; maximum(ptr, 5); </a:t>
            </a: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Specialization</a:t>
            </a:r>
            <a:r>
              <a:rPr b="1" lang="en-US" sz="16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for char*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for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 = 0; i &lt; 5; i++)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delete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ptr[i];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400"/>
              <a:buNone/>
            </a:pPr>
            <a:r>
              <a:rPr lang="en-US" sz="14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delete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ptr;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Template function will not work for dynamic arrays of strings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None/>
            </a:pPr>
            <a:r>
              <a:rPr b="1" lang="en-US" sz="16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What to do in this case Specialization or Overloading?</a:t>
            </a:r>
            <a:endParaRPr sz="14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197" name="Google Shape;19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in C++</a:t>
            </a:r>
            <a:endParaRPr/>
          </a:p>
        </p:txBody>
      </p:sp>
      <p:sp>
        <p:nvSpPr>
          <p:cNvPr id="98" name="Google Shape;98;p14"/>
          <p:cNvSpPr txBox="1"/>
          <p:nvPr>
            <p:ph idx="1" type="body"/>
          </p:nvPr>
        </p:nvSpPr>
        <p:spPr>
          <a:xfrm>
            <a:off x="838199" y="1555169"/>
            <a:ext cx="1092448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templates cannot be used when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Overloaded functions have different code and number of parameters.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</a:t>
            </a:r>
            <a:r>
              <a:rPr b="1" lang="en-US">
                <a:solidFill>
                  <a:srgbClr val="FF0000"/>
                </a:solidFill>
              </a:rPr>
              <a:t>cannot</a:t>
            </a:r>
            <a:r>
              <a:rPr b="1" lang="en-US"/>
              <a:t> </a:t>
            </a:r>
            <a:r>
              <a:rPr lang="en-US"/>
              <a:t>replace following overloaded functions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with single template function.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1247087" y="2912952"/>
            <a:ext cx="4455017" cy="359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1 int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5906953" y="2912951"/>
            <a:ext cx="5855734" cy="359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2 int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y, 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 &amp;&amp; x&gt;z)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(y&gt;x &amp;&amp; y&gt;z)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z;</a:t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14"/>
          <p:cNvCxnSpPr/>
          <p:nvPr/>
        </p:nvCxnSpPr>
        <p:spPr>
          <a:xfrm>
            <a:off x="5702104" y="2912951"/>
            <a:ext cx="28959" cy="321847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Overloading</a:t>
            </a:r>
            <a:endParaRPr/>
          </a:p>
        </p:txBody>
      </p:sp>
      <p:sp>
        <p:nvSpPr>
          <p:cNvPr id="109" name="Google Shape;109;p15"/>
          <p:cNvSpPr txBox="1"/>
          <p:nvPr>
            <p:ph idx="1" type="body"/>
          </p:nvPr>
        </p:nvSpPr>
        <p:spPr>
          <a:xfrm>
            <a:off x="838200" y="155516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templates can be overloaded to handle this issue.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Function name and return type remain same.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number of parameters in template function.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Change implementation of code accordingly.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Example: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 We have designed the template function to find maximum of two values.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Overload</a:t>
            </a:r>
            <a:r>
              <a:rPr lang="en-US"/>
              <a:t> template function to find maximum of three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Overload</a:t>
            </a:r>
            <a:r>
              <a:rPr lang="en-US"/>
              <a:t> template function to find maximum from an array of any size.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10" name="Google Shape;11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11" name="Google Shape;11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Overloading</a:t>
            </a:r>
            <a:endParaRPr/>
          </a:p>
        </p:txBody>
      </p:sp>
      <p:sp>
        <p:nvSpPr>
          <p:cNvPr id="117" name="Google Shape;117;p16"/>
          <p:cNvSpPr txBox="1"/>
          <p:nvPr>
            <p:ph idx="1" type="body"/>
          </p:nvPr>
        </p:nvSpPr>
        <p:spPr>
          <a:xfrm>
            <a:off x="618186" y="1555168"/>
            <a:ext cx="5503536" cy="4801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Template function with two Parameter</a:t>
            </a:r>
            <a:endParaRPr b="1"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template function with three parameters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z){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(x&gt;y &amp;&amp; x&gt;z)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(y&gt;x &amp;&amp; y&gt;z)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 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z;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19" name="Google Shape;11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20" name="Google Shape;120;p16"/>
          <p:cNvCxnSpPr/>
          <p:nvPr/>
        </p:nvCxnSpPr>
        <p:spPr>
          <a:xfrm flipH="1">
            <a:off x="6121722" y="1690688"/>
            <a:ext cx="36" cy="444074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16"/>
          <p:cNvSpPr txBox="1"/>
          <p:nvPr/>
        </p:nvSpPr>
        <p:spPr>
          <a:xfrm>
            <a:off x="6121722" y="1555169"/>
            <a:ext cx="5563813" cy="4801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maximum(55,88); 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int</a:t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float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f1= 3.9, f2=5.5555;</a:t>
            </a:r>
            <a:endParaRPr/>
          </a:p>
          <a:p>
            <a:pPr indent="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,f2); 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float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double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d1= 3.9, d2=5.5555;</a:t>
            </a:r>
            <a:endParaRPr/>
          </a:p>
          <a:p>
            <a:pPr indent="0" lvl="1" marL="685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,d2);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double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int called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maximum(55,88,39);  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float called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maximum(5.7, 9.88, 3.9);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Overloading</a:t>
            </a:r>
            <a:endParaRPr/>
          </a:p>
        </p:txBody>
      </p:sp>
      <p:sp>
        <p:nvSpPr>
          <p:cNvPr id="127" name="Google Shape;127;p17"/>
          <p:cNvSpPr txBox="1"/>
          <p:nvPr>
            <p:ph idx="1" type="body"/>
          </p:nvPr>
        </p:nvSpPr>
        <p:spPr>
          <a:xfrm>
            <a:off x="618186" y="1555168"/>
            <a:ext cx="5503536" cy="4801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Template function with two Parameter</a:t>
            </a:r>
            <a:endParaRPr b="1" sz="18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3" marL="160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48135"/>
              </a:buClr>
              <a:buSzPct val="100000"/>
              <a:buNone/>
            </a:pPr>
            <a:r>
              <a:rPr lang="en-US" sz="18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template function with three parameters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y, </a:t>
            </a:r>
            <a:r>
              <a:rPr b="1" lang="en-US" sz="18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z){</a:t>
            </a:r>
            <a:endParaRPr/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(x&gt;y &amp;&amp; x&gt;z)</a:t>
            </a:r>
            <a:endParaRPr/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if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(y&gt;x &amp;&amp; y&gt;z)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 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 return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z;</a:t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1143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}</a:t>
            </a:r>
            <a:endParaRPr/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8" name="Google Shape;12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0" name="Google Shape;130;p17"/>
          <p:cNvCxnSpPr/>
          <p:nvPr/>
        </p:nvCxnSpPr>
        <p:spPr>
          <a:xfrm flipH="1">
            <a:off x="5889902" y="1690688"/>
            <a:ext cx="36" cy="4440741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31" name="Google Shape;131;p17"/>
          <p:cNvSpPr txBox="1"/>
          <p:nvPr/>
        </p:nvSpPr>
        <p:spPr>
          <a:xfrm>
            <a:off x="6010001" y="1494414"/>
            <a:ext cx="5915836" cy="4801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template function with array </a:t>
            </a:r>
            <a:r>
              <a:rPr b="1" i="0" lang="en-US" sz="17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template </a:t>
            </a:r>
            <a:r>
              <a:rPr b="1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17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Font typeface="Arial"/>
              <a:buNone/>
            </a:pPr>
            <a:r>
              <a:rPr b="1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 (</a:t>
            </a:r>
            <a:r>
              <a:rPr b="1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*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arr , </a:t>
            </a:r>
            <a:r>
              <a:rPr b="1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size){  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b="1" i="0" lang="en-US" sz="17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 = arr[0]; 	    	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for(int i =1; i&lt; size; i++)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if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(arr[i]&gt; max)</a:t>
            </a:r>
            <a:endParaRPr/>
          </a:p>
          <a:p>
            <a:pPr indent="0" lvl="2" marL="1143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  	max = arr[i];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max;		 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int</a:t>
            </a: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arr[5] = {1, 5, 3, 9, 7};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int array called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 maximum (arr , 5);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int called with two parameters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 maximum (arr[0], arr[2]);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overloaded int called with three parameters</a:t>
            </a:r>
            <a:endParaRPr b="0" i="0" sz="17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 maximum (arr[3], arr[1], arr[4]);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in C++</a:t>
            </a:r>
            <a:endParaRPr/>
          </a:p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838200" y="1271834"/>
            <a:ext cx="10924487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templates cannot work well in some situations when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Some functions need different code for specific datatypes but number of parameters remain same.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We </a:t>
            </a:r>
            <a:r>
              <a:rPr b="1" lang="en-US">
                <a:solidFill>
                  <a:srgbClr val="FF0000"/>
                </a:solidFill>
              </a:rPr>
              <a:t>cannot</a:t>
            </a:r>
            <a:r>
              <a:rPr b="1" lang="en-US"/>
              <a:t> </a:t>
            </a:r>
            <a:r>
              <a:rPr lang="en-US"/>
              <a:t>overload template functions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/>
              <a:t>to resolve this issue.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38" name="Google Shape;13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648924" y="2880732"/>
            <a:ext cx="4698609" cy="359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Template function with two Parameter</a:t>
            </a:r>
            <a:endParaRPr b="1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typename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T &gt;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maximum(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(x&gt;y)</a:t>
            </a:r>
            <a:endParaRPr/>
          </a:p>
          <a:p>
            <a:pPr indent="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5021547" y="2758949"/>
            <a:ext cx="6469469" cy="35974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maximum(55,88); 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int</a:t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cout &lt;&lt; maximum(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'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);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float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f1= 3.9, f2=5.5555;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,f2); 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float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double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d1= 3.9, d2=5.5555;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,d2);  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double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arr[5] = "sdsd";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arr2[5] = "sfgf";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maximum(arr, arr2);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 *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Wrong comparison for character arrays as compare base address of arrays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2" name="Google Shape;142;p18"/>
          <p:cNvCxnSpPr/>
          <p:nvPr/>
        </p:nvCxnSpPr>
        <p:spPr>
          <a:xfrm>
            <a:off x="5007068" y="2901734"/>
            <a:ext cx="28959" cy="3218478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dash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838200" y="155516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Function templates cannot work well in some situations when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>
                <a:solidFill>
                  <a:srgbClr val="FF0000"/>
                </a:solidFill>
              </a:rPr>
              <a:t>Some functions need different code for specific datatypes but number of parameters remain same.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Template specialization is to design an explicitly specialized function for a particular datatype along with existing template function.</a:t>
            </a:r>
            <a:endParaRPr/>
          </a:p>
          <a:p>
            <a:pPr indent="-5143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Add empty template header before function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2000"/>
              <a:buNone/>
            </a:pPr>
            <a:r>
              <a:rPr b="1"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lang="en-US"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Add datatype name for specialization after function name &lt;&gt;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return type functionname </a:t>
            </a:r>
            <a:r>
              <a:rPr b="1"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&lt; datatypename &gt;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(parameter list){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2000"/>
              <a:buNone/>
            </a:pPr>
            <a:r>
              <a:rPr lang="en-US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	// implementation of function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-361950" lvl="1" marL="9715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56" name="Google Shape;15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953037" y="1352285"/>
            <a:ext cx="10985678" cy="499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Specialized Template function with two Parameters for char * data type</a:t>
            </a:r>
            <a:endParaRPr b="1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maximum &lt;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 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y){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(strcmp(x , y) == 1)</a:t>
            </a:r>
            <a:endParaRPr/>
          </a:p>
          <a:p>
            <a:pPr indent="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	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arr[5] = "sdsd";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char arr2[5] = "sfgf";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maximum(arr, arr2); 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char *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// Now specialized function is called and work properly for char *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maximum("abcd","axyz");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const char *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//It will not work for constant character arrays</a:t>
            </a:r>
            <a:endParaRPr b="1" i="0" sz="1800" u="none" cap="none" strike="noStrike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Function Templates 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Specialization</a:t>
            </a:r>
            <a:endParaRPr/>
          </a:p>
        </p:txBody>
      </p:sp>
      <p:sp>
        <p:nvSpPr>
          <p:cNvPr id="164" name="Google Shape;16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6/9/2021</a:t>
            </a:r>
            <a:endParaRPr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708338" y="1352285"/>
            <a:ext cx="11230377" cy="4991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8135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Add another Specialized Template function with two Parameters for const char * data type</a:t>
            </a:r>
            <a:endParaRPr b="1" i="0" sz="1800" u="none" cap="none" strike="noStrike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030A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 template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&lt;&gt;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maximum &lt;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 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 (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x,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 char*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y)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(strcmp(x , y) == 1)</a:t>
            </a:r>
            <a:endParaRPr/>
          </a:p>
          <a:p>
            <a:pPr indent="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x;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else</a:t>
            </a:r>
            <a:endParaRPr/>
          </a:p>
          <a:p>
            <a:pPr indent="0" lvl="3" marL="1600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y;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void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main(){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maximum("abcd","axyz");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const char *</a:t>
            </a:r>
            <a:endParaRPr/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 &lt;&lt; maximum("axyz","abcd");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 const char *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  // Now the specialized function is called and work properly for const char *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}</a:t>
            </a:r>
            <a:endParaRPr/>
          </a:p>
          <a:p>
            <a:pPr indent="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143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