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embeddedFontLst>
    <p:embeddedFont>
      <p:font typeface="Questrial" panose="020B0604020202020204" charset="0"/>
      <p:regular r:id="rId17"/>
    </p:embeddedFon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3556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54409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8483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48155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5114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3999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2452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2019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9079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0942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4875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5906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4795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66973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9680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6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 </a:t>
            </a:r>
            <a:r>
              <a:rPr lang="en-US" b="1">
                <a:solidFill>
                  <a:srgbClr val="92D050"/>
                </a:solidFill>
              </a:rPr>
              <a:t>Function Templates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913586" y="350996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CS(217) Object Oriented Programming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Abeeda Akram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91" name="Google Shape;9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6/7/2021</a:t>
            </a: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Templates in C++ </a:t>
            </a:r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body" idx="1"/>
          </p:nvPr>
        </p:nvSpPr>
        <p:spPr>
          <a:xfrm>
            <a:off x="838200" y="155516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Function templates cannot be used when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Overloaded functions have different code or number of parameters.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 </a:t>
            </a:r>
            <a:r>
              <a:rPr lang="en-US" b="1">
                <a:solidFill>
                  <a:srgbClr val="FF0000"/>
                </a:solidFill>
              </a:rPr>
              <a:t>cannot</a:t>
            </a:r>
            <a:r>
              <a:rPr lang="en-US" b="1"/>
              <a:t> </a:t>
            </a:r>
            <a:r>
              <a:rPr lang="en-US"/>
              <a:t>replace following functions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with single template function.</a:t>
            </a:r>
            <a:endParaRPr/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6/7/2021</a:t>
            </a:r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75" name="Google Shape;175;p22"/>
          <p:cNvSpPr txBox="1"/>
          <p:nvPr/>
        </p:nvSpPr>
        <p:spPr>
          <a:xfrm>
            <a:off x="1247087" y="2912952"/>
            <a:ext cx="4455017" cy="3597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1 int two parameters</a:t>
            </a:r>
            <a:endParaRPr sz="1800" b="0" i="0" u="none" strike="noStrike" cap="non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maximum(</a:t>
            </a:r>
            <a:r>
              <a:rPr lang="en-US" sz="1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-US" sz="1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y){</a:t>
            </a:r>
            <a:endParaRPr/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(x&gt;y)</a:t>
            </a:r>
            <a:endParaRPr/>
          </a:p>
          <a:p>
            <a:pPr marL="11430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marL="6858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marL="11430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marR="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5906953" y="2912951"/>
            <a:ext cx="5855734" cy="3597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2 int three parameters</a:t>
            </a:r>
            <a:endParaRPr sz="1800" b="0" i="0" u="none" strike="noStrike" cap="non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maximum(</a:t>
            </a:r>
            <a:r>
              <a:rPr lang="en-US" sz="1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-US" sz="1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y, </a:t>
            </a:r>
            <a:r>
              <a:rPr lang="en-US" sz="1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z){</a:t>
            </a:r>
            <a:endParaRPr/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(x&gt;y &amp;&amp; x&gt;z)</a:t>
            </a:r>
            <a:endParaRPr/>
          </a:p>
          <a:p>
            <a:pPr marL="11430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marL="6858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else if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(y&gt;x &amp;&amp; y&gt;z)</a:t>
            </a:r>
            <a:endParaRPr sz="1800" b="0" i="0" u="none" strike="noStrike" cap="non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marL="6858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else </a:t>
            </a:r>
            <a:endParaRPr/>
          </a:p>
          <a:p>
            <a:pPr marL="6858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  return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z;</a:t>
            </a:r>
            <a:endParaRPr sz="1800" b="0" i="0" u="none" strike="noStrike" cap="non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marR="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7" name="Google Shape;177;p22"/>
          <p:cNvCxnSpPr/>
          <p:nvPr/>
        </p:nvCxnSpPr>
        <p:spPr>
          <a:xfrm>
            <a:off x="5702104" y="3372947"/>
            <a:ext cx="28959" cy="275848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Templates </a:t>
            </a:r>
            <a:r>
              <a:rPr lang="en-US" sz="2800" b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Example Swap</a:t>
            </a:r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body" idx="1"/>
          </p:nvPr>
        </p:nvSpPr>
        <p:spPr>
          <a:xfrm>
            <a:off x="838199" y="1439258"/>
            <a:ext cx="11126273" cy="4691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Type parameter can be used as placeholder for </a:t>
            </a:r>
            <a:r>
              <a:rPr lang="en-US" sz="2600" b="1"/>
              <a:t>references</a:t>
            </a:r>
            <a:r>
              <a:rPr lang="en-US" sz="2600"/>
              <a:t>.</a:t>
            </a:r>
            <a:endParaRPr sz="26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Template function definition to </a:t>
            </a:r>
            <a:r>
              <a:rPr lang="en-US" sz="2600" b="1"/>
              <a:t>swap</a:t>
            </a:r>
            <a:r>
              <a:rPr lang="en-US" sz="2600"/>
              <a:t> two values of any datatype.</a:t>
            </a:r>
            <a:endParaRPr sz="2200" b="1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Consolas"/>
              <a:buNone/>
            </a:pPr>
            <a:r>
              <a:rPr lang="en-US" sz="22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template </a:t>
            </a:r>
            <a:r>
              <a:rPr lang="en-US" sz="1900" b="1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9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typename</a:t>
            </a:r>
            <a:r>
              <a:rPr lang="en-US" sz="1900" b="1">
                <a:latin typeface="Consolas"/>
                <a:ea typeface="Consolas"/>
                <a:cs typeface="Consolas"/>
                <a:sym typeface="Consolas"/>
              </a:rPr>
              <a:t> T &gt;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19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9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swap (</a:t>
            </a:r>
            <a:r>
              <a:rPr lang="en-US" sz="19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 &amp;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-US" sz="19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&amp;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y){</a:t>
            </a:r>
            <a:r>
              <a:rPr lang="en-US" sz="19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Type parameter used as function arguments 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9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temp = x; 		</a:t>
            </a:r>
            <a:r>
              <a:rPr lang="en-US" sz="19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Type parameter used as local variable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	x = y;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	y = temp;	 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main(){</a:t>
            </a:r>
            <a:endParaRPr/>
          </a:p>
          <a:p>
            <a:pPr marL="68580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f1= 3.9, f2=5.5555;</a:t>
            </a:r>
            <a:endParaRPr/>
          </a:p>
          <a:p>
            <a:pPr marL="114300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swap (f1,f2);    </a:t>
            </a:r>
            <a:r>
              <a:rPr lang="en-US" sz="19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Compiler will generate one copy for float</a:t>
            </a:r>
            <a:endParaRPr/>
          </a:p>
          <a:p>
            <a:pPr marL="68580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i1= 3559, i2=587;</a:t>
            </a:r>
            <a:endParaRPr/>
          </a:p>
          <a:p>
            <a:pPr marL="114300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swap (i1,i2);    </a:t>
            </a:r>
            <a:r>
              <a:rPr lang="en-US" sz="19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Compiler will generate one copy for int</a:t>
            </a:r>
            <a:endParaRPr sz="19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6/7/2021</a:t>
            </a:r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Templates </a:t>
            </a:r>
            <a:r>
              <a:rPr lang="en-US" sz="2800" b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Example findMin</a:t>
            </a:r>
            <a:endParaRPr sz="2800" b="1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91" name="Google Shape;191;p24"/>
          <p:cNvSpPr txBox="1">
            <a:spLocks noGrp="1"/>
          </p:cNvSpPr>
          <p:nvPr>
            <p:ph type="body" idx="1"/>
          </p:nvPr>
        </p:nvSpPr>
        <p:spPr>
          <a:xfrm>
            <a:off x="838199" y="1439258"/>
            <a:ext cx="11126273" cy="4917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400"/>
              <a:t>Type parameter can be used as placeholder for </a:t>
            </a:r>
            <a:r>
              <a:rPr lang="en-US" sz="3400" b="1"/>
              <a:t>pointers</a:t>
            </a:r>
            <a:r>
              <a:rPr lang="en-US" sz="3400"/>
              <a:t>.</a:t>
            </a:r>
            <a:endParaRPr sz="34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400"/>
              <a:t>Template function can also take </a:t>
            </a:r>
            <a:r>
              <a:rPr lang="en-US" sz="3400">
                <a:solidFill>
                  <a:srgbClr val="FF0000"/>
                </a:solidFill>
              </a:rPr>
              <a:t>normal parameters </a:t>
            </a:r>
            <a:r>
              <a:rPr lang="en-US" sz="3400"/>
              <a:t>along with Type parameters.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400"/>
              <a:t>Template function definition to </a:t>
            </a:r>
            <a:r>
              <a:rPr lang="en-US" sz="3400" b="1"/>
              <a:t>find minimum value from array </a:t>
            </a:r>
            <a:r>
              <a:rPr lang="en-US" sz="3400"/>
              <a:t>of any datatype.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900"/>
              <a:t>size of array is always integer value irrespective of data type.</a:t>
            </a:r>
            <a:r>
              <a:rPr lang="en-US" sz="2900" b="1">
                <a:solidFill>
                  <a:srgbClr val="7030A0"/>
                </a:solidFill>
              </a:rPr>
              <a:t> </a:t>
            </a:r>
            <a:endParaRPr sz="2600" b="1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7030A0"/>
              </a:buClr>
              <a:buSzPct val="100000"/>
              <a:buFont typeface="Consolas"/>
              <a:buNone/>
            </a:pPr>
            <a:r>
              <a:rPr lang="en-US" sz="26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template </a:t>
            </a:r>
            <a:r>
              <a:rPr lang="en-US" sz="2600" b="1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6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typename</a:t>
            </a:r>
            <a:r>
              <a:rPr lang="en-US" sz="2600" b="1">
                <a:latin typeface="Consolas"/>
                <a:ea typeface="Consolas"/>
                <a:cs typeface="Consolas"/>
                <a:sym typeface="Consolas"/>
              </a:rPr>
              <a:t> T &gt;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26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T 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findMin (</a:t>
            </a:r>
            <a:r>
              <a:rPr lang="en-US" sz="26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 *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arr, </a:t>
            </a:r>
            <a:r>
              <a:rPr lang="en-US" sz="26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size){  </a:t>
            </a:r>
            <a:r>
              <a:rPr lang="en-US" sz="26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Type parameter as arguments and return type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6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min = arr[0]; 	    </a:t>
            </a:r>
            <a:r>
              <a:rPr lang="en-US" sz="26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Type parameter as local variable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for(int i =1; i&lt; size; i++)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if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 (arr[i]&lt; min)</a:t>
            </a:r>
            <a:endParaRPr/>
          </a:p>
          <a:p>
            <a:pPr marL="114300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  min = arr[i];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 min;		 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main(){</a:t>
            </a:r>
            <a:endParaRPr/>
          </a:p>
          <a:p>
            <a:pPr marL="68580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 arr[5] = {3.5, 6.7, 10.4, 11.455, 1.44};</a:t>
            </a:r>
            <a:endParaRPr/>
          </a:p>
          <a:p>
            <a:pPr marL="114300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cout&lt;&lt; findMin (arr , 5);    </a:t>
            </a:r>
            <a:r>
              <a:rPr lang="en-US" sz="26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Compiler will generate one copy for float</a:t>
            </a:r>
            <a:endParaRPr sz="2600">
              <a:latin typeface="Consolas"/>
              <a:ea typeface="Consolas"/>
              <a:cs typeface="Consolas"/>
              <a:sym typeface="Consolas"/>
            </a:endParaRPr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92" name="Google Shape;19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6/7/2021</a:t>
            </a:r>
            <a:endParaRPr/>
          </a:p>
        </p:txBody>
      </p:sp>
      <p:sp>
        <p:nvSpPr>
          <p:cNvPr id="193" name="Google Shape;19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Templates </a:t>
            </a:r>
            <a:r>
              <a:rPr lang="en-US" sz="2800" b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More than one Generic Types</a:t>
            </a:r>
            <a:endParaRPr/>
          </a:p>
        </p:txBody>
      </p:sp>
      <p:sp>
        <p:nvSpPr>
          <p:cNvPr id="199" name="Google Shape;199;p25"/>
          <p:cNvSpPr txBox="1">
            <a:spLocks noGrp="1"/>
          </p:cNvSpPr>
          <p:nvPr>
            <p:ph type="body" idx="1"/>
          </p:nvPr>
        </p:nvSpPr>
        <p:spPr>
          <a:xfrm>
            <a:off x="739725" y="1326716"/>
            <a:ext cx="11126273" cy="4917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3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100"/>
              <a:t>Template function can be designed with more than one template type parameters. </a:t>
            </a:r>
            <a:endParaRPr/>
          </a:p>
          <a:p>
            <a:pPr marL="228600" lvl="0" indent="-228631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100"/>
              <a:t>Template function to print data of different or same variable types.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lang="en-US" sz="21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template </a:t>
            </a:r>
            <a:r>
              <a:rPr lang="en-US" sz="2100" b="1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1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typename</a:t>
            </a:r>
            <a:r>
              <a:rPr lang="en-US" sz="2100" b="1">
                <a:latin typeface="Consolas"/>
                <a:ea typeface="Consolas"/>
                <a:cs typeface="Consolas"/>
                <a:sym typeface="Consolas"/>
              </a:rPr>
              <a:t> T1, </a:t>
            </a:r>
            <a:r>
              <a:rPr lang="en-US" sz="21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r>
              <a:rPr lang="en-US" sz="2100" b="1">
                <a:latin typeface="Consolas"/>
                <a:ea typeface="Consolas"/>
                <a:cs typeface="Consolas"/>
                <a:sym typeface="Consolas"/>
              </a:rPr>
              <a:t> T2 &gt;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21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void 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printData (</a:t>
            </a:r>
            <a:r>
              <a:rPr lang="en-US" sz="21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T1 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a, </a:t>
            </a:r>
            <a:r>
              <a:rPr lang="en-US" sz="21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T2 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b){ 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Type parameter as arguments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1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 cout &lt;&lt; "First is : " &lt;&lt; a &lt;&lt; endl;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		 cout &lt;&lt; "Second is: " &lt;&lt; b &lt;&lt; endl; 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1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main(){</a:t>
            </a:r>
            <a:endParaRPr/>
          </a:p>
          <a:p>
            <a:pPr marL="114300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printData(10 ,</a:t>
            </a:r>
            <a:r>
              <a:rPr lang="en-US" sz="21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 'D'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one copy for int and char</a:t>
            </a:r>
            <a:endParaRPr/>
          </a:p>
          <a:p>
            <a:pPr marL="1143000" lvl="2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printData("I Like Programming" ,10.5);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one copy for char* and float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marL="1143000" lvl="2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printData(Point(4, 5) ,10);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one copy for Point and int</a:t>
            </a:r>
            <a:endParaRPr sz="21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0" lvl="2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printData(555 ,10);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one copy for int and int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marL="22860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00" name="Google Shape;200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6/7/2021</a:t>
            </a:r>
            <a:endParaRPr/>
          </a:p>
        </p:txBody>
      </p:sp>
      <p:sp>
        <p:nvSpPr>
          <p:cNvPr id="201" name="Google Shape;201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Templates </a:t>
            </a:r>
            <a:r>
              <a:rPr lang="en-US" sz="2800" b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Examples</a:t>
            </a:r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body" idx="1"/>
          </p:nvPr>
        </p:nvSpPr>
        <p:spPr>
          <a:xfrm>
            <a:off x="838199" y="1439258"/>
            <a:ext cx="11126273" cy="4917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•"/>
            </a:pPr>
            <a:r>
              <a:rPr lang="en-US" sz="3400"/>
              <a:t>Generic Template functions can be designed for following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Find Maximum value from array of any datatype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Calculate average value of data in arrays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Sort arrays in ascending or descending order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Find common elements in two arrays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Merge two arrays.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Print data of 1-D or 2-D arrays.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900"/>
              <a:buChar char="•"/>
            </a:pPr>
            <a:r>
              <a:rPr lang="en-US" sz="2900"/>
              <a:t>Compact arrays by removing some data.</a:t>
            </a:r>
            <a:endParaRPr/>
          </a:p>
          <a:p>
            <a:pPr marL="685800" lvl="1" indent="-4445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</a:pPr>
            <a:endParaRPr sz="2900"/>
          </a:p>
          <a:p>
            <a:pPr marL="685800" lvl="1" indent="-635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 b="1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8" name="Google Shape;20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6/7/2021</a:t>
            </a:r>
            <a:endParaRPr/>
          </a:p>
        </p:txBody>
      </p:sp>
      <p:sp>
        <p:nvSpPr>
          <p:cNvPr id="209" name="Google Shape;20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6/7/2021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is a Template?</a:t>
            </a:r>
            <a:endParaRPr sz="2800" b="1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838200" y="1339404"/>
            <a:ext cx="10739908" cy="4837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 </a:t>
            </a:r>
            <a:r>
              <a:rPr lang="en-US" b="1">
                <a:solidFill>
                  <a:srgbClr val="FF0000"/>
                </a:solidFill>
              </a:rPr>
              <a:t>template</a:t>
            </a:r>
            <a:r>
              <a:rPr lang="en-US"/>
              <a:t> is a model or mold that can be used as a guide to create similar things. 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For example template is like a stencil ruler by using that we can draw same shape with different colors. </a:t>
            </a:r>
            <a:endParaRPr/>
          </a:p>
          <a:p>
            <a:pPr marL="68580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Once the stencil is created, it can be used many times for drawing shapes.</a:t>
            </a:r>
            <a:endParaRPr/>
          </a:p>
          <a:p>
            <a:pPr marL="228600" lvl="0" indent="-101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pic>
        <p:nvPicPr>
          <p:cNvPr id="101" name="Google Shape;101;p14" descr="Stencils GEOMETRIC SHAPES 4pc - Greenbean Learning Resources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76210" y="3380394"/>
            <a:ext cx="3611979" cy="3341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Templates in C++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body" idx="1"/>
          </p:nvPr>
        </p:nvSpPr>
        <p:spPr>
          <a:xfrm>
            <a:off x="838200" y="1555169"/>
            <a:ext cx="10515600" cy="4588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template</a:t>
            </a:r>
            <a:r>
              <a:rPr lang="en-US"/>
              <a:t> is one of C++'s most sophisticated and high-powered features that is used for generic programming.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It is a mechanism for </a:t>
            </a:r>
            <a:r>
              <a:rPr lang="en-US">
                <a:solidFill>
                  <a:srgbClr val="FF0000"/>
                </a:solidFill>
              </a:rPr>
              <a:t>automatic code generation</a:t>
            </a:r>
            <a:r>
              <a:rPr lang="en-US"/>
              <a:t>, and allows for substantial improvements in programming efficiency.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 templates, we can create.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Generic functions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Generic classes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 a generic function or class, the type of data upon which the function or class operates is specified as a parameter.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 can use one function or class with several different types of data without explicitly recode specific versions for each data type. </a:t>
            </a:r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6/7/2021</a:t>
            </a:r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Templates and Function Overloading</a:t>
            </a:r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838200" y="155516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b="1">
                <a:solidFill>
                  <a:srgbClr val="FF0000"/>
                </a:solidFill>
              </a:rPr>
              <a:t>Function templates</a:t>
            </a:r>
            <a:r>
              <a:rPr lang="en-US"/>
              <a:t> are special functions that serve as a framework or mold for creating other similar functions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without explicitly recoding specific versions for each data type.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function overloading we need to write different functions for handling </a:t>
            </a:r>
            <a:r>
              <a:rPr lang="en-US">
                <a:solidFill>
                  <a:srgbClr val="FF0000"/>
                </a:solidFill>
              </a:rPr>
              <a:t>different datatypes, </a:t>
            </a:r>
            <a:r>
              <a:rPr lang="en-US"/>
              <a:t>but with </a:t>
            </a:r>
            <a:r>
              <a:rPr lang="en-US">
                <a:solidFill>
                  <a:srgbClr val="FF0000"/>
                </a:solidFill>
              </a:rPr>
              <a:t>similar operations or code</a:t>
            </a:r>
            <a:r>
              <a:rPr lang="en-US"/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function template can be used 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To remove the overhead of function overloading for different datatypes with similar implementation of code.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Function templates cannot be used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When Overloaded functions </a:t>
            </a:r>
            <a:r>
              <a:rPr lang="en-US">
                <a:solidFill>
                  <a:srgbClr val="FF0000"/>
                </a:solidFill>
              </a:rPr>
              <a:t>have different code </a:t>
            </a:r>
            <a:r>
              <a:rPr lang="en-US"/>
              <a:t>or </a:t>
            </a:r>
            <a:r>
              <a:rPr lang="en-US">
                <a:solidFill>
                  <a:srgbClr val="FF0000"/>
                </a:solidFill>
              </a:rPr>
              <a:t>number of parameters</a:t>
            </a:r>
            <a:r>
              <a:rPr lang="en-US"/>
              <a:t>.</a:t>
            </a:r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6/7/2021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3200" dirty="0"/>
              <a:t>Function Templates and Function Overloading</a:t>
            </a:r>
            <a:endParaRPr sz="3200" dirty="0"/>
          </a:p>
        </p:txBody>
      </p:sp>
      <p:sp>
        <p:nvSpPr>
          <p:cNvPr id="123" name="Google Shape;123;p17"/>
          <p:cNvSpPr txBox="1">
            <a:spLocks noGrp="1"/>
          </p:cNvSpPr>
          <p:nvPr>
            <p:ph type="body" idx="1"/>
          </p:nvPr>
        </p:nvSpPr>
        <p:spPr>
          <a:xfrm>
            <a:off x="838200" y="1231759"/>
            <a:ext cx="10211873" cy="4592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 function overloading we need to write different functions for handling </a:t>
            </a:r>
            <a:r>
              <a:rPr lang="en-US" sz="2400">
                <a:solidFill>
                  <a:srgbClr val="FF0000"/>
                </a:solidFill>
              </a:rPr>
              <a:t>different datatypes, </a:t>
            </a:r>
            <a:r>
              <a:rPr lang="en-US" sz="2400"/>
              <a:t>but with </a:t>
            </a:r>
            <a:r>
              <a:rPr lang="en-US" sz="2400">
                <a:solidFill>
                  <a:srgbClr val="FF0000"/>
                </a:solidFill>
              </a:rPr>
              <a:t>similar code</a:t>
            </a:r>
            <a:r>
              <a:rPr lang="en-US" sz="2400"/>
              <a:t>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Example, find maximum of two values, we need to write four different functions with same code to handle different datatypes.</a:t>
            </a:r>
            <a:endParaRPr/>
          </a:p>
          <a:p>
            <a:pPr marL="2286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We can replace all </a:t>
            </a:r>
            <a:r>
              <a:rPr lang="en-US" sz="2400">
                <a:solidFill>
                  <a:srgbClr val="FF0000"/>
                </a:solidFill>
              </a:rPr>
              <a:t>four functions </a:t>
            </a:r>
            <a:r>
              <a:rPr lang="en-US" sz="2400"/>
              <a:t>with </a:t>
            </a:r>
            <a:r>
              <a:rPr lang="en-US" sz="2400" b="1">
                <a:solidFill>
                  <a:srgbClr val="00B050"/>
                </a:solidFill>
              </a:rPr>
              <a:t>single template function</a:t>
            </a:r>
            <a:r>
              <a:rPr lang="en-US" sz="2400"/>
              <a:t>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6/7/2021</a:t>
            </a:r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5944136" y="3211835"/>
            <a:ext cx="4835481" cy="3462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3 double</a:t>
            </a:r>
            <a:endParaRPr sz="1600" b="0" i="0" u="none" strike="noStrike" cap="non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maximum(</a:t>
            </a:r>
            <a:r>
              <a:rPr lang="en-US" sz="16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-US" sz="16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y){</a:t>
            </a:r>
            <a:endParaRPr/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(x&gt;y)</a:t>
            </a:r>
            <a:endParaRPr/>
          </a:p>
          <a:p>
            <a:pPr marL="11430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marL="11430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marL="11430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4 char</a:t>
            </a:r>
            <a:endParaRPr sz="16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char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maximum(</a:t>
            </a:r>
            <a:r>
              <a:rPr lang="en-US" sz="16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-US" sz="16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y){</a:t>
            </a:r>
            <a:endParaRPr/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(x&gt;y)</a:t>
            </a:r>
            <a:endParaRPr/>
          </a:p>
          <a:p>
            <a:pPr marL="11430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marL="11430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marL="11430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marR="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1016891" y="3211835"/>
            <a:ext cx="4455017" cy="3597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1 int</a:t>
            </a:r>
            <a:endParaRPr sz="1600" b="0" i="0" u="none" strike="noStrike" cap="non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maximum(</a:t>
            </a:r>
            <a:r>
              <a:rPr lang="en-US" sz="16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-US" sz="16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y){</a:t>
            </a:r>
            <a:endParaRPr/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(x&gt;y)</a:t>
            </a:r>
            <a:endParaRPr/>
          </a:p>
          <a:p>
            <a:pPr marL="11430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marL="11430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marL="11430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2 float</a:t>
            </a:r>
            <a:endParaRPr sz="1600" b="0" i="0" u="none" strike="noStrike" cap="non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maximum(</a:t>
            </a:r>
            <a:r>
              <a:rPr lang="en-US" sz="16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-US" sz="16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y){</a:t>
            </a:r>
            <a:endParaRPr/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(x&gt;y)</a:t>
            </a:r>
            <a:endParaRPr/>
          </a:p>
          <a:p>
            <a:pPr marL="11430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marL="11430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marL="11430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6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marR="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17"/>
          <p:cNvCxnSpPr/>
          <p:nvPr/>
        </p:nvCxnSpPr>
        <p:spPr>
          <a:xfrm flipH="1">
            <a:off x="5640409" y="3382684"/>
            <a:ext cx="16099" cy="325570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Templates </a:t>
            </a:r>
            <a:r>
              <a:rPr lang="en-US" sz="2800" b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Template header</a:t>
            </a:r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>
            <a:off x="838200" y="1439258"/>
            <a:ext cx="10515600" cy="4917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First write keyword </a:t>
            </a:r>
            <a:r>
              <a:rPr lang="en-US" sz="24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template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Followed by List of template type parameters in angle brackets (</a:t>
            </a: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2400"/>
              <a:t> and </a:t>
            </a:r>
            <a:r>
              <a:rPr lang="en-US" sz="2400" b="1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-US" sz="2400"/>
              <a:t>)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Each parameter is preceded by keyword </a:t>
            </a:r>
            <a:r>
              <a:rPr lang="en-US" sz="24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-US" sz="2400"/>
              <a:t> or </a:t>
            </a:r>
            <a:r>
              <a:rPr lang="en-US" sz="24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typename</a:t>
            </a:r>
            <a:endParaRPr sz="2400" b="1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Courier New"/>
              <a:buNone/>
            </a:pPr>
            <a:r>
              <a:rPr lang="en-US" b="1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template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&lt; </a:t>
            </a:r>
            <a:r>
              <a:rPr lang="en-US" b="1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Type &gt;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Courier New"/>
              <a:buNone/>
            </a:pPr>
            <a:r>
              <a:rPr lang="en-US" b="1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template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b="1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typename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Type &gt;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lang="en-US" b="1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template 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b="1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typename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Type1, </a:t>
            </a:r>
            <a:r>
              <a:rPr lang="en-US" b="1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lang="en-US" b="1">
                <a:latin typeface="Courier New"/>
                <a:ea typeface="Courier New"/>
                <a:cs typeface="Courier New"/>
                <a:sym typeface="Courier New"/>
              </a:rPr>
              <a:t> Type2&gt;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The labels </a:t>
            </a:r>
            <a:r>
              <a:rPr lang="en-US" sz="20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Type, Type1, Type2</a:t>
            </a:r>
            <a:r>
              <a:rPr lang="en-US" sz="2000">
                <a:solidFill>
                  <a:srgbClr val="FF0000"/>
                </a:solidFill>
              </a:rPr>
              <a:t> </a:t>
            </a:r>
            <a:r>
              <a:rPr lang="en-US" sz="2000"/>
              <a:t>are called a </a:t>
            </a:r>
            <a:r>
              <a:rPr lang="en-US" sz="2000" i="1">
                <a:solidFill>
                  <a:srgbClr val="0070C0"/>
                </a:solidFill>
              </a:rPr>
              <a:t>template type parameters</a:t>
            </a:r>
            <a:r>
              <a:rPr lang="en-US" sz="2000" i="1"/>
              <a:t>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2400"/>
              <a:buChar char="•"/>
            </a:pPr>
            <a:r>
              <a:rPr lang="en-US" sz="2400" b="1">
                <a:solidFill>
                  <a:srgbClr val="FFC000"/>
                </a:solidFill>
              </a:rPr>
              <a:t>Type parameter </a:t>
            </a:r>
            <a:r>
              <a:rPr lang="en-US" sz="2400"/>
              <a:t>is simply a placeholder or label that is replaced by an actual datatype, when the function is invoked.</a:t>
            </a:r>
            <a:endParaRPr sz="24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Type parameters can be used as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Arguments to function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Return type of function</a:t>
            </a:r>
            <a:endParaRPr/>
          </a:p>
          <a:p>
            <a:pPr marL="91440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AutoNum type="arabicPeriod"/>
            </a:pPr>
            <a:r>
              <a:rPr lang="en-US" sz="2000"/>
              <a:t>Local variables within function</a:t>
            </a:r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6/7/2021</a:t>
            </a:r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Templates </a:t>
            </a:r>
            <a:r>
              <a:rPr lang="en-US" sz="2800" b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Definition</a:t>
            </a:r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body" idx="1"/>
          </p:nvPr>
        </p:nvSpPr>
        <p:spPr>
          <a:xfrm>
            <a:off x="838199" y="1439258"/>
            <a:ext cx="11126273" cy="4691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Add template header before function.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Define function with generic code, use type parameter in place of actual datatype.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Template function definition to find maximum of two values.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1800"/>
              <a:buNone/>
            </a:pP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Template function</a:t>
            </a:r>
            <a:r>
              <a:rPr lang="en-US" sz="1800" b="1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ts val="1800"/>
              <a:buNone/>
            </a:pP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Type parameter is used here as function arguments and return type</a:t>
            </a:r>
            <a:endParaRPr sz="1800" b="1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030A0"/>
              </a:buClr>
              <a:buSzPts val="2000"/>
              <a:buFont typeface="Consolas"/>
              <a:buNone/>
            </a:pPr>
            <a:r>
              <a:rPr lang="en-US" sz="20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template </a:t>
            </a: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0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typename</a:t>
            </a:r>
            <a:r>
              <a:rPr lang="en-US" sz="2000" b="1">
                <a:latin typeface="Consolas"/>
                <a:ea typeface="Consolas"/>
                <a:cs typeface="Consolas"/>
                <a:sym typeface="Consolas"/>
              </a:rPr>
              <a:t> Type &gt;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Type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maximum (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y){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(x&gt;y)</a:t>
            </a:r>
            <a:endParaRPr/>
          </a:p>
          <a:p>
            <a:pPr marL="114300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marL="114300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None/>
            </a:pP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marL="114300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lang="en-US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//No code should be written between template header and function definition</a:t>
            </a:r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6/7/2021</a:t>
            </a:r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838199" y="2286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Templates </a:t>
            </a:r>
            <a:r>
              <a:rPr lang="en-US" sz="2800" b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Call with basic datatypes</a:t>
            </a:r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body" idx="1"/>
          </p:nvPr>
        </p:nvSpPr>
        <p:spPr>
          <a:xfrm>
            <a:off x="838199" y="1227383"/>
            <a:ext cx="10515601" cy="4691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000"/>
              <a:t>At compile time, when compiler finds a call to template function, 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It generates the complete copy of template function by replacing the type parameters with the datatypes to which the calling arguments belong.</a:t>
            </a:r>
            <a:endParaRPr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This is called </a:t>
            </a:r>
            <a:r>
              <a:rPr lang="en-US" sz="2600" b="1" i="1">
                <a:solidFill>
                  <a:srgbClr val="FFC000"/>
                </a:solidFill>
              </a:rPr>
              <a:t>implicit specialization </a:t>
            </a:r>
            <a:r>
              <a:rPr lang="en-US" sz="2600"/>
              <a:t>or </a:t>
            </a:r>
            <a:r>
              <a:rPr lang="en-US" sz="2600" i="1"/>
              <a:t>function template instance</a:t>
            </a:r>
            <a:r>
              <a:rPr lang="en-US" sz="2600"/>
              <a:t>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If template function is never called, then no copy of template function is created by compiler.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600"/>
              <a:t>Compiler will generate four copies of template function maximum for </a:t>
            </a:r>
            <a:r>
              <a:rPr lang="en-US" sz="2600" b="1">
                <a:solidFill>
                  <a:srgbClr val="0070C0"/>
                </a:solidFill>
              </a:rPr>
              <a:t>int</a:t>
            </a:r>
            <a:r>
              <a:rPr lang="en-US" sz="2600"/>
              <a:t>, </a:t>
            </a:r>
            <a:r>
              <a:rPr lang="en-US" sz="2600" b="1">
                <a:solidFill>
                  <a:srgbClr val="0070C0"/>
                </a:solidFill>
              </a:rPr>
              <a:t>float</a:t>
            </a:r>
            <a:r>
              <a:rPr lang="en-US" sz="2600"/>
              <a:t>, </a:t>
            </a:r>
            <a:r>
              <a:rPr lang="en-US" sz="2600" b="1">
                <a:solidFill>
                  <a:srgbClr val="0070C0"/>
                </a:solidFill>
              </a:rPr>
              <a:t>double</a:t>
            </a:r>
            <a:r>
              <a:rPr lang="en-US" sz="2600"/>
              <a:t> and </a:t>
            </a:r>
            <a:r>
              <a:rPr lang="en-US" sz="2600" b="1">
                <a:solidFill>
                  <a:srgbClr val="0070C0"/>
                </a:solidFill>
              </a:rPr>
              <a:t>char</a:t>
            </a:r>
            <a:r>
              <a:rPr lang="en-US" sz="2600"/>
              <a:t>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ct val="100000"/>
              <a:buNone/>
            </a:pPr>
            <a:r>
              <a:rPr lang="en-US" sz="24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Template function</a:t>
            </a:r>
            <a:endParaRPr sz="2400" b="1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lang="en-US" sz="21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template </a:t>
            </a:r>
            <a:r>
              <a:rPr lang="en-US" sz="2100" b="1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21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typename</a:t>
            </a:r>
            <a:r>
              <a:rPr lang="en-US" sz="2100" b="1">
                <a:latin typeface="Consolas"/>
                <a:ea typeface="Consolas"/>
                <a:cs typeface="Consolas"/>
                <a:sym typeface="Consolas"/>
              </a:rPr>
              <a:t> Type &gt;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21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Type</a:t>
            </a:r>
            <a:r>
              <a:rPr lang="en-US" sz="21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maximum(</a:t>
            </a:r>
            <a:r>
              <a:rPr lang="en-US" sz="21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-US" sz="21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 y){</a:t>
            </a:r>
            <a:endParaRPr/>
          </a:p>
          <a:p>
            <a:pPr marL="6858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1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 (x&gt;y)</a:t>
            </a:r>
            <a:endParaRPr/>
          </a:p>
          <a:p>
            <a:pPr marL="160020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1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marL="6858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21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else</a:t>
            </a:r>
            <a:endParaRPr/>
          </a:p>
          <a:p>
            <a:pPr marL="160020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21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marL="6858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6/7/2021</a:t>
            </a:r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54" name="Google Shape;154;p20"/>
          <p:cNvSpPr txBox="1"/>
          <p:nvPr/>
        </p:nvSpPr>
        <p:spPr>
          <a:xfrm>
            <a:off x="5728370" y="3494115"/>
            <a:ext cx="6209314" cy="296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main(){</a:t>
            </a:r>
            <a:endParaRPr/>
          </a:p>
          <a:p>
            <a:pPr marL="11430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maximum(55,88);    </a:t>
            </a:r>
            <a:r>
              <a:rPr lang="en-US" sz="1800" b="0" i="0" u="none" strike="noStrike" cap="non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int</a:t>
            </a:r>
            <a:endParaRPr sz="1800" b="0" i="0" u="none" strike="noStrike" cap="non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maximum(</a:t>
            </a:r>
            <a:r>
              <a:rPr lang="en-US" sz="1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‘A’, ‘x’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n-US" sz="1800" b="0" i="0" u="none" strike="noStrike" cap="non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char</a:t>
            </a: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858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f1= 3.9, f2=5.5555;</a:t>
            </a:r>
            <a:endParaRPr/>
          </a:p>
          <a:p>
            <a:pPr marL="11430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maximum(</a:t>
            </a:r>
            <a:r>
              <a:rPr lang="en-US" sz="1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f1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,f2);    </a:t>
            </a:r>
            <a:r>
              <a:rPr lang="en-US" sz="1800" b="0" i="0" u="none" strike="noStrike" cap="non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float</a:t>
            </a: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6858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d1= 3.9, d2=5.5555;</a:t>
            </a:r>
            <a:endParaRPr/>
          </a:p>
          <a:p>
            <a:pPr marL="1143000" marR="0" lvl="2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maximum(</a:t>
            </a:r>
            <a:r>
              <a:rPr lang="en-US" sz="1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,d2);    </a:t>
            </a:r>
            <a:r>
              <a:rPr lang="en-US" sz="1800" b="0" i="0" u="none" strike="noStrike" cap="non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double</a:t>
            </a: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marR="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5" name="Google Shape;155;p20"/>
          <p:cNvCxnSpPr/>
          <p:nvPr/>
        </p:nvCxnSpPr>
        <p:spPr>
          <a:xfrm>
            <a:off x="5564179" y="3597868"/>
            <a:ext cx="28959" cy="275848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838199" y="2286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Templates </a:t>
            </a:r>
            <a:r>
              <a:rPr lang="en-US" sz="2800" b="1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Call with class objects</a:t>
            </a:r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838199" y="1227383"/>
            <a:ext cx="10515601" cy="4691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Compiler can also generate copy of template function by replacing the type parameters with the user defined </a:t>
            </a:r>
            <a:r>
              <a:rPr lang="en-US" sz="2400" b="1"/>
              <a:t>class objects</a:t>
            </a:r>
            <a:r>
              <a:rPr lang="en-US" sz="2400"/>
              <a:t>. 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Any operator or function call that is used with types must be defined in classes, otherwise compile time error will occur. 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The operator functions (&gt;) and  (&lt;&lt;) should be overloaded in Point class.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Compiler will generate a copy of template function maximum for </a:t>
            </a:r>
            <a:r>
              <a:rPr lang="en-US" sz="2400" b="1">
                <a:solidFill>
                  <a:srgbClr val="0070C0"/>
                </a:solidFill>
              </a:rPr>
              <a:t>Point class objects</a:t>
            </a:r>
            <a:r>
              <a:rPr lang="en-US" sz="2400"/>
              <a:t>.</a:t>
            </a:r>
            <a:endParaRPr sz="2000"/>
          </a:p>
          <a:p>
            <a:pPr marL="228600" lvl="0" indent="-11112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1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lang="en-US" sz="18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template </a:t>
            </a:r>
            <a:r>
              <a:rPr lang="en-US" sz="1900" b="1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-US" sz="1900" b="1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typename</a:t>
            </a:r>
            <a:r>
              <a:rPr lang="en-US" sz="1900" b="1">
                <a:latin typeface="Consolas"/>
                <a:ea typeface="Consolas"/>
                <a:cs typeface="Consolas"/>
                <a:sym typeface="Consolas"/>
              </a:rPr>
              <a:t> Type &gt;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 sz="19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Type</a:t>
            </a: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maximum(</a:t>
            </a:r>
            <a:r>
              <a:rPr lang="en-US" sz="19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lang="en-US" sz="19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y){</a:t>
            </a:r>
            <a:endParaRPr/>
          </a:p>
          <a:p>
            <a:pPr marL="6858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(x&gt;y)</a:t>
            </a:r>
            <a:endParaRPr/>
          </a:p>
          <a:p>
            <a:pPr marL="160020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marL="6858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else</a:t>
            </a:r>
            <a:endParaRPr/>
          </a:p>
          <a:p>
            <a:pPr marL="160020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9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marL="68580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9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228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6/7/2021</a:t>
            </a:r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65" name="Google Shape;165;p21"/>
          <p:cNvSpPr txBox="1"/>
          <p:nvPr/>
        </p:nvSpPr>
        <p:spPr>
          <a:xfrm>
            <a:off x="5610893" y="3854548"/>
            <a:ext cx="6055590" cy="2165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main(){</a:t>
            </a:r>
            <a:endParaRPr/>
          </a:p>
          <a:p>
            <a:pPr marL="11430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11430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Point</a:t>
            </a:r>
            <a:r>
              <a:rPr lang="en-US" sz="1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p1(3, 9), p2(11, 10); </a:t>
            </a:r>
            <a:r>
              <a:rPr lang="en-US" sz="1800" b="0" i="0" u="none" strike="noStrike" cap="non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Point</a:t>
            </a:r>
            <a:endParaRPr/>
          </a:p>
          <a:p>
            <a:pPr marL="11430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maximum( </a:t>
            </a:r>
            <a:r>
              <a:rPr lang="en-US" sz="1800" b="0" i="0" u="none" strike="noStrike" cap="non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p1, p2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endParaRPr/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marL="228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28600" marR="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" name="Google Shape;166;p21"/>
          <p:cNvCxnSpPr/>
          <p:nvPr/>
        </p:nvCxnSpPr>
        <p:spPr>
          <a:xfrm>
            <a:off x="5610893" y="3854548"/>
            <a:ext cx="0" cy="239804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917</Words>
  <Application>Microsoft Office PowerPoint</Application>
  <PresentationFormat>Widescreen</PresentationFormat>
  <Paragraphs>247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Times New Roman</vt:lpstr>
      <vt:lpstr>Arial</vt:lpstr>
      <vt:lpstr>Questrial</vt:lpstr>
      <vt:lpstr>Consolas</vt:lpstr>
      <vt:lpstr>Calibri</vt:lpstr>
      <vt:lpstr>Courier New</vt:lpstr>
      <vt:lpstr>Office Theme</vt:lpstr>
      <vt:lpstr> Function Templates</vt:lpstr>
      <vt:lpstr>What is a Template?</vt:lpstr>
      <vt:lpstr>Templates in C++</vt:lpstr>
      <vt:lpstr>Function Templates and Function Overloading</vt:lpstr>
      <vt:lpstr>Function Templates and Function Overloading</vt:lpstr>
      <vt:lpstr>Function Templates Template header</vt:lpstr>
      <vt:lpstr>Function Templates Definition</vt:lpstr>
      <vt:lpstr>Function Templates Call with basic datatypes</vt:lpstr>
      <vt:lpstr>Function Templates Call with class objects</vt:lpstr>
      <vt:lpstr>Function Templates in C++ </vt:lpstr>
      <vt:lpstr>Function Templates Example Swap</vt:lpstr>
      <vt:lpstr>Function Templates Example findMin</vt:lpstr>
      <vt:lpstr>Function Templates More than one Generic Types</vt:lpstr>
      <vt:lpstr>Function Templates Examples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Function Templates</dc:title>
  <cp:lastModifiedBy>NBC</cp:lastModifiedBy>
  <cp:revision>2</cp:revision>
  <dcterms:modified xsi:type="dcterms:W3CDTF">2022-01-16T10:39:22Z</dcterms:modified>
</cp:coreProperties>
</file>