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4800"/>
              <a:buFont typeface="Calibri"/>
              <a:buNone/>
            </a:pPr>
            <a:r>
              <a:rPr b="1" i="0" lang="en-US" sz="4800" u="none" cap="none" strike="noStrike">
                <a:solidFill>
                  <a:srgbClr val="739A28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</a:t>
            </a:r>
            <a:br>
              <a:rPr b="1" i="0" lang="en-US" sz="4800" u="none" cap="none" strike="noStrike">
                <a:solidFill>
                  <a:srgbClr val="739A2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6000">
                <a:solidFill>
                  <a:srgbClr val="0070C0"/>
                </a:solidFill>
              </a:rPr>
              <a:t>C++ </a:t>
            </a:r>
            <a:r>
              <a:rPr b="1" lang="en-US">
                <a:solidFill>
                  <a:srgbClr val="FF0000"/>
                </a:solidFill>
              </a:rPr>
              <a:t>Operator Overloading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157359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Stream insertion (&lt;&lt;)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567146" y="1529410"/>
            <a:ext cx="5086262" cy="4826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One operand </a:t>
            </a:r>
            <a:r>
              <a:rPr b="1" lang="en-US" sz="2200">
                <a:solidFill>
                  <a:srgbClr val="FF0000"/>
                </a:solidFill>
              </a:rPr>
              <a:t>left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/>
              <a:t>one is stream object and </a:t>
            </a:r>
            <a:r>
              <a:rPr b="1" lang="en-US" sz="2200">
                <a:solidFill>
                  <a:srgbClr val="FF0000"/>
                </a:solidFill>
              </a:rPr>
              <a:t>right </a:t>
            </a:r>
            <a:r>
              <a:rPr lang="en-US" sz="2200"/>
              <a:t>one is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Must define non-member function, which takes two arguments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First non constant reference of ostream object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Second const reference of class object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Called as follows.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2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p1(3, 4), p2(1, 2);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cout &lt;&lt; p1; </a:t>
            </a: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left operand is ostream class object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cout &lt;&lt; p1 &lt;&lt; p2;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cascading will not work as return type is void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5" name="Google Shape;175;p22"/>
          <p:cNvCxnSpPr/>
          <p:nvPr/>
        </p:nvCxnSpPr>
        <p:spPr>
          <a:xfrm>
            <a:off x="5790053" y="1413049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22"/>
          <p:cNvSpPr txBox="1"/>
          <p:nvPr/>
        </p:nvSpPr>
        <p:spPr>
          <a:xfrm>
            <a:off x="5998970" y="1529410"/>
            <a:ext cx="6120757" cy="468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(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insert or write data of object member wise in stream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(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out,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out &lt;&lt; "X:" &lt;&lt; p.x &lt;&lt; endl;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out &lt;&lt; "Y:" &lt;&lt; p.y &lt;&lt; endl;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Stream insertion (&lt;&lt;)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495457" y="1399310"/>
            <a:ext cx="5086262" cy="4826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One operand </a:t>
            </a:r>
            <a:r>
              <a:rPr b="1" lang="en-US" sz="2000"/>
              <a:t>left</a:t>
            </a:r>
            <a:r>
              <a:rPr lang="en-US" sz="2000"/>
              <a:t> one is stream object and </a:t>
            </a:r>
            <a:r>
              <a:rPr b="1" lang="en-US" sz="2000"/>
              <a:t>right </a:t>
            </a:r>
            <a:r>
              <a:rPr lang="en-US" sz="2000"/>
              <a:t>one is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Must define non-member function, which takes two arguments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 non constant reference of ostream object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Second const reference of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cascading return ostream object </a:t>
            </a:r>
            <a:r>
              <a:rPr lang="en-US" sz="2000">
                <a:solidFill>
                  <a:srgbClr val="FF0000"/>
                </a:solidFill>
              </a:rPr>
              <a:t>by reference </a:t>
            </a:r>
            <a:r>
              <a:rPr lang="en-US" sz="2000"/>
              <a:t>from function.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2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p1(3, 4), p2(1, 2);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cout &lt;&lt; p1 &lt;&lt; p2;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cout &lt;&lt; ++p1 &lt;&lt; p2+3;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200"/>
              <a:buNone/>
            </a:pP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cascading will work now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5581720" y="1520284"/>
            <a:ext cx="6574146" cy="468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ostream&amp;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(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insert or write data of object member wise in stream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ostream&amp;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(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out,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out &lt;&lt; "X:" &lt;&lt; p.x &lt;&lt; endl;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out &lt;&lt; "Y:" &lt;&lt; p.y &lt;&lt; endl;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 out;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" name="Google Shape;186;p23"/>
          <p:cNvCxnSpPr/>
          <p:nvPr/>
        </p:nvCxnSpPr>
        <p:spPr>
          <a:xfrm>
            <a:off x="5461385" y="1459080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Stream extraction (&gt;&gt;)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895619" y="1529410"/>
            <a:ext cx="5086262" cy="4826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One operand </a:t>
            </a:r>
            <a:r>
              <a:rPr b="1" lang="en-US" sz="2200">
                <a:solidFill>
                  <a:srgbClr val="FF0000"/>
                </a:solidFill>
              </a:rPr>
              <a:t>left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/>
              <a:t>one is stream object and </a:t>
            </a:r>
            <a:r>
              <a:rPr b="1" lang="en-US" sz="2200">
                <a:solidFill>
                  <a:srgbClr val="FF0000"/>
                </a:solidFill>
              </a:rPr>
              <a:t>right </a:t>
            </a:r>
            <a:r>
              <a:rPr lang="en-US" sz="2200"/>
              <a:t>one is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Must define non-member function, which takes two arguments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First  non constant reference of istream object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Second non constant reference of class object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Called as follows.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2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p1, p2;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cin &gt;&gt; p1; // </a:t>
            </a: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left operand is istream class object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cin &gt;&gt; p1 &gt;&gt; p2;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cascading will not work as return type is void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6246254" y="1390079"/>
            <a:ext cx="5465100" cy="4505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(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istream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,Point&amp;);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input data from stream and write member wise in object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&gt;&gt; (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istream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in, 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 &gt;&gt; p.x;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 &gt;&gt; p.y;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" name="Google Shape;196;p24"/>
          <p:cNvCxnSpPr/>
          <p:nvPr/>
        </p:nvCxnSpPr>
        <p:spPr>
          <a:xfrm>
            <a:off x="6096000" y="1529410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Stream extraction (&gt;&gt;)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95619" y="1529410"/>
            <a:ext cx="5086262" cy="4826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One operand </a:t>
            </a:r>
            <a:r>
              <a:rPr b="1" lang="en-US" sz="2000"/>
              <a:t>left</a:t>
            </a:r>
            <a:r>
              <a:rPr lang="en-US" sz="2000"/>
              <a:t> one is stream object and </a:t>
            </a:r>
            <a:r>
              <a:rPr b="1" lang="en-US" sz="2000"/>
              <a:t>right </a:t>
            </a:r>
            <a:r>
              <a:rPr lang="en-US" sz="2000"/>
              <a:t>one is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Must define non-member function, which takes two arguments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  non constant reference of istream object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Second non constant reference of class object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cascading return istream object </a:t>
            </a:r>
            <a:r>
              <a:rPr lang="en-US" sz="2000">
                <a:solidFill>
                  <a:srgbClr val="FF0000"/>
                </a:solidFill>
              </a:rPr>
              <a:t>by reference </a:t>
            </a:r>
            <a:r>
              <a:rPr lang="en-US" sz="2000"/>
              <a:t>from function.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p1, p2;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cin &gt;&gt; p1 &gt;&gt; p2;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cascading will work now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6246253" y="1390079"/>
            <a:ext cx="5909612" cy="468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istream&amp;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(istream &amp; , Point&amp;);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input data from stream and write member wise in object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istream&amp;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&gt;&gt; (istream &amp; in, 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 &gt;&gt; p.x;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 &gt;&gt; p.y;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return in;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6" name="Google Shape;206;p25"/>
          <p:cNvCxnSpPr/>
          <p:nvPr/>
        </p:nvCxnSpPr>
        <p:spPr>
          <a:xfrm>
            <a:off x="6096000" y="1529410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68728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Complete the implementation of </a:t>
            </a:r>
            <a:r>
              <a:rPr b="1" lang="en-US">
                <a:solidFill>
                  <a:srgbClr val="FF0000"/>
                </a:solidFill>
              </a:rPr>
              <a:t>myarray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2" name="Google Shape;2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687280" y="1013307"/>
            <a:ext cx="11504720" cy="550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myArray{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size;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Array size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*ptr;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Pointer for dynamic 1-D Array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myArray() { size=0; ptr=nullptr;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size);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* arr,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size);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myArray&amp;);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copy constructor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~myArray(); 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myArray&amp;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&amp;);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Assignment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int&amp;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&amp;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i)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myArray&amp;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++();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increment data of all elements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myArray&amp;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++(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increment data of all elements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&amp;);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//compare size and data of all elements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!=(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&amp;);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A875C"/>
              </a:buClr>
              <a:buSzPts val="1600"/>
              <a:buNone/>
            </a:pPr>
            <a:r>
              <a:rPr lang="en-US" sz="1600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friend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istream&amp;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&gt;&gt; (istream&amp; , myArray&amp;);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//take size and data from console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A875C"/>
              </a:buClr>
              <a:buSzPts val="1600"/>
              <a:buNone/>
            </a:pPr>
            <a:r>
              <a:rPr lang="en-US" sz="1600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friend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ostream&amp;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&lt;&lt; (ostream&amp; 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&amp;);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// Print data of array on console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+(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&amp;);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Return array containing data of both arrays merged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A875C"/>
              </a:buClr>
              <a:buSzPts val="1600"/>
              <a:buNone/>
            </a:pPr>
            <a:r>
              <a:rPr lang="en-US" sz="1600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friend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+(const int 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myArray &amp;);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add int value to all elements of array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When Non-member functions needed?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6028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Member functions cannot be defined, if left operand of operation is not class object for example.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00"/>
              <a:buNone/>
            </a:pP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+ p1;</a:t>
            </a:r>
            <a:r>
              <a:rPr lang="en-US" sz="23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left operand is int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00"/>
              <a:buNone/>
            </a:pP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&lt;&lt; p1;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left operand is ostream class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00"/>
              <a:buNone/>
            </a:pP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cin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&gt;&gt; p1;</a:t>
            </a:r>
            <a:r>
              <a:rPr lang="en-US" sz="2300">
                <a:solidFill>
                  <a:srgbClr val="85CF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//left operand if istream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Therefore,  Non-member functions can be used for such operations. </a:t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Non-Member Functions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8200" y="1387744"/>
            <a:ext cx="10515600" cy="487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Non-member function cannot be defined inside the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They cannot access the private data members of a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Operators that cannot be overloaded through non-member functions are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=, [], (), -&gt;, &amp;(address of operator)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 other operators can be overloaded through non-member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Unary operators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Non-member function, needs one argument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Binary operators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Non-member function, needs two arguments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argument must be class object or reference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There is no </a:t>
            </a:r>
            <a:r>
              <a:rPr b="1" lang="en-US" sz="2400">
                <a:solidFill>
                  <a:srgbClr val="FF0000"/>
                </a:solidFill>
              </a:rPr>
              <a:t>this</a:t>
            </a:r>
            <a:r>
              <a:rPr lang="en-US" sz="2400"/>
              <a:t> pointer in non-member functions</a:t>
            </a:r>
            <a:endParaRPr sz="23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85CFE1"/>
              </a:solidFill>
            </a:endParaRPr>
          </a:p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Non-Member</a:t>
            </a:r>
            <a:r>
              <a:rPr lang="en-US"/>
              <a:t> </a:t>
            </a:r>
            <a:r>
              <a:rPr b="1" lang="en-US">
                <a:solidFill>
                  <a:srgbClr val="FF0000"/>
                </a:solidFill>
              </a:rPr>
              <a:t>Friend Functions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38200" y="1387744"/>
            <a:ext cx="10515600" cy="487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function can access </a:t>
            </a: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and </a:t>
            </a: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members of another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functions are non-member functions of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are defined outside of class scope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only add prototype inside class definition for granting friendship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is no </a:t>
            </a:r>
            <a:r>
              <a:rPr b="1" lang="en-US">
                <a:solidFill>
                  <a:srgbClr val="FF0000"/>
                </a:solidFill>
              </a:rPr>
              <a:t>this</a:t>
            </a:r>
            <a:r>
              <a:rPr lang="en-US"/>
              <a:t> pointer in non-member friend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Properties of friendship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Friendship is granted, not taken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b="1" lang="en-US">
                <a:solidFill>
                  <a:srgbClr val="FFC000"/>
                </a:solidFill>
              </a:rPr>
              <a:t>Not symmetric (if </a:t>
            </a:r>
            <a:r>
              <a:rPr b="1" lang="en-US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>
                <a:solidFill>
                  <a:srgbClr val="FFC000"/>
                </a:solidFill>
              </a:rPr>
              <a:t> a </a:t>
            </a:r>
            <a:r>
              <a:rPr b="1" lang="en-US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lang="en-US">
                <a:solidFill>
                  <a:srgbClr val="FFC000"/>
                </a:solidFill>
              </a:rPr>
              <a:t> of </a:t>
            </a:r>
            <a:r>
              <a:rPr b="1" lang="en-US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>
                <a:solidFill>
                  <a:srgbClr val="FFC000"/>
                </a:solidFill>
              </a:rPr>
              <a:t>, </a:t>
            </a:r>
            <a:r>
              <a:rPr b="1" lang="en-US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>
                <a:solidFill>
                  <a:srgbClr val="FFC000"/>
                </a:solidFill>
              </a:rPr>
              <a:t> not necessarily a </a:t>
            </a:r>
            <a:r>
              <a:rPr b="1" lang="en-US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lang="en-US">
                <a:solidFill>
                  <a:srgbClr val="FFC000"/>
                </a:solidFill>
              </a:rPr>
              <a:t> of </a:t>
            </a:r>
            <a:r>
              <a:rPr b="1" lang="en-US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>
                <a:solidFill>
                  <a:srgbClr val="FFC000"/>
                </a:solidFill>
              </a:rPr>
              <a:t>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b="1" lang="en-US">
                <a:solidFill>
                  <a:srgbClr val="7030A0"/>
                </a:solidFill>
              </a:rPr>
              <a:t>Not transitive (if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>
                <a:solidFill>
                  <a:srgbClr val="7030A0"/>
                </a:solidFill>
              </a:rPr>
              <a:t> is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lang="en-US">
                <a:solidFill>
                  <a:srgbClr val="7030A0"/>
                </a:solidFill>
              </a:rPr>
              <a:t> of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>
                <a:solidFill>
                  <a:srgbClr val="7030A0"/>
                </a:solidFill>
              </a:rPr>
              <a:t>,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>
                <a:solidFill>
                  <a:srgbClr val="7030A0"/>
                </a:solidFill>
              </a:rPr>
              <a:t> is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lang="en-US">
                <a:solidFill>
                  <a:srgbClr val="7030A0"/>
                </a:solidFill>
              </a:rPr>
              <a:t> of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>
                <a:solidFill>
                  <a:srgbClr val="7030A0"/>
                </a:solidFill>
              </a:rPr>
              <a:t>,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>
                <a:solidFill>
                  <a:srgbClr val="7030A0"/>
                </a:solidFill>
              </a:rPr>
              <a:t> not necessarily a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lang="en-US">
                <a:solidFill>
                  <a:srgbClr val="7030A0"/>
                </a:solidFill>
              </a:rPr>
              <a:t> of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>
                <a:solidFill>
                  <a:srgbClr val="7030A0"/>
                </a:solidFill>
              </a:rPr>
              <a:t>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85CFE1"/>
              </a:solidFill>
            </a:endParaRPr>
          </a:p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Unary Operator </a:t>
            </a:r>
            <a:r>
              <a:rPr b="1" lang="en-US">
                <a:solidFill>
                  <a:srgbClr val="FF0000"/>
                </a:solidFill>
              </a:rPr>
              <a:t>Minus (-)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95619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Non-member function takes one argument that must be the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p1(3, 4);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operator-(p1);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calls friend function</a:t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-p1;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p2 = -p1;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Only add one function member or non-member friend to avoid conflict.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6478073" y="1529410"/>
            <a:ext cx="5584973" cy="482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b=0) { x=a; y=b;}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20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2000" u="none" cap="none" strike="noStrike">
                <a:solidFill>
                  <a:srgbClr val="92C8ED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Point&amp;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prototype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operator-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Point&amp; 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  </a:t>
            </a:r>
            <a:endParaRPr b="0" i="0" sz="20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r(p);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r.x = -p.x;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r.y = -p.y;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>
            <a:off x="6210119" y="1576479"/>
            <a:ext cx="36135" cy="488324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</a:t>
            </a:r>
            <a:r>
              <a:rPr b="1" lang="en-US">
                <a:solidFill>
                  <a:srgbClr val="FF0000"/>
                </a:solidFill>
              </a:rPr>
              <a:t> Addition (+)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514247" y="1500049"/>
            <a:ext cx="5507700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Both operands are class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Non-Member function takes two arguments.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p1(3, 4), p2(3, 2);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operator+(p1,p2);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p1+p2;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both p1 and p2 are passed as arguments</a:t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p3 = p1+p2;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5753438" y="1359224"/>
            <a:ext cx="6560524" cy="532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b=0) { x=a; y=b;}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6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q){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Point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R.x =  p.x + q.x;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R.y =  p.y + q.y;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36" name="Google Shape;136;p18"/>
          <p:cNvCxnSpPr/>
          <p:nvPr/>
        </p:nvCxnSpPr>
        <p:spPr>
          <a:xfrm>
            <a:off x="5717303" y="1359224"/>
            <a:ext cx="36135" cy="47919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74335" y="3399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</a:t>
            </a:r>
            <a:r>
              <a:rPr b="1" lang="en-US">
                <a:solidFill>
                  <a:srgbClr val="FF0000"/>
                </a:solidFill>
              </a:rPr>
              <a:t> Addition (+)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639457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b="1" lang="en-US" sz="2400">
                <a:solidFill>
                  <a:srgbClr val="FFC000"/>
                </a:solidFill>
              </a:rPr>
              <a:t>One operand left one is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Non-member function takes two arguments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p1(3, 4);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operator+(p1,3);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p1+10;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both p1 and int 10 are passed as arguments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 = 10;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p3 = p1+a;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759273" y="1471599"/>
            <a:ext cx="6554680" cy="4988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6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q);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6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n);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with int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Point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R.x = p.x +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R.y = p.y +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>
            <a:off x="5723138" y="1437539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</a:t>
            </a:r>
            <a:r>
              <a:rPr b="1" lang="en-US">
                <a:solidFill>
                  <a:srgbClr val="FF0000"/>
                </a:solidFill>
              </a:rPr>
              <a:t> Addition (+)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481595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b="1" lang="en-US" sz="2400">
                <a:solidFill>
                  <a:srgbClr val="7030A0"/>
                </a:solidFill>
              </a:rPr>
              <a:t>One operand right one is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Must define non-member 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Non-member function takes two arguments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p1(3, 4);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operator+(3,p1);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10+p1;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both p1 and int 10 are passed as arguments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 = 10;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p3 = a+p1;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5720613" y="1437539"/>
            <a:ext cx="6583214" cy="4988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q);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n);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with int right operand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7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n,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with int left operand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+(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n, 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Point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R.x = p.x +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R.y = p.y +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>
            <a:off x="5634361" y="1437539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660647" y="3902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</a:t>
            </a:r>
            <a:r>
              <a:rPr b="1" lang="en-US">
                <a:solidFill>
                  <a:srgbClr val="FF0000"/>
                </a:solidFill>
              </a:rPr>
              <a:t> Addition (+)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460613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One operand </a:t>
            </a:r>
            <a:r>
              <a:rPr b="1" lang="en-US" sz="2400">
                <a:solidFill>
                  <a:srgbClr val="FF0000"/>
                </a:solidFill>
              </a:rPr>
              <a:t>right </a:t>
            </a:r>
            <a:r>
              <a:rPr lang="en-US" sz="2400"/>
              <a:t>one is class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Must define non-member 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Non-member function takes two arguments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p1(3, 4);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operator+(3,p1);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10+p1;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both p1 and int 10 are passed as arguments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 = 10;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p3 = a+p1;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>
            <a:off x="5649687" y="1553021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5729491" y="1479150"/>
            <a:ext cx="6583214" cy="4988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 { x=a; y=b;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6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q);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6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n);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with int right operand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b="0" i="0" lang="en-US" sz="1600" u="none" cap="none" strike="noStrike">
                <a:solidFill>
                  <a:srgbClr val="EA875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n,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with int left operand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n,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 +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// Reuse code of right operand function</a:t>
            </a:r>
            <a:endParaRPr b="1" i="0" sz="16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