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sldIdLst>
    <p:sldId id="256"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6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86325" autoAdjust="0"/>
  </p:normalViewPr>
  <p:slideViewPr>
    <p:cSldViewPr>
      <p:cViewPr>
        <p:scale>
          <a:sx n="66" d="100"/>
          <a:sy n="66" d="100"/>
        </p:scale>
        <p:origin x="-1422" y="-126"/>
      </p:cViewPr>
      <p:guideLst>
        <p:guide orient="horz" pos="2160"/>
        <p:guide pos="2880"/>
      </p:guideLst>
    </p:cSldViewPr>
  </p:slideViewPr>
  <p:outlineViewPr>
    <p:cViewPr>
      <p:scale>
        <a:sx n="33" d="100"/>
        <a:sy n="33" d="100"/>
      </p:scale>
      <p:origin x="226" y="308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5"/>
          <p:cNvSpPr>
            <a:spLocks/>
          </p:cNvSpPr>
          <p:nvPr/>
        </p:nvSpPr>
        <p:spPr bwMode="auto">
          <a:xfrm>
            <a:off x="1" y="4324351"/>
            <a:ext cx="1308497" cy="777875"/>
          </a:xfrm>
          <a:custGeom>
            <a:avLst/>
            <a:gdLst>
              <a:gd name="T0" fmla="*/ 2147483647 w 372"/>
              <a:gd name="T1" fmla="*/ 2147483647 h 166"/>
              <a:gd name="T2" fmla="*/ 2147483647 w 372"/>
              <a:gd name="T3" fmla="*/ 2147483647 h 166"/>
              <a:gd name="T4" fmla="*/ 2147483647 w 372"/>
              <a:gd name="T5" fmla="*/ 2147483647 h 166"/>
              <a:gd name="T6" fmla="*/ 2147483647 w 372"/>
              <a:gd name="T7" fmla="*/ 1910390710 h 166"/>
              <a:gd name="T8" fmla="*/ 2147483647 w 372"/>
              <a:gd name="T9" fmla="*/ 1712768286 h 166"/>
              <a:gd name="T10" fmla="*/ 2147483647 w 372"/>
              <a:gd name="T11" fmla="*/ 65875703 h 166"/>
              <a:gd name="T12" fmla="*/ 2147483647 w 372"/>
              <a:gd name="T13" fmla="*/ 43917136 h 166"/>
              <a:gd name="T14" fmla="*/ 2147483647 w 372"/>
              <a:gd name="T15" fmla="*/ 0 h 166"/>
              <a:gd name="T16" fmla="*/ 0 w 372"/>
              <a:gd name="T17" fmla="*/ 0 h 166"/>
              <a:gd name="T18" fmla="*/ 0 w 372"/>
              <a:gd name="T19" fmla="*/ 2147483647 h 166"/>
              <a:gd name="T20" fmla="*/ 2147483647 w 372"/>
              <a:gd name="T21" fmla="*/ 2147483647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D8C30436-AFEF-41DF-A3DD-EA233E18E071}" type="datetime1">
              <a:rPr lang="en-US" altLang="en-US">
                <a:solidFill>
                  <a:prstClr val="black">
                    <a:tint val="75000"/>
                  </a:prstClr>
                </a:solidFill>
              </a:rPr>
              <a:pPr>
                <a:defRPr/>
              </a:pPr>
              <a:t>1/26/2018</a:t>
            </a:fld>
            <a:endParaRPr lang="en-US" sz="180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a:xfrm>
            <a:off x="398859" y="4529139"/>
            <a:ext cx="584597" cy="365125"/>
          </a:xfrm>
        </p:spPr>
        <p:txBody>
          <a:bodyPr/>
          <a:lstStyle>
            <a:lvl1pPr>
              <a:defRPr/>
            </a:lvl1pPr>
          </a:lstStyle>
          <a:p>
            <a:pPr>
              <a:defRPr/>
            </a:pPr>
            <a:fld id="{16D2DB85-BDF7-4FE0-A51F-5DF32F8B1771}"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910153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8933158F-DB3D-4626-8083-8B43645A0919}" type="datetime1">
              <a:rPr lang="en-US" altLang="en-US">
                <a:solidFill>
                  <a:prstClr val="black">
                    <a:tint val="75000"/>
                  </a:prstClr>
                </a:solidFill>
              </a:rPr>
              <a:pPr>
                <a:defRPr/>
              </a:pPr>
              <a:t>1/26/2018</a:t>
            </a:fld>
            <a:endParaRPr lang="en-US" sz="180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B7900D0-583C-44F8-82D0-CACD5D4CDAD3}"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60764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3572" y="31781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15381D-D14A-44EB-9411-F1D8FFE5A87E}" type="datetime1">
              <a:rPr lang="en-US" altLang="en-US">
                <a:solidFill>
                  <a:prstClr val="black">
                    <a:tint val="75000"/>
                  </a:prstClr>
                </a:solidFill>
              </a:rPr>
              <a:pPr>
                <a:defRPr/>
              </a:pPr>
              <a:t>1/26/2018</a:t>
            </a:fld>
            <a:endParaRPr lang="en-US" sz="180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a:xfrm>
            <a:off x="398859" y="3244851"/>
            <a:ext cx="584597" cy="365125"/>
          </a:xfrm>
        </p:spPr>
        <p:txBody>
          <a:bodyPr/>
          <a:lstStyle>
            <a:lvl1pPr>
              <a:defRPr/>
            </a:lvl1pPr>
          </a:lstStyle>
          <a:p>
            <a:pPr>
              <a:defRPr/>
            </a:pPr>
            <a:fld id="{8DE2B3EF-C8EF-483F-BD3E-F7F38CAE18F2}"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974779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85D3882A-E96F-46C6-B9A2-B2260314C002}" type="datetime1">
              <a:rPr lang="en-US" altLang="en-US">
                <a:solidFill>
                  <a:prstClr val="black">
                    <a:tint val="75000"/>
                  </a:prstClr>
                </a:solidFill>
              </a:rPr>
              <a:pPr>
                <a:defRPr/>
              </a:pPr>
              <a:t>1/26/2018</a:t>
            </a:fld>
            <a:endParaRPr lang="en-US" sz="180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887E23E-7BEB-4EF7-951A-2496AF53C8B2}"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76805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35"/>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D6B6CACF-B157-4973-87BA-77F5633325AA}" type="datetime1">
              <a:rPr lang="en-US" altLang="en-US">
                <a:solidFill>
                  <a:prstClr val="black">
                    <a:tint val="75000"/>
                  </a:prstClr>
                </a:solidFill>
              </a:rPr>
              <a:pPr>
                <a:defRPr/>
              </a:pPr>
              <a:t>1/26/2018</a:t>
            </a:fld>
            <a:endParaRPr lang="en-US" sz="1800">
              <a:solidFill>
                <a:prstClr val="black"/>
              </a:solidFill>
            </a:endParaRPr>
          </a:p>
        </p:txBody>
      </p:sp>
      <p:sp>
        <p:nvSpPr>
          <p:cNvPr id="9"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1" name="Slide Number Placeholder 5"/>
          <p:cNvSpPr>
            <a:spLocks noGrp="1"/>
          </p:cNvSpPr>
          <p:nvPr>
            <p:ph type="sldNum" sz="quarter" idx="12"/>
          </p:nvPr>
        </p:nvSpPr>
        <p:spPr/>
        <p:txBody>
          <a:bodyPr/>
          <a:lstStyle>
            <a:lvl1pPr>
              <a:defRPr/>
            </a:lvl1pPr>
          </a:lstStyle>
          <a:p>
            <a:pPr>
              <a:defRPr/>
            </a:pPr>
            <a:fld id="{C363C7E3-230D-44D7-91D5-EB4426A29C82}"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480004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D5AAFCB2-1718-42F2-BD1A-B64257AB9808}" type="datetime1">
              <a:rPr lang="en-US" altLang="en-US">
                <a:solidFill>
                  <a:prstClr val="black">
                    <a:tint val="75000"/>
                  </a:prstClr>
                </a:solidFill>
              </a:rPr>
              <a:pPr>
                <a:defRPr/>
              </a:pPr>
              <a:t>1/26/2018</a:t>
            </a:fld>
            <a:endParaRPr lang="en-US" sz="1800">
              <a:solidFill>
                <a:prstClr val="black"/>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4"/>
          <p:cNvSpPr>
            <a:spLocks noGrp="1"/>
          </p:cNvSpPr>
          <p:nvPr>
            <p:ph type="sldNum" sz="quarter" idx="12"/>
          </p:nvPr>
        </p:nvSpPr>
        <p:spPr/>
        <p:txBody>
          <a:bodyPr/>
          <a:lstStyle>
            <a:lvl1pPr>
              <a:defRPr/>
            </a:lvl1pPr>
          </a:lstStyle>
          <a:p>
            <a:pPr>
              <a:defRPr/>
            </a:pPr>
            <a:fld id="{20BC8177-2157-4E57-A167-47A3D3CAECB3}"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1271884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3" name="Date Placeholder 1"/>
          <p:cNvSpPr>
            <a:spLocks noGrp="1"/>
          </p:cNvSpPr>
          <p:nvPr>
            <p:ph type="dt" sz="half" idx="10"/>
          </p:nvPr>
        </p:nvSpPr>
        <p:spPr/>
        <p:txBody>
          <a:bodyPr/>
          <a:lstStyle>
            <a:lvl1pPr>
              <a:defRPr/>
            </a:lvl1pPr>
          </a:lstStyle>
          <a:p>
            <a:pPr>
              <a:defRPr/>
            </a:pPr>
            <a:fld id="{DE430B71-A89F-4325-BB47-2135C7E83574}" type="datetime1">
              <a:rPr lang="en-US" altLang="en-US">
                <a:solidFill>
                  <a:prstClr val="black">
                    <a:tint val="75000"/>
                  </a:prstClr>
                </a:solidFill>
              </a:rPr>
              <a:pPr>
                <a:defRPr/>
              </a:pPr>
              <a:t>1/26/2018</a:t>
            </a:fld>
            <a:endParaRPr lang="en-US" sz="1800">
              <a:solidFill>
                <a:prstClr val="black"/>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3"/>
          <p:cNvSpPr>
            <a:spLocks noGrp="1"/>
          </p:cNvSpPr>
          <p:nvPr>
            <p:ph type="sldNum" sz="quarter" idx="12"/>
          </p:nvPr>
        </p:nvSpPr>
        <p:spPr/>
        <p:txBody>
          <a:bodyPr/>
          <a:lstStyle>
            <a:lvl1pPr>
              <a:defRPr/>
            </a:lvl1pPr>
          </a:lstStyle>
          <a:p>
            <a:pPr>
              <a:defRPr/>
            </a:pPr>
            <a:fld id="{5AA1BDF3-EA6C-4031-96F1-9CC4491B4829}"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4097671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FC2E47D-5D20-48E7-8D97-48303DEC6F3B}" type="datetime1">
              <a:rPr lang="en-US" altLang="en-US">
                <a:solidFill>
                  <a:prstClr val="black">
                    <a:tint val="75000"/>
                  </a:prstClr>
                </a:solidFill>
              </a:rPr>
              <a:pPr>
                <a:defRPr/>
              </a:pPr>
              <a:t>1/26/2018</a:t>
            </a:fld>
            <a:endParaRPr lang="en-US" sz="180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pPr>
              <a:defRPr/>
            </a:pPr>
            <a:fld id="{162F2EB5-6455-4580-9E3A-F7C130C0ECE5}"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277562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3572" y="491172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D7926AEE-486B-4A3A-8C1D-BDFC614BAE4A}" type="datetime1">
              <a:rPr lang="en-US" altLang="en-US">
                <a:solidFill>
                  <a:prstClr val="black">
                    <a:tint val="75000"/>
                  </a:prstClr>
                </a:solidFill>
              </a:rPr>
              <a:pPr>
                <a:defRPr/>
              </a:pPr>
              <a:t>1/26/2018</a:t>
            </a:fld>
            <a:endParaRPr lang="en-US" sz="180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2"/>
          </p:nvPr>
        </p:nvSpPr>
        <p:spPr>
          <a:xfrm>
            <a:off x="398859" y="4983164"/>
            <a:ext cx="584597" cy="365125"/>
          </a:xfrm>
        </p:spPr>
        <p:txBody>
          <a:bodyPr/>
          <a:lstStyle>
            <a:lvl1pPr>
              <a:defRPr/>
            </a:lvl1pPr>
          </a:lstStyle>
          <a:p>
            <a:pPr>
              <a:defRPr/>
            </a:pPr>
            <a:fld id="{109E01A7-8D9A-415D-9345-F39500233DA1}"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138628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3572" y="31781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22F61C-8B3D-4D4D-836A-EDB19FC1937B}" type="datetime1">
              <a:rPr lang="en-US" altLang="en-US">
                <a:solidFill>
                  <a:prstClr val="black">
                    <a:tint val="75000"/>
                  </a:prstClr>
                </a:solidFill>
              </a:rPr>
              <a:pPr>
                <a:defRPr/>
              </a:pPr>
              <a:t>1/26/2018</a:t>
            </a:fld>
            <a:endParaRPr lang="en-US" sz="180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a:xfrm>
            <a:off x="398859" y="3244851"/>
            <a:ext cx="584597" cy="365125"/>
          </a:xfrm>
        </p:spPr>
        <p:txBody>
          <a:bodyPr/>
          <a:lstStyle>
            <a:lvl1pPr>
              <a:defRPr/>
            </a:lvl1pPr>
          </a:lstStyle>
          <a:p>
            <a:pPr>
              <a:defRPr/>
            </a:pPr>
            <a:fld id="{B9E6ADEE-3DAF-4376-AE0F-FE121E541136}"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1062955931"/>
      </p:ext>
    </p:extLst>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3572" y="31781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6" name="TextBox 36"/>
          <p:cNvSpPr txBox="1">
            <a:spLocks noChangeArrowheads="1"/>
          </p:cNvSpPr>
          <p:nvPr/>
        </p:nvSpPr>
        <p:spPr bwMode="auto">
          <a:xfrm>
            <a:off x="1850231"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itchFamily="34" charset="0"/>
              <a:defRPr>
                <a:solidFill>
                  <a:schemeClr val="tx1"/>
                </a:solidFill>
                <a:latin typeface="Arial" pitchFamily="34" charset="0"/>
                <a:ea typeface="SimSun" pitchFamily="2" charset="-122"/>
              </a:defRPr>
            </a:lvl1pPr>
            <a:lvl2pPr marL="742950" indent="-285750">
              <a:buFont typeface="Arial" pitchFamily="34" charset="0"/>
              <a:defRPr>
                <a:solidFill>
                  <a:schemeClr val="tx1"/>
                </a:solidFill>
                <a:latin typeface="Arial" pitchFamily="34" charset="0"/>
                <a:ea typeface="SimSun" pitchFamily="2" charset="-122"/>
              </a:defRPr>
            </a:lvl2pPr>
            <a:lvl3pPr marL="1143000" indent="-228600">
              <a:buFont typeface="Arial" pitchFamily="34" charset="0"/>
              <a:defRPr>
                <a:solidFill>
                  <a:schemeClr val="tx1"/>
                </a:solidFill>
                <a:latin typeface="Arial" pitchFamily="34" charset="0"/>
                <a:ea typeface="SimSun" pitchFamily="2" charset="-122"/>
              </a:defRPr>
            </a:lvl3pPr>
            <a:lvl4pPr marL="1600200" indent="-228600">
              <a:buFont typeface="Arial" pitchFamily="34" charset="0"/>
              <a:defRPr>
                <a:solidFill>
                  <a:schemeClr val="tx1"/>
                </a:solidFill>
                <a:latin typeface="Arial" pitchFamily="34" charset="0"/>
                <a:ea typeface="SimSun" pitchFamily="2" charset="-122"/>
              </a:defRPr>
            </a:lvl4pPr>
            <a:lvl5pPr marL="2057400" indent="-228600">
              <a:buFont typeface="Arial" pitchFamily="34" charse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fontAlgn="base">
              <a:spcBef>
                <a:spcPct val="0"/>
              </a:spcBef>
              <a:spcAft>
                <a:spcPct val="0"/>
              </a:spcAft>
              <a:defRPr/>
            </a:pPr>
            <a:r>
              <a:rPr lang="en-US" sz="8000" smtClean="0">
                <a:solidFill>
                  <a:srgbClr val="A53010"/>
                </a:solidFill>
              </a:rPr>
              <a:t>“</a:t>
            </a:r>
          </a:p>
        </p:txBody>
      </p:sp>
      <p:sp>
        <p:nvSpPr>
          <p:cNvPr id="7" name="TextBox 37"/>
          <p:cNvSpPr txBox="1">
            <a:spLocks noChangeArrowheads="1"/>
          </p:cNvSpPr>
          <p:nvPr/>
        </p:nvSpPr>
        <p:spPr bwMode="auto">
          <a:xfrm>
            <a:off x="8335566"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itchFamily="34" charset="0"/>
              <a:defRPr>
                <a:solidFill>
                  <a:schemeClr val="tx1"/>
                </a:solidFill>
                <a:latin typeface="Arial" pitchFamily="34" charset="0"/>
                <a:ea typeface="SimSun" pitchFamily="2" charset="-122"/>
              </a:defRPr>
            </a:lvl1pPr>
            <a:lvl2pPr marL="742950" indent="-285750">
              <a:buFont typeface="Arial" pitchFamily="34" charset="0"/>
              <a:defRPr>
                <a:solidFill>
                  <a:schemeClr val="tx1"/>
                </a:solidFill>
                <a:latin typeface="Arial" pitchFamily="34" charset="0"/>
                <a:ea typeface="SimSun" pitchFamily="2" charset="-122"/>
              </a:defRPr>
            </a:lvl2pPr>
            <a:lvl3pPr marL="1143000" indent="-228600">
              <a:buFont typeface="Arial" pitchFamily="34" charset="0"/>
              <a:defRPr>
                <a:solidFill>
                  <a:schemeClr val="tx1"/>
                </a:solidFill>
                <a:latin typeface="Arial" pitchFamily="34" charset="0"/>
                <a:ea typeface="SimSun" pitchFamily="2" charset="-122"/>
              </a:defRPr>
            </a:lvl3pPr>
            <a:lvl4pPr marL="1600200" indent="-228600">
              <a:buFont typeface="Arial" pitchFamily="34" charset="0"/>
              <a:defRPr>
                <a:solidFill>
                  <a:schemeClr val="tx1"/>
                </a:solidFill>
                <a:latin typeface="Arial" pitchFamily="34" charset="0"/>
                <a:ea typeface="SimSun" pitchFamily="2" charset="-122"/>
              </a:defRPr>
            </a:lvl4pPr>
            <a:lvl5pPr marL="2057400" indent="-228600">
              <a:buFont typeface="Arial" pitchFamily="34" charse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fontAlgn="base">
              <a:spcBef>
                <a:spcPct val="0"/>
              </a:spcBef>
              <a:spcAft>
                <a:spcPct val="0"/>
              </a:spcAft>
              <a:defRPr/>
            </a:pPr>
            <a:r>
              <a:rPr lang="en-US" sz="8000" smtClean="0">
                <a:solidFill>
                  <a:srgbClr val="A53010"/>
                </a:solidFill>
              </a:rPr>
              <a:t>”</a:t>
            </a:r>
          </a:p>
        </p:txBody>
      </p:sp>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18A6A9B8-83DA-40D1-8E69-7199C5EDA032}" type="datetime1">
              <a:rPr lang="en-US" altLang="en-US">
                <a:solidFill>
                  <a:prstClr val="black">
                    <a:tint val="75000"/>
                  </a:prstClr>
                </a:solidFill>
              </a:rPr>
              <a:pPr>
                <a:defRPr/>
              </a:pPr>
              <a:t>1/26/2018</a:t>
            </a:fld>
            <a:endParaRPr lang="en-US" sz="1800">
              <a:solidFill>
                <a:prstClr val="black"/>
              </a:solidFill>
            </a:endParaRPr>
          </a:p>
        </p:txBody>
      </p:sp>
      <p:sp>
        <p:nvSpPr>
          <p:cNvPr id="9" name="Footer Placeholder 4"/>
          <p:cNvSpPr>
            <a:spLocks noGrp="1"/>
          </p:cNvSpPr>
          <p:nvPr>
            <p:ph type="ftr" sz="quarter" idx="15"/>
          </p:nvPr>
        </p:nvSpPr>
        <p:spPr/>
        <p:txBody>
          <a:bodyPr/>
          <a:lstStyle>
            <a:lvl1pPr>
              <a:defRPr/>
            </a:lvl1pPr>
          </a:lstStyle>
          <a:p>
            <a:pPr>
              <a:defRPr/>
            </a:pPr>
            <a:endParaRPr lang="en-US">
              <a:solidFill>
                <a:prstClr val="black">
                  <a:tint val="75000"/>
                </a:prstClr>
              </a:solidFill>
            </a:endParaRPr>
          </a:p>
        </p:txBody>
      </p:sp>
      <p:sp>
        <p:nvSpPr>
          <p:cNvPr id="10" name="Slide Number Placeholder 5"/>
          <p:cNvSpPr>
            <a:spLocks noGrp="1"/>
          </p:cNvSpPr>
          <p:nvPr>
            <p:ph type="sldNum" sz="quarter" idx="16"/>
          </p:nvPr>
        </p:nvSpPr>
        <p:spPr>
          <a:xfrm>
            <a:off x="398859" y="3244851"/>
            <a:ext cx="584597" cy="365125"/>
          </a:xfrm>
        </p:spPr>
        <p:txBody>
          <a:bodyPr/>
          <a:lstStyle>
            <a:lvl1pPr>
              <a:defRPr/>
            </a:lvl1pPr>
          </a:lstStyle>
          <a:p>
            <a:pPr>
              <a:defRPr/>
            </a:pPr>
            <a:fld id="{15FBDA0B-0566-4FF1-83D7-C48657A47621}"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2136264208"/>
      </p:ext>
    </p:extLst>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3572" y="491172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9F39A202-24E4-452E-B1E1-EF1E75896C61}" type="datetime1">
              <a:rPr lang="en-US" altLang="en-US">
                <a:solidFill>
                  <a:prstClr val="black">
                    <a:tint val="75000"/>
                  </a:prstClr>
                </a:solidFill>
              </a:rPr>
              <a:pPr>
                <a:defRPr/>
              </a:pPr>
              <a:t>1/26/2018</a:t>
            </a:fld>
            <a:endParaRPr lang="en-US" sz="180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2"/>
          </p:nvPr>
        </p:nvSpPr>
        <p:spPr>
          <a:xfrm>
            <a:off x="398859" y="4983164"/>
            <a:ext cx="584597" cy="365125"/>
          </a:xfrm>
        </p:spPr>
        <p:txBody>
          <a:bodyPr/>
          <a:lstStyle>
            <a:lvl1pPr>
              <a:defRPr/>
            </a:lvl1pPr>
          </a:lstStyle>
          <a:p>
            <a:pPr>
              <a:defRPr/>
            </a:pPr>
            <a:fld id="{2AFA823C-BA61-47C8-B974-E5BD3BF2EEAF}"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1698415137"/>
      </p:ext>
    </p:extLst>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3572" y="491172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6" name="TextBox 36"/>
          <p:cNvSpPr txBox="1">
            <a:spLocks noChangeArrowheads="1"/>
          </p:cNvSpPr>
          <p:nvPr/>
        </p:nvSpPr>
        <p:spPr bwMode="auto">
          <a:xfrm>
            <a:off x="1850231"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itchFamily="34" charset="0"/>
              <a:defRPr>
                <a:solidFill>
                  <a:schemeClr val="tx1"/>
                </a:solidFill>
                <a:latin typeface="Arial" pitchFamily="34" charset="0"/>
                <a:ea typeface="SimSun" pitchFamily="2" charset="-122"/>
              </a:defRPr>
            </a:lvl1pPr>
            <a:lvl2pPr marL="742950" indent="-285750">
              <a:buFont typeface="Arial" pitchFamily="34" charset="0"/>
              <a:defRPr>
                <a:solidFill>
                  <a:schemeClr val="tx1"/>
                </a:solidFill>
                <a:latin typeface="Arial" pitchFamily="34" charset="0"/>
                <a:ea typeface="SimSun" pitchFamily="2" charset="-122"/>
              </a:defRPr>
            </a:lvl2pPr>
            <a:lvl3pPr marL="1143000" indent="-228600">
              <a:buFont typeface="Arial" pitchFamily="34" charset="0"/>
              <a:defRPr>
                <a:solidFill>
                  <a:schemeClr val="tx1"/>
                </a:solidFill>
                <a:latin typeface="Arial" pitchFamily="34" charset="0"/>
                <a:ea typeface="SimSun" pitchFamily="2" charset="-122"/>
              </a:defRPr>
            </a:lvl3pPr>
            <a:lvl4pPr marL="1600200" indent="-228600">
              <a:buFont typeface="Arial" pitchFamily="34" charset="0"/>
              <a:defRPr>
                <a:solidFill>
                  <a:schemeClr val="tx1"/>
                </a:solidFill>
                <a:latin typeface="Arial" pitchFamily="34" charset="0"/>
                <a:ea typeface="SimSun" pitchFamily="2" charset="-122"/>
              </a:defRPr>
            </a:lvl4pPr>
            <a:lvl5pPr marL="2057400" indent="-228600">
              <a:buFont typeface="Arial" pitchFamily="34" charse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fontAlgn="base">
              <a:spcBef>
                <a:spcPct val="0"/>
              </a:spcBef>
              <a:spcAft>
                <a:spcPct val="0"/>
              </a:spcAft>
              <a:defRPr/>
            </a:pPr>
            <a:r>
              <a:rPr lang="en-US" sz="8000" smtClean="0">
                <a:solidFill>
                  <a:srgbClr val="A53010"/>
                </a:solidFill>
              </a:rPr>
              <a:t>“</a:t>
            </a:r>
          </a:p>
        </p:txBody>
      </p:sp>
      <p:sp>
        <p:nvSpPr>
          <p:cNvPr id="7" name="TextBox 37"/>
          <p:cNvSpPr txBox="1">
            <a:spLocks noChangeArrowheads="1"/>
          </p:cNvSpPr>
          <p:nvPr/>
        </p:nvSpPr>
        <p:spPr bwMode="auto">
          <a:xfrm>
            <a:off x="8335566"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itchFamily="34" charset="0"/>
              <a:defRPr>
                <a:solidFill>
                  <a:schemeClr val="tx1"/>
                </a:solidFill>
                <a:latin typeface="Arial" pitchFamily="34" charset="0"/>
                <a:ea typeface="SimSun" pitchFamily="2" charset="-122"/>
              </a:defRPr>
            </a:lvl1pPr>
            <a:lvl2pPr marL="742950" indent="-285750">
              <a:buFont typeface="Arial" pitchFamily="34" charset="0"/>
              <a:defRPr>
                <a:solidFill>
                  <a:schemeClr val="tx1"/>
                </a:solidFill>
                <a:latin typeface="Arial" pitchFamily="34" charset="0"/>
                <a:ea typeface="SimSun" pitchFamily="2" charset="-122"/>
              </a:defRPr>
            </a:lvl2pPr>
            <a:lvl3pPr marL="1143000" indent="-228600">
              <a:buFont typeface="Arial" pitchFamily="34" charset="0"/>
              <a:defRPr>
                <a:solidFill>
                  <a:schemeClr val="tx1"/>
                </a:solidFill>
                <a:latin typeface="Arial" pitchFamily="34" charset="0"/>
                <a:ea typeface="SimSun" pitchFamily="2" charset="-122"/>
              </a:defRPr>
            </a:lvl3pPr>
            <a:lvl4pPr marL="1600200" indent="-228600">
              <a:buFont typeface="Arial" pitchFamily="34" charset="0"/>
              <a:defRPr>
                <a:solidFill>
                  <a:schemeClr val="tx1"/>
                </a:solidFill>
                <a:latin typeface="Arial" pitchFamily="34" charset="0"/>
                <a:ea typeface="SimSun" pitchFamily="2" charset="-122"/>
              </a:defRPr>
            </a:lvl4pPr>
            <a:lvl5pPr marL="2057400" indent="-228600">
              <a:buFont typeface="Arial" pitchFamily="34" charse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fontAlgn="base">
              <a:spcBef>
                <a:spcPct val="0"/>
              </a:spcBef>
              <a:spcAft>
                <a:spcPct val="0"/>
              </a:spcAft>
              <a:defRPr/>
            </a:pPr>
            <a:r>
              <a:rPr lang="en-US" sz="8000" smtClean="0">
                <a:solidFill>
                  <a:srgbClr val="A53010"/>
                </a:solidFill>
              </a:rPr>
              <a:t>”</a:t>
            </a:r>
          </a:p>
        </p:txBody>
      </p:sp>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5A17C9C8-2010-4342-A2F2-0F0A6135C91C}" type="datetime1">
              <a:rPr lang="en-US" altLang="en-US">
                <a:solidFill>
                  <a:prstClr val="black">
                    <a:tint val="75000"/>
                  </a:prstClr>
                </a:solidFill>
              </a:rPr>
              <a:pPr>
                <a:defRPr/>
              </a:pPr>
              <a:t>1/26/2018</a:t>
            </a:fld>
            <a:endParaRPr lang="en-US" sz="1800">
              <a:solidFill>
                <a:prstClr val="black"/>
              </a:solidFill>
            </a:endParaRPr>
          </a:p>
        </p:txBody>
      </p:sp>
      <p:sp>
        <p:nvSpPr>
          <p:cNvPr id="9" name="Footer Placeholder 5"/>
          <p:cNvSpPr>
            <a:spLocks noGrp="1"/>
          </p:cNvSpPr>
          <p:nvPr>
            <p:ph type="ftr" sz="quarter" idx="15"/>
          </p:nvPr>
        </p:nvSpPr>
        <p:spPr/>
        <p:txBody>
          <a:bodyPr/>
          <a:lstStyle>
            <a:lvl1pPr>
              <a:defRPr/>
            </a:lvl1pPr>
          </a:lstStyle>
          <a:p>
            <a:pPr>
              <a:defRPr/>
            </a:pPr>
            <a:endParaRPr lang="en-US">
              <a:solidFill>
                <a:prstClr val="black">
                  <a:tint val="75000"/>
                </a:prstClr>
              </a:solidFill>
            </a:endParaRPr>
          </a:p>
        </p:txBody>
      </p:sp>
      <p:sp>
        <p:nvSpPr>
          <p:cNvPr id="10" name="Slide Number Placeholder 6"/>
          <p:cNvSpPr>
            <a:spLocks noGrp="1"/>
          </p:cNvSpPr>
          <p:nvPr>
            <p:ph type="sldNum" sz="quarter" idx="16"/>
          </p:nvPr>
        </p:nvSpPr>
        <p:spPr>
          <a:xfrm>
            <a:off x="398859" y="4983164"/>
            <a:ext cx="584597" cy="365125"/>
          </a:xfrm>
        </p:spPr>
        <p:txBody>
          <a:bodyPr/>
          <a:lstStyle>
            <a:lvl1pPr>
              <a:defRPr/>
            </a:lvl1pPr>
          </a:lstStyle>
          <a:p>
            <a:pPr>
              <a:defRPr/>
            </a:pPr>
            <a:fld id="{85E83857-887D-471A-95DE-B4B36AC3DF8F}"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261524180"/>
      </p:ext>
    </p:extLst>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3572" y="491172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2CBD539D-523E-4D20-97ED-0A232C748D4E}" type="datetime1">
              <a:rPr lang="en-US" altLang="en-US">
                <a:solidFill>
                  <a:prstClr val="black">
                    <a:tint val="75000"/>
                  </a:prstClr>
                </a:solidFill>
              </a:rPr>
              <a:pPr>
                <a:defRPr/>
              </a:pPr>
              <a:t>1/26/2018</a:t>
            </a:fld>
            <a:endParaRPr lang="en-US" sz="1800">
              <a:solidFill>
                <a:prstClr val="black"/>
              </a:solidFill>
            </a:endParaRPr>
          </a:p>
        </p:txBody>
      </p:sp>
      <p:sp>
        <p:nvSpPr>
          <p:cNvPr id="7" name="Footer Placeholder 5"/>
          <p:cNvSpPr>
            <a:spLocks noGrp="1"/>
          </p:cNvSpPr>
          <p:nvPr>
            <p:ph type="ftr" sz="quarter" idx="15"/>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6"/>
          </p:nvPr>
        </p:nvSpPr>
        <p:spPr>
          <a:xfrm>
            <a:off x="398859" y="4983164"/>
            <a:ext cx="584597" cy="365125"/>
          </a:xfrm>
        </p:spPr>
        <p:txBody>
          <a:bodyPr/>
          <a:lstStyle>
            <a:lvl1pPr>
              <a:defRPr/>
            </a:lvl1pPr>
          </a:lstStyle>
          <a:p>
            <a:pPr>
              <a:defRPr/>
            </a:pPr>
            <a:fld id="{7181CD9F-95EC-4B6C-97F1-229DF4C49E01}"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3165391580"/>
      </p:ext>
    </p:extLst>
  </p:cSld>
  <p:clrMapOvr>
    <a:masterClrMapping/>
  </p:clrMapOvr>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AFBCFD9-88BD-4C34-A511-E225E26F6C77}" type="datetime1">
              <a:rPr lang="en-US" altLang="en-US">
                <a:solidFill>
                  <a:prstClr val="black">
                    <a:tint val="75000"/>
                  </a:prstClr>
                </a:solidFill>
              </a:rPr>
              <a:pPr>
                <a:defRPr/>
              </a:pPr>
              <a:t>1/26/2018</a:t>
            </a:fld>
            <a:endParaRPr lang="en-US" sz="180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A647314-B7ED-4812-A288-719B4D21B961}"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1706857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3572" y="714375"/>
            <a:ext cx="1191816" cy="508000"/>
          </a:xfrm>
          <a:custGeom>
            <a:avLst/>
            <a:gdLst>
              <a:gd name="T0" fmla="*/ 273053706 w 9248"/>
              <a:gd name="T1" fmla="*/ 12131599 h 10000"/>
              <a:gd name="T2" fmla="*/ 233695941 w 9248"/>
              <a:gd name="T3" fmla="*/ 485140 h 10000"/>
              <a:gd name="T4" fmla="*/ 232839710 w 9248"/>
              <a:gd name="T5" fmla="*/ 242570 h 10000"/>
              <a:gd name="T6" fmla="*/ 230389064 w 9248"/>
              <a:gd name="T7" fmla="*/ 0 h 10000"/>
              <a:gd name="T8" fmla="*/ 214799575 w 9248"/>
              <a:gd name="T9" fmla="*/ 0 h 10000"/>
              <a:gd name="T10" fmla="*/ 0 w 9248"/>
              <a:gd name="T11" fmla="*/ 180645 h 10000"/>
              <a:gd name="T12" fmla="*/ 738184 w 9248"/>
              <a:gd name="T13" fmla="*/ 25806400 h 10000"/>
              <a:gd name="T14" fmla="*/ 214799575 w 9248"/>
              <a:gd name="T15" fmla="*/ 25718668 h 10000"/>
              <a:gd name="T16" fmla="*/ 230389064 w 9248"/>
              <a:gd name="T17" fmla="*/ 25718668 h 10000"/>
              <a:gd name="T18" fmla="*/ 232839710 w 9248"/>
              <a:gd name="T19" fmla="*/ 25476098 h 10000"/>
              <a:gd name="T20" fmla="*/ 233695941 w 9248"/>
              <a:gd name="T21" fmla="*/ 25233478 h 10000"/>
              <a:gd name="T22" fmla="*/ 273053706 w 9248"/>
              <a:gd name="T23" fmla="*/ 13587070 h 10000"/>
              <a:gd name="T24" fmla="*/ 273053706 w 9248"/>
              <a:gd name="T25" fmla="*/ 12131599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F848946-D863-4479-986B-EB1D18C9E697}" type="datetime1">
              <a:rPr lang="en-US" altLang="en-US">
                <a:solidFill>
                  <a:prstClr val="black">
                    <a:tint val="75000"/>
                  </a:prstClr>
                </a:solidFill>
              </a:rPr>
              <a:pPr>
                <a:defRPr/>
              </a:pPr>
              <a:t>1/26/2018</a:t>
            </a:fld>
            <a:endParaRPr lang="en-US" sz="180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A0054AE-C4D1-410F-8166-A7545AAA6246}" type="slidenum">
              <a:rPr lang="en-US" altLang="en-US"/>
              <a:pPr>
                <a:defRPr/>
              </a:pPr>
              <a:t>‹#›</a:t>
            </a:fld>
            <a:endParaRPr lang="en-US" altLang="en-US" sz="1800">
              <a:solidFill>
                <a:prstClr val="black"/>
              </a:solidFill>
            </a:endParaRPr>
          </a:p>
        </p:txBody>
      </p:sp>
    </p:spTree>
    <p:extLst>
      <p:ext uri="{BB962C8B-B14F-4D97-AF65-F5344CB8AC3E}">
        <p14:creationId xmlns:p14="http://schemas.microsoft.com/office/powerpoint/2010/main" val="6224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F98ECC-B411-434F-AA10-B9AD10AD04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3EFE25-1742-4461-8E5E-443B6BE9D305}" type="datetimeFigureOut">
              <a:rPr lang="en-US" smtClean="0"/>
              <a:pPr/>
              <a:t>1/26/2018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F98ECC-B411-434F-AA10-B9AD10AD04B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F3EFE25-1742-4461-8E5E-443B6BE9D305}" type="datetimeFigureOut">
              <a:rPr lang="en-US" smtClean="0"/>
              <a:pPr/>
              <a:t>1/26/2018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2F98ECC-B411-434F-AA10-B9AD10AD04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1"/>
            <a:ext cx="2138363" cy="6638925"/>
            <a:chOff x="2487613" y="285750"/>
            <a:chExt cx="2428875" cy="5654676"/>
          </a:xfrm>
        </p:grpSpPr>
        <p:sp>
          <p:nvSpPr>
            <p:cNvPr id="1046" name="Freeform 11"/>
            <p:cNvSpPr>
              <a:spLocks/>
            </p:cNvSpPr>
            <p:nvPr/>
          </p:nvSpPr>
          <p:spPr bwMode="auto">
            <a:xfrm>
              <a:off x="2487613" y="2284413"/>
              <a:ext cx="85725" cy="533400"/>
            </a:xfrm>
            <a:custGeom>
              <a:avLst/>
              <a:gdLst>
                <a:gd name="T0" fmla="*/ 334035256 w 22"/>
                <a:gd name="T1" fmla="*/ 2092026176 h 136"/>
                <a:gd name="T2" fmla="*/ 258117975 w 22"/>
                <a:gd name="T3" fmla="*/ 1230604787 h 136"/>
                <a:gd name="T4" fmla="*/ 0 w 22"/>
                <a:gd name="T5" fmla="*/ 0 h 136"/>
                <a:gd name="T6" fmla="*/ 0 w 22"/>
                <a:gd name="T7" fmla="*/ 538388859 h 136"/>
                <a:gd name="T8" fmla="*/ 303669123 w 22"/>
                <a:gd name="T9" fmla="*/ 1907434478 h 136"/>
                <a:gd name="T10" fmla="*/ 334035256 w 22"/>
                <a:gd name="T11" fmla="*/ 209202617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7" name="Freeform 12"/>
            <p:cNvSpPr>
              <a:spLocks/>
            </p:cNvSpPr>
            <p:nvPr/>
          </p:nvSpPr>
          <p:spPr bwMode="auto">
            <a:xfrm>
              <a:off x="2597151" y="2779713"/>
              <a:ext cx="550863" cy="1978025"/>
            </a:xfrm>
            <a:custGeom>
              <a:avLst/>
              <a:gdLst>
                <a:gd name="T0" fmla="*/ 1331463414 w 140"/>
                <a:gd name="T1" fmla="*/ 2147483647 h 504"/>
                <a:gd name="T2" fmla="*/ 2147483647 w 140"/>
                <a:gd name="T3" fmla="*/ 2147483647 h 504"/>
                <a:gd name="T4" fmla="*/ 2147483647 w 140"/>
                <a:gd name="T5" fmla="*/ 2147483647 h 504"/>
                <a:gd name="T6" fmla="*/ 1470804210 w 140"/>
                <a:gd name="T7" fmla="*/ 2147483647 h 504"/>
                <a:gd name="T8" fmla="*/ 0 w 140"/>
                <a:gd name="T9" fmla="*/ 0 h 504"/>
                <a:gd name="T10" fmla="*/ 92891241 w 140"/>
                <a:gd name="T11" fmla="*/ 939577574 h 504"/>
                <a:gd name="T12" fmla="*/ 1331463414 w 140"/>
                <a:gd name="T13" fmla="*/ 2147483647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8" name="Freeform 13"/>
            <p:cNvSpPr>
              <a:spLocks/>
            </p:cNvSpPr>
            <p:nvPr/>
          </p:nvSpPr>
          <p:spPr bwMode="auto">
            <a:xfrm>
              <a:off x="3175001" y="4730750"/>
              <a:ext cx="519113" cy="1209675"/>
            </a:xfrm>
            <a:custGeom>
              <a:avLst/>
              <a:gdLst>
                <a:gd name="T0" fmla="*/ 123725864 w 132"/>
                <a:gd name="T1" fmla="*/ 339357040 h 308"/>
                <a:gd name="T2" fmla="*/ 0 w 132"/>
                <a:gd name="T3" fmla="*/ 0 h 308"/>
                <a:gd name="T4" fmla="*/ 0 w 132"/>
                <a:gd name="T5" fmla="*/ 447336244 h 308"/>
                <a:gd name="T6" fmla="*/ 1051683611 w 132"/>
                <a:gd name="T7" fmla="*/ 2147483647 h 308"/>
                <a:gd name="T8" fmla="*/ 1902309252 w 132"/>
                <a:gd name="T9" fmla="*/ 2147483647 h 308"/>
                <a:gd name="T10" fmla="*/ 2041502324 w 132"/>
                <a:gd name="T11" fmla="*/ 2147483647 h 308"/>
                <a:gd name="T12" fmla="*/ 1190876683 w 132"/>
                <a:gd name="T13" fmla="*/ 2147483647 h 308"/>
                <a:gd name="T14" fmla="*/ 123725864 w 132"/>
                <a:gd name="T15" fmla="*/ 339357040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9" name="Freeform 14"/>
            <p:cNvSpPr>
              <a:spLocks/>
            </p:cNvSpPr>
            <p:nvPr/>
          </p:nvSpPr>
          <p:spPr bwMode="auto">
            <a:xfrm>
              <a:off x="3305176" y="5630863"/>
              <a:ext cx="146050" cy="309563"/>
            </a:xfrm>
            <a:custGeom>
              <a:avLst/>
              <a:gdLst>
                <a:gd name="T0" fmla="*/ 436271086 w 37"/>
                <a:gd name="T1" fmla="*/ 1213028493 h 79"/>
                <a:gd name="T2" fmla="*/ 576502770 w 37"/>
                <a:gd name="T3" fmla="*/ 1213028493 h 79"/>
                <a:gd name="T4" fmla="*/ 0 w 37"/>
                <a:gd name="T5" fmla="*/ 0 h 79"/>
                <a:gd name="T6" fmla="*/ 436271086 w 37"/>
                <a:gd name="T7" fmla="*/ 121302849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0" name="Freeform 15"/>
            <p:cNvSpPr>
              <a:spLocks/>
            </p:cNvSpPr>
            <p:nvPr/>
          </p:nvSpPr>
          <p:spPr bwMode="auto">
            <a:xfrm>
              <a:off x="2573338" y="2817813"/>
              <a:ext cx="700088" cy="2835275"/>
            </a:xfrm>
            <a:custGeom>
              <a:avLst/>
              <a:gdLst>
                <a:gd name="T0" fmla="*/ 2147483647 w 178"/>
                <a:gd name="T1" fmla="*/ 2147483647 h 722"/>
                <a:gd name="T2" fmla="*/ 1794416005 w 178"/>
                <a:gd name="T3" fmla="*/ 2147483647 h 722"/>
                <a:gd name="T4" fmla="*/ 618763733 w 178"/>
                <a:gd name="T5" fmla="*/ 2147483647 h 722"/>
                <a:gd name="T6" fmla="*/ 185629513 w 178"/>
                <a:gd name="T7" fmla="*/ 786478582 h 722"/>
                <a:gd name="T8" fmla="*/ 0 w 178"/>
                <a:gd name="T9" fmla="*/ 0 h 722"/>
                <a:gd name="T10" fmla="*/ 510482144 w 178"/>
                <a:gd name="T11" fmla="*/ 2147483647 h 722"/>
                <a:gd name="T12" fmla="*/ 165519288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1" name="Freeform 16"/>
            <p:cNvSpPr>
              <a:spLocks/>
            </p:cNvSpPr>
            <p:nvPr/>
          </p:nvSpPr>
          <p:spPr bwMode="auto">
            <a:xfrm>
              <a:off x="2506663" y="285750"/>
              <a:ext cx="90488" cy="2493963"/>
            </a:xfrm>
            <a:custGeom>
              <a:avLst/>
              <a:gdLst>
                <a:gd name="T0" fmla="*/ 170263008 w 23"/>
                <a:gd name="T1" fmla="*/ 2147483647 h 635"/>
                <a:gd name="T2" fmla="*/ 185740390 w 23"/>
                <a:gd name="T3" fmla="*/ 2147483647 h 635"/>
                <a:gd name="T4" fmla="*/ 340526015 w 23"/>
                <a:gd name="T5" fmla="*/ 2147483647 h 635"/>
                <a:gd name="T6" fmla="*/ 356003398 w 23"/>
                <a:gd name="T7" fmla="*/ 2147483647 h 635"/>
                <a:gd name="T8" fmla="*/ 263131235 w 23"/>
                <a:gd name="T9" fmla="*/ 2147483647 h 635"/>
                <a:gd name="T10" fmla="*/ 77390846 w 23"/>
                <a:gd name="T11" fmla="*/ 2147483647 h 635"/>
                <a:gd name="T12" fmla="*/ 232176471 w 23"/>
                <a:gd name="T13" fmla="*/ 0 h 635"/>
                <a:gd name="T14" fmla="*/ 185740390 w 23"/>
                <a:gd name="T15" fmla="*/ 0 h 635"/>
                <a:gd name="T16" fmla="*/ 15477382 w 23"/>
                <a:gd name="T17" fmla="*/ 2147483647 h 635"/>
                <a:gd name="T18" fmla="*/ 170263008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2" name="Freeform 17"/>
            <p:cNvSpPr>
              <a:spLocks/>
            </p:cNvSpPr>
            <p:nvPr/>
          </p:nvSpPr>
          <p:spPr bwMode="auto">
            <a:xfrm>
              <a:off x="2554288" y="2598738"/>
              <a:ext cx="66675" cy="420688"/>
            </a:xfrm>
            <a:custGeom>
              <a:avLst/>
              <a:gdLst>
                <a:gd name="T0" fmla="*/ 0 w 17"/>
                <a:gd name="T1" fmla="*/ 0 h 107"/>
                <a:gd name="T2" fmla="*/ 76911574 w 17"/>
                <a:gd name="T3" fmla="*/ 865646159 h 107"/>
                <a:gd name="T4" fmla="*/ 261503272 w 17"/>
                <a:gd name="T5" fmla="*/ 1654003676 h 107"/>
                <a:gd name="T6" fmla="*/ 169209384 w 17"/>
                <a:gd name="T7" fmla="*/ 711068875 h 107"/>
                <a:gd name="T8" fmla="*/ 153827069 w 17"/>
                <a:gd name="T9" fmla="*/ 664694903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3" name="Freeform 18"/>
            <p:cNvSpPr>
              <a:spLocks/>
            </p:cNvSpPr>
            <p:nvPr/>
          </p:nvSpPr>
          <p:spPr bwMode="auto">
            <a:xfrm>
              <a:off x="3143251" y="4757738"/>
              <a:ext cx="161925" cy="873125"/>
            </a:xfrm>
            <a:custGeom>
              <a:avLst/>
              <a:gdLst>
                <a:gd name="T0" fmla="*/ 0 w 41"/>
                <a:gd name="T1" fmla="*/ 0 h 222"/>
                <a:gd name="T2" fmla="*/ 77988609 w 41"/>
                <a:gd name="T3" fmla="*/ 1438567829 h 222"/>
                <a:gd name="T4" fmla="*/ 265162061 w 41"/>
                <a:gd name="T5" fmla="*/ 2147483647 h 222"/>
                <a:gd name="T6" fmla="*/ 374342954 w 41"/>
                <a:gd name="T7" fmla="*/ 2147483647 h 222"/>
                <a:gd name="T8" fmla="*/ 639505015 w 41"/>
                <a:gd name="T9" fmla="*/ 2147483647 h 222"/>
                <a:gd name="T10" fmla="*/ 592712640 w 41"/>
                <a:gd name="T11" fmla="*/ 2147483647 h 222"/>
                <a:gd name="T12" fmla="*/ 202769594 w 41"/>
                <a:gd name="T13" fmla="*/ 1423099358 h 222"/>
                <a:gd name="T14" fmla="*/ 124780985 w 41"/>
                <a:gd name="T15" fmla="*/ 340306368 h 222"/>
                <a:gd name="T16" fmla="*/ 109184843 w 41"/>
                <a:gd name="T17" fmla="*/ 278432483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4" name="Freeform 19"/>
            <p:cNvSpPr>
              <a:spLocks/>
            </p:cNvSpPr>
            <p:nvPr/>
          </p:nvSpPr>
          <p:spPr bwMode="auto">
            <a:xfrm>
              <a:off x="3148013" y="1282700"/>
              <a:ext cx="1768475" cy="3448050"/>
            </a:xfrm>
            <a:custGeom>
              <a:avLst/>
              <a:gdLst>
                <a:gd name="T0" fmla="*/ 108112772 w 450"/>
                <a:gd name="T1" fmla="*/ 2147483647 h 878"/>
                <a:gd name="T2" fmla="*/ 772222294 w 450"/>
                <a:gd name="T3" fmla="*/ 2147483647 h 878"/>
                <a:gd name="T4" fmla="*/ 2147483647 w 450"/>
                <a:gd name="T5" fmla="*/ 2147483647 h 878"/>
                <a:gd name="T6" fmla="*/ 2147483647 w 450"/>
                <a:gd name="T7" fmla="*/ 2147483647 h 878"/>
                <a:gd name="T8" fmla="*/ 2147483647 w 450"/>
                <a:gd name="T9" fmla="*/ 1372614510 h 878"/>
                <a:gd name="T10" fmla="*/ 2147483647 w 450"/>
                <a:gd name="T11" fmla="*/ 678594305 h 878"/>
                <a:gd name="T12" fmla="*/ 2147483647 w 450"/>
                <a:gd name="T13" fmla="*/ 15421973 h 878"/>
                <a:gd name="T14" fmla="*/ 2147483647 w 450"/>
                <a:gd name="T15" fmla="*/ 0 h 878"/>
                <a:gd name="T16" fmla="*/ 2147483647 w 450"/>
                <a:gd name="T17" fmla="*/ 663172332 h 878"/>
                <a:gd name="T18" fmla="*/ 2147483647 w 450"/>
                <a:gd name="T19" fmla="*/ 1357188610 h 878"/>
                <a:gd name="T20" fmla="*/ 2147483647 w 450"/>
                <a:gd name="T21" fmla="*/ 2147483647 h 878"/>
                <a:gd name="T22" fmla="*/ 2147483647 w 450"/>
                <a:gd name="T23" fmla="*/ 2147483647 h 878"/>
                <a:gd name="T24" fmla="*/ 695002815 w 450"/>
                <a:gd name="T25" fmla="*/ 2147483647 h 878"/>
                <a:gd name="T26" fmla="*/ 0 w 450"/>
                <a:gd name="T27" fmla="*/ 2147483647 h 878"/>
                <a:gd name="T28" fmla="*/ 0 w 450"/>
                <a:gd name="T29" fmla="*/ 2147483647 h 878"/>
                <a:gd name="T30" fmla="*/ 108112772 w 450"/>
                <a:gd name="T31" fmla="*/ 2147483647 h 878"/>
                <a:gd name="T32" fmla="*/ 108112772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5" name="Freeform 20"/>
            <p:cNvSpPr>
              <a:spLocks/>
            </p:cNvSpPr>
            <p:nvPr/>
          </p:nvSpPr>
          <p:spPr bwMode="auto">
            <a:xfrm>
              <a:off x="3273426" y="5653088"/>
              <a:ext cx="138113" cy="287338"/>
            </a:xfrm>
            <a:custGeom>
              <a:avLst/>
              <a:gdLst>
                <a:gd name="T0" fmla="*/ 0 w 35"/>
                <a:gd name="T1" fmla="*/ 0 h 73"/>
                <a:gd name="T2" fmla="*/ 404860502 w 35"/>
                <a:gd name="T3" fmla="*/ 1131001729 h 73"/>
                <a:gd name="T4" fmla="*/ 545005736 w 35"/>
                <a:gd name="T5" fmla="*/ 1131001729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6" name="Freeform 21"/>
            <p:cNvSpPr>
              <a:spLocks/>
            </p:cNvSpPr>
            <p:nvPr/>
          </p:nvSpPr>
          <p:spPr bwMode="auto">
            <a:xfrm>
              <a:off x="3143251" y="4656138"/>
              <a:ext cx="31750" cy="188913"/>
            </a:xfrm>
            <a:custGeom>
              <a:avLst/>
              <a:gdLst>
                <a:gd name="T0" fmla="*/ 110255844 w 8"/>
                <a:gd name="T1" fmla="*/ 681543004 h 48"/>
                <a:gd name="T2" fmla="*/ 126007813 w 8"/>
                <a:gd name="T3" fmla="*/ 743502533 h 48"/>
                <a:gd name="T4" fmla="*/ 126007813 w 8"/>
                <a:gd name="T5" fmla="*/ 294302840 h 48"/>
                <a:gd name="T6" fmla="*/ 15751969 w 8"/>
                <a:gd name="T7" fmla="*/ 0 h 48"/>
                <a:gd name="T8" fmla="*/ 0 w 8"/>
                <a:gd name="T9" fmla="*/ 402731031 h 48"/>
                <a:gd name="T10" fmla="*/ 110255844 w 8"/>
                <a:gd name="T11" fmla="*/ 681543004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57" name="Freeform 22"/>
            <p:cNvSpPr>
              <a:spLocks/>
            </p:cNvSpPr>
            <p:nvPr/>
          </p:nvSpPr>
          <p:spPr bwMode="auto">
            <a:xfrm>
              <a:off x="3211513" y="5410200"/>
              <a:ext cx="203200" cy="530225"/>
            </a:xfrm>
            <a:custGeom>
              <a:avLst/>
              <a:gdLst>
                <a:gd name="T0" fmla="*/ 106891015 w 52"/>
                <a:gd name="T1" fmla="*/ 277669014 h 135"/>
                <a:gd name="T2" fmla="*/ 0 w 52"/>
                <a:gd name="T3" fmla="*/ 0 h 135"/>
                <a:gd name="T4" fmla="*/ 183239508 w 52"/>
                <a:gd name="T5" fmla="*/ 740445466 h 135"/>
                <a:gd name="T6" fmla="*/ 244320646 w 52"/>
                <a:gd name="T7" fmla="*/ 956412000 h 135"/>
                <a:gd name="T8" fmla="*/ 778771815 w 52"/>
                <a:gd name="T9" fmla="*/ 2082507782 h 135"/>
                <a:gd name="T10" fmla="*/ 794043077 w 52"/>
                <a:gd name="T11" fmla="*/ 2082507782 h 135"/>
                <a:gd name="T12" fmla="*/ 366482923 w 52"/>
                <a:gd name="T13" fmla="*/ 863854353 h 135"/>
                <a:gd name="T14" fmla="*/ 106891015 w 52"/>
                <a:gd name="T15" fmla="*/ 277669014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grpSp>
      <p:grpSp>
        <p:nvGrpSpPr>
          <p:cNvPr id="1027" name="Group 9"/>
          <p:cNvGrpSpPr>
            <a:grpSpLocks/>
          </p:cNvGrpSpPr>
          <p:nvPr/>
        </p:nvGrpSpPr>
        <p:grpSpPr bwMode="auto">
          <a:xfrm>
            <a:off x="20241" y="0"/>
            <a:ext cx="1768078" cy="6853238"/>
            <a:chOff x="6627813" y="194833"/>
            <a:chExt cx="1952625" cy="5678918"/>
          </a:xfrm>
        </p:grpSpPr>
        <p:sp>
          <p:nvSpPr>
            <p:cNvPr id="1034" name="Freeform 27"/>
            <p:cNvSpPr>
              <a:spLocks/>
            </p:cNvSpPr>
            <p:nvPr/>
          </p:nvSpPr>
          <p:spPr bwMode="auto">
            <a:xfrm>
              <a:off x="6627813" y="194833"/>
              <a:ext cx="409575" cy="3646488"/>
            </a:xfrm>
            <a:custGeom>
              <a:avLst/>
              <a:gdLst>
                <a:gd name="T0" fmla="*/ 110684661 w 103"/>
                <a:gd name="T1" fmla="*/ 2147483647 h 920"/>
                <a:gd name="T2" fmla="*/ 411117865 w 103"/>
                <a:gd name="T3" fmla="*/ 2147483647 h 920"/>
                <a:gd name="T4" fmla="*/ 901295634 w 103"/>
                <a:gd name="T5" fmla="*/ 2147483647 h 920"/>
                <a:gd name="T6" fmla="*/ 1597032336 w 103"/>
                <a:gd name="T7" fmla="*/ 2147483647 h 920"/>
                <a:gd name="T8" fmla="*/ 1628657093 w 103"/>
                <a:gd name="T9" fmla="*/ 2147483647 h 920"/>
                <a:gd name="T10" fmla="*/ 1565407579 w 103"/>
                <a:gd name="T11" fmla="*/ 2147483647 h 920"/>
                <a:gd name="T12" fmla="*/ 1565407579 w 103"/>
                <a:gd name="T13" fmla="*/ 2147483647 h 920"/>
                <a:gd name="T14" fmla="*/ 996169906 w 103"/>
                <a:gd name="T15" fmla="*/ 2147483647 h 920"/>
                <a:gd name="T16" fmla="*/ 474367379 w 103"/>
                <a:gd name="T17" fmla="*/ 2147483647 h 920"/>
                <a:gd name="T18" fmla="*/ 142309418 w 103"/>
                <a:gd name="T19" fmla="*/ 2147483647 h 920"/>
                <a:gd name="T20" fmla="*/ 47435147 w 103"/>
                <a:gd name="T21" fmla="*/ 1445313264 h 920"/>
                <a:gd name="T22" fmla="*/ 15810390 w 103"/>
                <a:gd name="T23" fmla="*/ 0 h 920"/>
                <a:gd name="T24" fmla="*/ 0 w 103"/>
                <a:gd name="T25" fmla="*/ 0 h 920"/>
                <a:gd name="T26" fmla="*/ 15810390 w 103"/>
                <a:gd name="T27" fmla="*/ 1445313264 h 920"/>
                <a:gd name="T28" fmla="*/ 110684661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35" name="Freeform 28"/>
            <p:cNvSpPr>
              <a:spLocks/>
            </p:cNvSpPr>
            <p:nvPr/>
          </p:nvSpPr>
          <p:spPr bwMode="auto">
            <a:xfrm>
              <a:off x="7061201" y="3771900"/>
              <a:ext cx="350838" cy="1309688"/>
            </a:xfrm>
            <a:custGeom>
              <a:avLst/>
              <a:gdLst>
                <a:gd name="T0" fmla="*/ 842409880 w 88"/>
                <a:gd name="T1" fmla="*/ 2147483647 h 330"/>
                <a:gd name="T2" fmla="*/ 1398719344 w 88"/>
                <a:gd name="T3" fmla="*/ 2147483647 h 330"/>
                <a:gd name="T4" fmla="*/ 1398719344 w 88"/>
                <a:gd name="T5" fmla="*/ 2147483647 h 330"/>
                <a:gd name="T6" fmla="*/ 1398719344 w 88"/>
                <a:gd name="T7" fmla="*/ 2147483647 h 330"/>
                <a:gd name="T8" fmla="*/ 985460087 w 88"/>
                <a:gd name="T9" fmla="*/ 2147483647 h 330"/>
                <a:gd name="T10" fmla="*/ 0 w 88"/>
                <a:gd name="T11" fmla="*/ 0 h 330"/>
                <a:gd name="T12" fmla="*/ 111263488 w 88"/>
                <a:gd name="T13" fmla="*/ 992310910 h 330"/>
                <a:gd name="T14" fmla="*/ 842409880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36" name="Freeform 29"/>
            <p:cNvSpPr>
              <a:spLocks/>
            </p:cNvSpPr>
            <p:nvPr/>
          </p:nvSpPr>
          <p:spPr bwMode="auto">
            <a:xfrm>
              <a:off x="7439026" y="5053013"/>
              <a:ext cx="357188" cy="820738"/>
            </a:xfrm>
            <a:custGeom>
              <a:avLst/>
              <a:gdLst>
                <a:gd name="T0" fmla="*/ 94507976 w 90"/>
                <a:gd name="T1" fmla="*/ 235809526 h 207"/>
                <a:gd name="T2" fmla="*/ 0 w 90"/>
                <a:gd name="T3" fmla="*/ 0 h 207"/>
                <a:gd name="T4" fmla="*/ 15751991 w 90"/>
                <a:gd name="T5" fmla="*/ 455898152 h 207"/>
                <a:gd name="T6" fmla="*/ 661543926 w 90"/>
                <a:gd name="T7" fmla="*/ 1996514571 h 207"/>
                <a:gd name="T8" fmla="*/ 1260079889 w 90"/>
                <a:gd name="T9" fmla="*/ 2147483647 h 207"/>
                <a:gd name="T10" fmla="*/ 1417591859 w 90"/>
                <a:gd name="T11" fmla="*/ 2147483647 h 207"/>
                <a:gd name="T12" fmla="*/ 787551915 w 90"/>
                <a:gd name="T13" fmla="*/ 1933630974 h 207"/>
                <a:gd name="T14" fmla="*/ 94507976 w 90"/>
                <a:gd name="T15" fmla="*/ 23580952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37" name="Freeform 30"/>
            <p:cNvSpPr>
              <a:spLocks/>
            </p:cNvSpPr>
            <p:nvPr/>
          </p:nvSpPr>
          <p:spPr bwMode="auto">
            <a:xfrm>
              <a:off x="7037388" y="3811588"/>
              <a:ext cx="457200" cy="1852613"/>
            </a:xfrm>
            <a:custGeom>
              <a:avLst/>
              <a:gdLst>
                <a:gd name="T0" fmla="*/ 1596387350 w 115"/>
                <a:gd name="T1" fmla="*/ 2147483647 h 467"/>
                <a:gd name="T2" fmla="*/ 1232853715 w 115"/>
                <a:gd name="T3" fmla="*/ 2147483647 h 467"/>
                <a:gd name="T4" fmla="*/ 458368842 w 115"/>
                <a:gd name="T5" fmla="*/ 2147483647 h 467"/>
                <a:gd name="T6" fmla="*/ 205473631 w 115"/>
                <a:gd name="T7" fmla="*/ 834088423 h 467"/>
                <a:gd name="T8" fmla="*/ 0 w 115"/>
                <a:gd name="T9" fmla="*/ 0 h 467"/>
                <a:gd name="T10" fmla="*/ 331923224 w 115"/>
                <a:gd name="T11" fmla="*/ 2147483647 h 467"/>
                <a:gd name="T12" fmla="*/ 1090600904 w 115"/>
                <a:gd name="T13" fmla="*/ 2147483647 h 467"/>
                <a:gd name="T14" fmla="*/ 1627997760 w 115"/>
                <a:gd name="T15" fmla="*/ 2147483647 h 467"/>
                <a:gd name="T16" fmla="*/ 1817668174 w 115"/>
                <a:gd name="T17" fmla="*/ 2147483647 h 467"/>
                <a:gd name="T18" fmla="*/ 1770250570 w 115"/>
                <a:gd name="T19" fmla="*/ 2147483647 h 467"/>
                <a:gd name="T20" fmla="*/ 1596387350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38" name="Freeform 31"/>
            <p:cNvSpPr>
              <a:spLocks/>
            </p:cNvSpPr>
            <p:nvPr/>
          </p:nvSpPr>
          <p:spPr bwMode="auto">
            <a:xfrm>
              <a:off x="6992938" y="1263650"/>
              <a:ext cx="144463" cy="2508250"/>
            </a:xfrm>
            <a:custGeom>
              <a:avLst/>
              <a:gdLst>
                <a:gd name="T0" fmla="*/ 273753372 w 36"/>
                <a:gd name="T1" fmla="*/ 2147483647 h 633"/>
                <a:gd name="T2" fmla="*/ 209338926 w 36"/>
                <a:gd name="T3" fmla="*/ 2147483647 h 633"/>
                <a:gd name="T4" fmla="*/ 80514045 w 36"/>
                <a:gd name="T5" fmla="*/ 2147483647 h 633"/>
                <a:gd name="T6" fmla="*/ 209338926 w 36"/>
                <a:gd name="T7" fmla="*/ 2147483647 h 633"/>
                <a:gd name="T8" fmla="*/ 354267417 w 36"/>
                <a:gd name="T9" fmla="*/ 1554425528 h 633"/>
                <a:gd name="T10" fmla="*/ 579709955 w 36"/>
                <a:gd name="T11" fmla="*/ 0 h 633"/>
                <a:gd name="T12" fmla="*/ 563606343 w 36"/>
                <a:gd name="T13" fmla="*/ 0 h 633"/>
                <a:gd name="T14" fmla="*/ 322060194 w 36"/>
                <a:gd name="T15" fmla="*/ 1554425528 h 633"/>
                <a:gd name="T16" fmla="*/ 161032104 w 36"/>
                <a:gd name="T17" fmla="*/ 2147483647 h 633"/>
                <a:gd name="T18" fmla="*/ 16103612 w 36"/>
                <a:gd name="T19" fmla="*/ 2147483647 h 633"/>
                <a:gd name="T20" fmla="*/ 112721269 w 36"/>
                <a:gd name="T21" fmla="*/ 2147483647 h 633"/>
                <a:gd name="T22" fmla="*/ 257649761 w 36"/>
                <a:gd name="T23" fmla="*/ 2147483647 h 633"/>
                <a:gd name="T24" fmla="*/ 273753372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39" name="Freeform 32"/>
            <p:cNvSpPr>
              <a:spLocks/>
            </p:cNvSpPr>
            <p:nvPr/>
          </p:nvSpPr>
          <p:spPr bwMode="auto">
            <a:xfrm>
              <a:off x="7526338" y="5640388"/>
              <a:ext cx="111125" cy="233363"/>
            </a:xfrm>
            <a:custGeom>
              <a:avLst/>
              <a:gdLst>
                <a:gd name="T0" fmla="*/ 346523469 w 28"/>
                <a:gd name="T1" fmla="*/ 923021860 h 59"/>
                <a:gd name="T2" fmla="*/ 441027344 w 28"/>
                <a:gd name="T3" fmla="*/ 923021860 h 59"/>
                <a:gd name="T4" fmla="*/ 0 w 28"/>
                <a:gd name="T5" fmla="*/ 0 h 59"/>
                <a:gd name="T6" fmla="*/ 346523469 w 28"/>
                <a:gd name="T7" fmla="*/ 92302186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0" name="Freeform 33"/>
            <p:cNvSpPr>
              <a:spLocks/>
            </p:cNvSpPr>
            <p:nvPr/>
          </p:nvSpPr>
          <p:spPr bwMode="auto">
            <a:xfrm>
              <a:off x="7021513" y="3598863"/>
              <a:ext cx="68263" cy="423863"/>
            </a:xfrm>
            <a:custGeom>
              <a:avLst/>
              <a:gdLst>
                <a:gd name="T0" fmla="*/ 64496489 w 17"/>
                <a:gd name="T1" fmla="*/ 847377402 h 107"/>
                <a:gd name="T2" fmla="*/ 274108069 w 17"/>
                <a:gd name="T3" fmla="*/ 1679063951 h 107"/>
                <a:gd name="T4" fmla="*/ 161241221 w 17"/>
                <a:gd name="T5" fmla="*/ 690456982 h 107"/>
                <a:gd name="T6" fmla="*/ 145115092 w 17"/>
                <a:gd name="T7" fmla="*/ 674762167 h 107"/>
                <a:gd name="T8" fmla="*/ 0 w 17"/>
                <a:gd name="T9" fmla="*/ 0 h 107"/>
                <a:gd name="T10" fmla="*/ 0 w 17"/>
                <a:gd name="T11" fmla="*/ 125538713 h 107"/>
                <a:gd name="T12" fmla="*/ 64496489 w 17"/>
                <a:gd name="T13" fmla="*/ 84737740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1" name="Freeform 34"/>
            <p:cNvSpPr>
              <a:spLocks/>
            </p:cNvSpPr>
            <p:nvPr/>
          </p:nvSpPr>
          <p:spPr bwMode="auto">
            <a:xfrm>
              <a:off x="7412038" y="2801938"/>
              <a:ext cx="1168400" cy="2251075"/>
            </a:xfrm>
            <a:custGeom>
              <a:avLst/>
              <a:gdLst>
                <a:gd name="T0" fmla="*/ 126350140 w 294"/>
                <a:gd name="T1" fmla="*/ 2147483647 h 568"/>
                <a:gd name="T2" fmla="*/ 552784347 w 294"/>
                <a:gd name="T3" fmla="*/ 2147483647 h 568"/>
                <a:gd name="T4" fmla="*/ 1563593416 w 294"/>
                <a:gd name="T5" fmla="*/ 2147483647 h 568"/>
                <a:gd name="T6" fmla="*/ 2147483647 w 294"/>
                <a:gd name="T7" fmla="*/ 1869089766 h 568"/>
                <a:gd name="T8" fmla="*/ 2147483647 w 294"/>
                <a:gd name="T9" fmla="*/ 910983896 h 568"/>
                <a:gd name="T10" fmla="*/ 2147483647 w 294"/>
                <a:gd name="T11" fmla="*/ 439783962 h 568"/>
                <a:gd name="T12" fmla="*/ 2147483647 w 294"/>
                <a:gd name="T13" fmla="*/ 0 h 568"/>
                <a:gd name="T14" fmla="*/ 2147483647 w 294"/>
                <a:gd name="T15" fmla="*/ 0 h 568"/>
                <a:gd name="T16" fmla="*/ 2147483647 w 294"/>
                <a:gd name="T17" fmla="*/ 424077958 h 568"/>
                <a:gd name="T18" fmla="*/ 2147483647 w 294"/>
                <a:gd name="T19" fmla="*/ 879571888 h 568"/>
                <a:gd name="T20" fmla="*/ 2147483647 w 294"/>
                <a:gd name="T21" fmla="*/ 1837677758 h 568"/>
                <a:gd name="T22" fmla="*/ 1500416359 w 294"/>
                <a:gd name="T23" fmla="*/ 2147483647 h 568"/>
                <a:gd name="T24" fmla="*/ 473814019 w 294"/>
                <a:gd name="T25" fmla="*/ 2147483647 h 568"/>
                <a:gd name="T26" fmla="*/ 0 w 294"/>
                <a:gd name="T27" fmla="*/ 2147483647 h 568"/>
                <a:gd name="T28" fmla="*/ 110556869 w 294"/>
                <a:gd name="T29" fmla="*/ 2147483647 h 568"/>
                <a:gd name="T30" fmla="*/ 126350140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2" name="Freeform 35"/>
            <p:cNvSpPr>
              <a:spLocks/>
            </p:cNvSpPr>
            <p:nvPr/>
          </p:nvSpPr>
          <p:spPr bwMode="auto">
            <a:xfrm>
              <a:off x="7494588" y="5664200"/>
              <a:ext cx="100013" cy="209550"/>
            </a:xfrm>
            <a:custGeom>
              <a:avLst/>
              <a:gdLst>
                <a:gd name="T0" fmla="*/ 0 w 25"/>
                <a:gd name="T1" fmla="*/ 0 h 53"/>
                <a:gd name="T2" fmla="*/ 304079525 w 25"/>
                <a:gd name="T3" fmla="*/ 828513255 h 53"/>
                <a:gd name="T4" fmla="*/ 400104007 w 25"/>
                <a:gd name="T5" fmla="*/ 828513255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3" name="Freeform 36"/>
            <p:cNvSpPr>
              <a:spLocks/>
            </p:cNvSpPr>
            <p:nvPr/>
          </p:nvSpPr>
          <p:spPr bwMode="auto">
            <a:xfrm>
              <a:off x="7412038" y="5081588"/>
              <a:ext cx="114300" cy="558800"/>
            </a:xfrm>
            <a:custGeom>
              <a:avLst/>
              <a:gdLst>
                <a:gd name="T0" fmla="*/ 0 w 29"/>
                <a:gd name="T1" fmla="*/ 0 h 141"/>
                <a:gd name="T2" fmla="*/ 108742655 w 29"/>
                <a:gd name="T3" fmla="*/ 1397863960 h 141"/>
                <a:gd name="T4" fmla="*/ 279621155 w 29"/>
                <a:gd name="T5" fmla="*/ 1837639560 h 141"/>
                <a:gd name="T6" fmla="*/ 450499655 w 29"/>
                <a:gd name="T7" fmla="*/ 2147483647 h 141"/>
                <a:gd name="T8" fmla="*/ 419429762 w 29"/>
                <a:gd name="T9" fmla="*/ 2120352729 h 141"/>
                <a:gd name="T10" fmla="*/ 124275631 w 29"/>
                <a:gd name="T11" fmla="*/ 345540519 h 141"/>
                <a:gd name="T12" fmla="*/ 62139786 w 29"/>
                <a:gd name="T13" fmla="*/ 172768278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4" name="Freeform 37"/>
            <p:cNvSpPr>
              <a:spLocks/>
            </p:cNvSpPr>
            <p:nvPr/>
          </p:nvSpPr>
          <p:spPr bwMode="auto">
            <a:xfrm>
              <a:off x="7412038" y="4978400"/>
              <a:ext cx="31750" cy="188913"/>
            </a:xfrm>
            <a:custGeom>
              <a:avLst/>
              <a:gdLst>
                <a:gd name="T0" fmla="*/ 0 w 8"/>
                <a:gd name="T1" fmla="*/ 402731031 h 48"/>
                <a:gd name="T2" fmla="*/ 63003906 w 8"/>
                <a:gd name="T3" fmla="*/ 573114814 h 48"/>
                <a:gd name="T4" fmla="*/ 126007813 w 8"/>
                <a:gd name="T5" fmla="*/ 743502533 h 48"/>
                <a:gd name="T6" fmla="*/ 110255844 w 8"/>
                <a:gd name="T7" fmla="*/ 294302840 h 48"/>
                <a:gd name="T8" fmla="*/ 0 w 8"/>
                <a:gd name="T9" fmla="*/ 0 h 48"/>
                <a:gd name="T10" fmla="*/ 0 w 8"/>
                <a:gd name="T11" fmla="*/ 61959528 h 48"/>
                <a:gd name="T12" fmla="*/ 0 w 8"/>
                <a:gd name="T13" fmla="*/ 402731031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sp>
          <p:nvSpPr>
            <p:cNvPr id="1045" name="Freeform 38"/>
            <p:cNvSpPr>
              <a:spLocks/>
            </p:cNvSpPr>
            <p:nvPr/>
          </p:nvSpPr>
          <p:spPr bwMode="auto">
            <a:xfrm>
              <a:off x="7439026" y="5434013"/>
              <a:ext cx="174625" cy="439738"/>
            </a:xfrm>
            <a:custGeom>
              <a:avLst/>
              <a:gdLst>
                <a:gd name="T0" fmla="*/ 173259750 w 44"/>
                <a:gd name="T1" fmla="*/ 439440880 h 111"/>
                <a:gd name="T2" fmla="*/ 0 w 44"/>
                <a:gd name="T3" fmla="*/ 0 h 111"/>
                <a:gd name="T4" fmla="*/ 173259750 w 44"/>
                <a:gd name="T5" fmla="*/ 769022530 h 111"/>
                <a:gd name="T6" fmla="*/ 220515656 w 44"/>
                <a:gd name="T7" fmla="*/ 910269545 h 111"/>
                <a:gd name="T8" fmla="*/ 614287094 w 44"/>
                <a:gd name="T9" fmla="*/ 1742067645 h 111"/>
                <a:gd name="T10" fmla="*/ 693042969 w 44"/>
                <a:gd name="T11" fmla="*/ 1742067645 h 111"/>
                <a:gd name="T12" fmla="*/ 346523469 w 44"/>
                <a:gd name="T13" fmla="*/ 816102227 h 111"/>
                <a:gd name="T14" fmla="*/ 173259750 w 44"/>
                <a:gd name="T15" fmla="*/ 439440880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prstClr val="black"/>
                </a:solidFill>
                <a:latin typeface="Arial" pitchFamily="34" charset="0"/>
                <a:ea typeface="SimSun" pitchFamily="2" charset="-122"/>
              </a:endParaRPr>
            </a:p>
          </p:txBody>
        </p:sp>
      </p:grpSp>
      <p:sp>
        <p:nvSpPr>
          <p:cNvPr id="7" name="Rectangle 6"/>
          <p:cNvSpPr/>
          <p:nvPr/>
        </p:nvSpPr>
        <p:spPr>
          <a:xfrm>
            <a:off x="1" y="0"/>
            <a:ext cx="13692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291" y="623888"/>
            <a:ext cx="6684169"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1941910" y="2133600"/>
            <a:ext cx="66865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771210" y="6130925"/>
            <a:ext cx="859631" cy="369888"/>
          </a:xfrm>
          <a:prstGeom prst="rect">
            <a:avLst/>
          </a:prstGeom>
        </p:spPr>
        <p:txBody>
          <a:bodyPr vert="horz" lIns="91440" tIns="45720" rIns="91440" bIns="45720" rtlCol="0" anchor="ctr"/>
          <a:lstStyle>
            <a:lvl1pPr algn="r" eaLnBrk="1" hangingPunct="1">
              <a:buFont typeface="Arial" panose="020B0604020202020204" pitchFamily="34" charset="0"/>
              <a:buNone/>
              <a:defRPr sz="900">
                <a:solidFill>
                  <a:schemeClr val="tx1">
                    <a:tint val="75000"/>
                  </a:schemeClr>
                </a:solidFill>
              </a:defRPr>
            </a:lvl1pPr>
          </a:lstStyle>
          <a:p>
            <a:pPr fontAlgn="base">
              <a:spcBef>
                <a:spcPct val="0"/>
              </a:spcBef>
              <a:spcAft>
                <a:spcPct val="0"/>
              </a:spcAft>
              <a:defRPr/>
            </a:pPr>
            <a:fld id="{C6079851-01BC-4BC4-BBCB-B30CFA33B213}" type="datetime1">
              <a:rPr lang="en-US" altLang="en-US">
                <a:solidFill>
                  <a:prstClr val="black">
                    <a:tint val="75000"/>
                  </a:prstClr>
                </a:solidFill>
                <a:latin typeface="Arial" pitchFamily="34" charset="0"/>
                <a:ea typeface="SimSun" pitchFamily="2" charset="-122"/>
              </a:rPr>
              <a:pPr fontAlgn="base">
                <a:spcBef>
                  <a:spcPct val="0"/>
                </a:spcBef>
                <a:spcAft>
                  <a:spcPct val="0"/>
                </a:spcAft>
                <a:defRPr/>
              </a:pPr>
              <a:t>1/26/2018</a:t>
            </a:fld>
            <a:endParaRPr lang="en-US" sz="1800">
              <a:solidFill>
                <a:prstClr val="black"/>
              </a:solidFill>
              <a:latin typeface="Arial" pitchFamily="34" charset="0"/>
              <a:ea typeface="SimSun" pitchFamily="2" charset="-122"/>
            </a:endParaRPr>
          </a:p>
        </p:txBody>
      </p:sp>
      <p:sp>
        <p:nvSpPr>
          <p:cNvPr id="5" name="Footer Placeholder 4"/>
          <p:cNvSpPr>
            <a:spLocks noGrp="1"/>
          </p:cNvSpPr>
          <p:nvPr>
            <p:ph type="ftr" sz="quarter" idx="3"/>
          </p:nvPr>
        </p:nvSpPr>
        <p:spPr>
          <a:xfrm>
            <a:off x="1941910" y="6135689"/>
            <a:ext cx="57150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Arial" pitchFamily="34" charset="0"/>
              <a:ea typeface="SimSun" pitchFamily="2" charset="-122"/>
            </a:endParaRPr>
          </a:p>
        </p:txBody>
      </p:sp>
      <p:sp>
        <p:nvSpPr>
          <p:cNvPr id="6" name="Slide Number Placeholder 5"/>
          <p:cNvSpPr>
            <a:spLocks noGrp="1"/>
          </p:cNvSpPr>
          <p:nvPr>
            <p:ph type="sldNum" sz="quarter" idx="4"/>
          </p:nvPr>
        </p:nvSpPr>
        <p:spPr bwMode="gray">
          <a:xfrm>
            <a:off x="398859" y="787401"/>
            <a:ext cx="58459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2000">
                <a:solidFill>
                  <a:srgbClr val="FEFFFF"/>
                </a:solidFill>
              </a:defRPr>
            </a:lvl1pPr>
          </a:lstStyle>
          <a:p>
            <a:pPr fontAlgn="base">
              <a:spcBef>
                <a:spcPct val="0"/>
              </a:spcBef>
              <a:spcAft>
                <a:spcPct val="0"/>
              </a:spcAft>
              <a:defRPr/>
            </a:pPr>
            <a:fld id="{2967D6DE-894C-417D-91B1-C51C683759C0}" type="slidenum">
              <a:rPr lang="en-US" altLang="en-US">
                <a:latin typeface="Arial" pitchFamily="34" charset="0"/>
                <a:ea typeface="SimSun" pitchFamily="2" charset="-122"/>
              </a:rPr>
              <a:pPr fontAlgn="base">
                <a:spcBef>
                  <a:spcPct val="0"/>
                </a:spcBef>
                <a:spcAft>
                  <a:spcPct val="0"/>
                </a:spcAft>
                <a:defRPr/>
              </a:pPr>
              <a:t>‹#›</a:t>
            </a:fld>
            <a:endParaRPr lang="en-US" altLang="en-US" sz="1800">
              <a:solidFill>
                <a:prstClr val="black"/>
              </a:solidFill>
              <a:latin typeface="Arial" pitchFamily="34" charset="0"/>
              <a:ea typeface="SimSun" pitchFamily="2" charset="-122"/>
            </a:endParaRPr>
          </a:p>
        </p:txBody>
      </p:sp>
    </p:spTree>
    <p:extLst>
      <p:ext uri="{BB962C8B-B14F-4D97-AF65-F5344CB8AC3E}">
        <p14:creationId xmlns:p14="http://schemas.microsoft.com/office/powerpoint/2010/main" val="12922394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sldNum="0" hdr="0" ftr="0"/>
  <p:txStyles>
    <p:titleStyle>
      <a:lvl1pPr algn="l" defTabSz="457200" rtl="0" eaLnBrk="0" fontAlgn="base" hangingPunct="0">
        <a:spcBef>
          <a:spcPct val="0"/>
        </a:spcBef>
        <a:spcAft>
          <a:spcPct val="0"/>
        </a:spcAft>
        <a:defRPr sz="3600" kern="1200">
          <a:solidFill>
            <a:srgbClr val="262626"/>
          </a:solidFill>
          <a:latin typeface="+mj-lt"/>
          <a:ea typeface="+mj-ea"/>
          <a:cs typeface="幼圆"/>
        </a:defRPr>
      </a:lvl1pPr>
      <a:lvl2pPr algn="l" defTabSz="457200" rtl="0" eaLnBrk="0" fontAlgn="base" hangingPunct="0">
        <a:spcBef>
          <a:spcPct val="0"/>
        </a:spcBef>
        <a:spcAft>
          <a:spcPct val="0"/>
        </a:spcAft>
        <a:defRPr sz="3600">
          <a:solidFill>
            <a:srgbClr val="262626"/>
          </a:solidFill>
          <a:latin typeface="Century Gothic" pitchFamily="34" charset="0"/>
          <a:ea typeface="幼圆"/>
          <a:cs typeface="幼圆"/>
        </a:defRPr>
      </a:lvl2pPr>
      <a:lvl3pPr algn="l" defTabSz="457200" rtl="0" eaLnBrk="0" fontAlgn="base" hangingPunct="0">
        <a:spcBef>
          <a:spcPct val="0"/>
        </a:spcBef>
        <a:spcAft>
          <a:spcPct val="0"/>
        </a:spcAft>
        <a:defRPr sz="3600">
          <a:solidFill>
            <a:srgbClr val="262626"/>
          </a:solidFill>
          <a:latin typeface="Century Gothic" pitchFamily="34" charset="0"/>
          <a:ea typeface="幼圆"/>
          <a:cs typeface="幼圆"/>
        </a:defRPr>
      </a:lvl3pPr>
      <a:lvl4pPr algn="l" defTabSz="457200" rtl="0" eaLnBrk="0" fontAlgn="base" hangingPunct="0">
        <a:spcBef>
          <a:spcPct val="0"/>
        </a:spcBef>
        <a:spcAft>
          <a:spcPct val="0"/>
        </a:spcAft>
        <a:defRPr sz="3600">
          <a:solidFill>
            <a:srgbClr val="262626"/>
          </a:solidFill>
          <a:latin typeface="Century Gothic" pitchFamily="34" charset="0"/>
          <a:ea typeface="幼圆"/>
          <a:cs typeface="幼圆"/>
        </a:defRPr>
      </a:lvl4pPr>
      <a:lvl5pPr algn="l" defTabSz="457200" rtl="0" eaLnBrk="0" fontAlgn="base" hangingPunct="0">
        <a:spcBef>
          <a:spcPct val="0"/>
        </a:spcBef>
        <a:spcAft>
          <a:spcPct val="0"/>
        </a:spcAft>
        <a:defRPr sz="3600">
          <a:solidFill>
            <a:srgbClr val="262626"/>
          </a:solidFill>
          <a:latin typeface="Century Gothic" pitchFamily="34" charset="0"/>
          <a:ea typeface="幼圆"/>
          <a:cs typeface="幼圆"/>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itchFamily="18" charset="2"/>
        <a:buChar char=""/>
        <a:defRPr kern="1200">
          <a:solidFill>
            <a:srgbClr val="404040"/>
          </a:solidFill>
          <a:latin typeface="+mn-lt"/>
          <a:ea typeface="+mn-ea"/>
          <a:cs typeface="幼圆"/>
        </a:defRPr>
      </a:lvl1pPr>
      <a:lvl2pPr marL="742950" indent="-285750" algn="l" defTabSz="457200" rtl="0" eaLnBrk="0" fontAlgn="base" hangingPunct="0">
        <a:spcBef>
          <a:spcPts val="1000"/>
        </a:spcBef>
        <a:spcAft>
          <a:spcPct val="0"/>
        </a:spcAft>
        <a:buClr>
          <a:schemeClr val="accent1"/>
        </a:buClr>
        <a:buFont typeface="Wingdings 3" pitchFamily="18" charset="2"/>
        <a:buChar char=""/>
        <a:defRPr sz="1600" kern="1200">
          <a:solidFill>
            <a:srgbClr val="404040"/>
          </a:solidFill>
          <a:latin typeface="+mn-lt"/>
          <a:ea typeface="+mn-ea"/>
          <a:cs typeface="幼圆"/>
        </a:defRPr>
      </a:lvl2pPr>
      <a:lvl3pPr marL="1143000" indent="-228600" algn="l" defTabSz="457200" rtl="0" eaLnBrk="0" fontAlgn="base" hangingPunct="0">
        <a:spcBef>
          <a:spcPts val="1000"/>
        </a:spcBef>
        <a:spcAft>
          <a:spcPct val="0"/>
        </a:spcAft>
        <a:buClr>
          <a:schemeClr val="accent1"/>
        </a:buClr>
        <a:buFont typeface="Wingdings 3" pitchFamily="18" charset="2"/>
        <a:buChar char=""/>
        <a:defRPr sz="1400" kern="1200">
          <a:solidFill>
            <a:srgbClr val="404040"/>
          </a:solidFill>
          <a:latin typeface="+mn-lt"/>
          <a:ea typeface="+mn-ea"/>
          <a:cs typeface="幼圆"/>
        </a:defRPr>
      </a:lvl3pPr>
      <a:lvl4pPr marL="16002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幼圆"/>
        </a:defRPr>
      </a:lvl4pPr>
      <a:lvl5pPr marL="2057400" indent="-228600" algn="l" defTabSz="457200" rtl="0" eaLnBrk="0" fontAlgn="base" hangingPunct="0">
        <a:spcBef>
          <a:spcPts val="1000"/>
        </a:spcBef>
        <a:spcAft>
          <a:spcPct val="0"/>
        </a:spcAft>
        <a:buClr>
          <a:schemeClr val="accent1"/>
        </a:buClr>
        <a:buFont typeface="Wingdings 3" pitchFamily="18" charset="2"/>
        <a:buChar char=""/>
        <a:defRPr sz="1200" kern="1200">
          <a:solidFill>
            <a:srgbClr val="404040"/>
          </a:solidFill>
          <a:latin typeface="+mn-lt"/>
          <a:ea typeface="+mn-ea"/>
          <a:cs typeface="幼圆"/>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sz="5400" b="1" dirty="0" smtClean="0"/>
              <a:t>1973</a:t>
            </a:r>
            <a:r>
              <a:rPr lang="en-US" b="1" dirty="0" smtClean="0"/>
              <a:t> </a:t>
            </a:r>
            <a:r>
              <a:rPr lang="en-US" sz="5400" b="1" dirty="0" smtClean="0"/>
              <a:t>CONSTITUTION</a:t>
            </a:r>
            <a:endParaRPr lang="en-US" sz="5400" b="1"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2400300" y="611189"/>
            <a:ext cx="4572000" cy="1569660"/>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ctr" fontAlgn="base">
              <a:spcBef>
                <a:spcPct val="0"/>
              </a:spcBef>
              <a:spcAft>
                <a:spcPct val="0"/>
              </a:spcAft>
              <a:buFont typeface="Arial" pitchFamily="34" charset="0"/>
              <a:buNone/>
            </a:pPr>
            <a:r>
              <a:rPr lang="en-US" sz="4800" smtClean="0">
                <a:solidFill>
                  <a:prstClr val="black"/>
                </a:solidFill>
                <a:latin typeface="Gabriola" pitchFamily="82" charset="0"/>
              </a:rPr>
              <a:t>Welcome To My Presentation</a:t>
            </a:r>
          </a:p>
        </p:txBody>
      </p:sp>
      <p:sp>
        <p:nvSpPr>
          <p:cNvPr id="6" name="TextBox 5"/>
          <p:cNvSpPr txBox="1"/>
          <p:nvPr/>
        </p:nvSpPr>
        <p:spPr>
          <a:xfrm>
            <a:off x="4156472" y="1593850"/>
            <a:ext cx="914400" cy="522288"/>
          </a:xfrm>
          <a:prstGeom prst="rect">
            <a:avLst/>
          </a:prstGeom>
          <a:noFill/>
        </p:spPr>
        <p:txBody>
          <a:bodyPr>
            <a:spAutoFit/>
          </a:bodyPr>
          <a:lstStyle/>
          <a:p>
            <a:pPr fontAlgn="base">
              <a:spcBef>
                <a:spcPct val="0"/>
              </a:spcBef>
              <a:spcAft>
                <a:spcPct val="0"/>
              </a:spcAft>
              <a:buFont typeface="Arial" panose="020B0604020202020204" pitchFamily="34" charset="0"/>
              <a:buNone/>
              <a:defRPr/>
            </a:pPr>
            <a:r>
              <a:rPr lang="en-US" sz="2800" dirty="0">
                <a:solidFill>
                  <a:prstClr val="black"/>
                </a:solidFill>
                <a:ea typeface="SimSun" pitchFamily="2" charset="-122"/>
              </a:rPr>
              <a:t>On</a:t>
            </a:r>
          </a:p>
        </p:txBody>
      </p:sp>
      <p:sp>
        <p:nvSpPr>
          <p:cNvPr id="7" name="Title 6"/>
          <p:cNvSpPr>
            <a:spLocks noGrp="1"/>
          </p:cNvSpPr>
          <p:nvPr>
            <p:ph type="title"/>
          </p:nvPr>
        </p:nvSpPr>
        <p:spPr>
          <a:xfrm>
            <a:off x="1828801" y="2266953"/>
            <a:ext cx="6028135" cy="1281113"/>
          </a:xfrm>
        </p:spPr>
        <p:txBody>
          <a:bodyPr rtlCol="0">
            <a:normAutofit fontScale="90000"/>
          </a:bodyPr>
          <a:lstStyle/>
          <a:p>
            <a:pPr algn="ctr" eaLnBrk="1" fontAlgn="auto" hangingPunct="1">
              <a:spcAft>
                <a:spcPts val="0"/>
              </a:spcAft>
              <a:defRPr/>
            </a:pPr>
            <a:r>
              <a:rPr lang="en-US" altLang="zh-CN" u="sng" dirty="0">
                <a:solidFill>
                  <a:schemeClr val="tx1">
                    <a:lumMod val="85000"/>
                    <a:lumOff val="15000"/>
                  </a:schemeClr>
                </a:solidFill>
                <a:cs typeface="+mj-cs"/>
              </a:rPr>
              <a:t>Democracy Enigma: An Analysis of Constitutional Amendments in Pakistan </a:t>
            </a:r>
            <a:endParaRPr lang="en-US" u="sng" dirty="0">
              <a:solidFill>
                <a:schemeClr val="tx1">
                  <a:lumMod val="85000"/>
                  <a:lumOff val="15000"/>
                </a:schemeClr>
              </a:solidFill>
              <a:cs typeface="+mj-cs"/>
            </a:endParaRPr>
          </a:p>
        </p:txBody>
      </p:sp>
      <p:sp>
        <p:nvSpPr>
          <p:cNvPr id="18437" name="TextBox 7"/>
          <p:cNvSpPr txBox="1">
            <a:spLocks noChangeArrowheads="1"/>
          </p:cNvSpPr>
          <p:nvPr/>
        </p:nvSpPr>
        <p:spPr bwMode="auto">
          <a:xfrm>
            <a:off x="3067050" y="3886202"/>
            <a:ext cx="32385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pPr algn="ctr" fontAlgn="base">
              <a:spcBef>
                <a:spcPct val="0"/>
              </a:spcBef>
              <a:spcAft>
                <a:spcPct val="0"/>
              </a:spcAft>
              <a:buFont typeface="Arial" pitchFamily="34" charset="0"/>
              <a:buNone/>
            </a:pPr>
            <a:r>
              <a:rPr lang="en-US" smtClean="0">
                <a:solidFill>
                  <a:prstClr val="black"/>
                </a:solidFill>
              </a:rPr>
              <a:t>By:</a:t>
            </a:r>
          </a:p>
          <a:p>
            <a:pPr algn="ctr" fontAlgn="base">
              <a:spcBef>
                <a:spcPct val="0"/>
              </a:spcBef>
              <a:spcAft>
                <a:spcPct val="0"/>
              </a:spcAft>
              <a:buFont typeface="Arial" pitchFamily="34" charset="0"/>
              <a:buNone/>
            </a:pPr>
            <a:r>
              <a:rPr lang="en-US" smtClean="0">
                <a:solidFill>
                  <a:prstClr val="black"/>
                </a:solidFill>
              </a:rPr>
              <a:t>Bushra Jabeen</a:t>
            </a:r>
          </a:p>
          <a:p>
            <a:pPr algn="ctr" fontAlgn="base">
              <a:spcBef>
                <a:spcPct val="0"/>
              </a:spcBef>
              <a:spcAft>
                <a:spcPct val="0"/>
              </a:spcAft>
              <a:buFont typeface="Arial" pitchFamily="34" charset="0"/>
              <a:buNone/>
            </a:pPr>
            <a:r>
              <a:rPr lang="en-US" smtClean="0">
                <a:solidFill>
                  <a:prstClr val="black"/>
                </a:solidFill>
              </a:rPr>
              <a:t>Department of Pakistan Studies</a:t>
            </a:r>
          </a:p>
          <a:p>
            <a:pPr algn="ctr" fontAlgn="base">
              <a:spcBef>
                <a:spcPct val="0"/>
              </a:spcBef>
              <a:spcAft>
                <a:spcPct val="0"/>
              </a:spcAft>
              <a:buFont typeface="Arial" pitchFamily="34" charset="0"/>
              <a:buNone/>
            </a:pPr>
            <a:r>
              <a:rPr lang="en-US" smtClean="0">
                <a:solidFill>
                  <a:prstClr val="black"/>
                </a:solidFill>
              </a:rPr>
              <a:t>Kinnaird College for Women, Lahore</a:t>
            </a:r>
          </a:p>
          <a:p>
            <a:pPr fontAlgn="base">
              <a:spcBef>
                <a:spcPct val="0"/>
              </a:spcBef>
              <a:spcAft>
                <a:spcPct val="0"/>
              </a:spcAft>
              <a:buFont typeface="Arial" pitchFamily="34" charset="0"/>
              <a:buNone/>
            </a:pPr>
            <a:endParaRPr lang="en-US" smtClean="0">
              <a:solidFill>
                <a:prstClr val="black"/>
              </a:solidFill>
            </a:endParaRPr>
          </a:p>
        </p:txBody>
      </p:sp>
    </p:spTree>
    <p:extLst>
      <p:ext uri="{BB962C8B-B14F-4D97-AF65-F5344CB8AC3E}">
        <p14:creationId xmlns:p14="http://schemas.microsoft.com/office/powerpoint/2010/main" val="148626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ctrTitle"/>
          </p:nvPr>
        </p:nvSpPr>
        <p:spPr>
          <a:xfrm>
            <a:off x="1771651" y="733425"/>
            <a:ext cx="4950619" cy="685800"/>
          </a:xfrm>
        </p:spPr>
        <p:txBody>
          <a:bodyPr>
            <a:normAutofit fontScale="90000"/>
          </a:bodyPr>
          <a:lstStyle/>
          <a:p>
            <a:pPr eaLnBrk="1" hangingPunct="1">
              <a:defRPr/>
            </a:pPr>
            <a:r>
              <a:rPr lang="en-US" altLang="zh-CN" sz="4000" smtClean="0"/>
              <a:t>Abstract</a:t>
            </a:r>
          </a:p>
        </p:txBody>
      </p:sp>
      <p:sp>
        <p:nvSpPr>
          <p:cNvPr id="3075" name="Content Placeholder 2"/>
          <p:cNvSpPr>
            <a:spLocks noGrp="1" noChangeArrowheads="1"/>
          </p:cNvSpPr>
          <p:nvPr>
            <p:ph type="subTitle" idx="1"/>
          </p:nvPr>
        </p:nvSpPr>
        <p:spPr>
          <a:xfrm>
            <a:off x="1771650" y="1447800"/>
            <a:ext cx="6343650" cy="3263900"/>
          </a:xfrm>
        </p:spPr>
        <p:txBody>
          <a:bodyPr rtlCol="0">
            <a:noAutofit/>
          </a:bodyPr>
          <a:lstStyle/>
          <a:p>
            <a:pPr eaLnBrk="1" fontAlgn="auto" hangingPunct="1">
              <a:lnSpc>
                <a:spcPct val="80000"/>
              </a:lnSpc>
              <a:spcAft>
                <a:spcPts val="0"/>
              </a:spcAft>
              <a:buFont typeface="Arial" panose="020B0604020202020204" pitchFamily="34" charset="0"/>
              <a:buChar char="•"/>
              <a:defRPr/>
            </a:pPr>
            <a:endParaRPr lang="en-US" altLang="zh-CN" sz="1200" dirty="0">
              <a:cs typeface="+mn-cs"/>
            </a:endParaRPr>
          </a:p>
          <a:p>
            <a:pPr algn="just" eaLnBrk="1" fontAlgn="auto" hangingPunct="1">
              <a:lnSpc>
                <a:spcPct val="120000"/>
              </a:lnSpc>
              <a:spcAft>
                <a:spcPts val="0"/>
              </a:spcAft>
              <a:buFont typeface="Wingdings 3" charset="2"/>
              <a:buNone/>
              <a:defRPr/>
            </a:pPr>
            <a:r>
              <a:rPr lang="en-US" altLang="zh-CN" dirty="0" smtClean="0">
                <a:solidFill>
                  <a:schemeClr val="tx1"/>
                </a:solidFill>
                <a:latin typeface="Times New Roman" panose="02020603050405020304" pitchFamily="18" charset="0"/>
                <a:cs typeface="Times New Roman" panose="02020603050405020304" pitchFamily="18" charset="0"/>
              </a:rPr>
              <a:t>Pakistan  inherited a British bureaucratic dominated democracy with lack of participatory system, identified as bureaucratic authoritarianism, military manipulation, religious political elite groups, industrial merchant class and landed aristocracy.</a:t>
            </a:r>
          </a:p>
          <a:p>
            <a:pPr algn="just" eaLnBrk="1" fontAlgn="auto" hangingPunct="1">
              <a:lnSpc>
                <a:spcPct val="120000"/>
              </a:lnSpc>
              <a:spcAft>
                <a:spcPts val="0"/>
              </a:spcAft>
              <a:buFont typeface="Wingdings 3" charset="2"/>
              <a:buNone/>
              <a:defRPr/>
            </a:pPr>
            <a:r>
              <a:rPr lang="en-US" altLang="zh-CN" dirty="0">
                <a:solidFill>
                  <a:schemeClr val="tx1"/>
                </a:solidFill>
                <a:latin typeface="Times New Roman" panose="02020603050405020304" pitchFamily="18" charset="0"/>
                <a:cs typeface="Times New Roman" panose="02020603050405020304" pitchFamily="18" charset="0"/>
              </a:rPr>
              <a:t>The present study explores different amendments in the constitutions came after several decades of military and autocratic rules which had dismembered Pakistan’s constitution to serve the Interest of the ruling classes and centralized fiscal powers at the federal level .</a:t>
            </a:r>
          </a:p>
          <a:p>
            <a:pPr algn="just" eaLnBrk="1" fontAlgn="auto" hangingPunct="1">
              <a:lnSpc>
                <a:spcPct val="120000"/>
              </a:lnSpc>
              <a:spcAft>
                <a:spcPts val="0"/>
              </a:spcAft>
              <a:buFont typeface="Wingdings 3" charset="2"/>
              <a:buNone/>
              <a:defRPr/>
            </a:pPr>
            <a:r>
              <a:rPr lang="en-US" altLang="zh-CN" dirty="0" smtClean="0">
                <a:solidFill>
                  <a:schemeClr val="tx1"/>
                </a:solidFill>
                <a:latin typeface="Times New Roman" panose="02020603050405020304" pitchFamily="18" charset="0"/>
                <a:cs typeface="Times New Roman" panose="02020603050405020304" pitchFamily="18" charset="0"/>
              </a:rPr>
              <a:t>These </a:t>
            </a:r>
            <a:r>
              <a:rPr lang="en-US" altLang="zh-CN" dirty="0">
                <a:solidFill>
                  <a:schemeClr val="tx1"/>
                </a:solidFill>
                <a:latin typeface="Times New Roman" panose="02020603050405020304" pitchFamily="18" charset="0"/>
                <a:cs typeface="Times New Roman" panose="02020603050405020304" pitchFamily="18" charset="0"/>
              </a:rPr>
              <a:t>political and non-political forces invariably bring change </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in the existing political structure of the country to safeguard their benefits into the constitutional framework. It finds and concludes that the successive rulers whether dictators or democrats incorporated amendments to serve their personal interest. Successive regimes has transformed the country from a state to an estate.</a:t>
            </a:r>
          </a:p>
        </p:txBody>
      </p:sp>
    </p:spTree>
    <p:extLst>
      <p:ext uri="{BB962C8B-B14F-4D97-AF65-F5344CB8AC3E}">
        <p14:creationId xmlns:p14="http://schemas.microsoft.com/office/powerpoint/2010/main" val="383669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828801" y="1143000"/>
            <a:ext cx="4943475" cy="495300"/>
          </a:xfrm>
        </p:spPr>
        <p:txBody>
          <a:bodyPr rtlCol="0">
            <a:normAutofit fontScale="90000"/>
          </a:bodyPr>
          <a:lstStyle/>
          <a:p>
            <a:pPr eaLnBrk="1" fontAlgn="auto" hangingPunct="1">
              <a:spcAft>
                <a:spcPts val="0"/>
              </a:spcAft>
              <a:defRPr/>
            </a:pPr>
            <a:r>
              <a:rPr lang="en-US" altLang="zh-CN" sz="3600" dirty="0">
                <a:solidFill>
                  <a:schemeClr val="tx1">
                    <a:lumMod val="85000"/>
                    <a:lumOff val="15000"/>
                  </a:schemeClr>
                </a:solidFill>
                <a:cs typeface="+mj-cs"/>
              </a:rPr>
              <a:t/>
            </a:r>
            <a:br>
              <a:rPr lang="en-US" altLang="zh-CN" sz="3600" dirty="0">
                <a:solidFill>
                  <a:schemeClr val="tx1">
                    <a:lumMod val="85000"/>
                    <a:lumOff val="15000"/>
                  </a:schemeClr>
                </a:solidFill>
                <a:cs typeface="+mj-cs"/>
              </a:rPr>
            </a:br>
            <a:r>
              <a:rPr lang="en-US" altLang="zh-CN" sz="4400" dirty="0">
                <a:solidFill>
                  <a:schemeClr val="tx1">
                    <a:lumMod val="85000"/>
                    <a:lumOff val="15000"/>
                  </a:schemeClr>
                </a:solidFill>
                <a:cs typeface="+mj-cs"/>
              </a:rPr>
              <a:t>Introduction</a:t>
            </a:r>
            <a:endParaRPr lang="en-US" altLang="zh-CN" sz="3600" dirty="0">
              <a:solidFill>
                <a:schemeClr val="tx1">
                  <a:lumMod val="85000"/>
                  <a:lumOff val="15000"/>
                </a:schemeClr>
              </a:solidFill>
              <a:cs typeface="+mj-cs"/>
            </a:endParaRPr>
          </a:p>
        </p:txBody>
      </p:sp>
      <p:sp>
        <p:nvSpPr>
          <p:cNvPr id="4099" name="Content Placeholder 2"/>
          <p:cNvSpPr>
            <a:spLocks noGrp="1" noChangeArrowheads="1"/>
          </p:cNvSpPr>
          <p:nvPr>
            <p:ph type="body" idx="1"/>
          </p:nvPr>
        </p:nvSpPr>
        <p:spPr>
          <a:xfrm>
            <a:off x="1828800" y="1905000"/>
            <a:ext cx="6115050" cy="4191000"/>
          </a:xfrm>
        </p:spPr>
        <p:txBody>
          <a:bodyPr rtlCol="0">
            <a:normAutofit/>
          </a:bodyPr>
          <a:lstStyle/>
          <a:p>
            <a:pPr eaLnBrk="1" fontAlgn="auto" hangingPunct="1">
              <a:spcAft>
                <a:spcPts val="0"/>
              </a:spcAft>
              <a:buFont typeface="Arial" panose="020B0604020202020204" pitchFamily="34" charset="0"/>
              <a:buChar char="•"/>
              <a:defRPr/>
            </a:pPr>
            <a:endParaRPr lang="en-US" altLang="en-US" dirty="0" smtClean="0">
              <a:cs typeface="+mn-cs"/>
            </a:endParaRPr>
          </a:p>
          <a:p>
            <a:pPr algn="just" eaLnBrk="1" fontAlgn="auto" hangingPunct="1">
              <a:spcAft>
                <a:spcPts val="0"/>
              </a:spcAft>
              <a:buFont typeface="Wingdings 3" charset="2"/>
              <a:buNone/>
              <a:defRPr/>
            </a:pPr>
            <a:r>
              <a:rPr lang="en-US" altLang="en-US" dirty="0" smtClean="0">
                <a:solidFill>
                  <a:schemeClr val="tx1"/>
                </a:solidFill>
                <a:latin typeface="Times New Roman" panose="02020603050405020304" pitchFamily="18" charset="0"/>
                <a:cs typeface="Times New Roman" panose="02020603050405020304" pitchFamily="18" charset="0"/>
              </a:rPr>
              <a:t>In democratic states constitution meant to be a body of fundamental principles. The government governs. A constitution governs the government. Government brings order in the society. Constitution brings order in the government. Constitution being a mega law it serves as the higher principal and higher moral power. The constitution provides the a broader set of principals, political values, ideals and  the goals of the country.  </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08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a:xfrm>
            <a:off x="1485901" y="542928"/>
            <a:ext cx="6684169" cy="1281113"/>
          </a:xfrm>
        </p:spPr>
        <p:txBody>
          <a:bodyPr/>
          <a:lstStyle/>
          <a:p>
            <a:pPr eaLnBrk="1" hangingPunct="1"/>
            <a:r>
              <a:rPr lang="en-US" altLang="zh-CN" smtClean="0"/>
              <a:t>The Constitution as Legal Social and Political Document </a:t>
            </a:r>
          </a:p>
        </p:txBody>
      </p:sp>
      <p:pic>
        <p:nvPicPr>
          <p:cNvPr id="21507"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343152" y="1905003"/>
            <a:ext cx="4745831" cy="4373563"/>
          </a:xfrm>
        </p:spPr>
      </p:pic>
    </p:spTree>
    <p:extLst>
      <p:ext uri="{BB962C8B-B14F-4D97-AF65-F5344CB8AC3E}">
        <p14:creationId xmlns:p14="http://schemas.microsoft.com/office/powerpoint/2010/main" val="213925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ctrTitle"/>
          </p:nvPr>
        </p:nvSpPr>
        <p:spPr>
          <a:xfrm>
            <a:off x="1485900" y="838200"/>
            <a:ext cx="6686550" cy="509588"/>
          </a:xfrm>
        </p:spPr>
        <p:txBody>
          <a:bodyPr>
            <a:normAutofit fontScale="90000"/>
          </a:bodyPr>
          <a:lstStyle/>
          <a:p>
            <a:pPr eaLnBrk="1" hangingPunct="1">
              <a:defRPr/>
            </a:pPr>
            <a:r>
              <a:rPr lang="en-US" altLang="en-US" sz="4000" smtClean="0">
                <a:ea typeface="幼圆"/>
              </a:rPr>
              <a:t>Cont.…</a:t>
            </a:r>
          </a:p>
        </p:txBody>
      </p:sp>
      <p:sp>
        <p:nvSpPr>
          <p:cNvPr id="6147" name="Content Placeholder 2"/>
          <p:cNvSpPr>
            <a:spLocks noGrp="1" noChangeArrowheads="1"/>
          </p:cNvSpPr>
          <p:nvPr>
            <p:ph type="subTitle" idx="1"/>
          </p:nvPr>
        </p:nvSpPr>
        <p:spPr>
          <a:xfrm>
            <a:off x="1485900" y="1828800"/>
            <a:ext cx="6686550" cy="3733800"/>
          </a:xfrm>
        </p:spPr>
        <p:txBody>
          <a:bodyPr rtlCol="0">
            <a:normAutofit/>
          </a:bodyPr>
          <a:lstStyle/>
          <a:p>
            <a:pPr marL="342900" indent="-342900"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According to IDAF( International Institute of Democracy and Electoral Assistance)</a:t>
            </a:r>
          </a:p>
          <a:p>
            <a:pPr marL="342900" indent="-342900"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 A constitution is a set of fundamental legal-political rules that: </a:t>
            </a:r>
          </a:p>
          <a:p>
            <a:pPr marL="342900" indent="-342900" algn="just"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Are binding on everyone in the state, </a:t>
            </a:r>
          </a:p>
          <a:p>
            <a:pPr marL="342900" indent="-342900" algn="just"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Concern the structure and operations of the institutions of government, political principles and the rights of citizens; </a:t>
            </a:r>
          </a:p>
          <a:p>
            <a:pPr marL="342900" indent="-342900" algn="just"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Are based on the widespread public legitimacy; </a:t>
            </a:r>
          </a:p>
          <a:p>
            <a:pPr marL="342900" indent="-342900" algn="just"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Are harder to change than ordinary laws (e.g. a two-third majority or a referendum is needed; </a:t>
            </a:r>
          </a:p>
          <a:p>
            <a:pPr marL="342900" indent="-342900" algn="just" eaLnBrk="1" fontAlgn="auto" hangingPunct="1">
              <a:lnSpc>
                <a:spcPct val="80000"/>
              </a:lnSpc>
              <a:spcAft>
                <a:spcPts val="0"/>
              </a:spcAft>
              <a:buFont typeface="Wingdings" panose="05000000000000000000" pitchFamily="2" charset="2"/>
              <a:buChar char="§"/>
              <a:defRPr/>
            </a:pPr>
            <a:r>
              <a:rPr lang="en-US" altLang="zh-CN" sz="2000" dirty="0">
                <a:solidFill>
                  <a:schemeClr val="tx1"/>
                </a:solidFill>
                <a:latin typeface="Times New Roman" panose="02020603050405020304" pitchFamily="18" charset="0"/>
                <a:cs typeface="Times New Roman" panose="02020603050405020304" pitchFamily="18" charset="0"/>
              </a:rPr>
              <a:t>As a minimum, meet the internationally recognized criteria for a democratic system in term of representation and human rights. </a:t>
            </a:r>
          </a:p>
          <a:p>
            <a:pPr eaLnBrk="1" fontAlgn="auto" hangingPunct="1">
              <a:lnSpc>
                <a:spcPct val="80000"/>
              </a:lnSpc>
              <a:spcAft>
                <a:spcPts val="0"/>
              </a:spcAft>
              <a:buFont typeface="Arial" panose="020B0604020202020204" pitchFamily="34" charset="0"/>
              <a:buChar char="•"/>
              <a:defRPr/>
            </a:pPr>
            <a:endParaRPr lang="en-US" altLang="zh-CN" sz="2000" dirty="0">
              <a:cs typeface="+mn-cs"/>
            </a:endParaRPr>
          </a:p>
        </p:txBody>
      </p:sp>
    </p:spTree>
    <p:extLst>
      <p:ext uri="{BB962C8B-B14F-4D97-AF65-F5344CB8AC3E}">
        <p14:creationId xmlns:p14="http://schemas.microsoft.com/office/powerpoint/2010/main" val="414279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1543050" y="609600"/>
            <a:ext cx="6686550" cy="1219200"/>
          </a:xfrm>
        </p:spPr>
        <p:txBody>
          <a:bodyPr rtlCol="0">
            <a:normAutofit fontScale="90000"/>
          </a:bodyPr>
          <a:lstStyle/>
          <a:p>
            <a:pPr eaLnBrk="1" fontAlgn="auto" hangingPunct="1">
              <a:spcAft>
                <a:spcPts val="0"/>
              </a:spcAft>
              <a:defRPr/>
            </a:pPr>
            <a:r>
              <a:rPr lang="en-US" altLang="zh-CN" dirty="0">
                <a:solidFill>
                  <a:schemeClr val="tx1">
                    <a:lumMod val="85000"/>
                    <a:lumOff val="15000"/>
                  </a:schemeClr>
                </a:solidFill>
                <a:cs typeface="+mj-cs"/>
              </a:rPr>
              <a:t>Elite Accommodation and Fundamentalist </a:t>
            </a:r>
          </a:p>
        </p:txBody>
      </p:sp>
      <p:sp>
        <p:nvSpPr>
          <p:cNvPr id="7171" name="Content Placeholder 2"/>
          <p:cNvSpPr>
            <a:spLocks noGrp="1" noChangeArrowheads="1"/>
          </p:cNvSpPr>
          <p:nvPr>
            <p:ph type="body" idx="1"/>
          </p:nvPr>
        </p:nvSpPr>
        <p:spPr>
          <a:xfrm>
            <a:off x="1543050" y="1981200"/>
            <a:ext cx="6686550" cy="3657600"/>
          </a:xfrm>
        </p:spPr>
        <p:txBody>
          <a:bodyPr rtlCol="0">
            <a:normAutofit fontScale="25000" lnSpcReduction="20000"/>
          </a:bodyPr>
          <a:lstStyle/>
          <a:p>
            <a:pPr algn="just" eaLnBrk="1" fontAlgn="auto" hangingPunct="1">
              <a:lnSpc>
                <a:spcPct val="120000"/>
              </a:lnSpc>
              <a:spcAft>
                <a:spcPts val="0"/>
              </a:spcAft>
              <a:buFont typeface="Wingdings 3" charset="2"/>
              <a:buNone/>
              <a:defRPr/>
            </a:pPr>
            <a:r>
              <a:rPr lang="en-US" altLang="en-US" sz="8000" dirty="0">
                <a:solidFill>
                  <a:schemeClr val="tx1"/>
                </a:solidFill>
                <a:latin typeface="Times New Roman" panose="02020603050405020304" pitchFamily="18" charset="0"/>
                <a:cs typeface="Times New Roman" panose="02020603050405020304" pitchFamily="18" charset="0"/>
              </a:rPr>
              <a:t>Establishing a democratic constitution was not an easy task in Pakistan. </a:t>
            </a:r>
          </a:p>
          <a:p>
            <a:pPr algn="just" eaLnBrk="1" fontAlgn="auto" hangingPunct="1">
              <a:lnSpc>
                <a:spcPct val="120000"/>
              </a:lnSpc>
              <a:spcAft>
                <a:spcPts val="0"/>
              </a:spcAft>
              <a:buFont typeface="Wingdings 3" charset="2"/>
              <a:buNone/>
              <a:defRPr/>
            </a:pPr>
            <a:r>
              <a:rPr lang="en-US" altLang="en-US" sz="8000" dirty="0" smtClean="0">
                <a:solidFill>
                  <a:schemeClr val="tx1"/>
                </a:solidFill>
                <a:latin typeface="Times New Roman" panose="02020603050405020304" pitchFamily="18" charset="0"/>
                <a:cs typeface="Times New Roman" panose="02020603050405020304" pitchFamily="18" charset="0"/>
              </a:rPr>
              <a:t>There </a:t>
            </a:r>
            <a:r>
              <a:rPr lang="en-US" altLang="en-US" sz="8000" dirty="0">
                <a:solidFill>
                  <a:schemeClr val="tx1"/>
                </a:solidFill>
                <a:latin typeface="Times New Roman" panose="02020603050405020304" pitchFamily="18" charset="0"/>
                <a:cs typeface="Times New Roman" panose="02020603050405020304" pitchFamily="18" charset="0"/>
              </a:rPr>
              <a:t>were various </a:t>
            </a:r>
            <a:r>
              <a:rPr lang="en-US" altLang="en-US" sz="8000" b="1" dirty="0">
                <a:solidFill>
                  <a:schemeClr val="tx1"/>
                </a:solidFill>
                <a:latin typeface="Times New Roman" panose="02020603050405020304" pitchFamily="18" charset="0"/>
                <a:cs typeface="Times New Roman" panose="02020603050405020304" pitchFamily="18" charset="0"/>
              </a:rPr>
              <a:t>distinguished groups (landlord oligarchy, military and bureaucracy) representing of wealth and power and religious elite </a:t>
            </a:r>
            <a:r>
              <a:rPr lang="en-US" altLang="en-US" sz="8000" dirty="0">
                <a:solidFill>
                  <a:schemeClr val="tx1"/>
                </a:solidFill>
                <a:latin typeface="Times New Roman" panose="02020603050405020304" pitchFamily="18" charset="0"/>
                <a:cs typeface="Times New Roman" panose="02020603050405020304" pitchFamily="18" charset="0"/>
              </a:rPr>
              <a:t> sects are being identified as main hurdles were in making a new constitution of </a:t>
            </a:r>
            <a:r>
              <a:rPr lang="en-US" altLang="en-US" sz="8000" dirty="0" smtClean="0">
                <a:solidFill>
                  <a:schemeClr val="tx1"/>
                </a:solidFill>
                <a:latin typeface="Times New Roman" panose="02020603050405020304" pitchFamily="18" charset="0"/>
                <a:cs typeface="Times New Roman" panose="02020603050405020304" pitchFamily="18" charset="0"/>
              </a:rPr>
              <a:t>Pakistan.</a:t>
            </a:r>
          </a:p>
          <a:p>
            <a:pPr algn="just" eaLnBrk="1" fontAlgn="auto" hangingPunct="1">
              <a:lnSpc>
                <a:spcPct val="120000"/>
              </a:lnSpc>
              <a:spcAft>
                <a:spcPts val="0"/>
              </a:spcAft>
              <a:buFont typeface="Wingdings 3" charset="2"/>
              <a:buNone/>
              <a:defRPr/>
            </a:pPr>
            <a:r>
              <a:rPr lang="en-US" altLang="en-US" sz="8000" dirty="0" smtClean="0">
                <a:solidFill>
                  <a:schemeClr val="tx1"/>
                </a:solidFill>
                <a:latin typeface="Times New Roman" panose="02020603050405020304" pitchFamily="18" charset="0"/>
                <a:cs typeface="Times New Roman" panose="02020603050405020304" pitchFamily="18" charset="0"/>
              </a:rPr>
              <a:t>The</a:t>
            </a:r>
            <a:r>
              <a:rPr lang="en-US" altLang="en-US" sz="8000" b="1" dirty="0" smtClean="0">
                <a:solidFill>
                  <a:schemeClr val="tx1"/>
                </a:solidFill>
                <a:latin typeface="Times New Roman" panose="02020603050405020304" pitchFamily="18" charset="0"/>
                <a:cs typeface="Times New Roman" panose="02020603050405020304" pitchFamily="18" charset="0"/>
              </a:rPr>
              <a:t> </a:t>
            </a:r>
            <a:r>
              <a:rPr lang="en-US" altLang="en-US" sz="8000" b="1" dirty="0">
                <a:solidFill>
                  <a:schemeClr val="tx1"/>
                </a:solidFill>
                <a:latin typeface="Times New Roman" panose="02020603050405020304" pitchFamily="18" charset="0"/>
                <a:cs typeface="Times New Roman" panose="02020603050405020304" pitchFamily="18" charset="0"/>
              </a:rPr>
              <a:t>Bengali majority</a:t>
            </a:r>
            <a:r>
              <a:rPr lang="en-US" altLang="en-US" sz="8000" dirty="0">
                <a:solidFill>
                  <a:schemeClr val="tx1"/>
                </a:solidFill>
                <a:latin typeface="Times New Roman" panose="02020603050405020304" pitchFamily="18" charset="0"/>
                <a:cs typeface="Times New Roman" panose="02020603050405020304" pitchFamily="18" charset="0"/>
              </a:rPr>
              <a:t> in population and Islamic </a:t>
            </a:r>
            <a:r>
              <a:rPr lang="en-US" altLang="en-US" sz="8000" b="1" dirty="0">
                <a:solidFill>
                  <a:schemeClr val="tx1"/>
                </a:solidFill>
                <a:latin typeface="Times New Roman" panose="02020603050405020304" pitchFamily="18" charset="0"/>
                <a:cs typeface="Times New Roman" panose="02020603050405020304" pitchFamily="18" charset="0"/>
              </a:rPr>
              <a:t>fundamentalist’</a:t>
            </a:r>
            <a:r>
              <a:rPr lang="en-US" altLang="en-US" sz="8000" dirty="0">
                <a:solidFill>
                  <a:schemeClr val="tx1"/>
                </a:solidFill>
                <a:latin typeface="Times New Roman" panose="02020603050405020304" pitchFamily="18" charset="0"/>
                <a:cs typeface="Times New Roman" panose="02020603050405020304" pitchFamily="18" charset="0"/>
              </a:rPr>
              <a:t>s demanding share in political power structure .</a:t>
            </a:r>
          </a:p>
          <a:p>
            <a:pPr algn="just" eaLnBrk="1" fontAlgn="auto" hangingPunct="1">
              <a:lnSpc>
                <a:spcPct val="120000"/>
              </a:lnSpc>
              <a:spcAft>
                <a:spcPts val="0"/>
              </a:spcAft>
              <a:buFont typeface="Wingdings 3" charset="2"/>
              <a:buNone/>
              <a:defRPr/>
            </a:pPr>
            <a:r>
              <a:rPr lang="en-US" altLang="en-US" sz="8000" dirty="0" smtClean="0">
                <a:solidFill>
                  <a:schemeClr val="tx1"/>
                </a:solidFill>
                <a:latin typeface="Times New Roman" panose="02020603050405020304" pitchFamily="18" charset="0"/>
                <a:cs typeface="Times New Roman" panose="02020603050405020304" pitchFamily="18" charset="0"/>
              </a:rPr>
              <a:t>The </a:t>
            </a:r>
            <a:r>
              <a:rPr lang="en-US" altLang="en-US" sz="8000" dirty="0">
                <a:solidFill>
                  <a:schemeClr val="tx1"/>
                </a:solidFill>
                <a:latin typeface="Times New Roman" panose="02020603050405020304" pitchFamily="18" charset="0"/>
                <a:cs typeface="Times New Roman" panose="02020603050405020304" pitchFamily="18" charset="0"/>
              </a:rPr>
              <a:t>majority people of Pakistan congruently wanted constitution and the political system for Pakistan related with Islamic principles of life. The orthodox religious classes want to establish a moralistic and sententious Islamic state with emphasis on disciplinary, corrective and stringent role of Islam. </a:t>
            </a:r>
            <a:endParaRPr lang="en-US" altLang="en-US" sz="8000" dirty="0" smtClean="0">
              <a:solidFill>
                <a:schemeClr val="tx1"/>
              </a:solidFill>
              <a:latin typeface="Times New Roman" panose="02020603050405020304" pitchFamily="18" charset="0"/>
              <a:cs typeface="Times New Roman" panose="02020603050405020304" pitchFamily="18" charset="0"/>
            </a:endParaRPr>
          </a:p>
          <a:p>
            <a:pPr algn="just" eaLnBrk="1" fontAlgn="auto" hangingPunct="1">
              <a:lnSpc>
                <a:spcPct val="120000"/>
              </a:lnSpc>
              <a:spcAft>
                <a:spcPts val="0"/>
              </a:spcAft>
              <a:buFont typeface="Wingdings 3" charset="2"/>
              <a:buNone/>
              <a:defRPr/>
            </a:pPr>
            <a:r>
              <a:rPr lang="en-US" altLang="en-US" sz="8000" dirty="0" smtClean="0">
                <a:solidFill>
                  <a:schemeClr val="tx1"/>
                </a:solidFill>
                <a:latin typeface="Times New Roman" panose="02020603050405020304" pitchFamily="18" charset="0"/>
                <a:cs typeface="Times New Roman" panose="02020603050405020304" pitchFamily="18" charset="0"/>
              </a:rPr>
              <a:t>The </a:t>
            </a:r>
            <a:r>
              <a:rPr lang="en-US" altLang="en-US" sz="8000" dirty="0">
                <a:solidFill>
                  <a:schemeClr val="tx1"/>
                </a:solidFill>
                <a:latin typeface="Times New Roman" panose="02020603050405020304" pitchFamily="18" charset="0"/>
                <a:cs typeface="Times New Roman" panose="02020603050405020304" pitchFamily="18" charset="0"/>
              </a:rPr>
              <a:t>other group emphasize on doctrine of the equality of all people and the protection of political, socio-economic rights, justice and desirability in civil and political rights.</a:t>
            </a:r>
          </a:p>
          <a:p>
            <a:pPr algn="just" eaLnBrk="1" fontAlgn="auto" hangingPunct="1">
              <a:lnSpc>
                <a:spcPct val="120000"/>
              </a:lnSpc>
              <a:spcAft>
                <a:spcPts val="0"/>
              </a:spcAft>
              <a:buFont typeface="Wingdings 3" charset="2"/>
              <a:buNone/>
              <a:defRPr/>
            </a:pPr>
            <a:endParaRPr lang="en-US" altLang="en-US" sz="100" dirty="0">
              <a:cs typeface="+mn-cs"/>
            </a:endParaRPr>
          </a:p>
          <a:p>
            <a:pPr algn="just" eaLnBrk="1" fontAlgn="auto" hangingPunct="1">
              <a:lnSpc>
                <a:spcPct val="12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endParaRPr lang="en-US" altLang="en-US" sz="100" dirty="0">
              <a:cs typeface="+mn-cs"/>
            </a:endParaRPr>
          </a:p>
          <a:p>
            <a:pPr algn="just" eaLnBrk="1" fontAlgn="auto" hangingPunct="1">
              <a:lnSpc>
                <a:spcPct val="80000"/>
              </a:lnSpc>
              <a:spcAft>
                <a:spcPts val="0"/>
              </a:spcAft>
              <a:buFont typeface="Wingdings 3" charset="2"/>
              <a:buNone/>
              <a:defRPr/>
            </a:pPr>
            <a:r>
              <a:rPr lang="en-US" altLang="en-US" sz="100" dirty="0">
                <a:cs typeface="+mn-cs"/>
              </a:rPr>
              <a:t> </a:t>
            </a:r>
          </a:p>
        </p:txBody>
      </p:sp>
    </p:spTree>
    <p:extLst>
      <p:ext uri="{BB962C8B-B14F-4D97-AF65-F5344CB8AC3E}">
        <p14:creationId xmlns:p14="http://schemas.microsoft.com/office/powerpoint/2010/main" val="219850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1485900" y="762001"/>
            <a:ext cx="6686550" cy="555625"/>
          </a:xfrm>
        </p:spPr>
        <p:txBody>
          <a:bodyPr/>
          <a:lstStyle/>
          <a:p>
            <a:pPr eaLnBrk="1" hangingPunct="1"/>
            <a:r>
              <a:rPr lang="en-US" altLang="zh-CN" smtClean="0"/>
              <a:t>Jinnah’s Speech</a:t>
            </a:r>
          </a:p>
        </p:txBody>
      </p:sp>
      <p:sp>
        <p:nvSpPr>
          <p:cNvPr id="24579" name="Content Placeholder 2"/>
          <p:cNvSpPr>
            <a:spLocks noGrp="1" noChangeArrowheads="1"/>
          </p:cNvSpPr>
          <p:nvPr>
            <p:ph type="body" idx="1"/>
          </p:nvPr>
        </p:nvSpPr>
        <p:spPr>
          <a:xfrm>
            <a:off x="1485900" y="2133600"/>
            <a:ext cx="6686550" cy="3962400"/>
          </a:xfrm>
        </p:spPr>
        <p:txBody>
          <a:bodyPr/>
          <a:lstStyle/>
          <a:p>
            <a:pPr algn="just" eaLnBrk="1" hangingPunct="1">
              <a:lnSpc>
                <a:spcPct val="90000"/>
              </a:lnSpc>
            </a:pPr>
            <a:r>
              <a:rPr lang="en-US" altLang="en-US" smtClean="0">
                <a:solidFill>
                  <a:schemeClr val="tx1"/>
                </a:solidFill>
                <a:latin typeface="Times New Roman" pitchFamily="18" charset="0"/>
                <a:ea typeface="幼圆"/>
                <a:cs typeface="Times New Roman" pitchFamily="18" charset="0"/>
              </a:rPr>
              <a:t>A conflict was raised on Jinnah’s statements for constitution making proses.</a:t>
            </a:r>
          </a:p>
          <a:p>
            <a:pPr algn="just" eaLnBrk="1" hangingPunct="1">
              <a:lnSpc>
                <a:spcPct val="90000"/>
              </a:lnSpc>
            </a:pPr>
            <a:r>
              <a:rPr lang="en-US" altLang="en-US" smtClean="0">
                <a:solidFill>
                  <a:schemeClr val="tx1"/>
                </a:solidFill>
                <a:latin typeface="Times New Roman" pitchFamily="18" charset="0"/>
                <a:ea typeface="幼圆"/>
                <a:cs typeface="Times New Roman" pitchFamily="18" charset="0"/>
              </a:rPr>
              <a:t>In one speech he </a:t>
            </a:r>
            <a:r>
              <a:rPr lang="en-US" altLang="en-US" b="1" smtClean="0">
                <a:solidFill>
                  <a:schemeClr val="tx1"/>
                </a:solidFill>
                <a:latin typeface="Times New Roman" pitchFamily="18" charset="0"/>
                <a:ea typeface="幼圆"/>
                <a:cs typeface="Times New Roman" pitchFamily="18" charset="0"/>
              </a:rPr>
              <a:t>emphasized to promote democracy according to the Islamic principles</a:t>
            </a:r>
            <a:r>
              <a:rPr lang="en-US" altLang="en-US" smtClean="0">
                <a:solidFill>
                  <a:schemeClr val="tx1"/>
                </a:solidFill>
                <a:latin typeface="Times New Roman" pitchFamily="18" charset="0"/>
                <a:ea typeface="幼圆"/>
                <a:cs typeface="Times New Roman" pitchFamily="18" charset="0"/>
              </a:rPr>
              <a:t> was adopted by orthodox religious parties as political agenda.</a:t>
            </a:r>
          </a:p>
          <a:p>
            <a:pPr algn="just" eaLnBrk="1" hangingPunct="1">
              <a:lnSpc>
                <a:spcPct val="90000"/>
              </a:lnSpc>
            </a:pPr>
            <a:r>
              <a:rPr lang="en-US" altLang="en-US" smtClean="0">
                <a:solidFill>
                  <a:schemeClr val="tx1"/>
                </a:solidFill>
                <a:latin typeface="Times New Roman" pitchFamily="18" charset="0"/>
                <a:ea typeface="幼圆"/>
                <a:cs typeface="Times New Roman" pitchFamily="18" charset="0"/>
              </a:rPr>
              <a:t>In second speech ,his presidential address to the constitutional assembly on Aug 11 1947 he said:</a:t>
            </a:r>
          </a:p>
          <a:p>
            <a:pPr algn="ctr" eaLnBrk="1" hangingPunct="1">
              <a:lnSpc>
                <a:spcPct val="90000"/>
              </a:lnSpc>
            </a:pPr>
            <a:r>
              <a:rPr lang="en-US" altLang="en-US" sz="2400" b="1" smtClean="0">
                <a:solidFill>
                  <a:schemeClr val="tx1"/>
                </a:solidFill>
                <a:latin typeface="Times New Roman" pitchFamily="18" charset="0"/>
                <a:ea typeface="幼圆"/>
                <a:cs typeface="Times New Roman" pitchFamily="18" charset="0"/>
              </a:rPr>
              <a:t>"You may belongs to any religion, creed and cast that has nothing to do with business of state….we are starting in the days where there is no discrimination no distinction between the communities……we are all citizen and equal citizen of state…"</a:t>
            </a:r>
          </a:p>
        </p:txBody>
      </p:sp>
    </p:spTree>
    <p:extLst>
      <p:ext uri="{BB962C8B-B14F-4D97-AF65-F5344CB8AC3E}">
        <p14:creationId xmlns:p14="http://schemas.microsoft.com/office/powerpoint/2010/main" val="355579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a:xfrm>
            <a:off x="1539479" y="914403"/>
            <a:ext cx="6686550" cy="479425"/>
          </a:xfrm>
        </p:spPr>
        <p:txBody>
          <a:bodyPr/>
          <a:lstStyle/>
          <a:p>
            <a:pPr eaLnBrk="1" hangingPunct="1"/>
            <a:r>
              <a:rPr lang="en-US" altLang="zh-CN" smtClean="0"/>
              <a:t>The Objective Resolution </a:t>
            </a:r>
          </a:p>
        </p:txBody>
      </p:sp>
      <p:sp>
        <p:nvSpPr>
          <p:cNvPr id="9219" name="Content Placeholder 2"/>
          <p:cNvSpPr>
            <a:spLocks noGrp="1" noChangeArrowheads="1"/>
          </p:cNvSpPr>
          <p:nvPr>
            <p:ph type="body" idx="1"/>
          </p:nvPr>
        </p:nvSpPr>
        <p:spPr>
          <a:xfrm>
            <a:off x="1543050" y="2286000"/>
            <a:ext cx="6686550" cy="3886200"/>
          </a:xfrm>
        </p:spPr>
        <p:txBody>
          <a:bodyPr rtlCol="0">
            <a:normAutofit/>
          </a:bodyPr>
          <a:lstStyle/>
          <a:p>
            <a:pPr marL="342900" indent="-342900" algn="just"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The </a:t>
            </a:r>
            <a:r>
              <a:rPr lang="en-US" altLang="zh-CN" dirty="0" err="1">
                <a:solidFill>
                  <a:schemeClr val="tx1"/>
                </a:solidFill>
                <a:latin typeface="Times New Roman" panose="02020603050405020304" pitchFamily="18" charset="0"/>
                <a:cs typeface="Times New Roman" panose="02020603050405020304" pitchFamily="18" charset="0"/>
              </a:rPr>
              <a:t>Ahrar</a:t>
            </a:r>
            <a:r>
              <a:rPr lang="en-US" altLang="zh-CN" dirty="0">
                <a:solidFill>
                  <a:schemeClr val="tx1"/>
                </a:solidFill>
                <a:latin typeface="Times New Roman" panose="02020603050405020304" pitchFamily="18" charset="0"/>
                <a:cs typeface="Times New Roman" panose="02020603050405020304" pitchFamily="18" charset="0"/>
              </a:rPr>
              <a:t> and JI joined hands in 1949 and began pressuring </a:t>
            </a:r>
            <a:r>
              <a:rPr lang="en-US" altLang="zh-CN" dirty="0" err="1">
                <a:solidFill>
                  <a:schemeClr val="tx1"/>
                </a:solidFill>
                <a:latin typeface="Times New Roman" panose="02020603050405020304" pitchFamily="18" charset="0"/>
                <a:cs typeface="Times New Roman" panose="02020603050405020304" pitchFamily="18" charset="0"/>
              </a:rPr>
              <a:t>Liakat</a:t>
            </a:r>
            <a:r>
              <a:rPr lang="en-US" altLang="zh-CN" dirty="0">
                <a:solidFill>
                  <a:schemeClr val="tx1"/>
                </a:solidFill>
                <a:latin typeface="Times New Roman" panose="02020603050405020304" pitchFamily="18" charset="0"/>
                <a:cs typeface="Times New Roman" panose="02020603050405020304" pitchFamily="18" charset="0"/>
              </a:rPr>
              <a:t> Ali </a:t>
            </a:r>
            <a:r>
              <a:rPr lang="en-US" altLang="zh-CN" dirty="0" err="1">
                <a:solidFill>
                  <a:schemeClr val="tx1"/>
                </a:solidFill>
                <a:latin typeface="Times New Roman" panose="02020603050405020304" pitchFamily="18" charset="0"/>
                <a:cs typeface="Times New Roman" panose="02020603050405020304" pitchFamily="18" charset="0"/>
              </a:rPr>
              <a:t>Khan,s</a:t>
            </a:r>
            <a:r>
              <a:rPr lang="en-US" altLang="zh-CN" dirty="0">
                <a:solidFill>
                  <a:schemeClr val="tx1"/>
                </a:solidFill>
                <a:latin typeface="Times New Roman" panose="02020603050405020304" pitchFamily="18" charset="0"/>
                <a:cs typeface="Times New Roman" panose="02020603050405020304" pitchFamily="18" charset="0"/>
              </a:rPr>
              <a:t> government to ensure an Islamic government in Pakistan the orthodox Muslim group was succeeded to extent the government to passes a Objective Resolution. </a:t>
            </a:r>
          </a:p>
          <a:p>
            <a:pPr marL="342900" indent="-342900" algn="just"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The Objective Resolution 7 march 1949 was a framework to provide guidelines to constitution makers to form an Islamic society in Pakistan.</a:t>
            </a:r>
          </a:p>
          <a:p>
            <a:pPr marL="342900" indent="-342900" algn="just"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Making an Islamic constitution was </a:t>
            </a:r>
            <a:r>
              <a:rPr lang="en-US" altLang="zh-CN" dirty="0" smtClean="0">
                <a:solidFill>
                  <a:schemeClr val="tx1"/>
                </a:solidFill>
                <a:latin typeface="Times New Roman" panose="02020603050405020304" pitchFamily="18" charset="0"/>
                <a:cs typeface="Times New Roman" panose="02020603050405020304" pitchFamily="18" charset="0"/>
              </a:rPr>
              <a:t>contrary, as Muslim </a:t>
            </a:r>
            <a:r>
              <a:rPr lang="en-US" altLang="zh-CN" dirty="0">
                <a:solidFill>
                  <a:schemeClr val="tx1"/>
                </a:solidFill>
                <a:latin typeface="Times New Roman" panose="02020603050405020304" pitchFamily="18" charset="0"/>
                <a:cs typeface="Times New Roman" panose="02020603050405020304" pitchFamily="18" charset="0"/>
              </a:rPr>
              <a:t>society   divided on sectarian blocks. If the Islamic fundamentalists was looking for an Islamic constitution was strenuous required that </a:t>
            </a:r>
            <a:r>
              <a:rPr lang="en-US" altLang="zh-CN" b="1" dirty="0" smtClean="0">
                <a:solidFill>
                  <a:schemeClr val="tx1"/>
                </a:solidFill>
                <a:latin typeface="Times New Roman" panose="02020603050405020304" pitchFamily="18" charset="0"/>
                <a:cs typeface="Times New Roman" panose="02020603050405020304" pitchFamily="18" charset="0"/>
              </a:rPr>
              <a:t>which </a:t>
            </a:r>
            <a:r>
              <a:rPr lang="en-US" altLang="zh-CN" b="1" dirty="0">
                <a:solidFill>
                  <a:schemeClr val="tx1"/>
                </a:solidFill>
                <a:latin typeface="Times New Roman" panose="02020603050405020304" pitchFamily="18" charset="0"/>
                <a:cs typeface="Times New Roman" panose="02020603050405020304" pitchFamily="18" charset="0"/>
              </a:rPr>
              <a:t>sect should be declare a supreme law of the state, whether constitution should be based on Sunni Law or on Shia Law or on Wahhabi Law.</a:t>
            </a:r>
            <a:r>
              <a:rPr lang="en-US" altLang="zh-CN" sz="1600" dirty="0">
                <a:solidFill>
                  <a:schemeClr val="tx1"/>
                </a:solidFill>
                <a:latin typeface="Times New Roman" panose="02020603050405020304" pitchFamily="18" charset="0"/>
                <a:cs typeface="Times New Roman" panose="02020603050405020304" pitchFamily="18" charset="0"/>
              </a:rPr>
              <a:t> </a:t>
            </a:r>
          </a:p>
          <a:p>
            <a:pPr eaLnBrk="1" fontAlgn="auto" hangingPunct="1">
              <a:lnSpc>
                <a:spcPct val="80000"/>
              </a:lnSpc>
              <a:spcAft>
                <a:spcPts val="0"/>
              </a:spcAft>
              <a:buFont typeface="Wingdings 3" charset="2"/>
              <a:buNone/>
              <a:defRPr/>
            </a:pPr>
            <a:endParaRPr lang="en-US" altLang="zh-CN" dirty="0">
              <a:cs typeface="+mn-cs"/>
            </a:endParaRPr>
          </a:p>
        </p:txBody>
      </p:sp>
    </p:spTree>
    <p:extLst>
      <p:ext uri="{BB962C8B-B14F-4D97-AF65-F5344CB8AC3E}">
        <p14:creationId xmlns:p14="http://schemas.microsoft.com/office/powerpoint/2010/main" val="2277994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a:xfrm>
            <a:off x="1657350" y="838203"/>
            <a:ext cx="6686550" cy="708025"/>
          </a:xfrm>
        </p:spPr>
        <p:txBody>
          <a:bodyPr/>
          <a:lstStyle/>
          <a:p>
            <a:pPr eaLnBrk="1" hangingPunct="1"/>
            <a:r>
              <a:rPr lang="en-US" altLang="zh-CN" smtClean="0"/>
              <a:t>Muhammad Ali Bogra Formula </a:t>
            </a:r>
          </a:p>
        </p:txBody>
      </p:sp>
      <p:sp>
        <p:nvSpPr>
          <p:cNvPr id="10243" name="Content Placeholder 2"/>
          <p:cNvSpPr>
            <a:spLocks noGrp="1" noChangeArrowheads="1"/>
          </p:cNvSpPr>
          <p:nvPr>
            <p:ph type="body" idx="1"/>
          </p:nvPr>
        </p:nvSpPr>
        <p:spPr>
          <a:xfrm>
            <a:off x="1657350" y="1981200"/>
            <a:ext cx="6686550" cy="4267200"/>
          </a:xfrm>
        </p:spPr>
        <p:txBody>
          <a:bodyPr rtlCol="0">
            <a:normAutofit/>
          </a:bodyPr>
          <a:lstStyle/>
          <a:p>
            <a:pPr eaLnBrk="1" fontAlgn="auto" hangingPunct="1">
              <a:lnSpc>
                <a:spcPct val="80000"/>
              </a:lnSpc>
              <a:spcAft>
                <a:spcPts val="0"/>
              </a:spcAft>
              <a:buFont typeface="Wingdings 3" charset="2"/>
              <a:buNone/>
              <a:defRPr/>
            </a:pPr>
            <a:r>
              <a:rPr lang="en-US" altLang="zh-CN" dirty="0">
                <a:solidFill>
                  <a:schemeClr val="tx1"/>
                </a:solidFill>
                <a:latin typeface="Times New Roman" panose="02020603050405020304" pitchFamily="18" charset="0"/>
                <a:cs typeface="Times New Roman" panose="02020603050405020304" pitchFamily="18" charset="0"/>
              </a:rPr>
              <a:t>Muhammad Ali </a:t>
            </a:r>
            <a:r>
              <a:rPr lang="en-US" altLang="zh-CN" dirty="0" err="1">
                <a:solidFill>
                  <a:schemeClr val="tx1"/>
                </a:solidFill>
                <a:latin typeface="Times New Roman" panose="02020603050405020304" pitchFamily="18" charset="0"/>
                <a:cs typeface="Times New Roman" panose="02020603050405020304" pitchFamily="18" charset="0"/>
              </a:rPr>
              <a:t>Bogra</a:t>
            </a:r>
            <a:r>
              <a:rPr lang="en-US" altLang="zh-CN" dirty="0">
                <a:solidFill>
                  <a:schemeClr val="tx1"/>
                </a:solidFill>
                <a:latin typeface="Times New Roman" panose="02020603050405020304" pitchFamily="18" charset="0"/>
                <a:cs typeface="Times New Roman" panose="02020603050405020304" pitchFamily="18" charset="0"/>
              </a:rPr>
              <a:t> presented a constitutional formula in front of first constituent assembly 1954. </a:t>
            </a:r>
          </a:p>
          <a:p>
            <a:pPr marL="342900" indent="-342900"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The plan proposed for bicameralism legislature with equal representation for all five provinces of country in upper house. A total 53 seats were reserved for the upper house. </a:t>
            </a:r>
          </a:p>
          <a:p>
            <a:pPr marL="342900" indent="-342900"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The Constitution assembly empowered the governor general to integrate West Pakistan into</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One Unit</a:t>
            </a:r>
            <a:r>
              <a:rPr lang="en-US" altLang="zh-CN" sz="2800" b="1" dirty="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a:p>
            <a:pPr marL="342900" indent="-342900" eaLnBrk="1" fontAlgn="auto" hangingPunct="1">
              <a:lnSpc>
                <a:spcPct val="80000"/>
              </a:lnSpc>
              <a:spcAft>
                <a:spcPts val="0"/>
              </a:spcAft>
              <a:buFont typeface="Wingdings" panose="05000000000000000000" pitchFamily="2" charset="2"/>
              <a:buChar char="§"/>
              <a:defRPr/>
            </a:pPr>
            <a:r>
              <a:rPr lang="en-US" altLang="zh-CN" b="1" dirty="0" smtClean="0">
                <a:solidFill>
                  <a:schemeClr val="tx1"/>
                </a:solidFill>
                <a:latin typeface="Times New Roman" panose="02020603050405020304" pitchFamily="18" charset="0"/>
                <a:cs typeface="Times New Roman" panose="02020603050405020304" pitchFamily="18" charset="0"/>
              </a:rPr>
              <a:t>So the both wings have 175 seats each the two houses of legislature.</a:t>
            </a:r>
          </a:p>
          <a:p>
            <a:pPr marL="342900" indent="-342900" eaLnBrk="1" fontAlgn="auto" hangingPunct="1">
              <a:lnSpc>
                <a:spcPct val="80000"/>
              </a:lnSpc>
              <a:spcAft>
                <a:spcPts val="0"/>
              </a:spcAft>
              <a:buFont typeface="Wingdings" panose="05000000000000000000" pitchFamily="2" charset="2"/>
              <a:buChar char="§"/>
              <a:defRPr/>
            </a:pPr>
            <a:r>
              <a:rPr lang="en-US" altLang="zh-CN" dirty="0" smtClean="0">
                <a:solidFill>
                  <a:schemeClr val="tx1"/>
                </a:solidFill>
                <a:latin typeface="Times New Roman" panose="02020603050405020304" pitchFamily="18" charset="0"/>
                <a:cs typeface="Times New Roman" panose="02020603050405020304" pitchFamily="18" charset="0"/>
              </a:rPr>
              <a:t>Both </a:t>
            </a:r>
            <a:r>
              <a:rPr lang="en-US" altLang="zh-CN" dirty="0">
                <a:solidFill>
                  <a:schemeClr val="tx1"/>
                </a:solidFill>
                <a:latin typeface="Times New Roman" panose="02020603050405020304" pitchFamily="18" charset="0"/>
                <a:cs typeface="Times New Roman" panose="02020603050405020304" pitchFamily="18" charset="0"/>
              </a:rPr>
              <a:t>houses were given equal powers and in the case of the conflict between the two houses the issue was to be presented in fort of a join session..</a:t>
            </a:r>
          </a:p>
          <a:p>
            <a:pPr marL="342900" indent="-342900"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Through </a:t>
            </a:r>
            <a:r>
              <a:rPr lang="en-US" altLang="zh-CN" dirty="0" err="1">
                <a:solidFill>
                  <a:schemeClr val="tx1"/>
                </a:solidFill>
                <a:latin typeface="Times New Roman" panose="02020603050405020304" pitchFamily="18" charset="0"/>
                <a:cs typeface="Times New Roman" panose="02020603050405020304" pitchFamily="18" charset="0"/>
              </a:rPr>
              <a:t>Bogra</a:t>
            </a:r>
            <a:r>
              <a:rPr lang="en-US" altLang="zh-CN" dirty="0">
                <a:solidFill>
                  <a:schemeClr val="tx1"/>
                </a:solidFill>
                <a:latin typeface="Times New Roman" panose="02020603050405020304" pitchFamily="18" charset="0"/>
                <a:cs typeface="Times New Roman" panose="02020603050405020304" pitchFamily="18" charset="0"/>
              </a:rPr>
              <a:t> Formula of </a:t>
            </a:r>
            <a:r>
              <a:rPr lang="en-US" altLang="zh-CN" b="1" dirty="0">
                <a:solidFill>
                  <a:schemeClr val="tx1"/>
                </a:solidFill>
                <a:latin typeface="Times New Roman" panose="02020603050405020304" pitchFamily="18" charset="0"/>
                <a:cs typeface="Times New Roman" panose="02020603050405020304" pitchFamily="18" charset="0"/>
              </a:rPr>
              <a:t>One Unit </a:t>
            </a:r>
            <a:r>
              <a:rPr lang="en-US" altLang="zh-CN" dirty="0">
                <a:solidFill>
                  <a:schemeClr val="tx1"/>
                </a:solidFill>
                <a:latin typeface="Times New Roman" panose="02020603050405020304" pitchFamily="18" charset="0"/>
                <a:cs typeface="Times New Roman" panose="02020603050405020304" pitchFamily="18" charset="0"/>
              </a:rPr>
              <a:t>and equal representation of both wings we denied to accept </a:t>
            </a:r>
            <a:r>
              <a:rPr lang="en-US" altLang="zh-CN" b="1" dirty="0">
                <a:solidFill>
                  <a:schemeClr val="tx1"/>
                </a:solidFill>
                <a:latin typeface="Times New Roman" panose="02020603050405020304" pitchFamily="18" charset="0"/>
                <a:cs typeface="Times New Roman" panose="02020603050405020304" pitchFamily="18" charset="0"/>
              </a:rPr>
              <a:t>Bengali majority</a:t>
            </a:r>
            <a:r>
              <a:rPr lang="en-US" altLang="zh-CN" dirty="0">
                <a:solidFill>
                  <a:schemeClr val="tx1"/>
                </a:solidFill>
                <a:latin typeface="Times New Roman" panose="02020603050405020304" pitchFamily="18" charset="0"/>
                <a:cs typeface="Times New Roman" panose="02020603050405020304" pitchFamily="18" charset="0"/>
              </a:rPr>
              <a:t> in parliament </a:t>
            </a:r>
          </a:p>
        </p:txBody>
      </p:sp>
    </p:spTree>
    <p:extLst>
      <p:ext uri="{BB962C8B-B14F-4D97-AF65-F5344CB8AC3E}">
        <p14:creationId xmlns:p14="http://schemas.microsoft.com/office/powerpoint/2010/main" val="1322882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1540669" y="685800"/>
            <a:ext cx="6686550" cy="1143000"/>
          </a:xfrm>
        </p:spPr>
        <p:txBody>
          <a:bodyPr rtlCol="0">
            <a:normAutofit fontScale="90000"/>
          </a:bodyPr>
          <a:lstStyle/>
          <a:p>
            <a:pPr eaLnBrk="1" fontAlgn="auto" hangingPunct="1">
              <a:spcAft>
                <a:spcPts val="0"/>
              </a:spcAft>
              <a:defRPr/>
            </a:pPr>
            <a:r>
              <a:rPr lang="en-US" altLang="zh-CN" dirty="0">
                <a:solidFill>
                  <a:schemeClr val="tx1">
                    <a:lumMod val="85000"/>
                    <a:lumOff val="15000"/>
                  </a:schemeClr>
                </a:solidFill>
                <a:cs typeface="+mj-cs"/>
              </a:rPr>
              <a:t>The First Constitution of Pakistan (1956) </a:t>
            </a:r>
          </a:p>
        </p:txBody>
      </p:sp>
      <p:sp>
        <p:nvSpPr>
          <p:cNvPr id="11267" name="Content Placeholder 2"/>
          <p:cNvSpPr>
            <a:spLocks noGrp="1" noChangeArrowheads="1"/>
          </p:cNvSpPr>
          <p:nvPr>
            <p:ph type="body" idx="1"/>
          </p:nvPr>
        </p:nvSpPr>
        <p:spPr>
          <a:xfrm>
            <a:off x="1540669" y="2438400"/>
            <a:ext cx="6686550" cy="3810000"/>
          </a:xfrm>
        </p:spPr>
        <p:txBody>
          <a:bodyPr rtlCol="0">
            <a:normAutofit/>
          </a:bodyPr>
          <a:lstStyle/>
          <a:p>
            <a:pPr algn="just" eaLnBrk="1" fontAlgn="auto" hangingPunct="1">
              <a:lnSpc>
                <a:spcPct val="90000"/>
              </a:lnSpc>
              <a:spcAft>
                <a:spcPts val="0"/>
              </a:spcAft>
              <a:buFont typeface="Wingdings 3" charset="2"/>
              <a:buNone/>
              <a:defRPr/>
            </a:pPr>
            <a:r>
              <a:rPr lang="en-US" altLang="en-US" sz="2400" dirty="0">
                <a:solidFill>
                  <a:schemeClr val="tx1"/>
                </a:solidFill>
                <a:latin typeface="Times New Roman" panose="02020603050405020304" pitchFamily="18" charset="0"/>
                <a:cs typeface="Times New Roman" panose="02020603050405020304" pitchFamily="18" charset="0"/>
              </a:rPr>
              <a:t>Early 1955 was the hard work of </a:t>
            </a:r>
            <a:r>
              <a:rPr lang="en-US" altLang="en-US" sz="2400" dirty="0" err="1">
                <a:solidFill>
                  <a:schemeClr val="tx1"/>
                </a:solidFill>
                <a:latin typeface="Times New Roman" panose="02020603050405020304" pitchFamily="18" charset="0"/>
                <a:cs typeface="Times New Roman" panose="02020603050405020304" pitchFamily="18" charset="0"/>
              </a:rPr>
              <a:t>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Muhhamad</a:t>
            </a:r>
            <a:r>
              <a:rPr lang="en-US" altLang="en-US" sz="2400" dirty="0">
                <a:solidFill>
                  <a:schemeClr val="tx1"/>
                </a:solidFill>
                <a:latin typeface="Times New Roman" panose="02020603050405020304" pitchFamily="18" charset="0"/>
                <a:cs typeface="Times New Roman" panose="02020603050405020304" pitchFamily="18" charset="0"/>
              </a:rPr>
              <a:t> Ali result into 1956 constitution which did not enjoy the unqualified support of political parties. </a:t>
            </a:r>
            <a:r>
              <a:rPr lang="en-US" altLang="en-US" sz="2400" b="1" dirty="0">
                <a:solidFill>
                  <a:schemeClr val="tx1"/>
                </a:solidFill>
                <a:latin typeface="Times New Roman" panose="02020603050405020304" pitchFamily="18" charset="0"/>
                <a:cs typeface="Times New Roman" panose="02020603050405020304" pitchFamily="18" charset="0"/>
              </a:rPr>
              <a:t>The 1956 constitution introduced a strong tradition of violation of parliamentary norms.</a:t>
            </a:r>
            <a:r>
              <a:rPr lang="en-US" altLang="en-US" sz="2400" dirty="0">
                <a:solidFill>
                  <a:schemeClr val="tx1"/>
                </a:solidFill>
                <a:latin typeface="Times New Roman" panose="02020603050405020304" pitchFamily="18" charset="0"/>
                <a:cs typeface="Times New Roman" panose="02020603050405020304" pitchFamily="18" charset="0"/>
              </a:rPr>
              <a:t> </a:t>
            </a:r>
          </a:p>
          <a:p>
            <a:pPr eaLnBrk="1" fontAlgn="auto" hangingPunct="1">
              <a:lnSpc>
                <a:spcPct val="90000"/>
              </a:lnSpc>
              <a:spcAft>
                <a:spcPts val="0"/>
              </a:spcAft>
              <a:buFont typeface="Wingdings 3" charset="2"/>
              <a:buNone/>
              <a:defRPr/>
            </a:pPr>
            <a:endParaRPr lang="en-US" altLang="en-US" sz="2800" dirty="0">
              <a:cs typeface="+mn-cs"/>
            </a:endParaRPr>
          </a:p>
        </p:txBody>
      </p:sp>
    </p:spTree>
    <p:extLst>
      <p:ext uri="{BB962C8B-B14F-4D97-AF65-F5344CB8AC3E}">
        <p14:creationId xmlns:p14="http://schemas.microsoft.com/office/powerpoint/2010/main" val="59743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a:bodyPr>
          <a:lstStyle/>
          <a:p>
            <a:r>
              <a:rPr lang="en-US" dirty="0" smtClean="0"/>
              <a:t>Main Characteristics:</a:t>
            </a:r>
            <a:br>
              <a:rPr lang="en-US" dirty="0" smtClean="0"/>
            </a:br>
            <a:r>
              <a:rPr lang="en-US" dirty="0" smtClean="0"/>
              <a:t> </a:t>
            </a:r>
            <a:endParaRPr lang="en-US" dirty="0"/>
          </a:p>
        </p:txBody>
      </p:sp>
      <p:sp>
        <p:nvSpPr>
          <p:cNvPr id="3" name="Subtitle 2"/>
          <p:cNvSpPr>
            <a:spLocks noGrp="1"/>
          </p:cNvSpPr>
          <p:nvPr>
            <p:ph type="subTitle" idx="1"/>
          </p:nvPr>
        </p:nvSpPr>
        <p:spPr>
          <a:xfrm>
            <a:off x="1371600" y="1828800"/>
            <a:ext cx="7086600" cy="4419600"/>
          </a:xfrm>
        </p:spPr>
        <p:txBody>
          <a:bodyPr>
            <a:normAutofit lnSpcReduction="10000"/>
          </a:bodyPr>
          <a:lstStyle/>
          <a:p>
            <a:pPr marL="379476" indent="-342900" algn="l">
              <a:buFont typeface="Arial" pitchFamily="34" charset="0"/>
              <a:buChar char="•"/>
            </a:pPr>
            <a:r>
              <a:rPr lang="en-US" sz="2600" b="1" dirty="0" smtClean="0">
                <a:solidFill>
                  <a:schemeClr val="tx1"/>
                </a:solidFill>
              </a:rPr>
              <a:t>Parliamentary Form of Government.</a:t>
            </a:r>
          </a:p>
          <a:p>
            <a:pPr marL="379476" indent="-342900" algn="l">
              <a:buFont typeface="Arial" pitchFamily="34" charset="0"/>
              <a:buChar char="•"/>
            </a:pPr>
            <a:endParaRPr lang="en-US" sz="2600" b="1" dirty="0" smtClean="0">
              <a:solidFill>
                <a:schemeClr val="tx1"/>
              </a:solidFill>
            </a:endParaRPr>
          </a:p>
          <a:p>
            <a:pPr marL="379476" indent="-342900" algn="l">
              <a:buFont typeface="Arial" pitchFamily="34" charset="0"/>
              <a:buChar char="•"/>
            </a:pPr>
            <a:r>
              <a:rPr lang="en-US" sz="2600" b="1" dirty="0" smtClean="0">
                <a:solidFill>
                  <a:schemeClr val="tx1"/>
                </a:solidFill>
              </a:rPr>
              <a:t>Election of Prime Minister.</a:t>
            </a:r>
          </a:p>
          <a:p>
            <a:pPr marL="379476" indent="-342900" algn="l">
              <a:buFont typeface="Arial" pitchFamily="34" charset="0"/>
              <a:buChar char="•"/>
            </a:pPr>
            <a:endParaRPr lang="en-US" sz="2600" b="1" dirty="0" smtClean="0">
              <a:solidFill>
                <a:schemeClr val="tx1"/>
              </a:solidFill>
            </a:endParaRPr>
          </a:p>
          <a:p>
            <a:pPr marL="379476" indent="-342900" algn="l">
              <a:buFont typeface="Arial" pitchFamily="34" charset="0"/>
              <a:buChar char="•"/>
            </a:pPr>
            <a:r>
              <a:rPr lang="en-US" sz="2600" b="1" dirty="0" smtClean="0">
                <a:solidFill>
                  <a:schemeClr val="tx1"/>
                </a:solidFill>
              </a:rPr>
              <a:t>President’s Power of Appointments.</a:t>
            </a:r>
          </a:p>
          <a:p>
            <a:pPr marL="379476" indent="-342900" algn="l">
              <a:buFont typeface="Arial" pitchFamily="34" charset="0"/>
              <a:buChar char="•"/>
            </a:pPr>
            <a:endParaRPr lang="en-US" sz="2600" b="1" dirty="0" smtClean="0">
              <a:solidFill>
                <a:schemeClr val="tx1"/>
              </a:solidFill>
            </a:endParaRPr>
          </a:p>
          <a:p>
            <a:pPr marL="379476" indent="-342900" algn="l">
              <a:buFont typeface="Arial" pitchFamily="34" charset="0"/>
              <a:buChar char="•"/>
            </a:pPr>
            <a:r>
              <a:rPr lang="en-US" sz="2600" b="1" dirty="0" smtClean="0">
                <a:solidFill>
                  <a:schemeClr val="tx1"/>
                </a:solidFill>
              </a:rPr>
              <a:t>The </a:t>
            </a:r>
            <a:r>
              <a:rPr lang="en-US" sz="2600" b="1" dirty="0" smtClean="0">
                <a:solidFill>
                  <a:schemeClr val="tx1"/>
                </a:solidFill>
              </a:rPr>
              <a:t>President shall appoint Chief of Army, Navy, </a:t>
            </a:r>
            <a:r>
              <a:rPr lang="en-US" sz="2600" b="1" dirty="0">
                <a:solidFill>
                  <a:schemeClr val="tx1"/>
                </a:solidFill>
              </a:rPr>
              <a:t>A</a:t>
            </a:r>
            <a:r>
              <a:rPr lang="en-US" sz="2600" b="1" dirty="0" smtClean="0">
                <a:solidFill>
                  <a:schemeClr val="tx1"/>
                </a:solidFill>
              </a:rPr>
              <a:t>ir Force and Chairman </a:t>
            </a:r>
            <a:r>
              <a:rPr lang="en-US" sz="2600" b="1" dirty="0">
                <a:solidFill>
                  <a:schemeClr val="tx1"/>
                </a:solidFill>
              </a:rPr>
              <a:t>J</a:t>
            </a:r>
            <a:r>
              <a:rPr lang="en-US" sz="2600" b="1" dirty="0" smtClean="0">
                <a:solidFill>
                  <a:schemeClr val="tx1"/>
                </a:solidFill>
              </a:rPr>
              <a:t>oint </a:t>
            </a:r>
            <a:r>
              <a:rPr lang="en-US" sz="2600" b="1" dirty="0">
                <a:solidFill>
                  <a:schemeClr val="tx1"/>
                </a:solidFill>
              </a:rPr>
              <a:t>C</a:t>
            </a:r>
            <a:r>
              <a:rPr lang="en-US" sz="2600" b="1" dirty="0" smtClean="0">
                <a:solidFill>
                  <a:schemeClr val="tx1"/>
                </a:solidFill>
              </a:rPr>
              <a:t>hief of staff on the advise of the prime minister. </a:t>
            </a:r>
          </a:p>
          <a:p>
            <a:endParaRPr lang="en-US" sz="2200" b="1"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a:xfrm>
            <a:off x="1668066" y="685800"/>
            <a:ext cx="5829300" cy="609600"/>
          </a:xfrm>
        </p:spPr>
        <p:txBody>
          <a:bodyPr>
            <a:normAutofit fontScale="90000"/>
          </a:bodyPr>
          <a:lstStyle/>
          <a:p>
            <a:pPr eaLnBrk="1" hangingPunct="1">
              <a:defRPr/>
            </a:pPr>
            <a:r>
              <a:rPr lang="en-US" altLang="en-US" sz="4000" smtClean="0">
                <a:ea typeface="幼圆"/>
              </a:rPr>
              <a:t>What is parliamentary system</a:t>
            </a:r>
            <a:r>
              <a:rPr lang="en-US" altLang="en-US" sz="4000" b="1" smtClean="0">
                <a:ea typeface="幼圆"/>
              </a:rPr>
              <a:t> ?</a:t>
            </a:r>
          </a:p>
        </p:txBody>
      </p:sp>
      <p:sp>
        <p:nvSpPr>
          <p:cNvPr id="6" name="Subtitle 5"/>
          <p:cNvSpPr>
            <a:spLocks noGrp="1"/>
          </p:cNvSpPr>
          <p:nvPr>
            <p:ph type="subTitle" idx="1"/>
          </p:nvPr>
        </p:nvSpPr>
        <p:spPr>
          <a:xfrm>
            <a:off x="1657350" y="1447800"/>
            <a:ext cx="6229350" cy="5029200"/>
          </a:xfrm>
        </p:spPr>
        <p:txBody>
          <a:bodyPr rtlCol="0">
            <a:normAutofit/>
          </a:bodyPr>
          <a:lstStyle/>
          <a:p>
            <a:pPr marL="342900" indent="-342900" algn="just" eaLnBrk="1" fontAlgn="auto" hangingPunct="1">
              <a:lnSpc>
                <a:spcPct val="90000"/>
              </a:lnSpc>
              <a:spcAft>
                <a:spcPts val="0"/>
              </a:spcAft>
              <a:buFont typeface="Wingdings" panose="05000000000000000000" pitchFamily="2" charset="2"/>
              <a:buChar char="§"/>
              <a:defRPr/>
            </a:pPr>
            <a:r>
              <a:rPr lang="en-US" altLang="en-US" sz="2000" dirty="0">
                <a:solidFill>
                  <a:schemeClr val="tx1"/>
                </a:solidFill>
                <a:latin typeface="Times New Roman" panose="02020603050405020304" pitchFamily="18" charset="0"/>
                <a:cs typeface="Times New Roman" panose="02020603050405020304" pitchFamily="18" charset="0"/>
              </a:rPr>
              <a:t>In parliamentary form of government the real executive authority powers are vested into cabinet consisting of Prime Minister and important minsters responsible to the legislature.</a:t>
            </a:r>
          </a:p>
          <a:p>
            <a:pPr marL="342900" indent="-342900" algn="just" eaLnBrk="1" fontAlgn="auto" hangingPunct="1">
              <a:lnSpc>
                <a:spcPct val="90000"/>
              </a:lnSpc>
              <a:spcAft>
                <a:spcPts val="0"/>
              </a:spcAft>
              <a:buFont typeface="Wingdings" panose="05000000000000000000" pitchFamily="2" charset="2"/>
              <a:buChar char="§"/>
              <a:defRPr/>
            </a:pPr>
            <a:r>
              <a:rPr lang="en-US" altLang="en-US" sz="2000" dirty="0">
                <a:solidFill>
                  <a:schemeClr val="tx1"/>
                </a:solidFill>
                <a:latin typeface="Times New Roman" panose="02020603050405020304" pitchFamily="18" charset="0"/>
                <a:cs typeface="Times New Roman" panose="02020603050405020304" pitchFamily="18" charset="0"/>
              </a:rPr>
              <a:t>In countries having parliamentary system, it is necessary to have a separate head of state (not of government) who normally exercise only ceremonial and formal functions. Besides, a neutral constitutional official is needed to full the gap between the one government and the others. He does not take over the government but provides decisions necessary for the bringing new government in place. </a:t>
            </a:r>
          </a:p>
          <a:p>
            <a:pPr marL="342900" indent="-342900" algn="just" eaLnBrk="1" fontAlgn="auto" hangingPunct="1">
              <a:lnSpc>
                <a:spcPct val="90000"/>
              </a:lnSpc>
              <a:spcAft>
                <a:spcPts val="0"/>
              </a:spcAft>
              <a:buFont typeface="Wingdings" panose="05000000000000000000" pitchFamily="2" charset="2"/>
              <a:buChar char="§"/>
              <a:defRPr/>
            </a:pPr>
            <a:r>
              <a:rPr lang="en-US" altLang="en-US" sz="2000" dirty="0">
                <a:solidFill>
                  <a:schemeClr val="tx1"/>
                </a:solidFill>
                <a:latin typeface="Times New Roman" panose="02020603050405020304" pitchFamily="18" charset="0"/>
                <a:cs typeface="Times New Roman" panose="02020603050405020304" pitchFamily="18" charset="0"/>
              </a:rPr>
              <a:t>The </a:t>
            </a:r>
            <a:r>
              <a:rPr lang="en-US" altLang="en-US" sz="2000" dirty="0" smtClean="0">
                <a:solidFill>
                  <a:schemeClr val="tx1"/>
                </a:solidFill>
                <a:latin typeface="Times New Roman" panose="02020603050405020304" pitchFamily="18" charset="0"/>
                <a:cs typeface="Times New Roman" panose="02020603050405020304" pitchFamily="18" charset="0"/>
              </a:rPr>
              <a:t>parliamentary constitution </a:t>
            </a:r>
            <a:r>
              <a:rPr lang="en-US" altLang="en-US" sz="2000" dirty="0">
                <a:solidFill>
                  <a:schemeClr val="tx1"/>
                </a:solidFill>
                <a:latin typeface="Times New Roman" panose="02020603050405020304" pitchFamily="18" charset="0"/>
                <a:cs typeface="Times New Roman" panose="02020603050405020304" pitchFamily="18" charset="0"/>
              </a:rPr>
              <a:t>limited the discretionary powers of president to appointments of members and heads of public service commission and election commission but a discretionary power of far reaching consequences was to appoint from among the members of National Assembly a Prime minister who in his opinion was most likely to command the confidence of majority of members of National Assembly. </a:t>
            </a:r>
          </a:p>
          <a:p>
            <a:pPr eaLnBrk="1" fontAlgn="auto" hangingPunct="1">
              <a:lnSpc>
                <a:spcPct val="90000"/>
              </a:lnSpc>
              <a:spcAft>
                <a:spcPts val="0"/>
              </a:spcAft>
              <a:buFont typeface="Arial" charset="0"/>
              <a:buChar char="•"/>
              <a:defRPr/>
            </a:pPr>
            <a:endParaRPr lang="en-US" sz="2000" dirty="0">
              <a:cs typeface="+mn-cs"/>
            </a:endParaRPr>
          </a:p>
        </p:txBody>
      </p:sp>
      <p:sp>
        <p:nvSpPr>
          <p:cNvPr id="286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fld id="{F7DE37DE-9263-423D-9207-CC25B70BAC5F}" type="datetime1">
              <a:rPr lang="en-US" altLang="en-US" smtClean="0">
                <a:solidFill>
                  <a:srgbClr val="898989"/>
                </a:solidFill>
                <a:ea typeface="幼圆"/>
                <a:cs typeface="幼圆"/>
              </a:rPr>
              <a:pPr/>
              <a:t>1/26/2018</a:t>
            </a:fld>
            <a:endParaRPr lang="en-US" altLang="en-US" sz="1800" smtClean="0">
              <a:solidFill>
                <a:prstClr val="black"/>
              </a:solidFill>
              <a:ea typeface="幼圆"/>
              <a:cs typeface="幼圆"/>
            </a:endParaRPr>
          </a:p>
        </p:txBody>
      </p:sp>
    </p:spTree>
    <p:extLst>
      <p:ext uri="{BB962C8B-B14F-4D97-AF65-F5344CB8AC3E}">
        <p14:creationId xmlns:p14="http://schemas.microsoft.com/office/powerpoint/2010/main" val="78950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90603"/>
            <a:ext cx="6686550" cy="555625"/>
          </a:xfrm>
        </p:spPr>
        <p:txBody>
          <a:bodyPr rtlCol="0">
            <a:normAutofit fontScale="90000"/>
          </a:bodyPr>
          <a:lstStyle/>
          <a:p>
            <a:pPr eaLnBrk="1" fontAlgn="auto" hangingPunct="1">
              <a:spcAft>
                <a:spcPts val="0"/>
              </a:spcAft>
              <a:defRPr/>
            </a:pPr>
            <a:r>
              <a:rPr lang="en-US" dirty="0" smtClean="0">
                <a:solidFill>
                  <a:schemeClr val="tx1">
                    <a:lumMod val="85000"/>
                    <a:lumOff val="15000"/>
                  </a:schemeClr>
                </a:solidFill>
                <a:cs typeface="+mj-cs"/>
              </a:rPr>
              <a:t>Cont..</a:t>
            </a:r>
            <a:endParaRPr lang="en-US" dirty="0">
              <a:solidFill>
                <a:schemeClr val="tx1">
                  <a:lumMod val="85000"/>
                  <a:lumOff val="15000"/>
                </a:schemeClr>
              </a:solidFill>
              <a:cs typeface="+mj-cs"/>
            </a:endParaRPr>
          </a:p>
        </p:txBody>
      </p:sp>
      <p:sp>
        <p:nvSpPr>
          <p:cNvPr id="29699" name="Content Placeholder 2"/>
          <p:cNvSpPr>
            <a:spLocks noGrp="1" noChangeArrowheads="1"/>
          </p:cNvSpPr>
          <p:nvPr>
            <p:ph type="body" idx="1"/>
          </p:nvPr>
        </p:nvSpPr>
        <p:spPr>
          <a:xfrm>
            <a:off x="1600200" y="1981200"/>
            <a:ext cx="6686550" cy="3429000"/>
          </a:xfrm>
        </p:spPr>
        <p:txBody>
          <a:bodyPr/>
          <a:lstStyle/>
          <a:p>
            <a:pPr marL="342900" indent="-342900" algn="just" eaLnBrk="1" hangingPunct="1">
              <a:lnSpc>
                <a:spcPct val="9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But in 1956 constitution All key powers vested to designation of president like</a:t>
            </a:r>
          </a:p>
          <a:p>
            <a:pPr marL="342900" indent="-342900" algn="just" eaLnBrk="1" hangingPunct="1">
              <a:lnSpc>
                <a:spcPct val="9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 </a:t>
            </a:r>
            <a:r>
              <a:rPr lang="en-US" altLang="en-US" b="1" smtClean="0">
                <a:solidFill>
                  <a:schemeClr val="tx1"/>
                </a:solidFill>
                <a:latin typeface="Times New Roman" pitchFamily="18" charset="0"/>
                <a:ea typeface="幼圆"/>
                <a:cs typeface="Times New Roman" pitchFamily="18" charset="0"/>
              </a:rPr>
              <a:t>To veto the amendments of constitution</a:t>
            </a:r>
            <a:r>
              <a:rPr lang="en-US" altLang="en-US" smtClean="0">
                <a:solidFill>
                  <a:schemeClr val="tx1"/>
                </a:solidFill>
                <a:latin typeface="Times New Roman" pitchFamily="18" charset="0"/>
                <a:ea typeface="幼圆"/>
                <a:cs typeface="Times New Roman" pitchFamily="18" charset="0"/>
              </a:rPr>
              <a:t>, </a:t>
            </a:r>
            <a:r>
              <a:rPr lang="en-US" altLang="en-US" b="1" smtClean="0">
                <a:solidFill>
                  <a:schemeClr val="tx1"/>
                </a:solidFill>
                <a:latin typeface="Times New Roman" pitchFamily="18" charset="0"/>
                <a:ea typeface="幼圆"/>
                <a:cs typeface="Times New Roman" pitchFamily="18" charset="0"/>
              </a:rPr>
              <a:t>to proclaim emergency, could assume provincial powers or can direct governor to assume all powers and prime minister shall hold his office during president pleasure made president designation as a dictator having edge on all parliamentary political forces.</a:t>
            </a:r>
            <a:r>
              <a:rPr lang="en-US" altLang="en-US" sz="2400" b="1" smtClean="0">
                <a:solidFill>
                  <a:schemeClr val="tx1"/>
                </a:solidFill>
                <a:latin typeface="Times New Roman" pitchFamily="18" charset="0"/>
                <a:ea typeface="幼圆"/>
                <a:cs typeface="Times New Roman" pitchFamily="18" charset="0"/>
              </a:rPr>
              <a:t> </a:t>
            </a:r>
          </a:p>
        </p:txBody>
      </p:sp>
    </p:spTree>
    <p:extLst>
      <p:ext uri="{BB962C8B-B14F-4D97-AF65-F5344CB8AC3E}">
        <p14:creationId xmlns:p14="http://schemas.microsoft.com/office/powerpoint/2010/main" val="229238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a:xfrm>
            <a:off x="1485900" y="762003"/>
            <a:ext cx="6686550" cy="784225"/>
          </a:xfrm>
        </p:spPr>
        <p:txBody>
          <a:bodyPr/>
          <a:lstStyle/>
          <a:p>
            <a:pPr eaLnBrk="1" hangingPunct="1"/>
            <a:r>
              <a:rPr lang="en-US" altLang="en-US" sz="3600" smtClean="0">
                <a:ea typeface="幼圆"/>
              </a:rPr>
              <a:t>(1962 Constitution)of Ayub Khan</a:t>
            </a:r>
          </a:p>
        </p:txBody>
      </p:sp>
      <p:sp>
        <p:nvSpPr>
          <p:cNvPr id="14339" name="Content Placeholder 2"/>
          <p:cNvSpPr>
            <a:spLocks noGrp="1" noChangeArrowheads="1"/>
          </p:cNvSpPr>
          <p:nvPr>
            <p:ph type="body" idx="1"/>
          </p:nvPr>
        </p:nvSpPr>
        <p:spPr>
          <a:xfrm>
            <a:off x="1285876" y="1676400"/>
            <a:ext cx="6715125" cy="2667000"/>
          </a:xfrm>
        </p:spPr>
        <p:txBody>
          <a:bodyPr rtlCol="0">
            <a:normAutofit fontScale="25000" lnSpcReduction="20000"/>
          </a:bodyPr>
          <a:lstStyle/>
          <a:p>
            <a:pPr marL="342900" indent="-342900" eaLnBrk="1" fontAlgn="auto" hangingPunct="1">
              <a:lnSpc>
                <a:spcPct val="120000"/>
              </a:lnSpc>
              <a:spcAft>
                <a:spcPts val="0"/>
              </a:spcAft>
              <a:buFont typeface="Arial" panose="020B0604020202020204" pitchFamily="34" charset="0"/>
              <a:buChar char="•"/>
              <a:defRPr/>
            </a:pPr>
            <a:endParaRPr lang="en-US" altLang="zh-CN" sz="100" dirty="0">
              <a:cs typeface="+mn-cs"/>
            </a:endParaRP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err="1">
                <a:solidFill>
                  <a:schemeClr val="tx1"/>
                </a:solidFill>
                <a:latin typeface="Times New Roman" panose="02020603050405020304" pitchFamily="18" charset="0"/>
                <a:cs typeface="Times New Roman" panose="02020603050405020304" pitchFamily="18" charset="0"/>
              </a:rPr>
              <a:t>Ayub</a:t>
            </a:r>
            <a:r>
              <a:rPr lang="en-US" altLang="zh-CN" sz="7200" dirty="0">
                <a:solidFill>
                  <a:schemeClr val="tx1"/>
                </a:solidFill>
                <a:latin typeface="Times New Roman" panose="02020603050405020304" pitchFamily="18" charset="0"/>
                <a:cs typeface="Times New Roman" panose="02020603050405020304" pitchFamily="18" charset="0"/>
              </a:rPr>
              <a:t> khan imposed martial law in 1958 and abrogated 1956 constitution. </a:t>
            </a: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err="1">
                <a:solidFill>
                  <a:schemeClr val="tx1"/>
                </a:solidFill>
                <a:latin typeface="Times New Roman" panose="02020603050405020304" pitchFamily="18" charset="0"/>
                <a:cs typeface="Times New Roman" panose="02020603050405020304" pitchFamily="18" charset="0"/>
              </a:rPr>
              <a:t>Ayub</a:t>
            </a:r>
            <a:r>
              <a:rPr lang="en-US" altLang="zh-CN" sz="7200" dirty="0">
                <a:solidFill>
                  <a:schemeClr val="tx1"/>
                </a:solidFill>
                <a:latin typeface="Times New Roman" panose="02020603050405020304" pitchFamily="18" charset="0"/>
                <a:cs typeface="Times New Roman" panose="02020603050405020304" pitchFamily="18" charset="0"/>
              </a:rPr>
              <a:t> </a:t>
            </a:r>
            <a:r>
              <a:rPr lang="en-US" altLang="zh-CN" sz="7200" dirty="0" err="1">
                <a:solidFill>
                  <a:schemeClr val="tx1"/>
                </a:solidFill>
                <a:latin typeface="Times New Roman" panose="02020603050405020304" pitchFamily="18" charset="0"/>
                <a:cs typeface="Times New Roman" panose="02020603050405020304" pitchFamily="18" charset="0"/>
              </a:rPr>
              <a:t>khan,s</a:t>
            </a:r>
            <a:r>
              <a:rPr lang="en-US" altLang="zh-CN" sz="7200" dirty="0">
                <a:solidFill>
                  <a:schemeClr val="tx1"/>
                </a:solidFill>
                <a:latin typeface="Times New Roman" panose="02020603050405020304" pitchFamily="18" charset="0"/>
                <a:cs typeface="Times New Roman" panose="02020603050405020304" pitchFamily="18" charset="0"/>
              </a:rPr>
              <a:t> military regime did not promote the development of political institutions, fostering instead its hegemony in the political, social and economic spheres.</a:t>
            </a: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a:solidFill>
                  <a:schemeClr val="tx1"/>
                </a:solidFill>
                <a:latin typeface="Times New Roman" panose="02020603050405020304" pitchFamily="18" charset="0"/>
                <a:cs typeface="Times New Roman" panose="02020603050405020304" pitchFamily="18" charset="0"/>
              </a:rPr>
              <a:t>He  introduced a new </a:t>
            </a:r>
            <a:r>
              <a:rPr lang="en-US" altLang="zh-CN" sz="7200" dirty="0" smtClean="0">
                <a:solidFill>
                  <a:schemeClr val="tx1"/>
                </a:solidFill>
                <a:latin typeface="Times New Roman" panose="02020603050405020304" pitchFamily="18" charset="0"/>
                <a:cs typeface="Times New Roman" panose="02020603050405020304" pitchFamily="18" charset="0"/>
              </a:rPr>
              <a:t>constitution </a:t>
            </a:r>
            <a:r>
              <a:rPr lang="en-US" altLang="zh-CN" sz="7200" dirty="0">
                <a:solidFill>
                  <a:schemeClr val="tx1"/>
                </a:solidFill>
                <a:latin typeface="Times New Roman" panose="02020603050405020304" pitchFamily="18" charset="0"/>
                <a:cs typeface="Times New Roman" panose="02020603050405020304" pitchFamily="18" charset="0"/>
              </a:rPr>
              <a:t>1962 </a:t>
            </a:r>
            <a:r>
              <a:rPr lang="en-US" altLang="zh-CN" sz="7200" dirty="0" smtClean="0">
                <a:solidFill>
                  <a:schemeClr val="tx1"/>
                </a:solidFill>
                <a:latin typeface="Times New Roman" panose="02020603050405020304" pitchFamily="18" charset="0"/>
                <a:cs typeface="Times New Roman" panose="02020603050405020304" pitchFamily="18" charset="0"/>
              </a:rPr>
              <a:t>to </a:t>
            </a:r>
            <a:r>
              <a:rPr lang="en-US" altLang="zh-CN" sz="7200" dirty="0">
                <a:solidFill>
                  <a:schemeClr val="tx1"/>
                </a:solidFill>
                <a:latin typeface="Times New Roman" panose="02020603050405020304" pitchFamily="18" charset="0"/>
                <a:cs typeface="Times New Roman" panose="02020603050405020304" pitchFamily="18" charset="0"/>
              </a:rPr>
              <a:t>perpetuate his role in the country. </a:t>
            </a: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a:solidFill>
                  <a:schemeClr val="tx1"/>
                </a:solidFill>
                <a:latin typeface="Times New Roman" panose="02020603050405020304" pitchFamily="18" charset="0"/>
                <a:cs typeface="Times New Roman" panose="02020603050405020304" pitchFamily="18" charset="0"/>
              </a:rPr>
              <a:t>The constitution was </a:t>
            </a:r>
            <a:r>
              <a:rPr lang="en-US" altLang="zh-CN" sz="7200" b="1" dirty="0">
                <a:solidFill>
                  <a:schemeClr val="tx1"/>
                </a:solidFill>
                <a:latin typeface="Times New Roman" panose="02020603050405020304" pitchFamily="18" charset="0"/>
                <a:cs typeface="Times New Roman" panose="02020603050405020304" pitchFamily="18" charset="0"/>
              </a:rPr>
              <a:t>apparently parliamentary</a:t>
            </a:r>
            <a:r>
              <a:rPr lang="en-US" altLang="zh-CN" sz="7200" dirty="0">
                <a:solidFill>
                  <a:schemeClr val="tx1"/>
                </a:solidFill>
                <a:latin typeface="Times New Roman" panose="02020603050405020304" pitchFamily="18" charset="0"/>
                <a:cs typeface="Times New Roman" panose="02020603050405020304" pitchFamily="18" charset="0"/>
              </a:rPr>
              <a:t> form of government and was </a:t>
            </a:r>
            <a:r>
              <a:rPr lang="en-US" altLang="zh-CN" sz="7200" b="1" dirty="0">
                <a:solidFill>
                  <a:schemeClr val="tx1"/>
                </a:solidFill>
                <a:latin typeface="Times New Roman" panose="02020603050405020304" pitchFamily="18" charset="0"/>
                <a:cs typeface="Times New Roman" panose="02020603050405020304" pitchFamily="18" charset="0"/>
              </a:rPr>
              <a:t>presidential</a:t>
            </a:r>
            <a:r>
              <a:rPr lang="en-US" altLang="zh-CN" sz="7200" dirty="0">
                <a:solidFill>
                  <a:schemeClr val="tx1"/>
                </a:solidFill>
                <a:latin typeface="Times New Roman" panose="02020603050405020304" pitchFamily="18" charset="0"/>
                <a:cs typeface="Times New Roman" panose="02020603050405020304" pitchFamily="18" charset="0"/>
              </a:rPr>
              <a:t> in practice with especial </a:t>
            </a:r>
            <a:r>
              <a:rPr lang="en-US" altLang="zh-CN" sz="7200" dirty="0" smtClean="0">
                <a:solidFill>
                  <a:schemeClr val="tx1"/>
                </a:solidFill>
                <a:latin typeface="Times New Roman" panose="02020603050405020304" pitchFamily="18" charset="0"/>
                <a:cs typeface="Times New Roman" panose="02020603050405020304" pitchFamily="18" charset="0"/>
              </a:rPr>
              <a:t>authorities. Actually it was a one man show</a:t>
            </a:r>
            <a:endParaRPr lang="en-US" altLang="zh-CN" sz="7200" dirty="0">
              <a:solidFill>
                <a:schemeClr val="tx1"/>
              </a:solidFill>
              <a:latin typeface="Times New Roman" panose="02020603050405020304" pitchFamily="18" charset="0"/>
              <a:cs typeface="Times New Roman" panose="02020603050405020304" pitchFamily="18" charset="0"/>
            </a:endParaRP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a:solidFill>
                  <a:schemeClr val="tx1"/>
                </a:solidFill>
                <a:latin typeface="Times New Roman" panose="02020603050405020304" pitchFamily="18" charset="0"/>
                <a:cs typeface="Times New Roman" panose="02020603050405020304" pitchFamily="18" charset="0"/>
              </a:rPr>
              <a:t>The president </a:t>
            </a:r>
            <a:r>
              <a:rPr lang="en-US" altLang="zh-CN" sz="7200" dirty="0" err="1">
                <a:solidFill>
                  <a:schemeClr val="tx1"/>
                </a:solidFill>
                <a:latin typeface="Times New Roman" panose="02020603050405020304" pitchFamily="18" charset="0"/>
                <a:cs typeface="Times New Roman" panose="02020603050405020304" pitchFamily="18" charset="0"/>
              </a:rPr>
              <a:t>Ayub</a:t>
            </a:r>
            <a:r>
              <a:rPr lang="en-US" altLang="zh-CN" sz="7200" dirty="0">
                <a:solidFill>
                  <a:schemeClr val="tx1"/>
                </a:solidFill>
                <a:latin typeface="Times New Roman" panose="02020603050405020304" pitchFamily="18" charset="0"/>
                <a:cs typeface="Times New Roman" panose="02020603050405020304" pitchFamily="18" charset="0"/>
              </a:rPr>
              <a:t> khan was empowered with special authorities moved to consolidate his hold over the political system. </a:t>
            </a: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a:solidFill>
                  <a:schemeClr val="tx1"/>
                </a:solidFill>
                <a:latin typeface="Times New Roman" panose="02020603050405020304" pitchFamily="18" charset="0"/>
                <a:cs typeface="Times New Roman" panose="02020603050405020304" pitchFamily="18" charset="0"/>
              </a:rPr>
              <a:t>A new system of local bodies called the basic democracy (BD) system was introduced by an order on 27 October, 1959.</a:t>
            </a: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a:solidFill>
                  <a:schemeClr val="tx1"/>
                </a:solidFill>
                <a:latin typeface="Times New Roman" panose="02020603050405020304" pitchFamily="18" charset="0"/>
                <a:cs typeface="Times New Roman" panose="02020603050405020304" pitchFamily="18" charset="0"/>
              </a:rPr>
              <a:t>President was to be elected independently of the Legislature and had a direct mandate from the elections to perform the executive functions.</a:t>
            </a:r>
          </a:p>
          <a:p>
            <a:pPr marL="857250" indent="-857250" algn="just" eaLnBrk="1" fontAlgn="auto" hangingPunct="1">
              <a:lnSpc>
                <a:spcPct val="120000"/>
              </a:lnSpc>
              <a:spcAft>
                <a:spcPts val="0"/>
              </a:spcAft>
              <a:buFont typeface="Wingdings" panose="05000000000000000000" pitchFamily="2" charset="2"/>
              <a:buChar char="§"/>
              <a:defRPr/>
            </a:pPr>
            <a:r>
              <a:rPr lang="en-US" altLang="zh-CN" sz="7200" dirty="0">
                <a:solidFill>
                  <a:schemeClr val="tx1"/>
                </a:solidFill>
                <a:latin typeface="Times New Roman" panose="02020603050405020304" pitchFamily="18" charset="0"/>
                <a:cs typeface="Times New Roman" panose="02020603050405020304" pitchFamily="18" charset="0"/>
              </a:rPr>
              <a:t> His election was to be through the Electoral College consisting of 80,000 members of the local bodies, called BD members. </a:t>
            </a:r>
          </a:p>
          <a:p>
            <a:pPr eaLnBrk="1" fontAlgn="auto" hangingPunct="1">
              <a:lnSpc>
                <a:spcPct val="80000"/>
              </a:lnSpc>
              <a:spcAft>
                <a:spcPts val="0"/>
              </a:spcAft>
              <a:buFont typeface="Wingdings 3" charset="2"/>
              <a:buNone/>
              <a:defRPr/>
            </a:pPr>
            <a:endParaRPr lang="en-US" altLang="zh-C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42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ctrTitle"/>
          </p:nvPr>
        </p:nvSpPr>
        <p:spPr>
          <a:xfrm>
            <a:off x="1200150" y="762000"/>
            <a:ext cx="6972300" cy="1042988"/>
          </a:xfrm>
        </p:spPr>
        <p:txBody>
          <a:bodyPr>
            <a:normAutofit fontScale="90000"/>
          </a:bodyPr>
          <a:lstStyle/>
          <a:p>
            <a:pPr eaLnBrk="1" hangingPunct="1">
              <a:defRPr/>
            </a:pPr>
            <a:r>
              <a:rPr lang="en-US" altLang="zh-CN" sz="4000" dirty="0" smtClean="0"/>
              <a:t>The Basic Democracy system in Constitution of (1962) </a:t>
            </a:r>
          </a:p>
        </p:txBody>
      </p:sp>
      <p:pic>
        <p:nvPicPr>
          <p:cNvPr id="3174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546749" y="2209800"/>
            <a:ext cx="4279106" cy="4008438"/>
          </a:xfrm>
        </p:spPr>
      </p:pic>
    </p:spTree>
    <p:extLst>
      <p:ext uri="{BB962C8B-B14F-4D97-AF65-F5344CB8AC3E}">
        <p14:creationId xmlns:p14="http://schemas.microsoft.com/office/powerpoint/2010/main" val="107973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71651" y="609603"/>
            <a:ext cx="6684169" cy="1281113"/>
          </a:xfrm>
        </p:spPr>
        <p:txBody>
          <a:bodyPr/>
          <a:lstStyle/>
          <a:p>
            <a:pPr eaLnBrk="1" hangingPunct="1"/>
            <a:r>
              <a:rPr lang="en-US" altLang="en-US" sz="4000" smtClean="0">
                <a:ea typeface="幼圆"/>
              </a:rPr>
              <a:t>Powers of President (1962 constitution)</a:t>
            </a:r>
          </a:p>
        </p:txBody>
      </p:sp>
      <p:sp>
        <p:nvSpPr>
          <p:cNvPr id="16388" name="Rectangle 3"/>
          <p:cNvSpPr>
            <a:spLocks noGrp="1" noChangeArrowheads="1"/>
          </p:cNvSpPr>
          <p:nvPr>
            <p:ph idx="1"/>
          </p:nvPr>
        </p:nvSpPr>
        <p:spPr>
          <a:xfrm>
            <a:off x="1771651" y="2209800"/>
            <a:ext cx="6287691" cy="4267200"/>
          </a:xfrm>
        </p:spPr>
        <p:txBody>
          <a:bodyPr rtlCol="0">
            <a:normAutofit fontScale="92500" lnSpcReduction="20000"/>
          </a:bodyPr>
          <a:lstStyle/>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The president was to be elected for a </a:t>
            </a:r>
            <a:r>
              <a:rPr lang="en-US" altLang="en-US" sz="2400" b="1" dirty="0">
                <a:solidFill>
                  <a:schemeClr val="tx1"/>
                </a:solidFill>
                <a:latin typeface="Times New Roman" panose="02020603050405020304" pitchFamily="18" charset="0"/>
                <a:cs typeface="Times New Roman" panose="02020603050405020304" pitchFamily="18" charset="0"/>
              </a:rPr>
              <a:t>fixed period of 5 years </a:t>
            </a:r>
            <a:r>
              <a:rPr lang="en-US" altLang="en-US" sz="2400" dirty="0">
                <a:solidFill>
                  <a:schemeClr val="tx1"/>
                </a:solidFill>
                <a:latin typeface="Times New Roman" panose="02020603050405020304" pitchFamily="18" charset="0"/>
                <a:cs typeface="Times New Roman" panose="02020603050405020304" pitchFamily="18" charset="0"/>
              </a:rPr>
              <a:t>and could not be removed </a:t>
            </a:r>
            <a:r>
              <a:rPr lang="en-US" altLang="en-US" sz="2400" dirty="0" smtClean="0">
                <a:solidFill>
                  <a:schemeClr val="tx1"/>
                </a:solidFill>
                <a:latin typeface="Times New Roman" panose="02020603050405020304" pitchFamily="18" charset="0"/>
                <a:cs typeface="Times New Roman" panose="02020603050405020304" pitchFamily="18" charset="0"/>
              </a:rPr>
              <a:t>from his </a:t>
            </a:r>
            <a:r>
              <a:rPr lang="en-US" altLang="en-US" sz="2400" dirty="0">
                <a:solidFill>
                  <a:schemeClr val="tx1"/>
                </a:solidFill>
                <a:latin typeface="Times New Roman" panose="02020603050405020304" pitchFamily="18" charset="0"/>
                <a:cs typeface="Times New Roman" panose="02020603050405020304" pitchFamily="18" charset="0"/>
              </a:rPr>
              <a:t>office by an adverse vote of Legislature.</a:t>
            </a:r>
          </a:p>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 President was the central point of all the </a:t>
            </a:r>
            <a:r>
              <a:rPr lang="en-US" altLang="en-US" sz="2400" b="1" dirty="0">
                <a:solidFill>
                  <a:schemeClr val="tx1"/>
                </a:solidFill>
                <a:latin typeface="Times New Roman" panose="02020603050405020304" pitchFamily="18" charset="0"/>
                <a:cs typeface="Times New Roman" panose="02020603050405020304" pitchFamily="18" charset="0"/>
              </a:rPr>
              <a:t>Executive, legislative</a:t>
            </a:r>
            <a:r>
              <a:rPr lang="en-US" altLang="en-US" sz="2400" dirty="0">
                <a:solidFill>
                  <a:schemeClr val="tx1"/>
                </a:solidFill>
                <a:latin typeface="Times New Roman" panose="02020603050405020304" pitchFamily="18" charset="0"/>
                <a:cs typeface="Times New Roman" panose="02020603050405020304" pitchFamily="18" charset="0"/>
              </a:rPr>
              <a:t>, and</a:t>
            </a:r>
            <a:r>
              <a:rPr lang="en-US" altLang="en-US" sz="2400" b="1" dirty="0">
                <a:solidFill>
                  <a:schemeClr val="tx1"/>
                </a:solidFill>
                <a:latin typeface="Times New Roman" panose="02020603050405020304" pitchFamily="18" charset="0"/>
                <a:cs typeface="Times New Roman" panose="02020603050405020304" pitchFamily="18" charset="0"/>
              </a:rPr>
              <a:t> Judicial </a:t>
            </a:r>
            <a:r>
              <a:rPr lang="en-US" altLang="en-US" sz="2400" dirty="0">
                <a:solidFill>
                  <a:schemeClr val="tx1"/>
                </a:solidFill>
                <a:latin typeface="Times New Roman" panose="02020603050405020304" pitchFamily="18" charset="0"/>
                <a:cs typeface="Times New Roman" panose="02020603050405020304" pitchFamily="18" charset="0"/>
              </a:rPr>
              <a:t>powers.</a:t>
            </a:r>
          </a:p>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Cabinet was </a:t>
            </a:r>
            <a:r>
              <a:rPr lang="en-US" altLang="en-US" sz="2400" b="1" dirty="0">
                <a:solidFill>
                  <a:schemeClr val="tx1"/>
                </a:solidFill>
                <a:latin typeface="Times New Roman" panose="02020603050405020304" pitchFamily="18" charset="0"/>
                <a:cs typeface="Times New Roman" panose="02020603050405020304" pitchFamily="18" charset="0"/>
              </a:rPr>
              <a:t>responsible</a:t>
            </a:r>
            <a:r>
              <a:rPr lang="en-US" altLang="en-US" sz="2400" dirty="0">
                <a:solidFill>
                  <a:schemeClr val="tx1"/>
                </a:solidFill>
                <a:latin typeface="Times New Roman" panose="02020603050405020304" pitchFamily="18" charset="0"/>
                <a:cs typeface="Times New Roman" panose="02020603050405020304" pitchFamily="18" charset="0"/>
              </a:rPr>
              <a:t> to him.</a:t>
            </a:r>
          </a:p>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All key appointments were to be made by him.</a:t>
            </a:r>
          </a:p>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He can </a:t>
            </a:r>
            <a:r>
              <a:rPr lang="en-US" altLang="en-US" sz="2400" b="1" dirty="0">
                <a:solidFill>
                  <a:schemeClr val="tx1"/>
                </a:solidFill>
                <a:latin typeface="Times New Roman" panose="02020603050405020304" pitchFamily="18" charset="0"/>
                <a:cs typeface="Times New Roman" panose="02020603050405020304" pitchFamily="18" charset="0"/>
              </a:rPr>
              <a:t>issue ordinances</a:t>
            </a:r>
            <a:r>
              <a:rPr lang="en-US" altLang="en-US" sz="2400" dirty="0">
                <a:solidFill>
                  <a:schemeClr val="tx1"/>
                </a:solidFill>
                <a:latin typeface="Times New Roman" panose="02020603050405020304" pitchFamily="18" charset="0"/>
                <a:cs typeface="Times New Roman" panose="02020603050405020304" pitchFamily="18" charset="0"/>
              </a:rPr>
              <a:t> and can promulgate state of </a:t>
            </a:r>
            <a:r>
              <a:rPr lang="en-US" altLang="en-US" sz="2400" b="1" dirty="0">
                <a:solidFill>
                  <a:schemeClr val="tx1"/>
                </a:solidFill>
                <a:latin typeface="Times New Roman" panose="02020603050405020304" pitchFamily="18" charset="0"/>
                <a:cs typeface="Times New Roman" panose="02020603050405020304" pitchFamily="18" charset="0"/>
              </a:rPr>
              <a:t>emergency</a:t>
            </a:r>
            <a:r>
              <a:rPr lang="en-US" altLang="en-US" sz="2400" dirty="0">
                <a:solidFill>
                  <a:schemeClr val="tx1"/>
                </a:solidFill>
                <a:latin typeface="Times New Roman" panose="02020603050405020304" pitchFamily="18" charset="0"/>
                <a:cs typeface="Times New Roman" panose="02020603050405020304" pitchFamily="18" charset="0"/>
              </a:rPr>
              <a:t> in the country.</a:t>
            </a:r>
          </a:p>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He can </a:t>
            </a:r>
            <a:r>
              <a:rPr lang="en-US" altLang="en-US" sz="2400" b="1" dirty="0">
                <a:solidFill>
                  <a:schemeClr val="tx1"/>
                </a:solidFill>
                <a:latin typeface="Times New Roman" panose="02020603050405020304" pitchFamily="18" charset="0"/>
                <a:cs typeface="Times New Roman" panose="02020603050405020304" pitchFamily="18" charset="0"/>
              </a:rPr>
              <a:t>veto and rectified </a:t>
            </a:r>
            <a:r>
              <a:rPr lang="en-US" altLang="en-US" sz="2400" dirty="0">
                <a:solidFill>
                  <a:schemeClr val="tx1"/>
                </a:solidFill>
                <a:latin typeface="Times New Roman" panose="02020603050405020304" pitchFamily="18" charset="0"/>
                <a:cs typeface="Times New Roman" panose="02020603050405020304" pitchFamily="18" charset="0"/>
              </a:rPr>
              <a:t>the legislature laws.</a:t>
            </a:r>
          </a:p>
          <a:p>
            <a:pPr algn="just" eaLnBrk="1" fontAlgn="auto" hangingPunct="1">
              <a:lnSpc>
                <a:spcPct val="80000"/>
              </a:lnSpc>
              <a:spcAft>
                <a:spcPts val="0"/>
              </a:spcAft>
              <a:buFont typeface="Wingdings" panose="05000000000000000000" pitchFamily="2" charset="2"/>
              <a:buChar char="§"/>
              <a:defRPr/>
            </a:pPr>
            <a:r>
              <a:rPr lang="en-US" altLang="en-US" sz="2400" dirty="0">
                <a:solidFill>
                  <a:schemeClr val="tx1"/>
                </a:solidFill>
                <a:latin typeface="Times New Roman" panose="02020603050405020304" pitchFamily="18" charset="0"/>
                <a:cs typeface="Times New Roman" panose="02020603050405020304" pitchFamily="18" charset="0"/>
              </a:rPr>
              <a:t>He could be removed only by a special process of impeachment, as provided in the constitution.</a:t>
            </a:r>
          </a:p>
          <a:p>
            <a:pPr algn="just" eaLnBrk="1" fontAlgn="auto" hangingPunct="1">
              <a:lnSpc>
                <a:spcPct val="80000"/>
              </a:lnSpc>
              <a:spcAft>
                <a:spcPts val="0"/>
              </a:spcAft>
              <a:buFont typeface="Wingdings" panose="05000000000000000000" pitchFamily="2" charset="2"/>
              <a:buChar char="§"/>
              <a:defRPr/>
            </a:pPr>
            <a:r>
              <a:rPr lang="en-US" altLang="en-US" sz="2400" dirty="0" smtClean="0">
                <a:solidFill>
                  <a:schemeClr val="tx1"/>
                </a:solidFill>
                <a:latin typeface="Times New Roman" panose="02020603050405020304" pitchFamily="18" charset="0"/>
                <a:cs typeface="Times New Roman" panose="02020603050405020304" pitchFamily="18" charset="0"/>
              </a:rPr>
              <a:t>The </a:t>
            </a:r>
            <a:r>
              <a:rPr lang="en-US" altLang="en-US" sz="2400" dirty="0">
                <a:solidFill>
                  <a:schemeClr val="tx1"/>
                </a:solidFill>
                <a:latin typeface="Times New Roman" panose="02020603050405020304" pitchFamily="18" charset="0"/>
                <a:cs typeface="Times New Roman" panose="02020603050405020304" pitchFamily="18" charset="0"/>
              </a:rPr>
              <a:t>1962 constitution described as that of the</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Ghanta</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Ghar</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 clock tower) of Lyallpur (now Faisalabad) where all the seven bazaars converged.</a:t>
            </a:r>
          </a:p>
          <a:p>
            <a:pPr eaLnBrk="1" fontAlgn="auto" hangingPunct="1">
              <a:lnSpc>
                <a:spcPct val="80000"/>
              </a:lnSpc>
              <a:spcAft>
                <a:spcPts val="0"/>
              </a:spcAft>
              <a:buFont typeface="Wingdings 3" charset="2"/>
              <a:buChar char=""/>
              <a:defRPr/>
            </a:pPr>
            <a:endParaRPr lang="en-US" altLang="en-US" sz="800" dirty="0">
              <a:solidFill>
                <a:schemeClr val="tx1">
                  <a:lumMod val="75000"/>
                  <a:lumOff val="25000"/>
                </a:schemeClr>
              </a:solidFill>
              <a:cs typeface="+mn-cs"/>
            </a:endParaRPr>
          </a:p>
        </p:txBody>
      </p:sp>
    </p:spTree>
    <p:extLst>
      <p:ext uri="{BB962C8B-B14F-4D97-AF65-F5344CB8AC3E}">
        <p14:creationId xmlns:p14="http://schemas.microsoft.com/office/powerpoint/2010/main" val="1073174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1543050" y="685803"/>
            <a:ext cx="6686550" cy="631825"/>
          </a:xfrm>
        </p:spPr>
        <p:txBody>
          <a:bodyPr rtlCol="0">
            <a:normAutofit fontScale="90000"/>
          </a:bodyPr>
          <a:lstStyle/>
          <a:p>
            <a:pPr eaLnBrk="1" fontAlgn="auto" hangingPunct="1">
              <a:spcAft>
                <a:spcPts val="0"/>
              </a:spcAft>
              <a:defRPr/>
            </a:pPr>
            <a:r>
              <a:rPr lang="en-US" altLang="en-US" dirty="0">
                <a:solidFill>
                  <a:schemeClr val="tx1">
                    <a:lumMod val="85000"/>
                    <a:lumOff val="15000"/>
                  </a:schemeClr>
                </a:solidFill>
                <a:cs typeface="+mj-cs"/>
              </a:rPr>
              <a:t> Constitution of 1973</a:t>
            </a:r>
          </a:p>
        </p:txBody>
      </p:sp>
      <p:sp>
        <p:nvSpPr>
          <p:cNvPr id="33795" name="Content Placeholder 2"/>
          <p:cNvSpPr>
            <a:spLocks noGrp="1" noChangeArrowheads="1"/>
          </p:cNvSpPr>
          <p:nvPr>
            <p:ph type="body" idx="1"/>
          </p:nvPr>
        </p:nvSpPr>
        <p:spPr>
          <a:xfrm>
            <a:off x="1543050" y="1676400"/>
            <a:ext cx="6686550" cy="4343400"/>
          </a:xfrm>
        </p:spPr>
        <p:txBody>
          <a:bodyPr/>
          <a:lstStyle/>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Ayub resigned in 1969 and Gen Yahiya khan imposed second  martial law in Pakistan</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In 1971 East Pakistan was separated.</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Bhutto was installed in the office by  army and appointed civilian chief martial law administrator.</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With his efforts a new constitution was inducted the country. </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The</a:t>
            </a:r>
            <a:r>
              <a:rPr lang="en-US" altLang="en-US" b="1" smtClean="0">
                <a:solidFill>
                  <a:schemeClr val="tx1"/>
                </a:solidFill>
                <a:latin typeface="Times New Roman" pitchFamily="18" charset="0"/>
                <a:ea typeface="幼圆"/>
                <a:cs typeface="Times New Roman" pitchFamily="18" charset="0"/>
              </a:rPr>
              <a:t> parliamentary system</a:t>
            </a:r>
            <a:r>
              <a:rPr lang="en-US" altLang="en-US" smtClean="0">
                <a:solidFill>
                  <a:schemeClr val="tx1"/>
                </a:solidFill>
                <a:latin typeface="Times New Roman" pitchFamily="18" charset="0"/>
                <a:ea typeface="幼圆"/>
                <a:cs typeface="Times New Roman" pitchFamily="18" charset="0"/>
              </a:rPr>
              <a:t> has been adopted.</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All Executive authority shall be exercised in the name of President by the federal government consisting of Prime Minister and the Federal Ministers.</a:t>
            </a:r>
            <a:endParaRPr lang="en-US" altLang="en-US" sz="1800" smtClean="0">
              <a:solidFill>
                <a:schemeClr val="tx1"/>
              </a:solidFill>
              <a:latin typeface="Times New Roman" pitchFamily="18" charset="0"/>
              <a:ea typeface="幼圆"/>
              <a:cs typeface="Times New Roman" pitchFamily="18" charset="0"/>
            </a:endParaRP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The Prime Minister shall be the</a:t>
            </a:r>
            <a:r>
              <a:rPr lang="en-US" altLang="en-US" b="1" smtClean="0">
                <a:solidFill>
                  <a:schemeClr val="tx1"/>
                </a:solidFill>
                <a:latin typeface="Times New Roman" pitchFamily="18" charset="0"/>
                <a:ea typeface="幼圆"/>
                <a:cs typeface="Times New Roman" pitchFamily="18" charset="0"/>
              </a:rPr>
              <a:t> Chief Executive </a:t>
            </a:r>
            <a:r>
              <a:rPr lang="en-US" altLang="en-US" smtClean="0">
                <a:solidFill>
                  <a:schemeClr val="tx1"/>
                </a:solidFill>
                <a:latin typeface="Times New Roman" pitchFamily="18" charset="0"/>
                <a:ea typeface="幼圆"/>
                <a:cs typeface="Times New Roman" pitchFamily="18" charset="0"/>
              </a:rPr>
              <a:t>of the federation of Pakistan.</a:t>
            </a:r>
            <a:r>
              <a:rPr lang="en-US" altLang="en-US" sz="1800" smtClean="0">
                <a:solidFill>
                  <a:schemeClr val="tx1"/>
                </a:solidFill>
                <a:latin typeface="Times New Roman" pitchFamily="18" charset="0"/>
                <a:ea typeface="幼圆"/>
                <a:cs typeface="Times New Roman" pitchFamily="18" charset="0"/>
              </a:rPr>
              <a:t> </a:t>
            </a:r>
          </a:p>
        </p:txBody>
      </p:sp>
    </p:spTree>
    <p:extLst>
      <p:ext uri="{BB962C8B-B14F-4D97-AF65-F5344CB8AC3E}">
        <p14:creationId xmlns:p14="http://schemas.microsoft.com/office/powerpoint/2010/main" val="260926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ctrTitle"/>
          </p:nvPr>
        </p:nvSpPr>
        <p:spPr>
          <a:xfrm>
            <a:off x="1485900" y="609600"/>
            <a:ext cx="6686550" cy="814388"/>
          </a:xfrm>
        </p:spPr>
        <p:txBody>
          <a:bodyPr/>
          <a:lstStyle/>
          <a:p>
            <a:pPr eaLnBrk="1" hangingPunct="1"/>
            <a:r>
              <a:rPr lang="en-US" altLang="zh-CN" sz="4000" smtClean="0"/>
              <a:t>Election of Prime Minister </a:t>
            </a:r>
          </a:p>
        </p:txBody>
      </p:sp>
      <p:sp>
        <p:nvSpPr>
          <p:cNvPr id="18435" name="Content Placeholder 2"/>
          <p:cNvSpPr>
            <a:spLocks noGrp="1" noChangeArrowheads="1"/>
          </p:cNvSpPr>
          <p:nvPr>
            <p:ph type="subTitle" idx="1"/>
          </p:nvPr>
        </p:nvSpPr>
        <p:spPr>
          <a:xfrm>
            <a:off x="1485900" y="2057400"/>
            <a:ext cx="6457950" cy="2133600"/>
          </a:xfrm>
        </p:spPr>
        <p:txBody>
          <a:bodyPr rtlCol="0">
            <a:normAutofit/>
          </a:bodyPr>
          <a:lstStyle/>
          <a:p>
            <a:pPr marL="342900" indent="-342900" algn="just" eaLnBrk="1" fontAlgn="auto" hangingPunct="1">
              <a:lnSpc>
                <a:spcPct val="80000"/>
              </a:lnSpc>
              <a:spcAft>
                <a:spcPts val="0"/>
              </a:spcAft>
              <a:buFont typeface="Wingdings" panose="05000000000000000000" pitchFamily="2" charset="2"/>
              <a:buChar char="§"/>
              <a:defRPr/>
            </a:pPr>
            <a:r>
              <a:rPr lang="en-US" altLang="en-US" sz="2000" dirty="0">
                <a:solidFill>
                  <a:schemeClr val="tx1"/>
                </a:solidFill>
                <a:latin typeface="Times New Roman" panose="02020603050405020304" pitchFamily="18" charset="0"/>
                <a:cs typeface="Times New Roman" panose="02020603050405020304" pitchFamily="18" charset="0"/>
              </a:rPr>
              <a:t>The Prime Minister (PM) shall be elected by the majority of total members of National Assembly</a:t>
            </a:r>
            <a:r>
              <a:rPr lang="en-US" altLang="en-US" sz="2000" dirty="0" smtClean="0">
                <a:solidFill>
                  <a:schemeClr val="tx1"/>
                </a:solidFill>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eaLnBrk="1" fontAlgn="auto" hangingPunct="1">
              <a:lnSpc>
                <a:spcPct val="80000"/>
              </a:lnSpc>
              <a:spcAft>
                <a:spcPts val="0"/>
              </a:spcAft>
              <a:buFont typeface="Wingdings" panose="05000000000000000000" pitchFamily="2" charset="2"/>
              <a:buChar char="§"/>
              <a:defRPr/>
            </a:pPr>
            <a:r>
              <a:rPr lang="en-US" altLang="en-US" sz="2000" b="1" dirty="0">
                <a:solidFill>
                  <a:schemeClr val="tx1"/>
                </a:solidFill>
                <a:latin typeface="Times New Roman" panose="02020603050405020304" pitchFamily="18" charset="0"/>
                <a:cs typeface="Times New Roman" panose="02020603050405020304" pitchFamily="18" charset="0"/>
              </a:rPr>
              <a:t>The office of Prime Minister is made extremely powerful and the office of president is made correspondingly weak, ineffective and dependent</a:t>
            </a:r>
            <a:r>
              <a:rPr lang="en-US" alt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6426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ctrTitle"/>
          </p:nvPr>
        </p:nvSpPr>
        <p:spPr>
          <a:xfrm>
            <a:off x="1485900" y="838200"/>
            <a:ext cx="6686550" cy="661988"/>
          </a:xfrm>
        </p:spPr>
        <p:txBody>
          <a:bodyPr rtlCol="0">
            <a:normAutofit fontScale="90000"/>
          </a:bodyPr>
          <a:lstStyle/>
          <a:p>
            <a:pPr eaLnBrk="1" fontAlgn="auto" hangingPunct="1">
              <a:spcAft>
                <a:spcPts val="0"/>
              </a:spcAft>
              <a:defRPr/>
            </a:pPr>
            <a:r>
              <a:rPr lang="en-US" altLang="en-US" sz="4000" dirty="0">
                <a:solidFill>
                  <a:schemeClr val="tx1">
                    <a:lumMod val="85000"/>
                    <a:lumOff val="15000"/>
                  </a:schemeClr>
                </a:solidFill>
                <a:cs typeface="+mj-cs"/>
              </a:rPr>
              <a:t>Position of President in 1973 constitution </a:t>
            </a:r>
          </a:p>
        </p:txBody>
      </p:sp>
      <p:sp>
        <p:nvSpPr>
          <p:cNvPr id="35843" name="Content Placeholder 2"/>
          <p:cNvSpPr>
            <a:spLocks noGrp="1" noChangeArrowheads="1"/>
          </p:cNvSpPr>
          <p:nvPr>
            <p:ph type="subTitle" idx="1"/>
          </p:nvPr>
        </p:nvSpPr>
        <p:spPr>
          <a:xfrm>
            <a:off x="1485900" y="2057400"/>
            <a:ext cx="6172200" cy="2743200"/>
          </a:xfrm>
        </p:spPr>
        <p:txBody>
          <a:bodyPr/>
          <a:lstStyle/>
          <a:p>
            <a:pPr marL="342900" indent="-342900" algn="just" eaLnBrk="1" hangingPunct="1">
              <a:lnSpc>
                <a:spcPct val="80000"/>
              </a:lnSpc>
              <a:buFont typeface="Wingdings" pitchFamily="2" charset="2"/>
              <a:buChar char="§"/>
            </a:pPr>
            <a:r>
              <a:rPr lang="en-US" altLang="zh-CN" sz="2000" smtClean="0">
                <a:solidFill>
                  <a:schemeClr val="tx1"/>
                </a:solidFill>
                <a:latin typeface="Times New Roman" pitchFamily="18" charset="0"/>
                <a:cs typeface="Times New Roman" pitchFamily="18" charset="0"/>
              </a:rPr>
              <a:t>The President is a ceremonial and nominal head of the state without executive powers. </a:t>
            </a:r>
          </a:p>
          <a:p>
            <a:pPr marL="342900" indent="-342900" algn="just" eaLnBrk="1" hangingPunct="1">
              <a:lnSpc>
                <a:spcPct val="80000"/>
              </a:lnSpc>
              <a:buFont typeface="Wingdings" pitchFamily="2" charset="2"/>
              <a:buChar char="§"/>
            </a:pPr>
            <a:r>
              <a:rPr lang="en-US" altLang="zh-CN" sz="2000" smtClean="0">
                <a:solidFill>
                  <a:schemeClr val="tx1"/>
                </a:solidFill>
                <a:latin typeface="Times New Roman" pitchFamily="18" charset="0"/>
                <a:cs typeface="Times New Roman" pitchFamily="18" charset="0"/>
              </a:rPr>
              <a:t>He could not veto any legislative bill as the bill would become law on the expiry of 7 days if the president does not assent it. </a:t>
            </a:r>
          </a:p>
          <a:p>
            <a:pPr marL="342900" indent="-342900" algn="just" eaLnBrk="1" hangingPunct="1">
              <a:lnSpc>
                <a:spcPct val="80000"/>
              </a:lnSpc>
              <a:buFont typeface="Wingdings" pitchFamily="2" charset="2"/>
              <a:buChar char="§"/>
            </a:pPr>
            <a:r>
              <a:rPr lang="en-US" altLang="zh-CN" sz="2000" smtClean="0">
                <a:solidFill>
                  <a:schemeClr val="tx1"/>
                </a:solidFill>
                <a:latin typeface="Times New Roman" pitchFamily="18" charset="0"/>
                <a:cs typeface="Times New Roman" pitchFamily="18" charset="0"/>
              </a:rPr>
              <a:t>The Prime Minister’s advice is binding on President. </a:t>
            </a:r>
          </a:p>
          <a:p>
            <a:pPr marL="342900" indent="-342900" algn="just" eaLnBrk="1" hangingPunct="1">
              <a:lnSpc>
                <a:spcPct val="80000"/>
              </a:lnSpc>
              <a:buFont typeface="Wingdings" pitchFamily="2" charset="2"/>
              <a:buChar char="§"/>
            </a:pPr>
            <a:r>
              <a:rPr lang="en-US" altLang="zh-CN" sz="2000" smtClean="0">
                <a:solidFill>
                  <a:schemeClr val="tx1"/>
                </a:solidFill>
                <a:latin typeface="Times New Roman" pitchFamily="18" charset="0"/>
                <a:cs typeface="Times New Roman" pitchFamily="18" charset="0"/>
              </a:rPr>
              <a:t>The national Assembly would stand dissolved on the advice of Prime Minister even if the President did not agree. </a:t>
            </a:r>
          </a:p>
        </p:txBody>
      </p:sp>
    </p:spTree>
    <p:extLst>
      <p:ext uri="{BB962C8B-B14F-4D97-AF65-F5344CB8AC3E}">
        <p14:creationId xmlns:p14="http://schemas.microsoft.com/office/powerpoint/2010/main" val="197384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57351" y="647703"/>
            <a:ext cx="6684169" cy="1281113"/>
          </a:xfrm>
        </p:spPr>
        <p:txBody>
          <a:bodyPr/>
          <a:lstStyle/>
          <a:p>
            <a:pPr eaLnBrk="1" hangingPunct="1"/>
            <a:r>
              <a:rPr lang="en-US" altLang="en-US" sz="4000" smtClean="0">
                <a:ea typeface="幼圆"/>
              </a:rPr>
              <a:t>General Zia and 8th Amendment</a:t>
            </a:r>
          </a:p>
        </p:txBody>
      </p:sp>
      <p:sp>
        <p:nvSpPr>
          <p:cNvPr id="36867" name="Rectangle 3"/>
          <p:cNvSpPr>
            <a:spLocks noGrp="1" noChangeArrowheads="1"/>
          </p:cNvSpPr>
          <p:nvPr>
            <p:ph idx="1"/>
          </p:nvPr>
        </p:nvSpPr>
        <p:spPr>
          <a:xfrm>
            <a:off x="1654969" y="2141538"/>
            <a:ext cx="6686550" cy="3776662"/>
          </a:xfrm>
        </p:spPr>
        <p:txBody>
          <a:bodyPr/>
          <a:lstStyle/>
          <a:p>
            <a:pPr algn="just" eaLnBrk="1" hangingPunct="1">
              <a:lnSpc>
                <a:spcPct val="9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Zia imposed Martial law in 1977 and promise to conduct new election.</a:t>
            </a:r>
          </a:p>
          <a:p>
            <a:pPr algn="just" eaLnBrk="1" hangingPunct="1">
              <a:lnSpc>
                <a:spcPct val="9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Before election he decided to amend constitution to empower the office of President.</a:t>
            </a:r>
          </a:p>
          <a:p>
            <a:pPr algn="just" eaLnBrk="1" hangingPunct="1">
              <a:lnSpc>
                <a:spcPct val="9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He issued an order called (RCO) on March 1985.</a:t>
            </a:r>
          </a:p>
          <a:p>
            <a:pPr algn="just" eaLnBrk="1" hangingPunct="1">
              <a:lnSpc>
                <a:spcPct val="9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The (RCO) was adopted as the 8th Amendment.</a:t>
            </a:r>
          </a:p>
          <a:p>
            <a:pPr algn="just" eaLnBrk="1" hangingPunct="1">
              <a:lnSpc>
                <a:spcPct val="90000"/>
              </a:lnSpc>
              <a:buFont typeface="Wingdings" pitchFamily="2" charset="2"/>
              <a:buChar char="§"/>
            </a:pPr>
            <a:endParaRPr lang="en-US" altLang="en-US" sz="2000" smtClean="0">
              <a:solidFill>
                <a:schemeClr val="tx1"/>
              </a:solidFill>
              <a:latin typeface="Times New Roman" pitchFamily="18" charset="0"/>
              <a:ea typeface="幼圆"/>
              <a:cs typeface="Times New Roman" pitchFamily="18" charset="0"/>
            </a:endParaRPr>
          </a:p>
          <a:p>
            <a:pPr eaLnBrk="1" hangingPunct="1">
              <a:lnSpc>
                <a:spcPct val="90000"/>
              </a:lnSpc>
            </a:pPr>
            <a:endParaRPr lang="en-US" altLang="en-US" smtClean="0">
              <a:ea typeface="幼圆"/>
            </a:endParaRPr>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SimSun" pitchFamily="2" charset="-122"/>
              </a:defRPr>
            </a:lvl1pPr>
            <a:lvl2pPr marL="742950" indent="-285750">
              <a:defRPr>
                <a:solidFill>
                  <a:schemeClr val="tx1"/>
                </a:solidFill>
                <a:latin typeface="Arial" pitchFamily="34" charset="0"/>
                <a:ea typeface="SimSun" pitchFamily="2" charset="-122"/>
              </a:defRPr>
            </a:lvl2pPr>
            <a:lvl3pPr marL="1143000" indent="-228600">
              <a:defRPr>
                <a:solidFill>
                  <a:schemeClr val="tx1"/>
                </a:solidFill>
                <a:latin typeface="Arial" pitchFamily="34" charset="0"/>
                <a:ea typeface="SimSun" pitchFamily="2" charset="-122"/>
              </a:defRPr>
            </a:lvl3pPr>
            <a:lvl4pPr marL="1600200" indent="-228600">
              <a:defRPr>
                <a:solidFill>
                  <a:schemeClr val="tx1"/>
                </a:solidFill>
                <a:latin typeface="Arial" pitchFamily="34" charset="0"/>
                <a:ea typeface="SimSun" pitchFamily="2" charset="-122"/>
              </a:defRPr>
            </a:lvl4pPr>
            <a:lvl5pPr marL="2057400" indent="-22860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itchFamily="34" charset="0"/>
                <a:ea typeface="SimSun" pitchFamily="2" charset="-122"/>
              </a:defRPr>
            </a:lvl9pPr>
          </a:lstStyle>
          <a:p>
            <a:fld id="{09640FFD-BE89-4EB2-B494-6D85654CDBE2}" type="datetime1">
              <a:rPr lang="en-US" altLang="en-US" smtClean="0">
                <a:solidFill>
                  <a:srgbClr val="898989"/>
                </a:solidFill>
                <a:ea typeface="幼圆"/>
                <a:cs typeface="幼圆"/>
              </a:rPr>
              <a:pPr/>
              <a:t>1/26/2018</a:t>
            </a:fld>
            <a:endParaRPr lang="en-US" altLang="en-US" sz="1800" smtClean="0">
              <a:solidFill>
                <a:prstClr val="black"/>
              </a:solidFill>
              <a:ea typeface="幼圆"/>
              <a:cs typeface="幼圆"/>
            </a:endParaRPr>
          </a:p>
        </p:txBody>
      </p:sp>
    </p:spTree>
    <p:extLst>
      <p:ext uri="{BB962C8B-B14F-4D97-AF65-F5344CB8AC3E}">
        <p14:creationId xmlns:p14="http://schemas.microsoft.com/office/powerpoint/2010/main" val="321344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1369219" y="990603"/>
            <a:ext cx="6686550" cy="555625"/>
          </a:xfrm>
        </p:spPr>
        <p:txBody>
          <a:bodyPr/>
          <a:lstStyle/>
          <a:p>
            <a:pPr eaLnBrk="1" hangingPunct="1"/>
            <a:r>
              <a:rPr lang="en-US" altLang="zh-CN" smtClean="0"/>
              <a:t>8th Amendment 58(2) B </a:t>
            </a:r>
          </a:p>
        </p:txBody>
      </p:sp>
      <p:sp>
        <p:nvSpPr>
          <p:cNvPr id="37891" name="Content Placeholder 2"/>
          <p:cNvSpPr>
            <a:spLocks noGrp="1" noChangeArrowheads="1"/>
          </p:cNvSpPr>
          <p:nvPr>
            <p:ph type="body" idx="1"/>
          </p:nvPr>
        </p:nvSpPr>
        <p:spPr>
          <a:xfrm>
            <a:off x="1371600" y="1981200"/>
            <a:ext cx="6572250" cy="4114800"/>
          </a:xfrm>
        </p:spPr>
        <p:txBody>
          <a:bodyPr/>
          <a:lstStyle/>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The 8th amendment made some fundamental changes and significant departures from the original premises and concepts of democratic constitution. This article58 (2) B empowered the president </a:t>
            </a:r>
            <a:r>
              <a:rPr lang="en-US" altLang="en-US" b="1" smtClean="0">
                <a:solidFill>
                  <a:schemeClr val="tx1"/>
                </a:solidFill>
                <a:latin typeface="Times New Roman" pitchFamily="18" charset="0"/>
                <a:ea typeface="幼圆"/>
                <a:cs typeface="Times New Roman" pitchFamily="18" charset="0"/>
              </a:rPr>
              <a:t>‘’to dissolve the National Assembly</a:t>
            </a:r>
            <a:r>
              <a:rPr lang="en-US" altLang="en-US" smtClean="0">
                <a:solidFill>
                  <a:schemeClr val="tx1"/>
                </a:solidFill>
                <a:latin typeface="Times New Roman" pitchFamily="18" charset="0"/>
                <a:ea typeface="幼圆"/>
                <a:cs typeface="Times New Roman" pitchFamily="18" charset="0"/>
              </a:rPr>
              <a:t> at his discretion where in his opinion, appeal to the electorate was necessary’’.</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President could send the advice of prime minister back to him for </a:t>
            </a:r>
            <a:r>
              <a:rPr lang="en-US" altLang="en-US" b="1" smtClean="0">
                <a:solidFill>
                  <a:schemeClr val="tx1"/>
                </a:solidFill>
                <a:latin typeface="Times New Roman" pitchFamily="18" charset="0"/>
                <a:ea typeface="幼圆"/>
                <a:cs typeface="Times New Roman" pitchFamily="18" charset="0"/>
              </a:rPr>
              <a:t>reconsideration.</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As president Zia was empowered to make appointments of</a:t>
            </a:r>
            <a:r>
              <a:rPr lang="en-US" altLang="en-US" b="1" smtClean="0">
                <a:solidFill>
                  <a:schemeClr val="tx1"/>
                </a:solidFill>
                <a:latin typeface="Times New Roman" pitchFamily="18" charset="0"/>
                <a:ea typeface="幼圆"/>
                <a:cs typeface="Times New Roman" pitchFamily="18" charset="0"/>
              </a:rPr>
              <a:t> Governors, Chiefs of Armed forces, Chief Election Commissioner and Chief justice</a:t>
            </a:r>
            <a:r>
              <a:rPr lang="en-US" altLang="en-US" smtClean="0">
                <a:solidFill>
                  <a:schemeClr val="tx1"/>
                </a:solidFill>
                <a:latin typeface="Times New Roman" pitchFamily="18" charset="0"/>
                <a:ea typeface="幼圆"/>
                <a:cs typeface="Times New Roman" pitchFamily="18" charset="0"/>
              </a:rPr>
              <a:t> of Pakistan.</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The president had authority to </a:t>
            </a:r>
            <a:r>
              <a:rPr lang="en-US" altLang="en-US" b="1" smtClean="0">
                <a:solidFill>
                  <a:schemeClr val="tx1"/>
                </a:solidFill>
                <a:latin typeface="Times New Roman" pitchFamily="18" charset="0"/>
                <a:ea typeface="幼圆"/>
                <a:cs typeface="Times New Roman" pitchFamily="18" charset="0"/>
              </a:rPr>
              <a:t>nominate a prime minister </a:t>
            </a:r>
            <a:r>
              <a:rPr lang="en-US" altLang="en-US" smtClean="0">
                <a:solidFill>
                  <a:schemeClr val="tx1"/>
                </a:solidFill>
                <a:latin typeface="Times New Roman" pitchFamily="18" charset="0"/>
                <a:ea typeface="幼圆"/>
                <a:cs typeface="Times New Roman" pitchFamily="18" charset="0"/>
              </a:rPr>
              <a:t>before obtaining vote of confidence from national assembly.</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General Zia  exercised this power to dismiss his own handpicked Prime Minister Muhammad Khan Junejo on March 1988.</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President Ghulam Ishaq Khan used the same power to dismiss Benazir's government in 1990 and Nawaz government in 1993.</a:t>
            </a:r>
          </a:p>
          <a:p>
            <a:pPr marL="342900" indent="-342900" eaLnBrk="1" hangingPunct="1">
              <a:lnSpc>
                <a:spcPct val="80000"/>
              </a:lnSpc>
              <a:buFont typeface="Wingdings" pitchFamily="2" charset="2"/>
              <a:buChar char="§"/>
            </a:pPr>
            <a:endParaRPr lang="en-US" altLang="en-US" sz="900" smtClean="0">
              <a:solidFill>
                <a:schemeClr val="tx1"/>
              </a:solidFill>
              <a:latin typeface="Times New Roman" pitchFamily="18" charset="0"/>
              <a:ea typeface="幼圆"/>
              <a:cs typeface="Times New Roman" pitchFamily="18" charset="0"/>
            </a:endParaRPr>
          </a:p>
        </p:txBody>
      </p:sp>
    </p:spTree>
    <p:extLst>
      <p:ext uri="{BB962C8B-B14F-4D97-AF65-F5344CB8AC3E}">
        <p14:creationId xmlns:p14="http://schemas.microsoft.com/office/powerpoint/2010/main" val="315446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4373562"/>
          </a:xfrm>
        </p:spPr>
        <p:txBody>
          <a:bodyPr>
            <a:normAutofit fontScale="90000"/>
          </a:bodyPr>
          <a:lstStyle/>
          <a:p>
            <a:pPr marL="571500" indent="-571500">
              <a:buFont typeface="Arial" pitchFamily="34" charset="0"/>
              <a:buChar char="•"/>
            </a:pPr>
            <a:r>
              <a:rPr lang="en-US" i="1" dirty="0" smtClean="0">
                <a:solidFill>
                  <a:schemeClr val="tx1"/>
                </a:solidFill>
                <a:effectLst/>
              </a:rPr>
              <a:t>Dissolution of national assembly advised by prime minister .</a:t>
            </a:r>
            <a:br>
              <a:rPr lang="en-US" i="1" dirty="0" smtClean="0">
                <a:solidFill>
                  <a:schemeClr val="tx1"/>
                </a:solidFill>
                <a:effectLst/>
              </a:rPr>
            </a:br>
            <a:r>
              <a:rPr lang="en-US" i="1" dirty="0" smtClean="0">
                <a:solidFill>
                  <a:schemeClr val="tx1"/>
                </a:solidFill>
                <a:effectLst/>
              </a:rPr>
              <a:t/>
            </a:r>
            <a:br>
              <a:rPr lang="en-US" i="1" dirty="0" smtClean="0">
                <a:solidFill>
                  <a:schemeClr val="tx1"/>
                </a:solidFill>
                <a:effectLst/>
              </a:rPr>
            </a:br>
            <a:r>
              <a:rPr lang="en-US" i="1" dirty="0" smtClean="0">
                <a:solidFill>
                  <a:schemeClr val="tx1"/>
                </a:solidFill>
                <a:effectLst/>
              </a:rPr>
              <a:t>position of president. </a:t>
            </a:r>
            <a:br>
              <a:rPr lang="en-US" i="1" dirty="0" smtClean="0">
                <a:solidFill>
                  <a:schemeClr val="tx1"/>
                </a:solidFill>
                <a:effectLst/>
              </a:rPr>
            </a:br>
            <a:r>
              <a:rPr lang="en-US" i="1" dirty="0" smtClean="0">
                <a:solidFill>
                  <a:schemeClr val="tx1"/>
                </a:solidFill>
                <a:effectLst/>
              </a:rPr>
              <a:t>the president is a ceremonial and nominal head of the state.  </a:t>
            </a:r>
            <a:r>
              <a:rPr lang="en-US" i="1" dirty="0">
                <a:solidFill>
                  <a:schemeClr val="tx1"/>
                </a:solidFill>
                <a:effectLst/>
              </a:rPr>
              <a:t/>
            </a:r>
            <a:br>
              <a:rPr lang="en-US" i="1" dirty="0">
                <a:solidFill>
                  <a:schemeClr val="tx1"/>
                </a:solidFill>
                <a:effectLst/>
              </a:rPr>
            </a:br>
            <a:r>
              <a:rPr lang="en-US" i="1" dirty="0" smtClean="0">
                <a:solidFill>
                  <a:schemeClr val="tx1"/>
                </a:solidFill>
                <a:effectLst/>
              </a:rPr>
              <a:t>The prime minister's advise is binding on the President </a:t>
            </a:r>
            <a:endParaRPr lang="en-US" i="1" dirty="0">
              <a:solidFill>
                <a:schemeClr val="tx1"/>
              </a:solidFill>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1714500" y="990603"/>
            <a:ext cx="5943600" cy="555625"/>
          </a:xfrm>
        </p:spPr>
        <p:txBody>
          <a:bodyPr rtlCol="0">
            <a:normAutofit fontScale="90000"/>
          </a:bodyPr>
          <a:lstStyle/>
          <a:p>
            <a:pPr eaLnBrk="1" fontAlgn="auto" hangingPunct="1">
              <a:spcAft>
                <a:spcPts val="0"/>
              </a:spcAft>
              <a:defRPr/>
            </a:pPr>
            <a:r>
              <a:rPr lang="en-US" altLang="zh-CN" dirty="0" smtClean="0">
                <a:solidFill>
                  <a:schemeClr val="tx1">
                    <a:lumMod val="85000"/>
                    <a:lumOff val="15000"/>
                  </a:schemeClr>
                </a:solidFill>
                <a:cs typeface="+mj-cs"/>
              </a:rPr>
              <a:t>The 13th Amendment </a:t>
            </a:r>
          </a:p>
        </p:txBody>
      </p:sp>
      <p:sp>
        <p:nvSpPr>
          <p:cNvPr id="22531" name="Content Placeholder 2"/>
          <p:cNvSpPr>
            <a:spLocks noGrp="1" noChangeArrowheads="1"/>
          </p:cNvSpPr>
          <p:nvPr>
            <p:ph type="body" idx="1"/>
          </p:nvPr>
        </p:nvSpPr>
        <p:spPr>
          <a:xfrm>
            <a:off x="1714500" y="2209800"/>
            <a:ext cx="6115050" cy="3962400"/>
          </a:xfrm>
        </p:spPr>
        <p:txBody>
          <a:bodyPr rtlCol="0">
            <a:normAutofit fontScale="92500"/>
          </a:bodyPr>
          <a:lstStyle/>
          <a:p>
            <a:pPr marL="342900" indent="-342900" eaLnBrk="1" fontAlgn="auto" hangingPunct="1">
              <a:lnSpc>
                <a:spcPct val="80000"/>
              </a:lnSpc>
              <a:spcAft>
                <a:spcPts val="0"/>
              </a:spcAft>
              <a:buFont typeface="Arial" panose="020B0604020202020204" pitchFamily="34" charset="0"/>
              <a:buChar char="•"/>
              <a:defRPr/>
            </a:pPr>
            <a:endParaRPr lang="en-US" altLang="en-US" sz="800" dirty="0">
              <a:cs typeface="+mn-cs"/>
            </a:endParaRPr>
          </a:p>
          <a:p>
            <a:pPr marL="342900" indent="-342900" algn="just" eaLnBrk="1" fontAlgn="auto" hangingPunct="1">
              <a:lnSpc>
                <a:spcPct val="80000"/>
              </a:lnSpc>
              <a:spcAft>
                <a:spcPts val="0"/>
              </a:spcAft>
              <a:buFont typeface="Wingdings" panose="05000000000000000000" pitchFamily="2" charset="2"/>
              <a:buChar char="§"/>
              <a:defRPr/>
            </a:pPr>
            <a:r>
              <a:rPr lang="en-US" altLang="en-US" sz="2200" dirty="0">
                <a:solidFill>
                  <a:schemeClr val="tx1"/>
                </a:solidFill>
                <a:latin typeface="Times New Roman" panose="02020603050405020304" pitchFamily="18" charset="0"/>
                <a:cs typeface="Times New Roman" panose="02020603050405020304" pitchFamily="18" charset="0"/>
              </a:rPr>
              <a:t>After the general election of 1997, Nawaz </a:t>
            </a:r>
            <a:r>
              <a:rPr lang="en-US" altLang="en-US" sz="2200" dirty="0" smtClean="0">
                <a:solidFill>
                  <a:schemeClr val="tx1"/>
                </a:solidFill>
                <a:latin typeface="Times New Roman" panose="02020603050405020304" pitchFamily="18" charset="0"/>
                <a:cs typeface="Times New Roman" panose="02020603050405020304" pitchFamily="18" charset="0"/>
              </a:rPr>
              <a:t>Sharif </a:t>
            </a:r>
            <a:r>
              <a:rPr lang="en-US" altLang="en-US" sz="2200" dirty="0">
                <a:solidFill>
                  <a:schemeClr val="tx1"/>
                </a:solidFill>
                <a:latin typeface="Times New Roman" panose="02020603050405020304" pitchFamily="18" charset="0"/>
                <a:cs typeface="Times New Roman" panose="02020603050405020304" pitchFamily="18" charset="0"/>
              </a:rPr>
              <a:t>having overwhelming majority in national assembly did away the </a:t>
            </a:r>
            <a:r>
              <a:rPr lang="en-US" altLang="en-US" sz="2200" dirty="0" smtClean="0">
                <a:solidFill>
                  <a:schemeClr val="tx1"/>
                </a:solidFill>
                <a:latin typeface="Times New Roman" panose="02020603050405020304" pitchFamily="18" charset="0"/>
                <a:cs typeface="Times New Roman" panose="02020603050405020304" pitchFamily="18" charset="0"/>
              </a:rPr>
              <a:t>discretionary </a:t>
            </a:r>
            <a:r>
              <a:rPr lang="en-US" altLang="en-US" sz="2200" dirty="0">
                <a:solidFill>
                  <a:schemeClr val="tx1"/>
                </a:solidFill>
                <a:latin typeface="Times New Roman" panose="02020603050405020304" pitchFamily="18" charset="0"/>
                <a:cs typeface="Times New Roman" panose="02020603050405020304" pitchFamily="18" charset="0"/>
              </a:rPr>
              <a:t>of the president.</a:t>
            </a:r>
          </a:p>
          <a:p>
            <a:pPr marL="342900" indent="-342900" algn="just" eaLnBrk="1" fontAlgn="auto" hangingPunct="1">
              <a:lnSpc>
                <a:spcPct val="80000"/>
              </a:lnSpc>
              <a:spcAft>
                <a:spcPts val="0"/>
              </a:spcAft>
              <a:buFont typeface="Wingdings" panose="05000000000000000000" pitchFamily="2" charset="2"/>
              <a:buChar char="§"/>
              <a:defRPr/>
            </a:pPr>
            <a:r>
              <a:rPr lang="en-US" altLang="en-US" sz="2200" dirty="0">
                <a:solidFill>
                  <a:schemeClr val="tx1"/>
                </a:solidFill>
                <a:latin typeface="Times New Roman" panose="02020603050405020304" pitchFamily="18" charset="0"/>
                <a:cs typeface="Times New Roman" panose="02020603050405020304" pitchFamily="18" charset="0"/>
              </a:rPr>
              <a:t>The Article 58 (2) B of the constitution vesting discretionary power in President </a:t>
            </a:r>
            <a:r>
              <a:rPr lang="en-US" altLang="en-US" sz="2200" b="1" dirty="0">
                <a:solidFill>
                  <a:schemeClr val="tx1"/>
                </a:solidFill>
                <a:latin typeface="Times New Roman" panose="02020603050405020304" pitchFamily="18" charset="0"/>
                <a:cs typeface="Times New Roman" panose="02020603050405020304" pitchFamily="18" charset="0"/>
              </a:rPr>
              <a:t>to dissolve the National Assembly was omitted. </a:t>
            </a:r>
          </a:p>
          <a:p>
            <a:pPr marL="342900" indent="-342900" algn="just" eaLnBrk="1" fontAlgn="auto" hangingPunct="1">
              <a:lnSpc>
                <a:spcPct val="80000"/>
              </a:lnSpc>
              <a:spcAft>
                <a:spcPts val="0"/>
              </a:spcAft>
              <a:buFont typeface="Wingdings" panose="05000000000000000000" pitchFamily="2" charset="2"/>
              <a:buChar char="§"/>
              <a:defRPr/>
            </a:pPr>
            <a:r>
              <a:rPr lang="en-US" altLang="en-US" sz="2200" dirty="0">
                <a:solidFill>
                  <a:schemeClr val="tx1"/>
                </a:solidFill>
                <a:latin typeface="Times New Roman" panose="02020603050405020304" pitchFamily="18" charset="0"/>
                <a:cs typeface="Times New Roman" panose="02020603050405020304" pitchFamily="18" charset="0"/>
              </a:rPr>
              <a:t>Similarly the corresponding powers of the governors under Article 112 (2) </a:t>
            </a:r>
            <a:r>
              <a:rPr lang="en-US" altLang="en-US" sz="2200" b="1" dirty="0">
                <a:solidFill>
                  <a:schemeClr val="tx1"/>
                </a:solidFill>
                <a:latin typeface="Times New Roman" panose="02020603050405020304" pitchFamily="18" charset="0"/>
                <a:cs typeface="Times New Roman" panose="02020603050405020304" pitchFamily="18" charset="0"/>
              </a:rPr>
              <a:t>to dissolve Provincial Assembly was removed</a:t>
            </a:r>
            <a:r>
              <a:rPr lang="en-US" altLang="en-US" sz="2200" dirty="0">
                <a:solidFill>
                  <a:schemeClr val="tx1"/>
                </a:solidFill>
                <a:latin typeface="Times New Roman" panose="02020603050405020304" pitchFamily="18" charset="0"/>
                <a:cs typeface="Times New Roman" panose="02020603050405020304" pitchFamily="18" charset="0"/>
              </a:rPr>
              <a:t>. </a:t>
            </a:r>
          </a:p>
          <a:p>
            <a:pPr marL="342900" indent="-342900" algn="just" eaLnBrk="1" fontAlgn="auto" hangingPunct="1">
              <a:lnSpc>
                <a:spcPct val="80000"/>
              </a:lnSpc>
              <a:spcAft>
                <a:spcPts val="0"/>
              </a:spcAft>
              <a:buFont typeface="Wingdings" panose="05000000000000000000" pitchFamily="2" charset="2"/>
              <a:buChar char="§"/>
              <a:defRPr/>
            </a:pPr>
            <a:r>
              <a:rPr lang="en-US" altLang="en-US" sz="2200" dirty="0">
                <a:solidFill>
                  <a:schemeClr val="tx1"/>
                </a:solidFill>
                <a:latin typeface="Times New Roman" panose="02020603050405020304" pitchFamily="18" charset="0"/>
                <a:cs typeface="Times New Roman" panose="02020603050405020304" pitchFamily="18" charset="0"/>
              </a:rPr>
              <a:t>The power of the president </a:t>
            </a:r>
            <a:r>
              <a:rPr lang="en-US" altLang="en-US" sz="2200" b="1" dirty="0">
                <a:solidFill>
                  <a:schemeClr val="tx1"/>
                </a:solidFill>
                <a:latin typeface="Times New Roman" panose="02020603050405020304" pitchFamily="18" charset="0"/>
                <a:cs typeface="Times New Roman" panose="02020603050405020304" pitchFamily="18" charset="0"/>
              </a:rPr>
              <a:t>to appoint governors was watered down</a:t>
            </a:r>
            <a:r>
              <a:rPr lang="en-US" altLang="en-US" sz="2200" dirty="0">
                <a:solidFill>
                  <a:schemeClr val="tx1"/>
                </a:solidFill>
                <a:latin typeface="Times New Roman" panose="02020603050405020304" pitchFamily="18" charset="0"/>
                <a:cs typeface="Times New Roman" panose="02020603050405020304" pitchFamily="18" charset="0"/>
              </a:rPr>
              <a:t>. </a:t>
            </a:r>
          </a:p>
          <a:p>
            <a:pPr marL="342900" indent="-342900" algn="just" eaLnBrk="1" fontAlgn="auto" hangingPunct="1">
              <a:lnSpc>
                <a:spcPct val="80000"/>
              </a:lnSpc>
              <a:spcAft>
                <a:spcPts val="0"/>
              </a:spcAft>
              <a:buFont typeface="Wingdings" panose="05000000000000000000" pitchFamily="2" charset="2"/>
              <a:buChar char="§"/>
              <a:defRPr/>
            </a:pPr>
            <a:r>
              <a:rPr lang="en-US" altLang="en-US" sz="2200" dirty="0" smtClean="0">
                <a:solidFill>
                  <a:schemeClr val="tx1"/>
                </a:solidFill>
                <a:latin typeface="Times New Roman" panose="02020603050405020304" pitchFamily="18" charset="0"/>
                <a:cs typeface="Times New Roman" panose="02020603050405020304" pitchFamily="18" charset="0"/>
              </a:rPr>
              <a:t>The </a:t>
            </a:r>
            <a:r>
              <a:rPr lang="en-US" altLang="en-US" sz="2200" dirty="0">
                <a:solidFill>
                  <a:schemeClr val="tx1"/>
                </a:solidFill>
                <a:latin typeface="Times New Roman" panose="02020603050405020304" pitchFamily="18" charset="0"/>
                <a:cs typeface="Times New Roman" panose="02020603050405020304" pitchFamily="18" charset="0"/>
              </a:rPr>
              <a:t>President made such </a:t>
            </a:r>
            <a:r>
              <a:rPr lang="en-US" altLang="en-US" sz="2200" dirty="0" smtClean="0">
                <a:solidFill>
                  <a:schemeClr val="tx1"/>
                </a:solidFill>
                <a:latin typeface="Times New Roman" panose="02020603050405020304" pitchFamily="18" charset="0"/>
                <a:cs typeface="Times New Roman" panose="02020603050405020304" pitchFamily="18" charset="0"/>
              </a:rPr>
              <a:t>appointments(</a:t>
            </a:r>
            <a:r>
              <a:rPr lang="en-US" altLang="en-US" sz="2200" b="1" dirty="0" smtClean="0">
                <a:solidFill>
                  <a:schemeClr val="tx1"/>
                </a:solidFill>
                <a:latin typeface="Times New Roman" panose="02020603050405020304" pitchFamily="18" charset="0"/>
                <a:cs typeface="Times New Roman" panose="02020603050405020304" pitchFamily="18" charset="0"/>
              </a:rPr>
              <a:t>Chief of </a:t>
            </a:r>
            <a:r>
              <a:rPr lang="en-US" altLang="en-US" sz="2200" b="1" dirty="0">
                <a:solidFill>
                  <a:schemeClr val="tx1"/>
                </a:solidFill>
                <a:latin typeface="Times New Roman" panose="02020603050405020304" pitchFamily="18" charset="0"/>
                <a:cs typeface="Times New Roman" panose="02020603050405020304" pitchFamily="18" charset="0"/>
              </a:rPr>
              <a:t>A</a:t>
            </a:r>
            <a:r>
              <a:rPr lang="en-US" altLang="en-US" sz="2200" b="1" dirty="0" smtClean="0">
                <a:solidFill>
                  <a:schemeClr val="tx1"/>
                </a:solidFill>
                <a:latin typeface="Times New Roman" panose="02020603050405020304" pitchFamily="18" charset="0"/>
                <a:cs typeface="Times New Roman" panose="02020603050405020304" pitchFamily="18" charset="0"/>
              </a:rPr>
              <a:t>rmed Forces, Chief   Election Commissioner and Governors</a:t>
            </a:r>
            <a:r>
              <a:rPr lang="en-US" altLang="en-US" sz="2200" dirty="0" smtClean="0">
                <a:solidFill>
                  <a:schemeClr val="tx1"/>
                </a:solidFill>
                <a:latin typeface="Times New Roman" panose="02020603050405020304" pitchFamily="18" charset="0"/>
                <a:cs typeface="Times New Roman" panose="02020603050405020304" pitchFamily="18" charset="0"/>
              </a:rPr>
              <a:t> ) </a:t>
            </a:r>
            <a:r>
              <a:rPr lang="en-US" altLang="en-US" sz="2200" dirty="0">
                <a:solidFill>
                  <a:schemeClr val="tx1"/>
                </a:solidFill>
                <a:latin typeface="Times New Roman" panose="02020603050405020304" pitchFamily="18" charset="0"/>
                <a:cs typeface="Times New Roman" panose="02020603050405020304" pitchFamily="18" charset="0"/>
              </a:rPr>
              <a:t>after consultation with the Prime Minister</a:t>
            </a:r>
            <a:r>
              <a:rPr lang="en-US" altLang="en-US" sz="2200" dirty="0" smtClean="0">
                <a:solidFill>
                  <a:schemeClr val="tx1"/>
                </a:solidFill>
                <a:latin typeface="Times New Roman" panose="02020603050405020304" pitchFamily="18" charset="0"/>
                <a:cs typeface="Times New Roman" panose="02020603050405020304" pitchFamily="18" charset="0"/>
              </a:rPr>
              <a:t>. </a:t>
            </a:r>
            <a:endParaRPr lang="en-US" altLang="en-US" sz="2200" dirty="0">
              <a:solidFill>
                <a:schemeClr val="tx1"/>
              </a:solidFill>
              <a:latin typeface="Times New Roman" panose="02020603050405020304" pitchFamily="18" charset="0"/>
              <a:cs typeface="Times New Roman" panose="02020603050405020304" pitchFamily="18" charset="0"/>
            </a:endParaRPr>
          </a:p>
          <a:p>
            <a:pPr marL="342900" indent="-342900" algn="just" eaLnBrk="1" fontAlgn="auto" hangingPunct="1">
              <a:lnSpc>
                <a:spcPct val="80000"/>
              </a:lnSpc>
              <a:spcAft>
                <a:spcPts val="0"/>
              </a:spcAft>
              <a:buFont typeface="Wingdings" panose="05000000000000000000" pitchFamily="2" charset="2"/>
              <a:buChar char="§"/>
              <a:defRPr/>
            </a:pPr>
            <a:r>
              <a:rPr lang="en-US" altLang="en-US" sz="2200" dirty="0">
                <a:solidFill>
                  <a:schemeClr val="tx1"/>
                </a:solidFill>
                <a:latin typeface="Times New Roman" panose="02020603050405020304" pitchFamily="18" charset="0"/>
                <a:cs typeface="Times New Roman" panose="02020603050405020304" pitchFamily="18" charset="0"/>
              </a:rPr>
              <a:t>Such power was exercisable on the advice of Prime Minister. </a:t>
            </a:r>
            <a:r>
              <a:rPr lang="en-US" altLang="en-US" sz="2200" b="1" dirty="0">
                <a:solidFill>
                  <a:schemeClr val="tx1"/>
                </a:solidFill>
                <a:latin typeface="Times New Roman" panose="02020603050405020304" pitchFamily="18" charset="0"/>
                <a:cs typeface="Times New Roman" panose="02020603050405020304" pitchFamily="18" charset="0"/>
              </a:rPr>
              <a:t>The advice of the Prime Minister was a new binding on the president.</a:t>
            </a:r>
            <a:r>
              <a:rPr lang="en-US" altLang="en-US" sz="22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4899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a:xfrm>
            <a:off x="1485900" y="1143000"/>
            <a:ext cx="6686550" cy="858838"/>
          </a:xfrm>
        </p:spPr>
        <p:txBody>
          <a:bodyPr rtlCol="0">
            <a:normAutofit fontScale="90000"/>
          </a:bodyPr>
          <a:lstStyle/>
          <a:p>
            <a:pPr eaLnBrk="1" fontAlgn="auto" hangingPunct="1">
              <a:spcAft>
                <a:spcPts val="0"/>
              </a:spcAft>
              <a:defRPr/>
            </a:pPr>
            <a:r>
              <a:rPr lang="en-US" altLang="en-US" dirty="0">
                <a:solidFill>
                  <a:schemeClr val="tx1">
                    <a:lumMod val="85000"/>
                    <a:lumOff val="15000"/>
                  </a:schemeClr>
                </a:solidFill>
                <a:cs typeface="+mj-cs"/>
              </a:rPr>
              <a:t>The 17th Amendment and General </a:t>
            </a:r>
            <a:r>
              <a:rPr lang="en-US" altLang="en-US" dirty="0" smtClean="0">
                <a:solidFill>
                  <a:schemeClr val="tx1">
                    <a:lumMod val="85000"/>
                    <a:lumOff val="15000"/>
                  </a:schemeClr>
                </a:solidFill>
                <a:cs typeface="+mj-cs"/>
              </a:rPr>
              <a:t>Musharraf </a:t>
            </a:r>
            <a:endParaRPr lang="en-US" altLang="en-US" dirty="0">
              <a:solidFill>
                <a:schemeClr val="tx1">
                  <a:lumMod val="85000"/>
                  <a:lumOff val="15000"/>
                </a:schemeClr>
              </a:solidFill>
              <a:cs typeface="+mj-cs"/>
            </a:endParaRPr>
          </a:p>
        </p:txBody>
      </p:sp>
      <p:sp>
        <p:nvSpPr>
          <p:cNvPr id="39939" name="Content Placeholder 2"/>
          <p:cNvSpPr>
            <a:spLocks noGrp="1" noChangeArrowheads="1"/>
          </p:cNvSpPr>
          <p:nvPr>
            <p:ph type="body" idx="1"/>
          </p:nvPr>
        </p:nvSpPr>
        <p:spPr>
          <a:xfrm>
            <a:off x="1485900" y="2514600"/>
            <a:ext cx="6457950" cy="3505200"/>
          </a:xfrm>
        </p:spPr>
        <p:txBody>
          <a:bodyPr/>
          <a:lstStyle/>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With the removal of Nawaz Sharif and take over by General Pervez Musharraf a new phase  of constitutional and political   evolution was started.</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Musharraf did not impose martial law he proclaimed emergency, suspended assemblies and assume a newly coined office of chief executive on 1999.</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In order to provide a legal base for legitimizing his legal status as chief Executive he promulgated a constitutional order</a:t>
            </a:r>
            <a:r>
              <a:rPr lang="en-US" altLang="en-US" b="1" smtClean="0">
                <a:solidFill>
                  <a:schemeClr val="tx1"/>
                </a:solidFill>
                <a:latin typeface="Times New Roman" pitchFamily="18" charset="0"/>
                <a:ea typeface="幼圆"/>
                <a:cs typeface="Times New Roman" pitchFamily="18" charset="0"/>
              </a:rPr>
              <a:t> RCO </a:t>
            </a:r>
            <a:r>
              <a:rPr lang="en-US" altLang="en-US" smtClean="0">
                <a:solidFill>
                  <a:schemeClr val="tx1"/>
                </a:solidFill>
                <a:latin typeface="Times New Roman" pitchFamily="18" charset="0"/>
                <a:ea typeface="幼圆"/>
                <a:cs typeface="Times New Roman" pitchFamily="18" charset="0"/>
              </a:rPr>
              <a:t>on 14 Oct. 1999.</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Under which the constitution will be partially held abeyance.</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In the provision of </a:t>
            </a:r>
            <a:r>
              <a:rPr lang="en-US" altLang="en-US" b="1" smtClean="0">
                <a:solidFill>
                  <a:schemeClr val="tx1"/>
                </a:solidFill>
                <a:latin typeface="Times New Roman" pitchFamily="18" charset="0"/>
                <a:ea typeface="幼圆"/>
                <a:cs typeface="Times New Roman" pitchFamily="18" charset="0"/>
              </a:rPr>
              <a:t>PCO</a:t>
            </a:r>
            <a:r>
              <a:rPr lang="en-US" altLang="en-US" smtClean="0">
                <a:solidFill>
                  <a:schemeClr val="tx1"/>
                </a:solidFill>
                <a:latin typeface="Times New Roman" pitchFamily="18" charset="0"/>
                <a:ea typeface="幼圆"/>
                <a:cs typeface="Times New Roman" pitchFamily="18" charset="0"/>
              </a:rPr>
              <a:t>, any  order made by chief executive, or any person executing power or exercising jurisdiction under his authority would not be questioned nor will any court have authority to pass judgment against him.</a:t>
            </a:r>
            <a:r>
              <a:rPr lang="en-US" altLang="en-US" sz="1600" smtClean="0">
                <a:solidFill>
                  <a:schemeClr val="tx1"/>
                </a:solidFill>
                <a:latin typeface="Times New Roman" pitchFamily="18" charset="0"/>
                <a:ea typeface="幼圆"/>
                <a:cs typeface="Times New Roman" pitchFamily="18" charset="0"/>
              </a:rPr>
              <a:t> </a:t>
            </a:r>
          </a:p>
        </p:txBody>
      </p:sp>
    </p:spTree>
    <p:extLst>
      <p:ext uri="{BB962C8B-B14F-4D97-AF65-F5344CB8AC3E}">
        <p14:creationId xmlns:p14="http://schemas.microsoft.com/office/powerpoint/2010/main" val="412344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657351" y="762000"/>
            <a:ext cx="6684169" cy="933450"/>
          </a:xfrm>
        </p:spPr>
        <p:txBody>
          <a:bodyPr rtlCol="0">
            <a:normAutofit fontScale="90000"/>
          </a:bodyPr>
          <a:lstStyle/>
          <a:p>
            <a:pPr eaLnBrk="1" fontAlgn="auto" hangingPunct="1">
              <a:spcAft>
                <a:spcPts val="0"/>
              </a:spcAft>
              <a:defRPr/>
            </a:pPr>
            <a:r>
              <a:rPr lang="en-US" altLang="en-US" sz="4000" dirty="0">
                <a:solidFill>
                  <a:schemeClr val="tx1">
                    <a:lumMod val="85000"/>
                    <a:lumOff val="15000"/>
                  </a:schemeClr>
                </a:solidFill>
                <a:cs typeface="+mj-cs"/>
              </a:rPr>
              <a:t>17th </a:t>
            </a:r>
            <a:r>
              <a:rPr lang="en-US" altLang="en-US" sz="4000" dirty="0" smtClean="0">
                <a:solidFill>
                  <a:schemeClr val="tx1">
                    <a:lumMod val="85000"/>
                    <a:lumOff val="15000"/>
                  </a:schemeClr>
                </a:solidFill>
                <a:cs typeface="+mj-cs"/>
              </a:rPr>
              <a:t>Amendment </a:t>
            </a:r>
            <a:r>
              <a:rPr lang="en-US" altLang="en-US" sz="4000" dirty="0">
                <a:solidFill>
                  <a:schemeClr val="tx1">
                    <a:lumMod val="85000"/>
                    <a:lumOff val="15000"/>
                  </a:schemeClr>
                </a:solidFill>
                <a:cs typeface="+mj-cs"/>
              </a:rPr>
              <a:t>in 1973 Constitution</a:t>
            </a:r>
          </a:p>
        </p:txBody>
      </p:sp>
      <p:sp>
        <p:nvSpPr>
          <p:cNvPr id="40963" name="Rectangle 3"/>
          <p:cNvSpPr>
            <a:spLocks noGrp="1" noChangeArrowheads="1"/>
          </p:cNvSpPr>
          <p:nvPr>
            <p:ph idx="1"/>
          </p:nvPr>
        </p:nvSpPr>
        <p:spPr>
          <a:xfrm>
            <a:off x="1534716" y="2024063"/>
            <a:ext cx="6686550" cy="3778250"/>
          </a:xfrm>
        </p:spPr>
        <p:txBody>
          <a:bodyPr/>
          <a:lstStyle/>
          <a:p>
            <a:pPr algn="just" eaLnBrk="1" hangingPunct="1">
              <a:lnSpc>
                <a:spcPct val="8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The national assembly passed the 17th Amendment Bill on 29th December 2003 and by the Senate on 31st December 2003. </a:t>
            </a:r>
          </a:p>
          <a:p>
            <a:pPr algn="just" eaLnBrk="1" hangingPunct="1">
              <a:lnSpc>
                <a:spcPct val="8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It amended several articles but restoration of </a:t>
            </a:r>
            <a:r>
              <a:rPr lang="en-US" altLang="en-US" sz="2000" b="1" smtClean="0">
                <a:solidFill>
                  <a:schemeClr val="tx1"/>
                </a:solidFill>
                <a:latin typeface="Times New Roman" pitchFamily="18" charset="0"/>
                <a:ea typeface="幼圆"/>
                <a:cs typeface="Times New Roman" pitchFamily="18" charset="0"/>
              </a:rPr>
              <a:t>Articles 58(2) B</a:t>
            </a:r>
            <a:r>
              <a:rPr lang="en-US" altLang="en-US" sz="2000" smtClean="0">
                <a:solidFill>
                  <a:schemeClr val="tx1"/>
                </a:solidFill>
                <a:latin typeface="Times New Roman" pitchFamily="18" charset="0"/>
                <a:ea typeface="幼圆"/>
                <a:cs typeface="Times New Roman" pitchFamily="18" charset="0"/>
              </a:rPr>
              <a:t> and where the most important because those were deleted under the 13th Amendment.</a:t>
            </a:r>
            <a:r>
              <a:rPr lang="en-US" altLang="en-US" sz="2000" b="1" smtClean="0">
                <a:solidFill>
                  <a:schemeClr val="tx1"/>
                </a:solidFill>
                <a:latin typeface="Times New Roman" pitchFamily="18" charset="0"/>
                <a:ea typeface="幼圆"/>
                <a:cs typeface="Times New Roman" pitchFamily="18" charset="0"/>
              </a:rPr>
              <a:t>(all powers delegated to the president )</a:t>
            </a:r>
            <a:endParaRPr lang="en-US" altLang="en-US" b="1" smtClean="0">
              <a:solidFill>
                <a:schemeClr val="tx1"/>
              </a:solidFill>
              <a:latin typeface="Times New Roman" pitchFamily="18" charset="0"/>
              <a:ea typeface="幼圆"/>
              <a:cs typeface="Times New Roman" pitchFamily="18" charset="0"/>
            </a:endParaRPr>
          </a:p>
          <a:p>
            <a:pPr algn="just" eaLnBrk="1" hangingPunct="1">
              <a:lnSpc>
                <a:spcPct val="8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 The 17th amendment Article 270 AA  validated all amendments made by  General Musharraf and his legal framework order 2002 </a:t>
            </a:r>
            <a:r>
              <a:rPr lang="en-US" altLang="en-US" sz="2000" b="1" smtClean="0">
                <a:solidFill>
                  <a:schemeClr val="tx1"/>
                </a:solidFill>
                <a:latin typeface="Times New Roman" pitchFamily="18" charset="0"/>
                <a:ea typeface="幼圆"/>
                <a:cs typeface="Times New Roman" pitchFamily="18" charset="0"/>
              </a:rPr>
              <a:t>(LFO)</a:t>
            </a:r>
            <a:r>
              <a:rPr lang="en-US" altLang="en-US" sz="2000" smtClean="0">
                <a:solidFill>
                  <a:schemeClr val="tx1"/>
                </a:solidFill>
                <a:latin typeface="Times New Roman" pitchFamily="18" charset="0"/>
                <a:ea typeface="幼圆"/>
                <a:cs typeface="Times New Roman" pitchFamily="18" charset="0"/>
              </a:rPr>
              <a:t> was promulgated by on 21st August, all the laws made during the period of suspension of the 1973 constitution, which indeed was in total disregard of the 1973 constitution. </a:t>
            </a:r>
          </a:p>
          <a:p>
            <a:pPr algn="just" eaLnBrk="1" hangingPunct="1">
              <a:lnSpc>
                <a:spcPct val="8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The supreme court had provided a legal cover to the military regime by delegating authority  to Musharraf even </a:t>
            </a:r>
            <a:r>
              <a:rPr lang="en-US" altLang="en-US" sz="2000" b="1" smtClean="0">
                <a:solidFill>
                  <a:schemeClr val="tx1"/>
                </a:solidFill>
                <a:latin typeface="Times New Roman" pitchFamily="18" charset="0"/>
                <a:ea typeface="幼圆"/>
                <a:cs typeface="Times New Roman" pitchFamily="18" charset="0"/>
              </a:rPr>
              <a:t>Amend the Constitution</a:t>
            </a:r>
            <a:r>
              <a:rPr lang="en-US" altLang="en-US" sz="2000" smtClean="0">
                <a:solidFill>
                  <a:schemeClr val="tx1"/>
                </a:solidFill>
                <a:latin typeface="Times New Roman" pitchFamily="18" charset="0"/>
                <a:ea typeface="幼圆"/>
                <a:cs typeface="Times New Roman" pitchFamily="18" charset="0"/>
              </a:rPr>
              <a:t>.</a:t>
            </a:r>
          </a:p>
          <a:p>
            <a:pPr algn="just" eaLnBrk="1" hangingPunct="1">
              <a:lnSpc>
                <a:spcPct val="80000"/>
              </a:lnSpc>
              <a:buFont typeface="Wingdings" pitchFamily="2" charset="2"/>
              <a:buChar char="§"/>
            </a:pPr>
            <a:r>
              <a:rPr lang="en-US" altLang="en-US" sz="2000" smtClean="0">
                <a:solidFill>
                  <a:schemeClr val="tx1"/>
                </a:solidFill>
                <a:latin typeface="Times New Roman" pitchFamily="18" charset="0"/>
                <a:ea typeface="幼圆"/>
                <a:cs typeface="Times New Roman" pitchFamily="18" charset="0"/>
              </a:rPr>
              <a:t>It authorize </a:t>
            </a:r>
            <a:r>
              <a:rPr lang="en-US" altLang="en-US" sz="2000" b="1" smtClean="0">
                <a:solidFill>
                  <a:schemeClr val="tx1"/>
                </a:solidFill>
                <a:latin typeface="Times New Roman" pitchFamily="18" charset="0"/>
                <a:ea typeface="幼圆"/>
                <a:cs typeface="Times New Roman" pitchFamily="18" charset="0"/>
              </a:rPr>
              <a:t>The chief executive to became President of Pakistan </a:t>
            </a:r>
            <a:r>
              <a:rPr lang="en-US" altLang="en-US" sz="2000" smtClean="0">
                <a:solidFill>
                  <a:schemeClr val="tx1"/>
                </a:solidFill>
                <a:latin typeface="Times New Roman" pitchFamily="18" charset="0"/>
                <a:ea typeface="幼圆"/>
                <a:cs typeface="Times New Roman" pitchFamily="18" charset="0"/>
              </a:rPr>
              <a:t>and perform all functions of the office of the President.</a:t>
            </a:r>
          </a:p>
        </p:txBody>
      </p:sp>
    </p:spTree>
    <p:extLst>
      <p:ext uri="{BB962C8B-B14F-4D97-AF65-F5344CB8AC3E}">
        <p14:creationId xmlns:p14="http://schemas.microsoft.com/office/powerpoint/2010/main" val="3377332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a:xfrm>
            <a:off x="1466850" y="914403"/>
            <a:ext cx="6686550" cy="631825"/>
          </a:xfrm>
        </p:spPr>
        <p:txBody>
          <a:bodyPr/>
          <a:lstStyle/>
          <a:p>
            <a:pPr eaLnBrk="1" hangingPunct="1"/>
            <a:r>
              <a:rPr lang="en-US" altLang="en-US" smtClean="0">
                <a:ea typeface="幼圆"/>
              </a:rPr>
              <a:t>The 18th Amendment in Zardari Era </a:t>
            </a:r>
          </a:p>
        </p:txBody>
      </p:sp>
      <p:sp>
        <p:nvSpPr>
          <p:cNvPr id="41987" name="Content Placeholder 2"/>
          <p:cNvSpPr>
            <a:spLocks noGrp="1" noChangeArrowheads="1"/>
          </p:cNvSpPr>
          <p:nvPr>
            <p:ph type="body" idx="1"/>
          </p:nvPr>
        </p:nvSpPr>
        <p:spPr>
          <a:xfrm>
            <a:off x="1466850" y="1981200"/>
            <a:ext cx="6686550" cy="3810000"/>
          </a:xfrm>
        </p:spPr>
        <p:txBody>
          <a:bodyPr/>
          <a:lstStyle/>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In 2007 PPP came into power and amend the constitution under 18</a:t>
            </a:r>
            <a:r>
              <a:rPr lang="en-US" altLang="en-US" baseline="30000" smtClean="0">
                <a:solidFill>
                  <a:schemeClr val="tx1"/>
                </a:solidFill>
                <a:latin typeface="Times New Roman" pitchFamily="18" charset="0"/>
                <a:ea typeface="幼圆"/>
                <a:cs typeface="Times New Roman" pitchFamily="18" charset="0"/>
              </a:rPr>
              <a:t>th</a:t>
            </a:r>
            <a:r>
              <a:rPr lang="en-US" altLang="en-US" smtClean="0">
                <a:solidFill>
                  <a:schemeClr val="tx1"/>
                </a:solidFill>
                <a:latin typeface="Times New Roman" pitchFamily="18" charset="0"/>
                <a:ea typeface="幼圆"/>
                <a:cs typeface="Times New Roman" pitchFamily="18" charset="0"/>
              </a:rPr>
              <a:t> amendment.</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 The major contribution of the 18th amendment is that the office of president has been made ineffective, dependent and only ceremonial with nominal powers as head of the state.</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 The Prime Minister will be the chief executive of the federation who will be elected by the National Assembly with majority votes of the total membership. </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The Prime Minister’s advice is binding on president.</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 The National Assembly would stand dissolved on the advice of Prime Minister even if the President did not agree.</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 Floor crossing is apparently prevented with a provision in the constitution.</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 The 18th amendment however has deleted a clause (Article 17.4) that required intra party elections, thus letting the dynastic politics prevail and the family enterprise flourish. </a:t>
            </a:r>
          </a:p>
          <a:p>
            <a:pPr marL="342900" indent="-342900" algn="just" eaLnBrk="1" hangingPunct="1">
              <a:lnSpc>
                <a:spcPct val="80000"/>
              </a:lnSpc>
              <a:buFont typeface="Wingdings" pitchFamily="2" charset="2"/>
              <a:buChar char="§"/>
            </a:pPr>
            <a:r>
              <a:rPr lang="en-US" altLang="en-US" smtClean="0">
                <a:solidFill>
                  <a:schemeClr val="tx1"/>
                </a:solidFill>
                <a:latin typeface="Times New Roman" pitchFamily="18" charset="0"/>
                <a:ea typeface="幼圆"/>
                <a:cs typeface="Times New Roman" pitchFamily="18" charset="0"/>
              </a:rPr>
              <a:t>The defection clause (Article 63.A) has been amended making way for the Party Chairman and not the parliamentary leader to decide about the defection reference. </a:t>
            </a:r>
          </a:p>
        </p:txBody>
      </p:sp>
    </p:spTree>
    <p:extLst>
      <p:ext uri="{BB962C8B-B14F-4D97-AF65-F5344CB8AC3E}">
        <p14:creationId xmlns:p14="http://schemas.microsoft.com/office/powerpoint/2010/main" val="106792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a:xfrm>
            <a:off x="1657350" y="1143003"/>
            <a:ext cx="6686550" cy="555625"/>
          </a:xfrm>
        </p:spPr>
        <p:txBody>
          <a:bodyPr/>
          <a:lstStyle/>
          <a:p>
            <a:pPr eaLnBrk="1" hangingPunct="1"/>
            <a:r>
              <a:rPr lang="en-US" altLang="zh-CN" smtClean="0"/>
              <a:t>Conclusion </a:t>
            </a:r>
          </a:p>
        </p:txBody>
      </p:sp>
      <p:sp>
        <p:nvSpPr>
          <p:cNvPr id="26627" name="Content Placeholder 2"/>
          <p:cNvSpPr>
            <a:spLocks noGrp="1" noChangeArrowheads="1"/>
          </p:cNvSpPr>
          <p:nvPr>
            <p:ph type="body" idx="1"/>
          </p:nvPr>
        </p:nvSpPr>
        <p:spPr>
          <a:xfrm>
            <a:off x="1657350" y="2209800"/>
            <a:ext cx="6343650" cy="3810000"/>
          </a:xfrm>
        </p:spPr>
        <p:txBody>
          <a:bodyPr rtlCol="0">
            <a:normAutofit/>
          </a:bodyPr>
          <a:lstStyle/>
          <a:p>
            <a:pPr marL="342900" indent="-342900" algn="just" eaLnBrk="1" fontAlgn="auto" hangingPunct="1">
              <a:lnSpc>
                <a:spcPct val="80000"/>
              </a:lnSpc>
              <a:spcAft>
                <a:spcPts val="0"/>
              </a:spcAft>
              <a:buFont typeface="Wingdings" panose="05000000000000000000" pitchFamily="2" charset="2"/>
              <a:buChar char="§"/>
              <a:defRPr/>
            </a:pPr>
            <a:r>
              <a:rPr lang="en-US" altLang="zh-CN" dirty="0">
                <a:solidFill>
                  <a:schemeClr val="tx1"/>
                </a:solidFill>
                <a:latin typeface="Times New Roman" panose="02020603050405020304" pitchFamily="18" charset="0"/>
                <a:cs typeface="Times New Roman" panose="02020603050405020304" pitchFamily="18" charset="0"/>
              </a:rPr>
              <a:t>To establishing a </a:t>
            </a:r>
            <a:r>
              <a:rPr lang="en-US" altLang="zh-CN" b="1" dirty="0">
                <a:solidFill>
                  <a:schemeClr val="tx1"/>
                </a:solidFill>
                <a:latin typeface="Times New Roman" panose="02020603050405020304" pitchFamily="18" charset="0"/>
                <a:cs typeface="Times New Roman" panose="02020603050405020304" pitchFamily="18" charset="0"/>
              </a:rPr>
              <a:t>democratic constitutional order</a:t>
            </a:r>
            <a:r>
              <a:rPr lang="en-US" altLang="zh-CN" dirty="0">
                <a:solidFill>
                  <a:schemeClr val="tx1"/>
                </a:solidFill>
                <a:latin typeface="Times New Roman" panose="02020603050405020304" pitchFamily="18" charset="0"/>
                <a:cs typeface="Times New Roman" panose="02020603050405020304" pitchFamily="18" charset="0"/>
              </a:rPr>
              <a:t> in a under developing societies are very difficult. The non democratic constitution can make distinguished the elite from the non elite.</a:t>
            </a:r>
          </a:p>
          <a:p>
            <a:pPr marL="342900" indent="-342900" algn="just" eaLnBrk="1" fontAlgn="auto" hangingPunct="1">
              <a:lnSpc>
                <a:spcPct val="80000"/>
              </a:lnSpc>
              <a:spcAft>
                <a:spcPts val="0"/>
              </a:spcAft>
              <a:buFont typeface="Wingdings" panose="05000000000000000000" pitchFamily="2" charset="2"/>
              <a:buChar char="§"/>
              <a:defRPr/>
            </a:pPr>
            <a:r>
              <a:rPr lang="en-US" altLang="zh-CN" dirty="0" smtClean="0">
                <a:solidFill>
                  <a:schemeClr val="tx1"/>
                </a:solidFill>
                <a:latin typeface="Times New Roman" panose="02020603050405020304" pitchFamily="18" charset="0"/>
                <a:cs typeface="Times New Roman" panose="02020603050405020304" pitchFamily="18" charset="0"/>
              </a:rPr>
              <a:t>Our </a:t>
            </a:r>
            <a:r>
              <a:rPr lang="en-US" altLang="zh-CN" dirty="0">
                <a:solidFill>
                  <a:schemeClr val="tx1"/>
                </a:solidFill>
                <a:latin typeface="Times New Roman" panose="02020603050405020304" pitchFamily="18" charset="0"/>
                <a:cs typeface="Times New Roman" panose="02020603050405020304" pitchFamily="18" charset="0"/>
              </a:rPr>
              <a:t>constitutional amendments</a:t>
            </a:r>
            <a:r>
              <a:rPr lang="en-US" altLang="zh-CN" b="1" dirty="0">
                <a:solidFill>
                  <a:schemeClr val="tx1"/>
                </a:solidFill>
                <a:latin typeface="Times New Roman" panose="02020603050405020304" pitchFamily="18" charset="0"/>
                <a:cs typeface="Times New Roman" panose="02020603050405020304" pitchFamily="18" charset="0"/>
              </a:rPr>
              <a:t> presumed elites rule, non elites ruled.</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To impose rules on the rulers are limited by rules</a:t>
            </a:r>
            <a:r>
              <a:rPr lang="en-US" altLang="zh-CN" dirty="0">
                <a:solidFill>
                  <a:schemeClr val="tx1"/>
                </a:solidFill>
                <a:latin typeface="Times New Roman" panose="02020603050405020304" pitchFamily="18" charset="0"/>
                <a:cs typeface="Times New Roman" panose="02020603050405020304" pitchFamily="18" charset="0"/>
              </a:rPr>
              <a:t>. Who were jealously protective of their powers, privileges and wealth?</a:t>
            </a:r>
          </a:p>
          <a:p>
            <a:pPr marL="342900" indent="-342900" algn="just" eaLnBrk="1" fontAlgn="auto" hangingPunct="1">
              <a:lnSpc>
                <a:spcPct val="80000"/>
              </a:lnSpc>
              <a:spcAft>
                <a:spcPts val="0"/>
              </a:spcAft>
              <a:buFont typeface="Wingdings" panose="05000000000000000000" pitchFamily="2" charset="2"/>
              <a:buChar char="§"/>
              <a:defRPr/>
            </a:pPr>
            <a:r>
              <a:rPr lang="en-US" altLang="zh-CN" dirty="0" smtClean="0">
                <a:solidFill>
                  <a:schemeClr val="tx1"/>
                </a:solidFill>
                <a:latin typeface="Times New Roman" panose="02020603050405020304" pitchFamily="18" charset="0"/>
                <a:cs typeface="Times New Roman" panose="02020603050405020304" pitchFamily="18" charset="0"/>
              </a:rPr>
              <a:t>They </a:t>
            </a:r>
            <a:r>
              <a:rPr lang="en-US" altLang="zh-CN" dirty="0">
                <a:solidFill>
                  <a:schemeClr val="tx1"/>
                </a:solidFill>
                <a:latin typeface="Times New Roman" panose="02020603050405020304" pitchFamily="18" charset="0"/>
                <a:cs typeface="Times New Roman" panose="02020603050405020304" pitchFamily="18" charset="0"/>
              </a:rPr>
              <a:t>resent the fact that</a:t>
            </a:r>
            <a:r>
              <a:rPr lang="en-US" altLang="zh-CN" b="1" dirty="0">
                <a:solidFill>
                  <a:schemeClr val="tx1"/>
                </a:solidFill>
                <a:latin typeface="Times New Roman" panose="02020603050405020304" pitchFamily="18" charset="0"/>
                <a:cs typeface="Times New Roman" panose="02020603050405020304" pitchFamily="18" charset="0"/>
              </a:rPr>
              <a:t> democratic constitutionalism</a:t>
            </a:r>
            <a:r>
              <a:rPr lang="en-US" altLang="zh-CN" dirty="0">
                <a:solidFill>
                  <a:schemeClr val="tx1"/>
                </a:solidFill>
                <a:latin typeface="Times New Roman" panose="02020603050405020304" pitchFamily="18" charset="0"/>
                <a:cs typeface="Times New Roman" panose="02020603050405020304" pitchFamily="18" charset="0"/>
              </a:rPr>
              <a:t> limits on their greed and lust for power. Through the serial of amendments abandon the democratic constitutional order in </a:t>
            </a:r>
            <a:r>
              <a:rPr lang="en-US" altLang="zh-CN" dirty="0" smtClean="0">
                <a:solidFill>
                  <a:schemeClr val="tx1"/>
                </a:solidFill>
                <a:latin typeface="Times New Roman" panose="02020603050405020304" pitchFamily="18" charset="0"/>
                <a:cs typeface="Times New Roman" panose="02020603050405020304" pitchFamily="18" charset="0"/>
              </a:rPr>
              <a:t>Pakistan.</a:t>
            </a:r>
            <a:endParaRPr lang="en-US" altLang="zh-CN" dirty="0">
              <a:solidFill>
                <a:schemeClr val="tx1"/>
              </a:solidFill>
              <a:latin typeface="Times New Roman" panose="02020603050405020304" pitchFamily="18" charset="0"/>
              <a:cs typeface="Times New Roman" panose="02020603050405020304" pitchFamily="18" charset="0"/>
            </a:endParaRPr>
          </a:p>
          <a:p>
            <a:pPr marL="342900" indent="-342900" algn="just" eaLnBrk="1" fontAlgn="auto" hangingPunct="1">
              <a:lnSpc>
                <a:spcPct val="80000"/>
              </a:lnSpc>
              <a:spcAft>
                <a:spcPts val="0"/>
              </a:spcAft>
              <a:buFont typeface="Wingdings" panose="05000000000000000000" pitchFamily="2" charset="2"/>
              <a:buChar char="§"/>
              <a:defRPr/>
            </a:pPr>
            <a:r>
              <a:rPr lang="en-US" altLang="zh-CN" b="1" dirty="0" smtClean="0">
                <a:solidFill>
                  <a:schemeClr val="tx1"/>
                </a:solidFill>
                <a:latin typeface="Times New Roman" panose="02020603050405020304" pitchFamily="18" charset="0"/>
                <a:cs typeface="Times New Roman" panose="02020603050405020304" pitchFamily="18" charset="0"/>
              </a:rPr>
              <a:t>Position </a:t>
            </a:r>
            <a:r>
              <a:rPr lang="en-US" altLang="zh-CN" b="1" dirty="0">
                <a:solidFill>
                  <a:schemeClr val="tx1"/>
                </a:solidFill>
                <a:latin typeface="Times New Roman" panose="02020603050405020304" pitchFamily="18" charset="0"/>
                <a:cs typeface="Times New Roman" panose="02020603050405020304" pitchFamily="18" charset="0"/>
              </a:rPr>
              <a:t>holders can erode by a move to democratic constitutional order. </a:t>
            </a:r>
            <a:endParaRPr lang="en-US" altLang="zh-CN" b="1" dirty="0" smtClean="0">
              <a:solidFill>
                <a:schemeClr val="tx1"/>
              </a:solidFill>
              <a:latin typeface="Times New Roman" panose="02020603050405020304" pitchFamily="18" charset="0"/>
              <a:cs typeface="Times New Roman" panose="02020603050405020304" pitchFamily="18" charset="0"/>
            </a:endParaRPr>
          </a:p>
          <a:p>
            <a:pPr marL="342900" indent="-342900" algn="just" eaLnBrk="1" fontAlgn="auto" hangingPunct="1">
              <a:lnSpc>
                <a:spcPct val="80000"/>
              </a:lnSpc>
              <a:spcAft>
                <a:spcPts val="0"/>
              </a:spcAft>
              <a:buFont typeface="Wingdings" panose="05000000000000000000" pitchFamily="2" charset="2"/>
              <a:buChar char="§"/>
              <a:defRPr/>
            </a:pPr>
            <a:r>
              <a:rPr lang="en-US" altLang="zh-CN" sz="3600" b="1" dirty="0" smtClean="0">
                <a:solidFill>
                  <a:schemeClr val="tx1"/>
                </a:solidFill>
                <a:latin typeface="Times New Roman" panose="02020603050405020304" pitchFamily="18" charset="0"/>
                <a:cs typeface="Times New Roman" panose="02020603050405020304" pitchFamily="18" charset="0"/>
              </a:rPr>
              <a:t>We  require to impose Rules on Rulers.</a:t>
            </a:r>
            <a:endParaRPr lang="en-US" altLang="zh-CN" b="1" dirty="0">
              <a:solidFill>
                <a:schemeClr val="tx1"/>
              </a:solidFill>
              <a:latin typeface="Times New Roman" panose="02020603050405020304" pitchFamily="18" charset="0"/>
              <a:cs typeface="Times New Roman" panose="02020603050405020304" pitchFamily="18" charset="0"/>
            </a:endParaRPr>
          </a:p>
          <a:p>
            <a:pPr marL="342900" indent="-342900" eaLnBrk="1" fontAlgn="auto" hangingPunct="1">
              <a:lnSpc>
                <a:spcPct val="80000"/>
              </a:lnSpc>
              <a:spcAft>
                <a:spcPts val="0"/>
              </a:spcAft>
              <a:buFont typeface="Wingdings 3" charset="2"/>
              <a:buNone/>
              <a:defRPr/>
            </a:pPr>
            <a:endParaRPr lang="en-US" altLang="zh-CN" sz="1600" dirty="0">
              <a:cs typeface="+mn-cs"/>
            </a:endParaRPr>
          </a:p>
        </p:txBody>
      </p:sp>
    </p:spTree>
    <p:extLst>
      <p:ext uri="{BB962C8B-B14F-4D97-AF65-F5344CB8AC3E}">
        <p14:creationId xmlns:p14="http://schemas.microsoft.com/office/powerpoint/2010/main" val="2519188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1905000"/>
            <a:ext cx="8183880" cy="4187952"/>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467600" cy="914399"/>
          </a:xfrm>
        </p:spPr>
        <p:txBody>
          <a:bodyPr>
            <a:normAutofit/>
          </a:bodyPr>
          <a:lstStyle/>
          <a:p>
            <a:pPr algn="ctr"/>
            <a:r>
              <a:rPr lang="en-US" dirty="0" smtClean="0"/>
              <a:t>Federal system </a:t>
            </a:r>
            <a:endParaRPr lang="en-US" dirty="0"/>
          </a:p>
        </p:txBody>
      </p:sp>
      <p:sp>
        <p:nvSpPr>
          <p:cNvPr id="3" name="Subtitle 2"/>
          <p:cNvSpPr>
            <a:spLocks noGrp="1"/>
          </p:cNvSpPr>
          <p:nvPr>
            <p:ph type="subTitle" idx="1"/>
          </p:nvPr>
        </p:nvSpPr>
        <p:spPr>
          <a:xfrm>
            <a:off x="1295400" y="1828800"/>
            <a:ext cx="6553200" cy="3810000"/>
          </a:xfrm>
        </p:spPr>
        <p:txBody>
          <a:bodyPr>
            <a:normAutofit fontScale="70000" lnSpcReduction="20000"/>
          </a:bodyPr>
          <a:lstStyle/>
          <a:p>
            <a:pPr marL="379476" indent="-342900" algn="l">
              <a:buFont typeface="Arial" pitchFamily="34" charset="0"/>
              <a:buChar char="•"/>
            </a:pPr>
            <a:r>
              <a:rPr lang="en-US" sz="2600" b="1" dirty="0" smtClean="0">
                <a:solidFill>
                  <a:schemeClr val="tx1"/>
                </a:solidFill>
              </a:rPr>
              <a:t>The clear distribution of powers between the federal government and the provincial governments.</a:t>
            </a:r>
          </a:p>
          <a:p>
            <a:pPr algn="l"/>
            <a:r>
              <a:rPr lang="en-US" sz="2600" b="1" dirty="0" smtClean="0">
                <a:solidFill>
                  <a:schemeClr val="tx1"/>
                </a:solidFill>
              </a:rPr>
              <a:t> </a:t>
            </a:r>
          </a:p>
          <a:p>
            <a:pPr marL="379476" indent="-342900" algn="l">
              <a:buFont typeface="Arial" pitchFamily="34" charset="0"/>
              <a:buChar char="•"/>
            </a:pPr>
            <a:r>
              <a:rPr lang="en-US" sz="2600" b="1" dirty="0" smtClean="0">
                <a:solidFill>
                  <a:schemeClr val="tx1"/>
                </a:solidFill>
              </a:rPr>
              <a:t>Safeguards for provincial interests.</a:t>
            </a:r>
          </a:p>
          <a:p>
            <a:pPr algn="l"/>
            <a:r>
              <a:rPr lang="en-US" sz="2600" b="1" dirty="0" smtClean="0">
                <a:solidFill>
                  <a:schemeClr val="tx1"/>
                </a:solidFill>
              </a:rPr>
              <a:t> </a:t>
            </a:r>
          </a:p>
          <a:p>
            <a:pPr marL="379476" indent="-342900" algn="l">
              <a:buFont typeface="Arial" pitchFamily="34" charset="0"/>
              <a:buChar char="•"/>
            </a:pPr>
            <a:r>
              <a:rPr lang="en-US" sz="2600" b="1" dirty="0" smtClean="0">
                <a:solidFill>
                  <a:schemeClr val="tx1"/>
                </a:solidFill>
              </a:rPr>
              <a:t>The Council of </a:t>
            </a:r>
            <a:r>
              <a:rPr lang="en-US" sz="2600" b="1" dirty="0">
                <a:solidFill>
                  <a:schemeClr val="tx1"/>
                </a:solidFill>
              </a:rPr>
              <a:t>C</a:t>
            </a:r>
            <a:r>
              <a:rPr lang="en-US" sz="2600" b="1" dirty="0" smtClean="0">
                <a:solidFill>
                  <a:schemeClr val="tx1"/>
                </a:solidFill>
              </a:rPr>
              <a:t>ommon </a:t>
            </a:r>
            <a:r>
              <a:rPr lang="en-US" sz="2600" b="1" dirty="0">
                <a:solidFill>
                  <a:schemeClr val="tx1"/>
                </a:solidFill>
              </a:rPr>
              <a:t>I</a:t>
            </a:r>
            <a:r>
              <a:rPr lang="en-US" sz="2600" b="1" dirty="0" smtClean="0">
                <a:solidFill>
                  <a:schemeClr val="tx1"/>
                </a:solidFill>
              </a:rPr>
              <a:t>nterests(CCI) (industrial development, water, power and railways)</a:t>
            </a:r>
          </a:p>
          <a:p>
            <a:pPr marL="379476" indent="-342900" algn="l">
              <a:buFont typeface="Arial" pitchFamily="34" charset="0"/>
              <a:buChar char="•"/>
            </a:pPr>
            <a:r>
              <a:rPr lang="en-US" sz="2600" b="1" dirty="0" smtClean="0">
                <a:solidFill>
                  <a:schemeClr val="tx1"/>
                </a:solidFill>
              </a:rPr>
              <a:t>The </a:t>
            </a:r>
            <a:r>
              <a:rPr lang="en-US" sz="2600" b="1" dirty="0">
                <a:solidFill>
                  <a:schemeClr val="tx1"/>
                </a:solidFill>
              </a:rPr>
              <a:t>N</a:t>
            </a:r>
            <a:r>
              <a:rPr lang="en-US" sz="2600" b="1" dirty="0" smtClean="0">
                <a:solidFill>
                  <a:schemeClr val="tx1"/>
                </a:solidFill>
              </a:rPr>
              <a:t>ational </a:t>
            </a:r>
            <a:r>
              <a:rPr lang="en-US" sz="2600" b="1" dirty="0">
                <a:solidFill>
                  <a:schemeClr val="tx1"/>
                </a:solidFill>
              </a:rPr>
              <a:t>E</a:t>
            </a:r>
            <a:r>
              <a:rPr lang="en-US" sz="2600" b="1" dirty="0" smtClean="0">
                <a:solidFill>
                  <a:schemeClr val="tx1"/>
                </a:solidFill>
              </a:rPr>
              <a:t>conomic </a:t>
            </a:r>
            <a:r>
              <a:rPr lang="en-US" sz="2600" b="1" dirty="0">
                <a:solidFill>
                  <a:schemeClr val="tx1"/>
                </a:solidFill>
              </a:rPr>
              <a:t>C</a:t>
            </a:r>
            <a:r>
              <a:rPr lang="en-US" sz="2600" b="1" dirty="0" smtClean="0">
                <a:solidFill>
                  <a:schemeClr val="tx1"/>
                </a:solidFill>
              </a:rPr>
              <a:t>ouncil(NEC) (financial, commercial, economic and social matters)</a:t>
            </a:r>
          </a:p>
          <a:p>
            <a:pPr marL="379476" indent="-342900" algn="l">
              <a:buFont typeface="Arial" pitchFamily="34" charset="0"/>
              <a:buChar char="•"/>
            </a:pPr>
            <a:r>
              <a:rPr lang="en-US" sz="2600" b="1" dirty="0" smtClean="0">
                <a:solidFill>
                  <a:schemeClr val="tx1"/>
                </a:solidFill>
              </a:rPr>
              <a:t>The national finance commission(NFC) (sharing of net, proceeds of certain federal taxes between the federation and provinces)</a:t>
            </a:r>
          </a:p>
          <a:p>
            <a:pPr marL="379476" indent="-342900" algn="l">
              <a:buFont typeface="Arial" pitchFamily="34" charset="0"/>
              <a:buChar char="•"/>
            </a:pPr>
            <a:r>
              <a:rPr lang="en-US" sz="2600" b="1" dirty="0" smtClean="0">
                <a:solidFill>
                  <a:schemeClr val="tx1"/>
                </a:solidFill>
              </a:rPr>
              <a:t>Prime Minister is Head and Chief Minister are members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0"/>
            <a:ext cx="7772400" cy="1510426"/>
          </a:xfrm>
        </p:spPr>
        <p:txBody>
          <a:bodyPr>
            <a:normAutofit fontScale="90000"/>
          </a:bodyPr>
          <a:lstStyle/>
          <a:p>
            <a:pPr algn="ctr"/>
            <a:r>
              <a:rPr lang="en-US" dirty="0" smtClean="0"/>
              <a:t>Bicameral legislature</a:t>
            </a:r>
            <a:br>
              <a:rPr lang="en-US" dirty="0" smtClean="0"/>
            </a:br>
            <a:r>
              <a:rPr lang="en-US" dirty="0"/>
              <a:t/>
            </a:r>
            <a:br>
              <a:rPr lang="en-US" dirty="0"/>
            </a:br>
            <a:endParaRPr lang="en-US" dirty="0"/>
          </a:p>
        </p:txBody>
      </p:sp>
      <p:sp>
        <p:nvSpPr>
          <p:cNvPr id="3" name="Subtitle 2"/>
          <p:cNvSpPr>
            <a:spLocks noGrp="1"/>
          </p:cNvSpPr>
          <p:nvPr>
            <p:ph type="subTitle" idx="1"/>
          </p:nvPr>
        </p:nvSpPr>
        <p:spPr>
          <a:xfrm>
            <a:off x="609600" y="1981200"/>
            <a:ext cx="7924800" cy="4114800"/>
          </a:xfrm>
        </p:spPr>
        <p:txBody>
          <a:bodyPr>
            <a:normAutofit/>
          </a:bodyPr>
          <a:lstStyle/>
          <a:p>
            <a:pPr marL="379476" indent="-342900" algn="just">
              <a:buFont typeface="Arial" pitchFamily="34" charset="0"/>
              <a:buChar char="•"/>
            </a:pPr>
            <a:r>
              <a:rPr lang="en-US" sz="2800" b="1" dirty="0" smtClean="0">
                <a:solidFill>
                  <a:schemeClr val="tx1"/>
                </a:solidFill>
              </a:rPr>
              <a:t>Two  </a:t>
            </a:r>
            <a:r>
              <a:rPr lang="en-US" sz="2800" b="1" dirty="0">
                <a:solidFill>
                  <a:schemeClr val="tx1"/>
                </a:solidFill>
              </a:rPr>
              <a:t>C</a:t>
            </a:r>
            <a:r>
              <a:rPr lang="en-US" sz="2800" b="1" dirty="0" smtClean="0">
                <a:solidFill>
                  <a:schemeClr val="tx1"/>
                </a:solidFill>
              </a:rPr>
              <a:t>hambers </a:t>
            </a:r>
            <a:r>
              <a:rPr lang="en-US" sz="2800" b="1" dirty="0">
                <a:solidFill>
                  <a:schemeClr val="tx1"/>
                </a:solidFill>
              </a:rPr>
              <a:t>L</a:t>
            </a:r>
            <a:r>
              <a:rPr lang="en-US" sz="2800" b="1" dirty="0" smtClean="0">
                <a:solidFill>
                  <a:schemeClr val="tx1"/>
                </a:solidFill>
              </a:rPr>
              <a:t>egislature:</a:t>
            </a:r>
          </a:p>
          <a:p>
            <a:pPr marL="379476" indent="-342900" algn="just">
              <a:buFont typeface="Arial" pitchFamily="34" charset="0"/>
              <a:buChar char="•"/>
            </a:pPr>
            <a:endParaRPr lang="en-US" sz="2800" b="1" dirty="0" smtClean="0">
              <a:solidFill>
                <a:schemeClr val="tx1"/>
              </a:solidFill>
            </a:endParaRPr>
          </a:p>
          <a:p>
            <a:pPr marL="379476" indent="-342900" algn="l">
              <a:buFont typeface="Arial" pitchFamily="34" charset="0"/>
              <a:buChar char="•"/>
            </a:pPr>
            <a:r>
              <a:rPr lang="en-US" sz="2800" b="1" dirty="0" smtClean="0">
                <a:solidFill>
                  <a:schemeClr val="tx1"/>
                </a:solidFill>
              </a:rPr>
              <a:t>The National Assembly (Population Base)</a:t>
            </a:r>
          </a:p>
          <a:p>
            <a:pPr marL="379476" indent="-342900" algn="l">
              <a:buFont typeface="Arial" pitchFamily="34" charset="0"/>
              <a:buChar char="•"/>
            </a:pPr>
            <a:endParaRPr lang="en-US" sz="2800" b="1" dirty="0" smtClean="0">
              <a:solidFill>
                <a:schemeClr val="tx1"/>
              </a:solidFill>
            </a:endParaRPr>
          </a:p>
          <a:p>
            <a:pPr marL="379476" indent="-342900" algn="just">
              <a:buFont typeface="Arial" pitchFamily="34" charset="0"/>
              <a:buChar char="•"/>
            </a:pPr>
            <a:r>
              <a:rPr lang="en-US" sz="2800" b="1" dirty="0" smtClean="0">
                <a:solidFill>
                  <a:schemeClr val="tx1"/>
                </a:solidFill>
              </a:rPr>
              <a:t>Senate(</a:t>
            </a:r>
            <a:r>
              <a:rPr lang="en-US" sz="2800" b="1" smtClean="0">
                <a:solidFill>
                  <a:schemeClr val="tx1"/>
                </a:solidFill>
              </a:rPr>
              <a:t>FourProvinces</a:t>
            </a:r>
            <a:r>
              <a:rPr lang="en-US" sz="2800" b="1" dirty="0" smtClean="0">
                <a:solidFill>
                  <a:schemeClr val="tx1"/>
                </a:solidFill>
              </a:rPr>
              <a:t> </a:t>
            </a:r>
            <a:r>
              <a:rPr lang="en-US" sz="2800" b="1" dirty="0">
                <a:solidFill>
                  <a:schemeClr val="tx1"/>
                </a:solidFill>
              </a:rPr>
              <a:t>R</a:t>
            </a:r>
            <a:r>
              <a:rPr lang="en-US" sz="2800" b="1" dirty="0" smtClean="0">
                <a:solidFill>
                  <a:schemeClr val="tx1"/>
                </a:solidFill>
              </a:rPr>
              <a:t>epresentation on Equal </a:t>
            </a:r>
            <a:r>
              <a:rPr lang="en-US" sz="2800" b="1" dirty="0">
                <a:solidFill>
                  <a:schemeClr val="tx1"/>
                </a:solidFill>
              </a:rPr>
              <a:t>B</a:t>
            </a:r>
            <a:r>
              <a:rPr lang="en-US" sz="2800" b="1" dirty="0" smtClean="0">
                <a:solidFill>
                  <a:schemeClr val="tx1"/>
                </a:solidFill>
              </a:rPr>
              <a:t>asis)</a:t>
            </a:r>
          </a:p>
          <a:p>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 Rights</a:t>
            </a:r>
            <a:endParaRPr lang="en-US" dirty="0"/>
          </a:p>
        </p:txBody>
      </p:sp>
      <p:sp>
        <p:nvSpPr>
          <p:cNvPr id="3" name="Subtitle 2"/>
          <p:cNvSpPr>
            <a:spLocks noGrp="1"/>
          </p:cNvSpPr>
          <p:nvPr>
            <p:ph type="subTitle" idx="1"/>
          </p:nvPr>
        </p:nvSpPr>
        <p:spPr/>
        <p:txBody>
          <a:bodyPr>
            <a:normAutofit lnSpcReduction="10000"/>
          </a:bodyPr>
          <a:lstStyle/>
          <a:p>
            <a:r>
              <a:rPr lang="en-US" dirty="0" smtClean="0"/>
              <a:t>Freedom of speech,</a:t>
            </a:r>
          </a:p>
          <a:p>
            <a:r>
              <a:rPr lang="en-US" dirty="0" smtClean="0"/>
              <a:t>Expression,Assembly,Conscience,</a:t>
            </a:r>
          </a:p>
          <a:p>
            <a:r>
              <a:rPr lang="en-US" dirty="0" smtClean="0"/>
              <a:t>Press, Employments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828800"/>
          </a:xfrm>
        </p:spPr>
        <p:txBody>
          <a:bodyPr>
            <a:normAutofit/>
          </a:bodyPr>
          <a:lstStyle/>
          <a:p>
            <a:r>
              <a:rPr lang="en-US" dirty="0" smtClean="0"/>
              <a:t>Islamic characteristics </a:t>
            </a:r>
            <a:endParaRPr lang="en-US" dirty="0"/>
          </a:p>
        </p:txBody>
      </p:sp>
      <p:sp>
        <p:nvSpPr>
          <p:cNvPr id="3" name="Subtitle 2"/>
          <p:cNvSpPr>
            <a:spLocks noGrp="1"/>
          </p:cNvSpPr>
          <p:nvPr>
            <p:ph type="subTitle" idx="1"/>
          </p:nvPr>
        </p:nvSpPr>
        <p:spPr/>
        <p:txBody>
          <a:bodyPr/>
          <a:lstStyle/>
          <a:p>
            <a:pPr algn="ctr"/>
            <a:r>
              <a:rPr lang="en-US" dirty="0" smtClean="0"/>
              <a:t>President and Prime Minister to be Muslim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Socialist Flavor</a:t>
            </a:r>
            <a:endParaRPr lang="en-US" dirty="0"/>
          </a:p>
        </p:txBody>
      </p:sp>
      <p:sp>
        <p:nvSpPr>
          <p:cNvPr id="3" name="Content Placeholder 2"/>
          <p:cNvSpPr>
            <a:spLocks noGrp="1"/>
          </p:cNvSpPr>
          <p:nvPr>
            <p:ph idx="1"/>
          </p:nvPr>
        </p:nvSpPr>
        <p:spPr/>
        <p:txBody>
          <a:bodyPr>
            <a:normAutofit/>
          </a:bodyPr>
          <a:lstStyle/>
          <a:p>
            <a:r>
              <a:rPr lang="en-US" dirty="0" smtClean="0"/>
              <a:t>From each according to his ability and gave to each according to his work </a:t>
            </a:r>
          </a:p>
          <a:p>
            <a:r>
              <a:rPr lang="en-US" dirty="0" smtClean="0"/>
              <a:t>Appoint of Judges;</a:t>
            </a:r>
          </a:p>
          <a:p>
            <a:r>
              <a:rPr lang="en-US" dirty="0" smtClean="0"/>
              <a:t>Mechanism of Judges appointment</a:t>
            </a:r>
          </a:p>
          <a:p>
            <a:r>
              <a:rPr lang="en-US" dirty="0" smtClean="0"/>
              <a:t>Judicial Commission:</a:t>
            </a:r>
          </a:p>
          <a:p>
            <a:r>
              <a:rPr lang="en-US" dirty="0" smtClean="0"/>
              <a:t>Parliamentary Committee</a:t>
            </a:r>
          </a:p>
          <a:p>
            <a:r>
              <a:rPr lang="en-US" dirty="0" smtClean="0"/>
              <a:t>Method of amendment</a:t>
            </a:r>
          </a:p>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66800"/>
            <a:ext cx="7659624" cy="3742394"/>
          </a:xfrm>
        </p:spPr>
        <p:txBody>
          <a:bodyPr/>
          <a:lstStyle/>
          <a:p>
            <a:pPr algn="just"/>
            <a:r>
              <a:rPr lang="en-US" dirty="0" smtClean="0"/>
              <a:t>Impartment Amendments</a:t>
            </a:r>
            <a:endParaRPr lang="en-US" dirty="0"/>
          </a:p>
        </p:txBody>
      </p:sp>
      <p:sp>
        <p:nvSpPr>
          <p:cNvPr id="3" name="Subtitle 2"/>
          <p:cNvSpPr>
            <a:spLocks noGrp="1"/>
          </p:cNvSpPr>
          <p:nvPr>
            <p:ph type="subTitle" idx="1"/>
          </p:nvPr>
        </p:nvSpPr>
        <p:spPr>
          <a:xfrm>
            <a:off x="838200" y="4419600"/>
            <a:ext cx="7772400" cy="914400"/>
          </a:xfrm>
        </p:spPr>
        <p:txBody>
          <a:bodyPr>
            <a:normAutofit fontScale="25000" lnSpcReduction="20000"/>
          </a:bodyPr>
          <a:lstStyle/>
          <a:p>
            <a:pPr algn="just"/>
            <a:r>
              <a:rPr lang="en-US" sz="7200" b="1" dirty="0" smtClean="0">
                <a:effectLst>
                  <a:outerShdw blurRad="38100" dist="38100" dir="2700000" algn="tl">
                    <a:srgbClr val="000000">
                      <a:alpha val="43137"/>
                    </a:srgbClr>
                  </a:outerShdw>
                </a:effectLst>
              </a:rPr>
              <a:t>8</a:t>
            </a:r>
            <a:r>
              <a:rPr lang="en-US" sz="7200" b="1" baseline="30000" dirty="0" smtClean="0">
                <a:effectLst>
                  <a:outerShdw blurRad="38100" dist="38100" dir="2700000" algn="tl">
                    <a:srgbClr val="000000">
                      <a:alpha val="43137"/>
                    </a:srgbClr>
                  </a:outerShdw>
                </a:effectLst>
              </a:rPr>
              <a:t>TH</a:t>
            </a:r>
            <a:r>
              <a:rPr lang="en-US" sz="7200" b="1" dirty="0" smtClean="0">
                <a:effectLst>
                  <a:outerShdw blurRad="38100" dist="38100" dir="2700000" algn="tl">
                    <a:srgbClr val="000000">
                      <a:alpha val="43137"/>
                    </a:srgbClr>
                  </a:outerShdw>
                </a:effectLst>
              </a:rPr>
              <a:t> Amendment.</a:t>
            </a:r>
          </a:p>
          <a:p>
            <a:pPr algn="just"/>
            <a:endParaRPr lang="en-US" sz="7200" b="1" dirty="0" smtClean="0">
              <a:effectLst>
                <a:outerShdw blurRad="38100" dist="38100" dir="2700000" algn="tl">
                  <a:srgbClr val="000000">
                    <a:alpha val="43137"/>
                  </a:srgbClr>
                </a:outerShdw>
              </a:effectLst>
            </a:endParaRPr>
          </a:p>
          <a:p>
            <a:r>
              <a:rPr lang="en-US" sz="7200" b="1" dirty="0" smtClean="0">
                <a:effectLst>
                  <a:outerShdw blurRad="38100" dist="38100" dir="2700000" algn="tl">
                    <a:srgbClr val="000000">
                      <a:alpha val="43137"/>
                    </a:srgbClr>
                  </a:outerShdw>
                </a:effectLst>
              </a:rPr>
              <a:t>The 13</a:t>
            </a:r>
            <a:r>
              <a:rPr lang="en-US" sz="7200" b="1" baseline="30000" dirty="0" smtClean="0">
                <a:effectLst>
                  <a:outerShdw blurRad="38100" dist="38100" dir="2700000" algn="tl">
                    <a:srgbClr val="000000">
                      <a:alpha val="43137"/>
                    </a:srgbClr>
                  </a:outerShdw>
                </a:effectLst>
              </a:rPr>
              <a:t>th</a:t>
            </a:r>
            <a:r>
              <a:rPr lang="en-US" sz="7200" b="1" dirty="0" smtClean="0">
                <a:effectLst>
                  <a:outerShdw blurRad="38100" dist="38100" dir="2700000" algn="tl">
                    <a:srgbClr val="000000">
                      <a:alpha val="43137"/>
                    </a:srgbClr>
                  </a:outerShdw>
                </a:effectLst>
              </a:rPr>
              <a:t> Amendment.</a:t>
            </a:r>
            <a:r>
              <a:rPr lang="en-US" sz="800" dirty="0"/>
              <a:t> The 17</a:t>
            </a:r>
            <a:r>
              <a:rPr lang="en-US" sz="800" baseline="30000" dirty="0"/>
              <a:t>th</a:t>
            </a:r>
            <a:r>
              <a:rPr lang="en-US" sz="800" dirty="0"/>
              <a:t> Amendment</a:t>
            </a:r>
          </a:p>
          <a:p>
            <a:r>
              <a:rPr lang="en-US" sz="800" dirty="0"/>
              <a:t>The 18</a:t>
            </a:r>
            <a:r>
              <a:rPr lang="en-US" sz="800" baseline="30000" dirty="0"/>
              <a:t>th</a:t>
            </a:r>
            <a:r>
              <a:rPr lang="en-US" sz="800" dirty="0"/>
              <a:t> </a:t>
            </a:r>
            <a:r>
              <a:rPr lang="en-US" sz="800" dirty="0" smtClean="0"/>
              <a:t>Amendment</a:t>
            </a:r>
            <a:endParaRPr lang="en-US" sz="7200" b="1" dirty="0" smtClean="0">
              <a:effectLst>
                <a:outerShdw blurRad="38100" dist="38100" dir="2700000" algn="tl">
                  <a:srgbClr val="000000">
                    <a:alpha val="43137"/>
                  </a:srgbClr>
                </a:outerShdw>
              </a:effectLst>
            </a:endParaRPr>
          </a:p>
          <a:p>
            <a:pPr algn="just"/>
            <a:endParaRPr lang="en-US" sz="7200" b="1" dirty="0" smtClean="0">
              <a:effectLst>
                <a:outerShdw blurRad="38100" dist="38100" dir="2700000" algn="tl">
                  <a:srgbClr val="000000">
                    <a:alpha val="43137"/>
                  </a:srgbClr>
                </a:outerShdw>
              </a:effectLst>
            </a:endParaRP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Aspect</Template>
  <TotalTime>93</TotalTime>
  <Words>2794</Words>
  <Application>Microsoft Office PowerPoint</Application>
  <PresentationFormat>On-screen Show (4:3)</PresentationFormat>
  <Paragraphs>212</Paragraphs>
  <Slides>35</Slides>
  <Notes>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Aspect</vt:lpstr>
      <vt:lpstr>Wisp</vt:lpstr>
      <vt:lpstr>1973 CONSTITUTION</vt:lpstr>
      <vt:lpstr>Main Characteristics:  </vt:lpstr>
      <vt:lpstr>Dissolution of national assembly advised by prime minister .  position of president.  the president is a ceremonial and nominal head of the state.   The prime minister's advise is binding on the President </vt:lpstr>
      <vt:lpstr>Federal system </vt:lpstr>
      <vt:lpstr>Bicameral legislature  </vt:lpstr>
      <vt:lpstr>Fundamental Rights</vt:lpstr>
      <vt:lpstr>Islamic characteristics </vt:lpstr>
      <vt:lpstr>Socialist Flavor</vt:lpstr>
      <vt:lpstr>Impartment Amendments</vt:lpstr>
      <vt:lpstr>Democracy Enigma: An Analysis of Constitutional Amendments in Pakistan </vt:lpstr>
      <vt:lpstr>Abstract</vt:lpstr>
      <vt:lpstr> Introduction</vt:lpstr>
      <vt:lpstr>The Constitution as Legal Social and Political Document </vt:lpstr>
      <vt:lpstr>Cont.…</vt:lpstr>
      <vt:lpstr>Elite Accommodation and Fundamentalist </vt:lpstr>
      <vt:lpstr>Jinnah’s Speech</vt:lpstr>
      <vt:lpstr>The Objective Resolution </vt:lpstr>
      <vt:lpstr>Muhammad Ali Bogra Formula </vt:lpstr>
      <vt:lpstr>The First Constitution of Pakistan (1956) </vt:lpstr>
      <vt:lpstr>What is parliamentary system ?</vt:lpstr>
      <vt:lpstr>Cont..</vt:lpstr>
      <vt:lpstr>(1962 Constitution)of Ayub Khan</vt:lpstr>
      <vt:lpstr>The Basic Democracy system in Constitution of (1962) </vt:lpstr>
      <vt:lpstr>Powers of President (1962 constitution)</vt:lpstr>
      <vt:lpstr> Constitution of 1973</vt:lpstr>
      <vt:lpstr>Election of Prime Minister </vt:lpstr>
      <vt:lpstr>Position of President in 1973 constitution </vt:lpstr>
      <vt:lpstr>General Zia and 8th Amendment</vt:lpstr>
      <vt:lpstr>8th Amendment 58(2) B </vt:lpstr>
      <vt:lpstr>The 13th Amendment </vt:lpstr>
      <vt:lpstr>The 17th Amendment and General Musharraf </vt:lpstr>
      <vt:lpstr>17th Amendment in 1973 Constitution</vt:lpstr>
      <vt:lpstr>The 18th Amendment in Zardari Era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1973 CONSTITUTION</dc:title>
  <dc:creator>kc</dc:creator>
  <cp:lastModifiedBy>MyUserName</cp:lastModifiedBy>
  <cp:revision>28</cp:revision>
  <dcterms:created xsi:type="dcterms:W3CDTF">2011-10-27T05:31:59Z</dcterms:created>
  <dcterms:modified xsi:type="dcterms:W3CDTF">2018-01-26T05:17:33Z</dcterms:modified>
</cp:coreProperties>
</file>