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01" r:id="rId2"/>
    <p:sldId id="292" r:id="rId3"/>
    <p:sldId id="303" r:id="rId4"/>
    <p:sldId id="304" r:id="rId5"/>
    <p:sldId id="324" r:id="rId6"/>
    <p:sldId id="305" r:id="rId7"/>
    <p:sldId id="319" r:id="rId8"/>
    <p:sldId id="320" r:id="rId9"/>
    <p:sldId id="306" r:id="rId10"/>
    <p:sldId id="321" r:id="rId11"/>
    <p:sldId id="308" r:id="rId12"/>
    <p:sldId id="309" r:id="rId13"/>
    <p:sldId id="310" r:id="rId14"/>
    <p:sldId id="311" r:id="rId15"/>
    <p:sldId id="322" r:id="rId16"/>
    <p:sldId id="312" r:id="rId17"/>
    <p:sldId id="260" r:id="rId18"/>
    <p:sldId id="261" r:id="rId19"/>
    <p:sldId id="262" r:id="rId20"/>
    <p:sldId id="263" r:id="rId21"/>
    <p:sldId id="30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58" autoAdjust="0"/>
    <p:restoredTop sz="94563" autoAdjust="0"/>
  </p:normalViewPr>
  <p:slideViewPr>
    <p:cSldViewPr>
      <p:cViewPr varScale="1">
        <p:scale>
          <a:sx n="63" d="100"/>
          <a:sy n="63" d="100"/>
        </p:scale>
        <p:origin x="-1368" y="-108"/>
      </p:cViewPr>
      <p:guideLst>
        <p:guide orient="horz" pos="2160"/>
        <p:guide pos="2880"/>
      </p:guideLst>
    </p:cSldViewPr>
  </p:slideViewPr>
  <p:outlineViewPr>
    <p:cViewPr>
      <p:scale>
        <a:sx n="33" d="100"/>
        <a:sy n="33" d="100"/>
      </p:scale>
      <p:origin x="54" y="3888"/>
    </p:cViewPr>
  </p:outlineViewPr>
  <p:notesTextViewPr>
    <p:cViewPr>
      <p:scale>
        <a:sx n="100" d="100"/>
        <a:sy n="100" d="100"/>
      </p:scale>
      <p:origin x="0" y="0"/>
    </p:cViewPr>
  </p:notesTextViewPr>
  <p:sorterViewPr>
    <p:cViewPr>
      <p:scale>
        <a:sx n="66" d="100"/>
        <a:sy n="66" d="100"/>
      </p:scale>
      <p:origin x="0" y="4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B8CA88-33B9-4BC2-880C-F4B1637D78AF}" type="datetimeFigureOut">
              <a:rPr lang="en-US" smtClean="0"/>
              <a:pPr/>
              <a:t>1/26/2018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D2F499-C20A-4F14-B7C3-3ECDF4FBDC96}" type="slidenum">
              <a:rPr lang="en-US" smtClean="0"/>
              <a:pPr/>
              <a:t>‹#›</a:t>
            </a:fld>
            <a:endParaRPr lang="en-US"/>
          </a:p>
        </p:txBody>
      </p:sp>
    </p:spTree>
    <p:extLst>
      <p:ext uri="{BB962C8B-B14F-4D97-AF65-F5344CB8AC3E}">
        <p14:creationId xmlns:p14="http://schemas.microsoft.com/office/powerpoint/2010/main" val="468505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D2F499-C20A-4F14-B7C3-3ECDF4FBDC96}" type="slidenum">
              <a:rPr lang="en-US" smtClean="0"/>
              <a:pPr/>
              <a:t>6</a:t>
            </a:fld>
            <a:endParaRPr lang="en-US"/>
          </a:p>
        </p:txBody>
      </p:sp>
    </p:spTree>
    <p:extLst>
      <p:ext uri="{BB962C8B-B14F-4D97-AF65-F5344CB8AC3E}">
        <p14:creationId xmlns:p14="http://schemas.microsoft.com/office/powerpoint/2010/main" val="1514449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BFFE63-00E1-4905-885F-BE27800D283F}" type="datetimeFigureOut">
              <a:rPr lang="en-US" smtClean="0"/>
              <a:pPr/>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C46AC8-F98A-4228-A372-685C975E7915}" type="slidenum">
              <a:rPr lang="en-US" smtClean="0"/>
              <a:pPr/>
              <a:t>‹#›</a:t>
            </a:fld>
            <a:endParaRPr lang="en-US"/>
          </a:p>
        </p:txBody>
      </p:sp>
    </p:spTree>
  </p:cSld>
  <p:clrMapOvr>
    <a:masterClrMapping/>
  </p:clrMapOvr>
  <p:transition>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BFFE63-00E1-4905-885F-BE27800D283F}" type="datetimeFigureOut">
              <a:rPr lang="en-US" smtClean="0"/>
              <a:pPr/>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C46AC8-F98A-4228-A372-685C975E7915}" type="slidenum">
              <a:rPr lang="en-US" smtClean="0"/>
              <a:pPr/>
              <a:t>‹#›</a:t>
            </a:fld>
            <a:endParaRPr lang="en-US"/>
          </a:p>
        </p:txBody>
      </p:sp>
    </p:spTree>
  </p:cSld>
  <p:clrMapOvr>
    <a:masterClrMapping/>
  </p:clrMapOvr>
  <p:transition>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BFFE63-00E1-4905-885F-BE27800D283F}" type="datetimeFigureOut">
              <a:rPr lang="en-US" smtClean="0"/>
              <a:pPr/>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C46AC8-F98A-4228-A372-685C975E7915}" type="slidenum">
              <a:rPr lang="en-US" smtClean="0"/>
              <a:pPr/>
              <a:t>‹#›</a:t>
            </a:fld>
            <a:endParaRPr lang="en-US"/>
          </a:p>
        </p:txBody>
      </p:sp>
    </p:spTree>
  </p:cSld>
  <p:clrMapOvr>
    <a:masterClrMapping/>
  </p:clrMapOvr>
  <p:transition>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BFFE63-00E1-4905-885F-BE27800D283F}" type="datetimeFigureOut">
              <a:rPr lang="en-US" smtClean="0"/>
              <a:pPr/>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C46AC8-F98A-4228-A372-685C975E7915}" type="slidenum">
              <a:rPr lang="en-US" smtClean="0"/>
              <a:pPr/>
              <a:t>‹#›</a:t>
            </a:fld>
            <a:endParaRPr lang="en-US"/>
          </a:p>
        </p:txBody>
      </p:sp>
    </p:spTree>
  </p:cSld>
  <p:clrMapOvr>
    <a:masterClrMapping/>
  </p:clrMapOvr>
  <p:transition>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BFFE63-00E1-4905-885F-BE27800D283F}" type="datetimeFigureOut">
              <a:rPr lang="en-US" smtClean="0"/>
              <a:pPr/>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C46AC8-F98A-4228-A372-685C975E7915}" type="slidenum">
              <a:rPr lang="en-US" smtClean="0"/>
              <a:pPr/>
              <a:t>‹#›</a:t>
            </a:fld>
            <a:endParaRPr lang="en-US"/>
          </a:p>
        </p:txBody>
      </p:sp>
    </p:spTree>
  </p:cSld>
  <p:clrMapOvr>
    <a:masterClrMapping/>
  </p:clrMapOvr>
  <p:transition>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BFFE63-00E1-4905-885F-BE27800D283F}" type="datetimeFigureOut">
              <a:rPr lang="en-US" smtClean="0"/>
              <a:pPr/>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C46AC8-F98A-4228-A372-685C975E7915}" type="slidenum">
              <a:rPr lang="en-US" smtClean="0"/>
              <a:pPr/>
              <a:t>‹#›</a:t>
            </a:fld>
            <a:endParaRPr lang="en-US"/>
          </a:p>
        </p:txBody>
      </p:sp>
    </p:spTree>
  </p:cSld>
  <p:clrMapOvr>
    <a:masterClrMapping/>
  </p:clrMapOvr>
  <p:transition>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BFFE63-00E1-4905-885F-BE27800D283F}" type="datetimeFigureOut">
              <a:rPr lang="en-US" smtClean="0"/>
              <a:pPr/>
              <a:t>1/26/2018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C46AC8-F98A-4228-A372-685C975E7915}" type="slidenum">
              <a:rPr lang="en-US" smtClean="0"/>
              <a:pPr/>
              <a:t>‹#›</a:t>
            </a:fld>
            <a:endParaRPr lang="en-US"/>
          </a:p>
        </p:txBody>
      </p:sp>
    </p:spTree>
  </p:cSld>
  <p:clrMapOvr>
    <a:masterClrMapping/>
  </p:clrMapOvr>
  <p:transition>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BFFE63-00E1-4905-885F-BE27800D283F}" type="datetimeFigureOut">
              <a:rPr lang="en-US" smtClean="0"/>
              <a:pPr/>
              <a:t>1/26/2018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C46AC8-F98A-4228-A372-685C975E7915}" type="slidenum">
              <a:rPr lang="en-US" smtClean="0"/>
              <a:pPr/>
              <a:t>‹#›</a:t>
            </a:fld>
            <a:endParaRPr lang="en-US"/>
          </a:p>
        </p:txBody>
      </p:sp>
    </p:spTree>
  </p:cSld>
  <p:clrMapOvr>
    <a:masterClrMapping/>
  </p:clrMapOvr>
  <p:transition>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BFFE63-00E1-4905-885F-BE27800D283F}" type="datetimeFigureOut">
              <a:rPr lang="en-US" smtClean="0"/>
              <a:pPr/>
              <a:t>1/26/2018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C46AC8-F98A-4228-A372-685C975E7915}" type="slidenum">
              <a:rPr lang="en-US" smtClean="0"/>
              <a:pPr/>
              <a:t>‹#›</a:t>
            </a:fld>
            <a:endParaRPr lang="en-US"/>
          </a:p>
        </p:txBody>
      </p:sp>
    </p:spTree>
  </p:cSld>
  <p:clrMapOvr>
    <a:masterClrMapping/>
  </p:clrMapOvr>
  <p:transition>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BFFE63-00E1-4905-885F-BE27800D283F}" type="datetimeFigureOut">
              <a:rPr lang="en-US" smtClean="0"/>
              <a:pPr/>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C46AC8-F98A-4228-A372-685C975E7915}" type="slidenum">
              <a:rPr lang="en-US" smtClean="0"/>
              <a:pPr/>
              <a:t>‹#›</a:t>
            </a:fld>
            <a:endParaRPr lang="en-US"/>
          </a:p>
        </p:txBody>
      </p:sp>
    </p:spTree>
  </p:cSld>
  <p:clrMapOvr>
    <a:masterClrMapping/>
  </p:clrMapOvr>
  <p:transition>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BFFE63-00E1-4905-885F-BE27800D283F}" type="datetimeFigureOut">
              <a:rPr lang="en-US" smtClean="0"/>
              <a:pPr/>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C46AC8-F98A-4228-A372-685C975E7915}" type="slidenum">
              <a:rPr lang="en-US" smtClean="0"/>
              <a:pPr/>
              <a:t>‹#›</a:t>
            </a:fld>
            <a:endParaRPr lang="en-US"/>
          </a:p>
        </p:txBody>
      </p:sp>
    </p:spTree>
  </p:cSld>
  <p:clrMapOvr>
    <a:masterClrMapping/>
  </p:clrMapOvr>
  <p:transition>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000">
              <a:srgbClr val="E1E1E1"/>
            </a:gs>
            <a:gs pos="0">
              <a:schemeClr val="tx1"/>
            </a:gs>
            <a:gs pos="98000">
              <a:schemeClr val="accent3">
                <a:lumMod val="60000"/>
                <a:lumOff val="40000"/>
              </a:schemeClr>
            </a:gs>
            <a:gs pos="100000">
              <a:schemeClr val="bg1">
                <a:shade val="20000"/>
                <a:satMod val="255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BFFE63-00E1-4905-885F-BE27800D283F}" type="datetimeFigureOut">
              <a:rPr lang="en-US" smtClean="0"/>
              <a:pPr/>
              <a:t>1/26/2018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C46AC8-F98A-4228-A372-685C975E7915}"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pull dir="d"/>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Ideology" TargetMode="External"/><Relationship Id="rId2" Type="http://schemas.openxmlformats.org/officeDocument/2006/relationships/hyperlink" Target="https://en.wikipedia.org/wiki/Islamis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gif"/><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jpe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1.jpeg"/><Relationship Id="rId7"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Autofit/>
          </a:bodyPr>
          <a:lstStyle/>
          <a:p>
            <a:r>
              <a:rPr lang="en-US" sz="3600" dirty="0" smtClean="0">
                <a:solidFill>
                  <a:srgbClr val="D7E4BD"/>
                </a:solidFill>
                <a:latin typeface="Castellar"/>
              </a:rPr>
              <a:t/>
            </a:r>
            <a:br>
              <a:rPr lang="en-US" sz="3600" dirty="0" smtClean="0">
                <a:solidFill>
                  <a:srgbClr val="D7E4BD"/>
                </a:solidFill>
                <a:latin typeface="Castellar"/>
              </a:rPr>
            </a:br>
            <a:endParaRPr lang="en-US" sz="3600" dirty="0" smtClean="0">
              <a:solidFill>
                <a:schemeClr val="accent3">
                  <a:lumMod val="60000"/>
                  <a:lumOff val="40000"/>
                </a:schemeClr>
              </a:solidFill>
              <a:latin typeface="Castellar"/>
            </a:endParaRPr>
          </a:p>
        </p:txBody>
      </p:sp>
      <p:sp>
        <p:nvSpPr>
          <p:cNvPr id="3" name="Content Placeholder 2"/>
          <p:cNvSpPr>
            <a:spLocks noGrp="1"/>
          </p:cNvSpPr>
          <p:nvPr>
            <p:ph idx="1"/>
          </p:nvPr>
        </p:nvSpPr>
        <p:spPr/>
        <p:txBody>
          <a:bodyPr/>
          <a:lstStyle/>
          <a:p>
            <a:endParaRPr lang="en-US" sz="3600" dirty="0" smtClean="0">
              <a:solidFill>
                <a:schemeClr val="accent3">
                  <a:lumMod val="60000"/>
                  <a:lumOff val="40000"/>
                </a:schemeClr>
              </a:solidFill>
              <a:latin typeface="Castellar"/>
              <a:ea typeface="+mj-ea"/>
              <a:cs typeface="+mj-cs"/>
            </a:endParaRPr>
          </a:p>
          <a:p>
            <a:endParaRPr lang="en-US" dirty="0" smtClean="0"/>
          </a:p>
          <a:p>
            <a:pPr>
              <a:buNone/>
            </a:pPr>
            <a:r>
              <a:rPr lang="en-US" sz="3600" b="1" dirty="0" smtClean="0">
                <a:ln w="17780" cmpd="sng">
                  <a:solidFill>
                    <a:srgbClr val="FFFFFF"/>
                  </a:solidFill>
                  <a:prstDash val="solid"/>
                  <a:miter lim="800000"/>
                </a:ln>
                <a:effectLst>
                  <a:outerShdw blurRad="50800" algn="tl" rotWithShape="0">
                    <a:srgbClr val="000000"/>
                  </a:outerShdw>
                </a:effectLst>
              </a:rPr>
              <a:t>                            BUSHRA</a:t>
            </a:r>
          </a:p>
        </p:txBody>
      </p:sp>
      <p:pic>
        <p:nvPicPr>
          <p:cNvPr id="4" name="Picture 7" descr="General-Zia-Ul-Haq-in-Army-Uniform.jpg"/>
          <p:cNvPicPr>
            <a:picLocks noChangeAspect="1"/>
          </p:cNvPicPr>
          <p:nvPr/>
        </p:nvPicPr>
        <p:blipFill>
          <a:blip r:embed="rId2"/>
          <a:srcRect/>
          <a:stretch>
            <a:fillRect/>
          </a:stretch>
        </p:blipFill>
        <p:spPr bwMode="auto">
          <a:xfrm>
            <a:off x="3124200" y="152400"/>
            <a:ext cx="2590800" cy="3359150"/>
          </a:xfrm>
          <a:prstGeom prst="rect">
            <a:avLst/>
          </a:prstGeom>
          <a:noFill/>
          <a:ln w="9525">
            <a:noFill/>
            <a:miter lim="800000"/>
            <a:headEnd/>
            <a:tailEnd/>
          </a:ln>
        </p:spPr>
      </p:pic>
      <p:pic>
        <p:nvPicPr>
          <p:cNvPr id="5" name="Picture 6" descr="zia-address-screen-ed"/>
          <p:cNvPicPr>
            <a:picLocks noChangeAspect="1" noChangeArrowheads="1"/>
          </p:cNvPicPr>
          <p:nvPr/>
        </p:nvPicPr>
        <p:blipFill>
          <a:blip r:embed="rId3"/>
          <a:srcRect/>
          <a:stretch>
            <a:fillRect/>
          </a:stretch>
        </p:blipFill>
        <p:spPr bwMode="auto">
          <a:xfrm>
            <a:off x="2819400" y="3642360"/>
            <a:ext cx="4038600" cy="2834640"/>
          </a:xfrm>
          <a:prstGeom prst="rect">
            <a:avLst/>
          </a:prstGeom>
          <a:noFill/>
        </p:spPr>
      </p:pic>
    </p:spTree>
  </p:cSld>
  <p:clrMapOvr>
    <a:masterClrMapping/>
  </p:clrMapOvr>
  <p:transition>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Referendum 1984</a:t>
            </a:r>
            <a:endParaRPr lang="en-US" dirty="0">
              <a:solidFill>
                <a:schemeClr val="bg1"/>
              </a:solidFill>
            </a:endParaRPr>
          </a:p>
        </p:txBody>
      </p:sp>
      <p:sp>
        <p:nvSpPr>
          <p:cNvPr id="3" name="Content Placeholder 2"/>
          <p:cNvSpPr>
            <a:spLocks noGrp="1"/>
          </p:cNvSpPr>
          <p:nvPr>
            <p:ph idx="1"/>
          </p:nvPr>
        </p:nvSpPr>
        <p:spPr>
          <a:xfrm>
            <a:off x="304800" y="1371600"/>
            <a:ext cx="8229600" cy="4724400"/>
          </a:xfrm>
        </p:spPr>
        <p:txBody>
          <a:bodyPr>
            <a:noAutofit/>
          </a:bodyPr>
          <a:lstStyle/>
          <a:p>
            <a:r>
              <a:rPr lang="en-US" sz="2400" b="1" dirty="0">
                <a:solidFill>
                  <a:schemeClr val="bg1"/>
                </a:solidFill>
              </a:rPr>
              <a:t>A referendum on the Islamisation policy of </a:t>
            </a:r>
            <a:r>
              <a:rPr lang="en-US" sz="2400" b="1" dirty="0" smtClean="0">
                <a:solidFill>
                  <a:schemeClr val="bg1"/>
                </a:solidFill>
              </a:rPr>
              <a:t>Zia-</a:t>
            </a:r>
            <a:r>
              <a:rPr lang="en-US" sz="2400" b="1" dirty="0" err="1" smtClean="0">
                <a:solidFill>
                  <a:schemeClr val="bg1"/>
                </a:solidFill>
              </a:rPr>
              <a:t>ul</a:t>
            </a:r>
            <a:r>
              <a:rPr lang="en-US" sz="2400" b="1" dirty="0" smtClean="0">
                <a:solidFill>
                  <a:schemeClr val="bg1"/>
                </a:solidFill>
              </a:rPr>
              <a:t>-</a:t>
            </a:r>
            <a:r>
              <a:rPr lang="en-US" sz="2400" b="1" dirty="0" err="1" smtClean="0">
                <a:solidFill>
                  <a:schemeClr val="bg1"/>
                </a:solidFill>
              </a:rPr>
              <a:t>Haq</a:t>
            </a:r>
            <a:r>
              <a:rPr lang="en-US" sz="2400" b="1" dirty="0" smtClean="0">
                <a:solidFill>
                  <a:schemeClr val="bg1"/>
                </a:solidFill>
              </a:rPr>
              <a:t> </a:t>
            </a:r>
            <a:r>
              <a:rPr lang="en-US" sz="2400" b="1" dirty="0">
                <a:solidFill>
                  <a:schemeClr val="bg1"/>
                </a:solidFill>
              </a:rPr>
              <a:t>was held in Pakistan on 19 December 1984. </a:t>
            </a:r>
            <a:endParaRPr lang="en-US" sz="2400" b="1" dirty="0" smtClean="0">
              <a:solidFill>
                <a:schemeClr val="bg1"/>
              </a:solidFill>
            </a:endParaRPr>
          </a:p>
          <a:p>
            <a:r>
              <a:rPr lang="en-US" sz="2400" b="1" dirty="0" smtClean="0">
                <a:solidFill>
                  <a:schemeClr val="bg1"/>
                </a:solidFill>
              </a:rPr>
              <a:t>Voters </a:t>
            </a:r>
            <a:r>
              <a:rPr lang="en-US" sz="2400" b="1" dirty="0">
                <a:solidFill>
                  <a:schemeClr val="bg1"/>
                </a:solidFill>
              </a:rPr>
              <a:t>were </a:t>
            </a:r>
            <a:r>
              <a:rPr lang="en-US" sz="2400" b="1" dirty="0" smtClean="0">
                <a:solidFill>
                  <a:schemeClr val="bg1"/>
                </a:solidFill>
              </a:rPr>
              <a:t>asked” </a:t>
            </a:r>
            <a:r>
              <a:rPr lang="en-US" sz="2400" b="1" dirty="0">
                <a:solidFill>
                  <a:schemeClr val="bg1"/>
                </a:solidFill>
              </a:rPr>
              <a:t>whether they supported Zia-</a:t>
            </a:r>
            <a:r>
              <a:rPr lang="en-US" sz="2400" b="1" dirty="0" err="1">
                <a:solidFill>
                  <a:schemeClr val="bg1"/>
                </a:solidFill>
              </a:rPr>
              <a:t>ul</a:t>
            </a:r>
            <a:r>
              <a:rPr lang="en-US" sz="2400" b="1" dirty="0">
                <a:solidFill>
                  <a:schemeClr val="bg1"/>
                </a:solidFill>
              </a:rPr>
              <a:t>-</a:t>
            </a:r>
            <a:r>
              <a:rPr lang="en-US" sz="2400" b="1" dirty="0" err="1">
                <a:solidFill>
                  <a:schemeClr val="bg1"/>
                </a:solidFill>
              </a:rPr>
              <a:t>Haq's</a:t>
            </a:r>
            <a:r>
              <a:rPr lang="en-US" sz="2400" b="1" dirty="0">
                <a:solidFill>
                  <a:schemeClr val="bg1"/>
                </a:solidFill>
              </a:rPr>
              <a:t> proposals for amending several laws in accordance with the Quran and Sunnah, whether </a:t>
            </a:r>
            <a:r>
              <a:rPr lang="en-US" sz="2400" b="1" dirty="0" smtClean="0">
                <a:solidFill>
                  <a:schemeClr val="bg1"/>
                </a:solidFill>
              </a:rPr>
              <a:t>they wanted </a:t>
            </a:r>
            <a:r>
              <a:rPr lang="en-US" sz="2400" b="1" dirty="0">
                <a:solidFill>
                  <a:schemeClr val="bg1"/>
                </a:solidFill>
              </a:rPr>
              <a:t>this process to continue, and whether they supported the </a:t>
            </a:r>
            <a:r>
              <a:rPr lang="en-US" sz="2400" b="1" dirty="0">
                <a:solidFill>
                  <a:schemeClr val="bg1"/>
                </a:solidFill>
                <a:hlinkClick r:id="rId2" tooltip="Islamist"/>
              </a:rPr>
              <a:t>Islamic</a:t>
            </a:r>
            <a:r>
              <a:rPr lang="en-US" sz="2400" b="1" dirty="0">
                <a:solidFill>
                  <a:schemeClr val="bg1"/>
                </a:solidFill>
              </a:rPr>
              <a:t> </a:t>
            </a:r>
            <a:r>
              <a:rPr lang="en-US" sz="2400" b="1" dirty="0">
                <a:solidFill>
                  <a:schemeClr val="bg1"/>
                </a:solidFill>
                <a:hlinkClick r:id="rId3" tooltip="Ideology"/>
              </a:rPr>
              <a:t>ideology</a:t>
            </a:r>
            <a:r>
              <a:rPr lang="en-US" sz="2400" b="1" dirty="0">
                <a:solidFill>
                  <a:schemeClr val="bg1"/>
                </a:solidFill>
              </a:rPr>
              <a:t> of </a:t>
            </a:r>
            <a:r>
              <a:rPr lang="en-US" sz="2400" b="1" dirty="0" smtClean="0">
                <a:solidFill>
                  <a:schemeClr val="bg1"/>
                </a:solidFill>
              </a:rPr>
              <a:t>Pakistan”.</a:t>
            </a:r>
            <a:endParaRPr lang="en-US" sz="2400" b="1" baseline="30000" dirty="0">
              <a:solidFill>
                <a:schemeClr val="bg1"/>
              </a:solidFill>
            </a:endParaRPr>
          </a:p>
          <a:p>
            <a:r>
              <a:rPr lang="en-US" sz="2400" b="1" dirty="0" smtClean="0">
                <a:solidFill>
                  <a:schemeClr val="bg1"/>
                </a:solidFill>
              </a:rPr>
              <a:t>The </a:t>
            </a:r>
            <a:r>
              <a:rPr lang="en-US" sz="2400" b="1" dirty="0">
                <a:solidFill>
                  <a:schemeClr val="bg1"/>
                </a:solidFill>
              </a:rPr>
              <a:t>referendum also served as way of extending Zia-</a:t>
            </a:r>
            <a:r>
              <a:rPr lang="en-US" sz="2400" b="1" dirty="0" err="1">
                <a:solidFill>
                  <a:schemeClr val="bg1"/>
                </a:solidFill>
              </a:rPr>
              <a:t>ul</a:t>
            </a:r>
            <a:r>
              <a:rPr lang="en-US" sz="2400" b="1" dirty="0">
                <a:solidFill>
                  <a:schemeClr val="bg1"/>
                </a:solidFill>
              </a:rPr>
              <a:t>-</a:t>
            </a:r>
            <a:r>
              <a:rPr lang="en-US" sz="2400" b="1" dirty="0" err="1">
                <a:solidFill>
                  <a:schemeClr val="bg1"/>
                </a:solidFill>
              </a:rPr>
              <a:t>Haq's</a:t>
            </a:r>
            <a:r>
              <a:rPr lang="en-US" sz="2400" b="1" dirty="0">
                <a:solidFill>
                  <a:schemeClr val="bg1"/>
                </a:solidFill>
              </a:rPr>
              <a:t> presidential term by five years</a:t>
            </a:r>
            <a:r>
              <a:rPr lang="en-US" sz="2400" b="1" dirty="0" smtClean="0">
                <a:solidFill>
                  <a:schemeClr val="bg1"/>
                </a:solidFill>
              </a:rPr>
              <a:t>.</a:t>
            </a:r>
            <a:endParaRPr lang="en-US" sz="2400" b="1" baseline="30000" dirty="0">
              <a:solidFill>
                <a:schemeClr val="bg1"/>
              </a:solidFill>
            </a:endParaRPr>
          </a:p>
          <a:p>
            <a:r>
              <a:rPr lang="en-US" sz="2400" b="1" dirty="0" smtClean="0">
                <a:solidFill>
                  <a:schemeClr val="bg1"/>
                </a:solidFill>
              </a:rPr>
              <a:t> </a:t>
            </a:r>
            <a:r>
              <a:rPr lang="en-US" sz="2400" b="1" dirty="0">
                <a:solidFill>
                  <a:schemeClr val="bg1"/>
                </a:solidFill>
              </a:rPr>
              <a:t>Official results declared it approved by 98.5% of voters, with a turnout of 62.2</a:t>
            </a:r>
            <a:r>
              <a:rPr lang="en-US" sz="2400" b="1" dirty="0" smtClean="0">
                <a:solidFill>
                  <a:schemeClr val="bg1"/>
                </a:solidFill>
              </a:rPr>
              <a:t>%. </a:t>
            </a:r>
            <a:r>
              <a:rPr lang="en-US" sz="2400" b="1" dirty="0">
                <a:solidFill>
                  <a:schemeClr val="bg1"/>
                </a:solidFill>
              </a:rPr>
              <a:t>Independent observers questioned whether voter participation had reached 30% and noted that there had been "widespread irregularities</a:t>
            </a:r>
            <a:r>
              <a:rPr lang="en-US" sz="2400" b="1" dirty="0" smtClean="0">
                <a:solidFill>
                  <a:schemeClr val="bg1"/>
                </a:solidFill>
              </a:rPr>
              <a:t>". </a:t>
            </a:r>
            <a:endParaRPr lang="en-US" sz="2400" dirty="0" smtClean="0">
              <a:solidFill>
                <a:schemeClr val="bg1"/>
              </a:solidFill>
            </a:endParaRPr>
          </a:p>
        </p:txBody>
      </p:sp>
    </p:spTree>
    <p:extLst>
      <p:ext uri="{BB962C8B-B14F-4D97-AF65-F5344CB8AC3E}">
        <p14:creationId xmlns:p14="http://schemas.microsoft.com/office/powerpoint/2010/main" val="1158487599"/>
      </p:ext>
    </p:extLst>
  </p:cSld>
  <p:clrMapOvr>
    <a:masterClrMapping/>
  </p:clrMapOvr>
  <p:transition>
    <p:pull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bg1"/>
                </a:solidFill>
              </a:rPr>
              <a:t>Coalescing Islamic Traditional Through Religious Reforms</a:t>
            </a:r>
            <a:endParaRPr lang="en-US" dirty="0"/>
          </a:p>
        </p:txBody>
      </p:sp>
      <p:sp>
        <p:nvSpPr>
          <p:cNvPr id="3" name="Content Placeholder 2"/>
          <p:cNvSpPr>
            <a:spLocks noGrp="1"/>
          </p:cNvSpPr>
          <p:nvPr>
            <p:ph idx="1"/>
          </p:nvPr>
        </p:nvSpPr>
        <p:spPr/>
        <p:txBody>
          <a:bodyPr>
            <a:noAutofit/>
          </a:bodyPr>
          <a:lstStyle/>
          <a:p>
            <a:r>
              <a:rPr lang="en-US" sz="2400" b="1" dirty="0" smtClean="0">
                <a:solidFill>
                  <a:schemeClr val="bg1"/>
                </a:solidFill>
              </a:rPr>
              <a:t>He activated IIC the Islamic ideology council to appease JI.</a:t>
            </a:r>
          </a:p>
          <a:p>
            <a:r>
              <a:rPr lang="en-US" sz="2400" b="1" dirty="0" smtClean="0">
                <a:solidFill>
                  <a:schemeClr val="bg1"/>
                </a:solidFill>
              </a:rPr>
              <a:t>He introduced Islamic punishments of (amputation of wrists and ankles for theft, stoning to death for adultery and lashes for criminals and the law of evidence that of two women).</a:t>
            </a:r>
          </a:p>
          <a:p>
            <a:r>
              <a:rPr lang="en-US" sz="2400" b="1" dirty="0" smtClean="0">
                <a:solidFill>
                  <a:schemeClr val="bg1"/>
                </a:solidFill>
              </a:rPr>
              <a:t>Abolishing interests in the banks lending by complicated system of transactions.(PLS Accounts).</a:t>
            </a:r>
          </a:p>
          <a:p>
            <a:r>
              <a:rPr lang="en-US" sz="2400" b="1" dirty="0" smtClean="0">
                <a:solidFill>
                  <a:schemeClr val="bg1"/>
                </a:solidFill>
              </a:rPr>
              <a:t>The sharia faculty was created at Quaid-e-</a:t>
            </a:r>
            <a:r>
              <a:rPr lang="en-US" sz="2400" b="1" dirty="0" err="1" smtClean="0">
                <a:solidFill>
                  <a:schemeClr val="bg1"/>
                </a:solidFill>
              </a:rPr>
              <a:t>Azam</a:t>
            </a:r>
            <a:r>
              <a:rPr lang="en-US" sz="2400" b="1" dirty="0" smtClean="0">
                <a:solidFill>
                  <a:schemeClr val="bg1"/>
                </a:solidFill>
              </a:rPr>
              <a:t> university.</a:t>
            </a:r>
          </a:p>
          <a:p>
            <a:r>
              <a:rPr lang="en-US" sz="2400" b="1" dirty="0" smtClean="0">
                <a:solidFill>
                  <a:schemeClr val="bg1"/>
                </a:solidFill>
              </a:rPr>
              <a:t> Zakat and Usher ordinance, recognition to religious degrees. </a:t>
            </a:r>
          </a:p>
          <a:p>
            <a:r>
              <a:rPr lang="en-US" sz="2400" b="1" dirty="0" err="1" smtClean="0">
                <a:solidFill>
                  <a:schemeClr val="bg1"/>
                </a:solidFill>
              </a:rPr>
              <a:t>Nizam</a:t>
            </a:r>
            <a:r>
              <a:rPr lang="en-US" sz="2400" b="1" dirty="0" smtClean="0">
                <a:solidFill>
                  <a:schemeClr val="bg1"/>
                </a:solidFill>
              </a:rPr>
              <a:t>-e-</a:t>
            </a:r>
            <a:r>
              <a:rPr lang="en-US" sz="2400" b="1" dirty="0" err="1" smtClean="0">
                <a:solidFill>
                  <a:schemeClr val="bg1"/>
                </a:solidFill>
              </a:rPr>
              <a:t>Salat</a:t>
            </a:r>
            <a:r>
              <a:rPr lang="en-US" sz="2400" b="1" dirty="0" smtClean="0">
                <a:solidFill>
                  <a:schemeClr val="bg1"/>
                </a:solidFill>
              </a:rPr>
              <a:t>.</a:t>
            </a:r>
            <a:endParaRPr lang="en-US" sz="2400" b="1" dirty="0">
              <a:solidFill>
                <a:schemeClr val="bg1"/>
              </a:solidFill>
            </a:endParaRPr>
          </a:p>
        </p:txBody>
      </p:sp>
    </p:spTree>
  </p:cSld>
  <p:clrMapOvr>
    <a:masterClrMapping/>
  </p:clrMapOvr>
  <p:transition>
    <p:pull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collateralization</a:t>
            </a:r>
            <a:endParaRPr lang="en-US" dirty="0">
              <a:solidFill>
                <a:schemeClr val="bg1"/>
              </a:solidFill>
            </a:endParaRPr>
          </a:p>
        </p:txBody>
      </p:sp>
      <p:sp>
        <p:nvSpPr>
          <p:cNvPr id="3" name="Content Placeholder 2"/>
          <p:cNvSpPr>
            <a:spLocks noGrp="1"/>
          </p:cNvSpPr>
          <p:nvPr>
            <p:ph idx="1"/>
          </p:nvPr>
        </p:nvSpPr>
        <p:spPr/>
        <p:txBody>
          <a:bodyPr>
            <a:normAutofit fontScale="70000" lnSpcReduction="20000"/>
          </a:bodyPr>
          <a:lstStyle/>
          <a:p>
            <a:r>
              <a:rPr lang="en-US" b="1" dirty="0">
                <a:solidFill>
                  <a:schemeClr val="bg1"/>
                </a:solidFill>
              </a:rPr>
              <a:t>He involved 3000 military officers in civilian </a:t>
            </a:r>
            <a:r>
              <a:rPr lang="en-US" b="1" dirty="0" smtClean="0">
                <a:solidFill>
                  <a:schemeClr val="bg1"/>
                </a:solidFill>
              </a:rPr>
              <a:t>administration and </a:t>
            </a:r>
            <a:r>
              <a:rPr lang="en-US" b="1" dirty="0">
                <a:solidFill>
                  <a:schemeClr val="bg1"/>
                </a:solidFill>
              </a:rPr>
              <a:t>giving them all opportunities of profit and corruption </a:t>
            </a:r>
            <a:r>
              <a:rPr lang="en-US" b="1" dirty="0" smtClean="0">
                <a:solidFill>
                  <a:schemeClr val="bg1"/>
                </a:solidFill>
              </a:rPr>
              <a:t>.</a:t>
            </a:r>
          </a:p>
          <a:p>
            <a:r>
              <a:rPr lang="en-US" b="1" dirty="0" smtClean="0">
                <a:solidFill>
                  <a:schemeClr val="bg1"/>
                </a:solidFill>
              </a:rPr>
              <a:t>This </a:t>
            </a:r>
            <a:r>
              <a:rPr lang="en-US" b="1" dirty="0">
                <a:solidFill>
                  <a:schemeClr val="bg1"/>
                </a:solidFill>
              </a:rPr>
              <a:t>gave Zia an unshakable powers.</a:t>
            </a:r>
          </a:p>
          <a:p>
            <a:r>
              <a:rPr lang="en-US" b="1" dirty="0" smtClean="0">
                <a:solidFill>
                  <a:schemeClr val="bg1"/>
                </a:solidFill>
              </a:rPr>
              <a:t>He inducted 400 military men into administration, industrial sector, and other economic institutions like (WAPDA,PASSCO,NLC). </a:t>
            </a:r>
          </a:p>
          <a:p>
            <a:r>
              <a:rPr lang="en-US" b="1" dirty="0" smtClean="0">
                <a:solidFill>
                  <a:schemeClr val="bg1"/>
                </a:solidFill>
              </a:rPr>
              <a:t>He appointed core commanders as zonal chief martial law administrators.</a:t>
            </a:r>
          </a:p>
          <a:p>
            <a:r>
              <a:rPr lang="en-US" b="1" dirty="0" smtClean="0">
                <a:solidFill>
                  <a:schemeClr val="bg1"/>
                </a:solidFill>
              </a:rPr>
              <a:t>Army officers would fill 10% of the vacancies of 17 and 18  grade of civil services.</a:t>
            </a:r>
          </a:p>
          <a:p>
            <a:r>
              <a:rPr lang="en-US" b="1" smtClean="0">
                <a:solidFill>
                  <a:schemeClr val="bg1"/>
                </a:solidFill>
              </a:rPr>
              <a:t>The </a:t>
            </a:r>
            <a:r>
              <a:rPr lang="en-US" b="1" dirty="0" smtClean="0">
                <a:solidFill>
                  <a:schemeClr val="bg1"/>
                </a:solidFill>
              </a:rPr>
              <a:t>judiciary was collateralized  through provisional constitutional order PCO in march 1981. The PCO terminated powers of the judiciary to question, scrutinize or to give any judgment on important executive actions. It required judges to take new oath of office to uphold the PCO.</a:t>
            </a:r>
          </a:p>
          <a:p>
            <a:endParaRPr lang="en-US" b="1" dirty="0"/>
          </a:p>
        </p:txBody>
      </p:sp>
    </p:spTree>
  </p:cSld>
  <p:clrMapOvr>
    <a:masterClrMapping/>
  </p:clrMapOvr>
  <p:transition>
    <p:pull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Containment</a:t>
            </a:r>
            <a:endParaRPr lang="en-US" dirty="0">
              <a:solidFill>
                <a:schemeClr val="bg1"/>
              </a:solidFill>
            </a:endParaRPr>
          </a:p>
        </p:txBody>
      </p:sp>
      <p:sp>
        <p:nvSpPr>
          <p:cNvPr id="3" name="Content Placeholder 2"/>
          <p:cNvSpPr>
            <a:spLocks noGrp="1"/>
          </p:cNvSpPr>
          <p:nvPr>
            <p:ph idx="1"/>
          </p:nvPr>
        </p:nvSpPr>
        <p:spPr/>
        <p:txBody>
          <a:bodyPr>
            <a:normAutofit fontScale="92500" lnSpcReduction="20000"/>
          </a:bodyPr>
          <a:lstStyle/>
          <a:p>
            <a:r>
              <a:rPr lang="en-US" dirty="0" smtClean="0">
                <a:solidFill>
                  <a:schemeClr val="bg1"/>
                </a:solidFill>
              </a:rPr>
              <a:t>The regime applied containment policy to PPP in particular and to the students, lawyers, and women in general. </a:t>
            </a:r>
          </a:p>
          <a:p>
            <a:r>
              <a:rPr lang="en-US" dirty="0" smtClean="0">
                <a:solidFill>
                  <a:schemeClr val="bg1"/>
                </a:solidFill>
              </a:rPr>
              <a:t>To allow some political activity local bodies election were held in sep 1979.</a:t>
            </a:r>
          </a:p>
          <a:p>
            <a:r>
              <a:rPr lang="en-US" dirty="0" smtClean="0">
                <a:solidFill>
                  <a:schemeClr val="bg1"/>
                </a:solidFill>
              </a:rPr>
              <a:t>Elections were held on non party in Jan 1985, with political parties banned and their activists in prison. </a:t>
            </a:r>
          </a:p>
          <a:p>
            <a:r>
              <a:rPr lang="en-US" dirty="0" smtClean="0">
                <a:solidFill>
                  <a:schemeClr val="bg1"/>
                </a:solidFill>
              </a:rPr>
              <a:t>The labor and students unions were banned .</a:t>
            </a:r>
          </a:p>
          <a:p>
            <a:r>
              <a:rPr lang="en-US" dirty="0" smtClean="0">
                <a:solidFill>
                  <a:schemeClr val="bg1"/>
                </a:solidFill>
              </a:rPr>
              <a:t>To project an inferior status to the women, Hudood Ordinance was promulgated in 1984. </a:t>
            </a:r>
          </a:p>
          <a:p>
            <a:endParaRPr lang="en-US" dirty="0" smtClean="0"/>
          </a:p>
          <a:p>
            <a:endParaRPr lang="en-US" dirty="0"/>
          </a:p>
        </p:txBody>
      </p:sp>
    </p:spTree>
  </p:cSld>
  <p:clrMapOvr>
    <a:masterClrMapping/>
  </p:clrMapOvr>
  <p:transition>
    <p:pull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solidFill>
                  <a:schemeClr val="bg1"/>
                </a:solidFill>
              </a:rPr>
              <a:t>REVIVAL OF 1973 CONSTITUTIONAL ORDER RCO</a:t>
            </a:r>
            <a:endParaRPr lang="en-US" sz="3200" b="1" dirty="0">
              <a:solidFill>
                <a:schemeClr val="bg1"/>
              </a:solidFill>
            </a:endParaRPr>
          </a:p>
        </p:txBody>
      </p:sp>
      <p:sp>
        <p:nvSpPr>
          <p:cNvPr id="3" name="Content Placeholder 2"/>
          <p:cNvSpPr>
            <a:spLocks noGrp="1"/>
          </p:cNvSpPr>
          <p:nvPr>
            <p:ph idx="1"/>
          </p:nvPr>
        </p:nvSpPr>
        <p:spPr>
          <a:xfrm>
            <a:off x="457200" y="1371600"/>
            <a:ext cx="8229600" cy="4525963"/>
          </a:xfrm>
        </p:spPr>
        <p:txBody>
          <a:bodyPr>
            <a:noAutofit/>
          </a:bodyPr>
          <a:lstStyle/>
          <a:p>
            <a:r>
              <a:rPr lang="en-US" sz="2000" b="1" dirty="0" smtClean="0">
                <a:solidFill>
                  <a:schemeClr val="bg1"/>
                </a:solidFill>
              </a:rPr>
              <a:t>To empower the office of the president he issued an order of RCO in 1985 later adopted as Eighth Amendment in the constitution 1973.</a:t>
            </a:r>
          </a:p>
          <a:p>
            <a:r>
              <a:rPr lang="en-US" sz="2000" b="1" dirty="0" smtClean="0">
                <a:solidFill>
                  <a:schemeClr val="bg1"/>
                </a:solidFill>
              </a:rPr>
              <a:t>The Eighth amendment made some changes and significant departure from the original premises and concepts in the constitution. The president was made all powerful, authorized to dissolve the assembly at discretion under amended article 58.2 (B).  President Gen Zia was empowered to make appointment of Chiefs of Armed Forces and Chief Election Commissioner. President had authority to nominate a prime minister  before obtaining the vote of confidence from national assembly and the governors were to be appointed by his discretion. The addition of article 270-A validated ordinance, laws, Acts, regulations, referendum and orders of martial law regime. </a:t>
            </a:r>
            <a:endParaRPr lang="en-US" sz="2000" b="1" dirty="0">
              <a:solidFill>
                <a:schemeClr val="bg1"/>
              </a:solidFill>
            </a:endParaRPr>
          </a:p>
        </p:txBody>
      </p:sp>
    </p:spTree>
  </p:cSld>
  <p:clrMapOvr>
    <a:masterClrMapping/>
  </p:clrMapOvr>
  <p:transition>
    <p:pull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Content Placeholder 2"/>
          <p:cNvSpPr>
            <a:spLocks noGrp="1"/>
          </p:cNvSpPr>
          <p:nvPr>
            <p:ph idx="4294967295"/>
          </p:nvPr>
        </p:nvSpPr>
        <p:spPr>
          <a:xfrm>
            <a:off x="457200" y="152400"/>
            <a:ext cx="8229600" cy="6477000"/>
          </a:xfrm>
        </p:spPr>
        <p:txBody>
          <a:bodyPr/>
          <a:lstStyle/>
          <a:p>
            <a:pPr marL="273050" indent="-273050" eaLnBrk="1" hangingPunct="1">
              <a:buFont typeface="Arial" charset="0"/>
              <a:buNone/>
            </a:pPr>
            <a:r>
              <a:rPr lang="en-US" b="1" dirty="0" smtClean="0">
                <a:solidFill>
                  <a:schemeClr val="bg1"/>
                </a:solidFill>
              </a:rPr>
              <a:t>        </a:t>
            </a:r>
            <a:r>
              <a:rPr lang="en-US" sz="3600" b="1" dirty="0" smtClean="0">
                <a:ln w="17780" cmpd="sng">
                  <a:solidFill>
                    <a:srgbClr val="FFFFFF"/>
                  </a:solidFill>
                  <a:prstDash val="solid"/>
                  <a:miter lim="800000"/>
                </a:ln>
                <a:solidFill>
                  <a:schemeClr val="bg1"/>
                </a:solidFill>
                <a:effectLst>
                  <a:outerShdw blurRad="50800" algn="tl" rotWithShape="0">
                    <a:srgbClr val="000000"/>
                  </a:outerShdw>
                </a:effectLst>
              </a:rPr>
              <a:t>Incident of </a:t>
            </a:r>
            <a:r>
              <a:rPr lang="en-US" sz="3600" b="1" dirty="0" err="1" smtClean="0">
                <a:ln w="17780" cmpd="sng">
                  <a:solidFill>
                    <a:srgbClr val="FFFFFF"/>
                  </a:solidFill>
                  <a:prstDash val="solid"/>
                  <a:miter lim="800000"/>
                </a:ln>
                <a:solidFill>
                  <a:schemeClr val="bg1"/>
                </a:solidFill>
                <a:effectLst>
                  <a:outerShdw blurRad="50800" algn="tl" rotWithShape="0">
                    <a:srgbClr val="000000"/>
                  </a:outerShdw>
                </a:effectLst>
              </a:rPr>
              <a:t>Ojheri</a:t>
            </a:r>
            <a:r>
              <a:rPr lang="en-US" sz="3600" b="1" dirty="0" smtClean="0">
                <a:ln w="17780" cmpd="sng">
                  <a:solidFill>
                    <a:srgbClr val="FFFFFF"/>
                  </a:solidFill>
                  <a:prstDash val="solid"/>
                  <a:miter lim="800000"/>
                </a:ln>
                <a:solidFill>
                  <a:schemeClr val="bg1"/>
                </a:solidFill>
                <a:effectLst>
                  <a:outerShdw blurRad="50800" algn="tl" rotWithShape="0">
                    <a:srgbClr val="000000"/>
                  </a:outerShdw>
                </a:effectLst>
              </a:rPr>
              <a:t> camp-1988</a:t>
            </a:r>
          </a:p>
          <a:p>
            <a:pPr marL="273050" indent="-273050" eaLnBrk="1" hangingPunct="1">
              <a:buFont typeface="Arial" charset="0"/>
              <a:buNone/>
            </a:pPr>
            <a:endParaRPr lang="en-US" b="1" dirty="0" smtClean="0"/>
          </a:p>
          <a:p>
            <a:pPr marL="273050" indent="-273050" eaLnBrk="1" hangingPunct="1">
              <a:buFont typeface="Arial" charset="0"/>
              <a:buNone/>
            </a:pPr>
            <a:endParaRPr lang="en-US" b="1" dirty="0" smtClean="0"/>
          </a:p>
          <a:p>
            <a:pPr marL="273050" indent="-273050" eaLnBrk="1" hangingPunct="1">
              <a:buFont typeface="Arial" charset="0"/>
              <a:buNone/>
            </a:pPr>
            <a:endParaRPr lang="en-US" b="1" dirty="0" smtClean="0"/>
          </a:p>
          <a:p>
            <a:pPr marL="273050" indent="-273050" eaLnBrk="1" hangingPunct="1">
              <a:buFont typeface="Arial" charset="0"/>
              <a:buNone/>
            </a:pPr>
            <a:endParaRPr lang="en-US" b="1" dirty="0" smtClean="0">
              <a:solidFill>
                <a:schemeClr val="bg1"/>
              </a:solidFill>
            </a:endParaRPr>
          </a:p>
          <a:p>
            <a:pPr marL="273050" indent="-273050" eaLnBrk="1" hangingPunct="1"/>
            <a:r>
              <a:rPr lang="en-US" sz="2000" b="1" dirty="0" smtClean="0">
                <a:solidFill>
                  <a:schemeClr val="bg1"/>
                </a:solidFill>
              </a:rPr>
              <a:t>Army ammunition was blown up</a:t>
            </a:r>
          </a:p>
          <a:p>
            <a:pPr marL="273050" indent="-273050" eaLnBrk="1" hangingPunct="1"/>
            <a:r>
              <a:rPr lang="en-US" sz="2000" b="1" dirty="0" smtClean="0">
                <a:solidFill>
                  <a:schemeClr val="bg1"/>
                </a:solidFill>
              </a:rPr>
              <a:t>More than 100 people died</a:t>
            </a:r>
          </a:p>
          <a:p>
            <a:pPr marL="273050" indent="-273050" eaLnBrk="1" hangingPunct="1"/>
            <a:r>
              <a:rPr lang="en-US" sz="2000" b="1" dirty="0" smtClean="0">
                <a:solidFill>
                  <a:schemeClr val="bg1"/>
                </a:solidFill>
              </a:rPr>
              <a:t>Defense department officials considered it as a work of agents of Afghan Intelligence service.</a:t>
            </a:r>
          </a:p>
          <a:p>
            <a:pPr marL="273050" indent="-273050" eaLnBrk="1" hangingPunct="1"/>
            <a:r>
              <a:rPr lang="en-US" sz="2000" b="1" dirty="0" smtClean="0">
                <a:solidFill>
                  <a:schemeClr val="bg1"/>
                </a:solidFill>
              </a:rPr>
              <a:t>Recent politicians marked that as Zia ordered blowing up of missiles before arrival of US inspection team.</a:t>
            </a:r>
          </a:p>
          <a:p>
            <a:pPr marL="273050" indent="-273050" eaLnBrk="1" hangingPunct="1">
              <a:buFont typeface="Arial" charset="0"/>
              <a:buNone/>
            </a:pPr>
            <a:r>
              <a:rPr lang="en-US" sz="2000" b="1" dirty="0" smtClean="0">
                <a:solidFill>
                  <a:schemeClr val="bg1"/>
                </a:solidFill>
              </a:rPr>
              <a:t>    </a:t>
            </a:r>
          </a:p>
          <a:p>
            <a:pPr marL="273050" indent="-273050" eaLnBrk="1" hangingPunct="1">
              <a:buFont typeface="Arial" charset="0"/>
              <a:buNone/>
            </a:pPr>
            <a:endParaRPr lang="en-US" sz="2000" dirty="0" smtClean="0"/>
          </a:p>
        </p:txBody>
      </p:sp>
      <p:pic>
        <p:nvPicPr>
          <p:cNvPr id="18436" name="Picture 5" descr="110807khundroo1.jpg"/>
          <p:cNvPicPr>
            <a:picLocks noChangeAspect="1"/>
          </p:cNvPicPr>
          <p:nvPr/>
        </p:nvPicPr>
        <p:blipFill>
          <a:blip r:embed="rId2"/>
          <a:srcRect/>
          <a:stretch>
            <a:fillRect/>
          </a:stretch>
        </p:blipFill>
        <p:spPr bwMode="auto">
          <a:xfrm>
            <a:off x="1371600" y="1066800"/>
            <a:ext cx="6324600" cy="1981200"/>
          </a:xfrm>
          <a:prstGeom prst="rect">
            <a:avLst/>
          </a:prstGeom>
          <a:noFill/>
          <a:ln w="9525">
            <a:noFill/>
            <a:miter lim="800000"/>
            <a:headEnd/>
            <a:tailEnd/>
          </a:ln>
        </p:spPr>
      </p:pic>
    </p:spTree>
    <p:extLst>
      <p:ext uri="{BB962C8B-B14F-4D97-AF65-F5344CB8AC3E}">
        <p14:creationId xmlns:p14="http://schemas.microsoft.com/office/powerpoint/2010/main" val="3548026376"/>
      </p:ext>
    </p:extLst>
  </p:cSld>
  <p:clrMapOvr>
    <a:masterClrMapping/>
  </p:clrMapOvr>
  <p:transition>
    <p:pull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GENEVA ACCORD</a:t>
            </a:r>
            <a:endParaRPr lang="en-US" dirty="0">
              <a:solidFill>
                <a:schemeClr val="bg1"/>
              </a:solidFill>
            </a:endParaRPr>
          </a:p>
        </p:txBody>
      </p:sp>
      <p:sp>
        <p:nvSpPr>
          <p:cNvPr id="3" name="Content Placeholder 2"/>
          <p:cNvSpPr>
            <a:spLocks noGrp="1"/>
          </p:cNvSpPr>
          <p:nvPr>
            <p:ph idx="1"/>
          </p:nvPr>
        </p:nvSpPr>
        <p:spPr/>
        <p:txBody>
          <a:bodyPr>
            <a:normAutofit fontScale="92500" lnSpcReduction="10000"/>
          </a:bodyPr>
          <a:lstStyle/>
          <a:p>
            <a:r>
              <a:rPr lang="en-US" b="1" dirty="0" smtClean="0">
                <a:solidFill>
                  <a:schemeClr val="bg1"/>
                </a:solidFill>
              </a:rPr>
              <a:t>Policy towards Afghanistan after the Geneva Accord was one of the contentious issue.</a:t>
            </a:r>
          </a:p>
          <a:p>
            <a:r>
              <a:rPr lang="en-US" b="1" dirty="0" smtClean="0">
                <a:solidFill>
                  <a:schemeClr val="bg1"/>
                </a:solidFill>
              </a:rPr>
              <a:t>Zia and ISI were in total support of Islamic fundamentalists mujahedeen.</a:t>
            </a:r>
          </a:p>
          <a:p>
            <a:r>
              <a:rPr lang="en-US" b="1" dirty="0" smtClean="0">
                <a:solidFill>
                  <a:schemeClr val="bg1"/>
                </a:solidFill>
              </a:rPr>
              <a:t>Prime minister Junejo was listing to other commands, from the US and a section of army that was closer to the US options and wanted the accord  signed.</a:t>
            </a:r>
          </a:p>
          <a:p>
            <a:r>
              <a:rPr lang="en-US" b="1" dirty="0" smtClean="0">
                <a:solidFill>
                  <a:schemeClr val="bg1"/>
                </a:solidFill>
              </a:rPr>
              <a:t> Zia dismissed Junejo and abolished the  assembly.</a:t>
            </a:r>
            <a:endParaRPr lang="en-US" b="1" dirty="0">
              <a:solidFill>
                <a:schemeClr val="bg1"/>
              </a:solidFill>
            </a:endParaRPr>
          </a:p>
        </p:txBody>
      </p:sp>
    </p:spTree>
  </p:cSld>
  <p:clrMapOvr>
    <a:masterClrMapping/>
  </p:clrMapOvr>
  <p:transition>
    <p:pull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solidFill>
                  <a:schemeClr val="bg1"/>
                </a:solidFill>
              </a:rPr>
              <a:t> </a:t>
            </a:r>
            <a:r>
              <a:rPr lang="en-US" sz="3600" b="1" dirty="0" smtClean="0">
                <a:ln w="17780" cmpd="sng">
                  <a:solidFill>
                    <a:srgbClr val="FFFFFF"/>
                  </a:solidFill>
                  <a:prstDash val="solid"/>
                  <a:miter lim="800000"/>
                </a:ln>
                <a:solidFill>
                  <a:schemeClr val="bg1"/>
                </a:solidFill>
                <a:effectLst>
                  <a:outerShdw blurRad="50800" algn="tl" rotWithShape="0">
                    <a:srgbClr val="000000"/>
                  </a:outerShdw>
                </a:effectLst>
                <a:latin typeface="+mn-lt"/>
                <a:ea typeface="+mn-ea"/>
                <a:cs typeface="+mn-cs"/>
              </a:rPr>
              <a:t>Suspension and reinstatement of the Chief Justice</a:t>
            </a:r>
            <a:endParaRPr lang="en-US" sz="3600" b="1" dirty="0">
              <a:ln w="17780" cmpd="sng">
                <a:solidFill>
                  <a:srgbClr val="FFFFFF"/>
                </a:solidFill>
                <a:prstDash val="solid"/>
                <a:miter lim="800000"/>
              </a:ln>
              <a:solidFill>
                <a:schemeClr val="bg1"/>
              </a:solidFill>
              <a:effectLst>
                <a:outerShdw blurRad="50800" algn="tl" rotWithShape="0">
                  <a:srgbClr val="000000"/>
                </a:outerShdw>
              </a:effectLst>
              <a:latin typeface="+mn-lt"/>
              <a:ea typeface="+mn-ea"/>
              <a:cs typeface="+mn-cs"/>
            </a:endParaRPr>
          </a:p>
        </p:txBody>
      </p:sp>
      <p:pic>
        <p:nvPicPr>
          <p:cNvPr id="4" name="Content Placeholder 3" descr="371278-IftikharChaudhryAFP-1335610052-349-640x480.jpg"/>
          <p:cNvPicPr>
            <a:picLocks noGrp="1" noChangeAspect="1"/>
          </p:cNvPicPr>
          <p:nvPr>
            <p:ph idx="1"/>
          </p:nvPr>
        </p:nvPicPr>
        <p:blipFill>
          <a:blip r:embed="rId2"/>
          <a:stretch>
            <a:fillRect/>
          </a:stretch>
        </p:blipFill>
        <p:spPr>
          <a:xfrm>
            <a:off x="6248400" y="1219200"/>
            <a:ext cx="2590800" cy="1981200"/>
          </a:xfrm>
        </p:spPr>
      </p:pic>
      <p:sp>
        <p:nvSpPr>
          <p:cNvPr id="6" name="TextBox 5"/>
          <p:cNvSpPr txBox="1"/>
          <p:nvPr/>
        </p:nvSpPr>
        <p:spPr>
          <a:xfrm>
            <a:off x="304800" y="1524000"/>
            <a:ext cx="8839200" cy="3139321"/>
          </a:xfrm>
          <a:prstGeom prst="rect">
            <a:avLst/>
          </a:prstGeom>
          <a:noFill/>
        </p:spPr>
        <p:txBody>
          <a:bodyPr wrap="square" rtlCol="0">
            <a:spAutoFit/>
          </a:bodyPr>
          <a:lstStyle/>
          <a:p>
            <a:r>
              <a:rPr lang="en-US" dirty="0" smtClean="0">
                <a:solidFill>
                  <a:schemeClr val="bg1"/>
                </a:solidFill>
              </a:rPr>
              <a:t>On 9 March 2007, </a:t>
            </a:r>
            <a:r>
              <a:rPr lang="en-US" dirty="0" err="1" smtClean="0">
                <a:solidFill>
                  <a:schemeClr val="bg1"/>
                </a:solidFill>
              </a:rPr>
              <a:t>Musharraf</a:t>
            </a:r>
            <a:r>
              <a:rPr lang="en-US" dirty="0" smtClean="0">
                <a:solidFill>
                  <a:schemeClr val="bg1"/>
                </a:solidFill>
              </a:rPr>
              <a:t> suspended Chief Justice </a:t>
            </a:r>
            <a:r>
              <a:rPr lang="en-US" dirty="0" err="1" smtClean="0">
                <a:solidFill>
                  <a:schemeClr val="bg1"/>
                </a:solidFill>
              </a:rPr>
              <a:t>Iftikhar</a:t>
            </a:r>
            <a:endParaRPr lang="en-US" dirty="0" smtClean="0">
              <a:solidFill>
                <a:schemeClr val="bg1"/>
              </a:solidFill>
            </a:endParaRPr>
          </a:p>
          <a:p>
            <a:r>
              <a:rPr lang="en-US" dirty="0" smtClean="0">
                <a:solidFill>
                  <a:schemeClr val="bg1"/>
                </a:solidFill>
              </a:rPr>
              <a:t> Muhammad Chaudhry and pressed corruption charges </a:t>
            </a:r>
          </a:p>
          <a:p>
            <a:r>
              <a:rPr lang="en-US" dirty="0" smtClean="0">
                <a:solidFill>
                  <a:schemeClr val="bg1"/>
                </a:solidFill>
              </a:rPr>
              <a:t>against him. On </a:t>
            </a:r>
            <a:r>
              <a:rPr lang="en-US" u="sng" dirty="0" smtClean="0">
                <a:solidFill>
                  <a:schemeClr val="bg1"/>
                </a:solidFill>
              </a:rPr>
              <a:t>12 March 2007</a:t>
            </a:r>
            <a:r>
              <a:rPr lang="en-US" dirty="0" smtClean="0">
                <a:solidFill>
                  <a:schemeClr val="bg1"/>
                </a:solidFill>
              </a:rPr>
              <a:t>, lawyers started a campaign</a:t>
            </a:r>
          </a:p>
          <a:p>
            <a:r>
              <a:rPr lang="en-US" dirty="0" smtClean="0">
                <a:solidFill>
                  <a:schemeClr val="bg1"/>
                </a:solidFill>
              </a:rPr>
              <a:t> called </a:t>
            </a:r>
            <a:r>
              <a:rPr lang="en-US" b="1" u="sng" dirty="0" smtClean="0">
                <a:solidFill>
                  <a:schemeClr val="bg1"/>
                </a:solidFill>
              </a:rPr>
              <a:t>Judicial Activism </a:t>
            </a:r>
            <a:r>
              <a:rPr lang="en-US" dirty="0" smtClean="0">
                <a:solidFill>
                  <a:schemeClr val="bg1"/>
                </a:solidFill>
              </a:rPr>
              <a:t>across Pakistan and began boycotting</a:t>
            </a:r>
          </a:p>
          <a:p>
            <a:r>
              <a:rPr lang="en-US" dirty="0" smtClean="0">
                <a:solidFill>
                  <a:schemeClr val="bg1"/>
                </a:solidFill>
              </a:rPr>
              <a:t> all court procedures in protest against the suspension.</a:t>
            </a:r>
          </a:p>
          <a:p>
            <a:endParaRPr lang="en-US" dirty="0" smtClean="0">
              <a:solidFill>
                <a:schemeClr val="bg1"/>
              </a:solidFill>
            </a:endParaRPr>
          </a:p>
          <a:p>
            <a:pPr>
              <a:buFont typeface="Arial" pitchFamily="34" charset="0"/>
              <a:buChar char="•"/>
            </a:pPr>
            <a:r>
              <a:rPr lang="en-US" dirty="0" smtClean="0">
                <a:solidFill>
                  <a:schemeClr val="bg1"/>
                </a:solidFill>
              </a:rPr>
              <a:t> Slowly the expressions of support for the ousted Chief Justice gathered momentum and by May, protesters and opposition parties took out huge rallies against </a:t>
            </a:r>
            <a:r>
              <a:rPr lang="en-US" dirty="0" err="1" smtClean="0">
                <a:solidFill>
                  <a:schemeClr val="bg1"/>
                </a:solidFill>
              </a:rPr>
              <a:t>Musharraf</a:t>
            </a:r>
            <a:r>
              <a:rPr lang="en-US" dirty="0" smtClean="0">
                <a:solidFill>
                  <a:schemeClr val="bg1"/>
                </a:solidFill>
              </a:rPr>
              <a:t> and his tenure as army chief was also challenged in the courts</a:t>
            </a:r>
          </a:p>
          <a:p>
            <a:endParaRPr lang="en-US" dirty="0" smtClean="0"/>
          </a:p>
          <a:p>
            <a:endParaRPr lang="en-US" dirty="0"/>
          </a:p>
        </p:txBody>
      </p:sp>
      <p:pic>
        <p:nvPicPr>
          <p:cNvPr id="7" name="Picture 6" descr="2007-03-15T163013Z_01_NOOTR_RTRIDSP_2_OUKWD-UK-PAKISTAN-JUDGE.jpg"/>
          <p:cNvPicPr>
            <a:picLocks noChangeAspect="1"/>
          </p:cNvPicPr>
          <p:nvPr/>
        </p:nvPicPr>
        <p:blipFill>
          <a:blip r:embed="rId3"/>
          <a:stretch>
            <a:fillRect/>
          </a:stretch>
        </p:blipFill>
        <p:spPr>
          <a:xfrm>
            <a:off x="7012893" y="3962400"/>
            <a:ext cx="2131107" cy="2895600"/>
          </a:xfrm>
          <a:prstGeom prst="rect">
            <a:avLst/>
          </a:prstGeom>
        </p:spPr>
      </p:pic>
      <p:pic>
        <p:nvPicPr>
          <p:cNvPr id="8" name="Picture 7" descr="default.jpeg"/>
          <p:cNvPicPr>
            <a:picLocks noChangeAspect="1"/>
          </p:cNvPicPr>
          <p:nvPr/>
        </p:nvPicPr>
        <p:blipFill>
          <a:blip r:embed="rId4"/>
          <a:stretch>
            <a:fillRect/>
          </a:stretch>
        </p:blipFill>
        <p:spPr>
          <a:xfrm>
            <a:off x="0" y="4184777"/>
            <a:ext cx="4133850" cy="2673223"/>
          </a:xfrm>
          <a:prstGeom prst="rect">
            <a:avLst/>
          </a:prstGeom>
        </p:spPr>
      </p:pic>
      <p:pic>
        <p:nvPicPr>
          <p:cNvPr id="9" name="Picture 8" descr="pakal85392306.jpg"/>
          <p:cNvPicPr>
            <a:picLocks noChangeAspect="1"/>
          </p:cNvPicPr>
          <p:nvPr/>
        </p:nvPicPr>
        <p:blipFill>
          <a:blip r:embed="rId5"/>
          <a:stretch>
            <a:fillRect/>
          </a:stretch>
        </p:blipFill>
        <p:spPr>
          <a:xfrm>
            <a:off x="4114800" y="4191000"/>
            <a:ext cx="2895600" cy="2667000"/>
          </a:xfrm>
          <a:prstGeom prst="rect">
            <a:avLst/>
          </a:prstGeom>
        </p:spPr>
      </p:pic>
    </p:spTree>
  </p:cSld>
  <p:clrMapOvr>
    <a:masterClrMapping/>
  </p:clrMapOvr>
  <p:transition>
    <p:pull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err="1" smtClean="0">
                <a:ln w="17780" cmpd="sng">
                  <a:solidFill>
                    <a:srgbClr val="FFFFFF"/>
                  </a:solidFill>
                  <a:prstDash val="solid"/>
                  <a:miter lim="800000"/>
                </a:ln>
                <a:solidFill>
                  <a:schemeClr val="bg1"/>
                </a:solidFill>
                <a:effectLst>
                  <a:outerShdw blurRad="50800" algn="tl" rotWithShape="0">
                    <a:srgbClr val="000000"/>
                  </a:outerShdw>
                </a:effectLst>
                <a:latin typeface="+mn-lt"/>
                <a:ea typeface="+mn-ea"/>
                <a:cs typeface="+mn-cs"/>
              </a:rPr>
              <a:t>Lal</a:t>
            </a:r>
            <a:r>
              <a:rPr lang="en-US" sz="3200" b="1" dirty="0" smtClean="0">
                <a:ln w="17780" cmpd="sng">
                  <a:solidFill>
                    <a:srgbClr val="FFFFFF"/>
                  </a:solidFill>
                  <a:prstDash val="solid"/>
                  <a:miter lim="800000"/>
                </a:ln>
                <a:solidFill>
                  <a:schemeClr val="bg1"/>
                </a:solidFill>
                <a:effectLst>
                  <a:outerShdw blurRad="50800" algn="tl" rotWithShape="0">
                    <a:srgbClr val="000000"/>
                  </a:outerShdw>
                </a:effectLst>
                <a:latin typeface="+mn-lt"/>
                <a:ea typeface="+mn-ea"/>
                <a:cs typeface="+mn-cs"/>
              </a:rPr>
              <a:t> </a:t>
            </a:r>
            <a:r>
              <a:rPr lang="en-US" sz="3200" b="1" dirty="0" err="1" smtClean="0">
                <a:ln w="17780" cmpd="sng">
                  <a:solidFill>
                    <a:srgbClr val="FFFFFF"/>
                  </a:solidFill>
                  <a:prstDash val="solid"/>
                  <a:miter lim="800000"/>
                </a:ln>
                <a:solidFill>
                  <a:schemeClr val="bg1"/>
                </a:solidFill>
                <a:effectLst>
                  <a:outerShdw blurRad="50800" algn="tl" rotWithShape="0">
                    <a:srgbClr val="000000"/>
                  </a:outerShdw>
                </a:effectLst>
                <a:latin typeface="+mn-lt"/>
                <a:ea typeface="+mn-ea"/>
                <a:cs typeface="+mn-cs"/>
              </a:rPr>
              <a:t>Masjid</a:t>
            </a:r>
            <a:r>
              <a:rPr lang="en-US" sz="3200" b="1" dirty="0" smtClean="0">
                <a:ln w="17780" cmpd="sng">
                  <a:solidFill>
                    <a:srgbClr val="FFFFFF"/>
                  </a:solidFill>
                  <a:prstDash val="solid"/>
                  <a:miter lim="800000"/>
                </a:ln>
                <a:solidFill>
                  <a:schemeClr val="bg1"/>
                </a:solidFill>
                <a:effectLst>
                  <a:outerShdw blurRad="50800" algn="tl" rotWithShape="0">
                    <a:srgbClr val="000000"/>
                  </a:outerShdw>
                </a:effectLst>
                <a:latin typeface="+mn-lt"/>
                <a:ea typeface="+mn-ea"/>
                <a:cs typeface="+mn-cs"/>
              </a:rPr>
              <a:t> siege</a:t>
            </a:r>
            <a:endParaRPr lang="en-US" sz="3200" b="1" dirty="0">
              <a:ln w="17780" cmpd="sng">
                <a:solidFill>
                  <a:srgbClr val="FFFFFF"/>
                </a:solidFill>
                <a:prstDash val="solid"/>
                <a:miter lim="800000"/>
              </a:ln>
              <a:solidFill>
                <a:schemeClr val="bg1"/>
              </a:solidFill>
              <a:effectLst>
                <a:outerShdw blurRad="50800" algn="tl" rotWithShape="0">
                  <a:srgbClr val="000000"/>
                </a:outerShdw>
              </a:effectLst>
              <a:latin typeface="+mn-lt"/>
              <a:ea typeface="+mn-ea"/>
              <a:cs typeface="+mn-cs"/>
            </a:endParaRPr>
          </a:p>
        </p:txBody>
      </p:sp>
      <p:sp>
        <p:nvSpPr>
          <p:cNvPr id="3" name="Content Placeholder 2"/>
          <p:cNvSpPr>
            <a:spLocks noGrp="1"/>
          </p:cNvSpPr>
          <p:nvPr>
            <p:ph idx="1"/>
          </p:nvPr>
        </p:nvSpPr>
        <p:spPr/>
        <p:txBody>
          <a:bodyPr>
            <a:normAutofit/>
          </a:bodyPr>
          <a:lstStyle/>
          <a:p>
            <a:endParaRPr lang="en-US" sz="1800" dirty="0" smtClean="0"/>
          </a:p>
          <a:p>
            <a:endParaRPr lang="en-US" sz="1800" dirty="0" smtClean="0"/>
          </a:p>
          <a:p>
            <a:r>
              <a:rPr lang="en-US" sz="1800" dirty="0" err="1" smtClean="0">
                <a:solidFill>
                  <a:schemeClr val="bg1"/>
                </a:solidFill>
              </a:rPr>
              <a:t>Lal</a:t>
            </a:r>
            <a:r>
              <a:rPr lang="en-US" sz="1800" dirty="0" smtClean="0">
                <a:solidFill>
                  <a:schemeClr val="bg1"/>
                </a:solidFill>
              </a:rPr>
              <a:t> </a:t>
            </a:r>
            <a:r>
              <a:rPr lang="en-US" sz="1800" dirty="0" err="1" smtClean="0">
                <a:solidFill>
                  <a:schemeClr val="bg1"/>
                </a:solidFill>
              </a:rPr>
              <a:t>Masjid</a:t>
            </a:r>
            <a:r>
              <a:rPr lang="en-US" sz="1800" dirty="0" smtClean="0">
                <a:solidFill>
                  <a:schemeClr val="bg1"/>
                </a:solidFill>
              </a:rPr>
              <a:t> had a religious school for women and the </a:t>
            </a:r>
            <a:r>
              <a:rPr lang="en-US" sz="1800" dirty="0" err="1" smtClean="0">
                <a:solidFill>
                  <a:schemeClr val="bg1"/>
                </a:solidFill>
              </a:rPr>
              <a:t>Jamia</a:t>
            </a:r>
            <a:r>
              <a:rPr lang="en-US" sz="1800" dirty="0" smtClean="0">
                <a:solidFill>
                  <a:schemeClr val="bg1"/>
                </a:solidFill>
              </a:rPr>
              <a:t> </a:t>
            </a:r>
            <a:r>
              <a:rPr lang="en-US" sz="1800" dirty="0" err="1" smtClean="0">
                <a:solidFill>
                  <a:schemeClr val="bg1"/>
                </a:solidFill>
              </a:rPr>
              <a:t>Hafsa</a:t>
            </a:r>
            <a:r>
              <a:rPr lang="en-US" sz="1800" dirty="0" smtClean="0">
                <a:solidFill>
                  <a:schemeClr val="bg1"/>
                </a:solidFill>
              </a:rPr>
              <a:t> </a:t>
            </a:r>
            <a:r>
              <a:rPr lang="en-US" sz="1800" dirty="0" err="1" smtClean="0">
                <a:solidFill>
                  <a:schemeClr val="bg1"/>
                </a:solidFill>
              </a:rPr>
              <a:t>madrassa</a:t>
            </a:r>
            <a:r>
              <a:rPr lang="en-US" sz="1800" dirty="0" smtClean="0">
                <a:solidFill>
                  <a:schemeClr val="bg1"/>
                </a:solidFill>
              </a:rPr>
              <a:t>, which was attached to the mosque. A male </a:t>
            </a:r>
            <a:r>
              <a:rPr lang="en-US" sz="1800" dirty="0" err="1" smtClean="0">
                <a:solidFill>
                  <a:schemeClr val="bg1"/>
                </a:solidFill>
              </a:rPr>
              <a:t>madrassa</a:t>
            </a:r>
            <a:r>
              <a:rPr lang="en-US" sz="1800" dirty="0" smtClean="0">
                <a:solidFill>
                  <a:schemeClr val="bg1"/>
                </a:solidFill>
              </a:rPr>
              <a:t> was only a few minutes drive away. In April 2007, the mosque administration set up its own Islamic court in violation of government </a:t>
            </a:r>
            <a:r>
              <a:rPr lang="en-US" sz="1800" dirty="0" err="1" smtClean="0">
                <a:solidFill>
                  <a:schemeClr val="bg1"/>
                </a:solidFill>
              </a:rPr>
              <a:t>sanctions.In</a:t>
            </a:r>
            <a:r>
              <a:rPr lang="en-US" sz="1800" dirty="0" smtClean="0">
                <a:solidFill>
                  <a:schemeClr val="bg1"/>
                </a:solidFill>
              </a:rPr>
              <a:t> July 2007, a confrontation occurred when government authorities sent officers for demolition of the mosque under the pretense that it was created illegally.</a:t>
            </a:r>
            <a:endParaRPr lang="en-US" sz="1800" dirty="0">
              <a:solidFill>
                <a:schemeClr val="bg1"/>
              </a:solidFill>
            </a:endParaRPr>
          </a:p>
        </p:txBody>
      </p:sp>
      <p:pic>
        <p:nvPicPr>
          <p:cNvPr id="4" name="Picture 3" descr="the-hidden-truth-behind-lal-masjid-and-jamia-hafsa-operation-3.gif"/>
          <p:cNvPicPr>
            <a:picLocks noChangeAspect="1"/>
          </p:cNvPicPr>
          <p:nvPr/>
        </p:nvPicPr>
        <p:blipFill>
          <a:blip r:embed="rId2"/>
          <a:stretch>
            <a:fillRect/>
          </a:stretch>
        </p:blipFill>
        <p:spPr>
          <a:xfrm>
            <a:off x="0" y="4648200"/>
            <a:ext cx="3306434" cy="2209800"/>
          </a:xfrm>
          <a:prstGeom prst="rect">
            <a:avLst/>
          </a:prstGeom>
        </p:spPr>
      </p:pic>
      <p:pic>
        <p:nvPicPr>
          <p:cNvPr id="5" name="Picture 4" descr="the-hidden-truth-behind-lal-masjid-and-jamia-hafsa-operation-2.jpeg"/>
          <p:cNvPicPr>
            <a:picLocks noChangeAspect="1"/>
          </p:cNvPicPr>
          <p:nvPr/>
        </p:nvPicPr>
        <p:blipFill>
          <a:blip r:embed="rId3"/>
          <a:stretch>
            <a:fillRect/>
          </a:stretch>
        </p:blipFill>
        <p:spPr>
          <a:xfrm>
            <a:off x="3276600" y="4598020"/>
            <a:ext cx="3657600" cy="2259980"/>
          </a:xfrm>
          <a:prstGeom prst="rect">
            <a:avLst/>
          </a:prstGeom>
        </p:spPr>
      </p:pic>
      <p:pic>
        <p:nvPicPr>
          <p:cNvPr id="6" name="Picture 5" descr="The-Lal-Masjid-affair.jpg"/>
          <p:cNvPicPr>
            <a:picLocks noChangeAspect="1"/>
          </p:cNvPicPr>
          <p:nvPr/>
        </p:nvPicPr>
        <p:blipFill>
          <a:blip r:embed="rId4"/>
          <a:stretch>
            <a:fillRect/>
          </a:stretch>
        </p:blipFill>
        <p:spPr>
          <a:xfrm>
            <a:off x="609600" y="0"/>
            <a:ext cx="1844842" cy="2133600"/>
          </a:xfrm>
          <a:prstGeom prst="rect">
            <a:avLst/>
          </a:prstGeom>
        </p:spPr>
      </p:pic>
      <p:pic>
        <p:nvPicPr>
          <p:cNvPr id="7" name="Picture 6" descr="2007071360931802.jpg"/>
          <p:cNvPicPr>
            <a:picLocks noChangeAspect="1"/>
          </p:cNvPicPr>
          <p:nvPr/>
        </p:nvPicPr>
        <p:blipFill>
          <a:blip r:embed="rId5"/>
          <a:stretch>
            <a:fillRect/>
          </a:stretch>
        </p:blipFill>
        <p:spPr>
          <a:xfrm>
            <a:off x="6948487" y="4572000"/>
            <a:ext cx="2195513" cy="2286000"/>
          </a:xfrm>
          <a:prstGeom prst="rect">
            <a:avLst/>
          </a:prstGeom>
        </p:spPr>
      </p:pic>
    </p:spTree>
  </p:cSld>
  <p:clrMapOvr>
    <a:masterClrMapping/>
  </p:clrMapOvr>
  <p:transition>
    <p:pull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bg1"/>
                </a:solidFill>
              </a:rPr>
              <a:t>    </a:t>
            </a:r>
            <a:r>
              <a:rPr lang="en-US" sz="3200" b="1" dirty="0" smtClean="0">
                <a:ln w="17780" cmpd="sng">
                  <a:solidFill>
                    <a:srgbClr val="FFFFFF"/>
                  </a:solidFill>
                  <a:prstDash val="solid"/>
                  <a:miter lim="800000"/>
                </a:ln>
                <a:solidFill>
                  <a:schemeClr val="bg1"/>
                </a:solidFill>
                <a:effectLst>
                  <a:outerShdw blurRad="50800" algn="tl" rotWithShape="0">
                    <a:srgbClr val="000000"/>
                  </a:outerShdw>
                </a:effectLst>
                <a:latin typeface="+mn-lt"/>
                <a:ea typeface="+mn-ea"/>
                <a:cs typeface="+mn-cs"/>
              </a:rPr>
              <a:t>Dr </a:t>
            </a:r>
            <a:r>
              <a:rPr lang="en-US" sz="3200" b="1" dirty="0" err="1" smtClean="0">
                <a:ln w="17780" cmpd="sng">
                  <a:solidFill>
                    <a:srgbClr val="FFFFFF"/>
                  </a:solidFill>
                  <a:prstDash val="solid"/>
                  <a:miter lim="800000"/>
                </a:ln>
                <a:solidFill>
                  <a:schemeClr val="bg1"/>
                </a:solidFill>
                <a:effectLst>
                  <a:outerShdw blurRad="50800" algn="tl" rotWithShape="0">
                    <a:srgbClr val="000000"/>
                  </a:outerShdw>
                </a:effectLst>
                <a:latin typeface="+mn-lt"/>
                <a:ea typeface="+mn-ea"/>
                <a:cs typeface="+mn-cs"/>
              </a:rPr>
              <a:t>Aafia</a:t>
            </a:r>
            <a:r>
              <a:rPr lang="en-US" sz="3200" b="1" dirty="0" smtClean="0">
                <a:ln w="17780" cmpd="sng">
                  <a:solidFill>
                    <a:srgbClr val="FFFFFF"/>
                  </a:solidFill>
                  <a:prstDash val="solid"/>
                  <a:miter lim="800000"/>
                </a:ln>
                <a:solidFill>
                  <a:schemeClr val="bg1"/>
                </a:solidFill>
                <a:effectLst>
                  <a:outerShdw blurRad="50800" algn="tl" rotWithShape="0">
                    <a:srgbClr val="000000"/>
                  </a:outerShdw>
                </a:effectLst>
                <a:latin typeface="+mn-lt"/>
                <a:ea typeface="+mn-ea"/>
                <a:cs typeface="+mn-cs"/>
              </a:rPr>
              <a:t> </a:t>
            </a:r>
            <a:r>
              <a:rPr lang="en-US" sz="3200" b="1" dirty="0" err="1" smtClean="0">
                <a:ln w="17780" cmpd="sng">
                  <a:solidFill>
                    <a:srgbClr val="FFFFFF"/>
                  </a:solidFill>
                  <a:prstDash val="solid"/>
                  <a:miter lim="800000"/>
                </a:ln>
                <a:solidFill>
                  <a:schemeClr val="bg1"/>
                </a:solidFill>
                <a:effectLst>
                  <a:outerShdw blurRad="50800" algn="tl" rotWithShape="0">
                    <a:srgbClr val="000000"/>
                  </a:outerShdw>
                </a:effectLst>
                <a:latin typeface="+mn-lt"/>
                <a:ea typeface="+mn-ea"/>
                <a:cs typeface="+mn-cs"/>
              </a:rPr>
              <a:t>Sidiqqie’s</a:t>
            </a:r>
            <a:r>
              <a:rPr lang="en-US" sz="3200" b="1" dirty="0" smtClean="0">
                <a:ln w="17780" cmpd="sng">
                  <a:solidFill>
                    <a:srgbClr val="FFFFFF"/>
                  </a:solidFill>
                  <a:prstDash val="solid"/>
                  <a:miter lim="800000"/>
                </a:ln>
                <a:solidFill>
                  <a:schemeClr val="bg1"/>
                </a:solidFill>
                <a:effectLst>
                  <a:outerShdw blurRad="50800" algn="tl" rotWithShape="0">
                    <a:srgbClr val="000000"/>
                  </a:outerShdw>
                </a:effectLst>
                <a:latin typeface="+mn-lt"/>
                <a:ea typeface="+mn-ea"/>
                <a:cs typeface="+mn-cs"/>
              </a:rPr>
              <a:t> Conviction</a:t>
            </a:r>
            <a:endParaRPr lang="en-US" sz="3200" b="1" dirty="0">
              <a:ln w="17780" cmpd="sng">
                <a:solidFill>
                  <a:srgbClr val="FFFFFF"/>
                </a:solidFill>
                <a:prstDash val="solid"/>
                <a:miter lim="800000"/>
              </a:ln>
              <a:solidFill>
                <a:schemeClr val="bg1"/>
              </a:solidFill>
              <a:effectLst>
                <a:outerShdw blurRad="50800" algn="tl" rotWithShape="0">
                  <a:srgbClr val="000000"/>
                </a:outerShdw>
              </a:effectLst>
              <a:latin typeface="+mn-lt"/>
              <a:ea typeface="+mn-ea"/>
              <a:cs typeface="+mn-cs"/>
            </a:endParaRPr>
          </a:p>
        </p:txBody>
      </p:sp>
      <p:pic>
        <p:nvPicPr>
          <p:cNvPr id="6" name="Content Placeholder 5" descr="0.jpg"/>
          <p:cNvPicPr>
            <a:picLocks noGrp="1" noChangeAspect="1"/>
          </p:cNvPicPr>
          <p:nvPr>
            <p:ph idx="1"/>
          </p:nvPr>
        </p:nvPicPr>
        <p:blipFill>
          <a:blip r:embed="rId2"/>
          <a:stretch>
            <a:fillRect/>
          </a:stretch>
        </p:blipFill>
        <p:spPr>
          <a:xfrm>
            <a:off x="0" y="1"/>
            <a:ext cx="2286000" cy="2057399"/>
          </a:xfrm>
        </p:spPr>
      </p:pic>
      <p:sp>
        <p:nvSpPr>
          <p:cNvPr id="7" name="TextBox 6"/>
          <p:cNvSpPr txBox="1"/>
          <p:nvPr/>
        </p:nvSpPr>
        <p:spPr>
          <a:xfrm>
            <a:off x="2362200" y="1447800"/>
            <a:ext cx="6324600" cy="646331"/>
          </a:xfrm>
          <a:prstGeom prst="rect">
            <a:avLst/>
          </a:prstGeom>
          <a:noFill/>
        </p:spPr>
        <p:txBody>
          <a:bodyPr wrap="square" rtlCol="0">
            <a:spAutoFit/>
          </a:bodyPr>
          <a:lstStyle/>
          <a:p>
            <a:r>
              <a:rPr lang="en-US" dirty="0" smtClean="0"/>
              <a:t>  </a:t>
            </a:r>
            <a:r>
              <a:rPr lang="en-US" dirty="0" smtClean="0">
                <a:solidFill>
                  <a:schemeClr val="bg1"/>
                </a:solidFill>
              </a:rPr>
              <a:t>The role of </a:t>
            </a:r>
            <a:r>
              <a:rPr lang="en-US" dirty="0" err="1" smtClean="0">
                <a:solidFill>
                  <a:schemeClr val="bg1"/>
                </a:solidFill>
              </a:rPr>
              <a:t>Pervez</a:t>
            </a:r>
            <a:r>
              <a:rPr lang="en-US" dirty="0" smtClean="0">
                <a:solidFill>
                  <a:schemeClr val="bg1"/>
                </a:solidFill>
              </a:rPr>
              <a:t> </a:t>
            </a:r>
            <a:r>
              <a:rPr lang="en-US" dirty="0" err="1" smtClean="0">
                <a:solidFill>
                  <a:schemeClr val="bg1"/>
                </a:solidFill>
              </a:rPr>
              <a:t>Musharraf</a:t>
            </a:r>
            <a:r>
              <a:rPr lang="en-US" dirty="0" smtClean="0">
                <a:solidFill>
                  <a:schemeClr val="bg1"/>
                </a:solidFill>
              </a:rPr>
              <a:t> in </a:t>
            </a:r>
            <a:r>
              <a:rPr lang="en-US" dirty="0" err="1" smtClean="0">
                <a:solidFill>
                  <a:schemeClr val="bg1"/>
                </a:solidFill>
              </a:rPr>
              <a:t>Aafia</a:t>
            </a:r>
            <a:r>
              <a:rPr lang="en-US" dirty="0" smtClean="0">
                <a:solidFill>
                  <a:schemeClr val="bg1"/>
                </a:solidFill>
              </a:rPr>
              <a:t> </a:t>
            </a:r>
            <a:r>
              <a:rPr lang="en-US" dirty="0" err="1" smtClean="0">
                <a:solidFill>
                  <a:schemeClr val="bg1"/>
                </a:solidFill>
              </a:rPr>
              <a:t>Siddiqui</a:t>
            </a:r>
            <a:r>
              <a:rPr lang="en-US" dirty="0" smtClean="0">
                <a:solidFill>
                  <a:schemeClr val="bg1"/>
                </a:solidFill>
              </a:rPr>
              <a:t> case is still a                                                                                              mystery  because  he was the  one who allowed the FBI and other</a:t>
            </a:r>
            <a:endParaRPr lang="en-US" dirty="0">
              <a:solidFill>
                <a:schemeClr val="bg1"/>
              </a:solidFill>
            </a:endParaRPr>
          </a:p>
        </p:txBody>
      </p:sp>
      <p:sp>
        <p:nvSpPr>
          <p:cNvPr id="9" name="TextBox 8"/>
          <p:cNvSpPr txBox="1"/>
          <p:nvPr/>
        </p:nvSpPr>
        <p:spPr>
          <a:xfrm>
            <a:off x="152400" y="2057400"/>
            <a:ext cx="8839200" cy="1754326"/>
          </a:xfrm>
          <a:prstGeom prst="rect">
            <a:avLst/>
          </a:prstGeom>
          <a:noFill/>
        </p:spPr>
        <p:txBody>
          <a:bodyPr wrap="square" rtlCol="0">
            <a:spAutoFit/>
          </a:bodyPr>
          <a:lstStyle/>
          <a:p>
            <a:r>
              <a:rPr lang="en-US" dirty="0" smtClean="0">
                <a:solidFill>
                  <a:schemeClr val="bg1"/>
                </a:solidFill>
              </a:rPr>
              <a:t>US agencies to operate independently in Pakistan. He even admitted in his book </a:t>
            </a:r>
            <a:r>
              <a:rPr lang="en-US" b="1" dirty="0" smtClean="0">
                <a:solidFill>
                  <a:schemeClr val="bg1"/>
                </a:solidFill>
              </a:rPr>
              <a:t>“In The Line of Fire” </a:t>
            </a:r>
            <a:r>
              <a:rPr lang="en-US" dirty="0" smtClean="0">
                <a:solidFill>
                  <a:schemeClr val="bg1"/>
                </a:solidFill>
              </a:rPr>
              <a:t>that he handed over </a:t>
            </a:r>
            <a:r>
              <a:rPr lang="en-US" b="1" dirty="0" smtClean="0">
                <a:solidFill>
                  <a:schemeClr val="bg1"/>
                </a:solidFill>
              </a:rPr>
              <a:t>369 people </a:t>
            </a:r>
            <a:r>
              <a:rPr lang="en-US" dirty="0" smtClean="0">
                <a:solidFill>
                  <a:schemeClr val="bg1"/>
                </a:solidFill>
              </a:rPr>
              <a:t>to the US and earned millions of dollars from the CIA but a former ISI official who worked with </a:t>
            </a:r>
            <a:r>
              <a:rPr lang="en-US" dirty="0" err="1" smtClean="0">
                <a:solidFill>
                  <a:schemeClr val="bg1"/>
                </a:solidFill>
              </a:rPr>
              <a:t>Musharraf</a:t>
            </a:r>
            <a:r>
              <a:rPr lang="en-US" dirty="0" smtClean="0">
                <a:solidFill>
                  <a:schemeClr val="bg1"/>
                </a:solidFill>
              </a:rPr>
              <a:t> very closely denied . She was presented as a gift to the US military in one of the most disgraceful acts ever committed by the head of an Islamic country or by the ruler of any country.</a:t>
            </a:r>
          </a:p>
          <a:p>
            <a:endParaRPr lang="en-US" dirty="0"/>
          </a:p>
        </p:txBody>
      </p:sp>
      <p:pic>
        <p:nvPicPr>
          <p:cNvPr id="10" name="Picture 9" descr="2_201202110447241337.jpg"/>
          <p:cNvPicPr>
            <a:picLocks noChangeAspect="1"/>
          </p:cNvPicPr>
          <p:nvPr/>
        </p:nvPicPr>
        <p:blipFill>
          <a:blip r:embed="rId3"/>
          <a:stretch>
            <a:fillRect/>
          </a:stretch>
        </p:blipFill>
        <p:spPr>
          <a:xfrm>
            <a:off x="0" y="4191000"/>
            <a:ext cx="3048000" cy="2667000"/>
          </a:xfrm>
          <a:prstGeom prst="rect">
            <a:avLst/>
          </a:prstGeom>
        </p:spPr>
      </p:pic>
      <p:pic>
        <p:nvPicPr>
          <p:cNvPr id="11" name="Picture 10" descr="release_dr_aafia_siddiqui.jpg"/>
          <p:cNvPicPr>
            <a:picLocks noChangeAspect="1"/>
          </p:cNvPicPr>
          <p:nvPr/>
        </p:nvPicPr>
        <p:blipFill>
          <a:blip r:embed="rId4"/>
          <a:stretch>
            <a:fillRect/>
          </a:stretch>
        </p:blipFill>
        <p:spPr>
          <a:xfrm>
            <a:off x="3048000" y="4114800"/>
            <a:ext cx="3467100" cy="2743200"/>
          </a:xfrm>
          <a:prstGeom prst="rect">
            <a:avLst/>
          </a:prstGeom>
        </p:spPr>
      </p:pic>
      <p:pic>
        <p:nvPicPr>
          <p:cNvPr id="14" name="Picture 13" descr="MQM-AAFIA-PROTEST-AFP-640x480.jpg"/>
          <p:cNvPicPr>
            <a:picLocks noChangeAspect="1"/>
          </p:cNvPicPr>
          <p:nvPr/>
        </p:nvPicPr>
        <p:blipFill>
          <a:blip r:embed="rId5"/>
          <a:stretch>
            <a:fillRect/>
          </a:stretch>
        </p:blipFill>
        <p:spPr>
          <a:xfrm>
            <a:off x="6477000" y="4114800"/>
            <a:ext cx="2667000" cy="2743200"/>
          </a:xfrm>
          <a:prstGeom prst="rect">
            <a:avLst/>
          </a:prstGeom>
        </p:spPr>
      </p:pic>
    </p:spTree>
  </p:cSld>
  <p:clrMapOvr>
    <a:masterClrMapping/>
  </p:clrMapOvr>
  <p:transition>
    <p:pull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type="title"/>
          </p:nvPr>
        </p:nvSpPr>
        <p:spPr>
          <a:xfrm>
            <a:off x="381000" y="2286000"/>
            <a:ext cx="8229600" cy="1676400"/>
          </a:xfrm>
        </p:spPr>
        <p:txBody>
          <a:bodyPr/>
          <a:lstStyle/>
          <a:p>
            <a:pPr fontAlgn="auto">
              <a:spcAft>
                <a:spcPts val="0"/>
              </a:spcAft>
              <a:defRPr/>
            </a:pPr>
            <a:r>
              <a:rPr lang="en-US" sz="3600" dirty="0" smtClean="0">
                <a:solidFill>
                  <a:schemeClr val="bg1"/>
                </a:solidFill>
                <a:latin typeface="Castellar"/>
              </a:rPr>
              <a:t>ERA OF GENERAL ZIA-UL-HAQ</a:t>
            </a:r>
            <a:br>
              <a:rPr lang="en-US" sz="3600" dirty="0" smtClean="0">
                <a:solidFill>
                  <a:schemeClr val="bg1"/>
                </a:solidFill>
                <a:latin typeface="Castellar"/>
              </a:rPr>
            </a:br>
            <a:endParaRPr lang="en-US" sz="3600" dirty="0">
              <a:solidFill>
                <a:schemeClr val="bg1"/>
              </a:solidFill>
              <a:latin typeface="Castellar"/>
            </a:endParaRPr>
          </a:p>
        </p:txBody>
      </p:sp>
      <p:sp>
        <p:nvSpPr>
          <p:cNvPr id="14338" name="TextBox 4"/>
          <p:cNvSpPr txBox="1">
            <a:spLocks noChangeArrowheads="1"/>
          </p:cNvSpPr>
          <p:nvPr/>
        </p:nvSpPr>
        <p:spPr bwMode="auto">
          <a:xfrm>
            <a:off x="3276600" y="3352800"/>
            <a:ext cx="2514600" cy="646331"/>
          </a:xfrm>
          <a:prstGeom prst="rect">
            <a:avLst/>
          </a:prstGeom>
          <a:noFill/>
          <a:ln w="9525">
            <a:noFill/>
            <a:miter lim="800000"/>
            <a:headEnd/>
            <a:tailEnd/>
          </a:ln>
        </p:spPr>
        <p:txBody>
          <a:bodyPr>
            <a:spAutoFit/>
          </a:bodyPr>
          <a:lstStyle/>
          <a:p>
            <a:r>
              <a:rPr lang="en-US" sz="3600" dirty="0" smtClean="0">
                <a:solidFill>
                  <a:schemeClr val="accent3">
                    <a:lumMod val="60000"/>
                    <a:lumOff val="40000"/>
                  </a:schemeClr>
                </a:solidFill>
                <a:latin typeface="Castellar"/>
                <a:ea typeface="+mj-ea"/>
                <a:cs typeface="+mj-cs"/>
              </a:rPr>
              <a:t>1977-1988</a:t>
            </a:r>
          </a:p>
        </p:txBody>
      </p:sp>
      <p:pic>
        <p:nvPicPr>
          <p:cNvPr id="14339" name="Picture 6" descr="General-Zia-ul-Haq_2239914b.jpg"/>
          <p:cNvPicPr>
            <a:picLocks noChangeAspect="1"/>
          </p:cNvPicPr>
          <p:nvPr/>
        </p:nvPicPr>
        <p:blipFill>
          <a:blip r:embed="rId2"/>
          <a:srcRect/>
          <a:stretch>
            <a:fillRect/>
          </a:stretch>
        </p:blipFill>
        <p:spPr bwMode="auto">
          <a:xfrm>
            <a:off x="5410200" y="0"/>
            <a:ext cx="3733800" cy="2286000"/>
          </a:xfrm>
          <a:prstGeom prst="rect">
            <a:avLst/>
          </a:prstGeom>
          <a:noFill/>
          <a:ln w="9525">
            <a:noFill/>
            <a:miter lim="800000"/>
            <a:headEnd/>
            <a:tailEnd/>
          </a:ln>
        </p:spPr>
      </p:pic>
      <p:pic>
        <p:nvPicPr>
          <p:cNvPr id="14340" name="Picture 7" descr="General-Zia-Ul-Haq-in-Army-Uniform.jpg"/>
          <p:cNvPicPr>
            <a:picLocks noChangeAspect="1"/>
          </p:cNvPicPr>
          <p:nvPr/>
        </p:nvPicPr>
        <p:blipFill>
          <a:blip r:embed="rId3"/>
          <a:srcRect/>
          <a:stretch>
            <a:fillRect/>
          </a:stretch>
        </p:blipFill>
        <p:spPr bwMode="auto">
          <a:xfrm>
            <a:off x="0" y="3498850"/>
            <a:ext cx="2743200" cy="3359150"/>
          </a:xfrm>
          <a:prstGeom prst="rect">
            <a:avLst/>
          </a:prstGeom>
          <a:noFill/>
          <a:ln w="9525">
            <a:noFill/>
            <a:miter lim="800000"/>
            <a:headEnd/>
            <a:tailEnd/>
          </a:ln>
        </p:spPr>
      </p:pic>
      <p:pic>
        <p:nvPicPr>
          <p:cNvPr id="14341" name="Picture 8" descr="375332_294972643876693_226070830766875_874375_2086437261_n.jpg"/>
          <p:cNvPicPr>
            <a:picLocks noChangeAspect="1"/>
          </p:cNvPicPr>
          <p:nvPr/>
        </p:nvPicPr>
        <p:blipFill>
          <a:blip r:embed="rId4"/>
          <a:srcRect/>
          <a:stretch>
            <a:fillRect/>
          </a:stretch>
        </p:blipFill>
        <p:spPr bwMode="auto">
          <a:xfrm>
            <a:off x="6781800" y="3505200"/>
            <a:ext cx="2362200" cy="3352800"/>
          </a:xfrm>
          <a:prstGeom prst="rect">
            <a:avLst/>
          </a:prstGeom>
          <a:noFill/>
          <a:ln w="9525">
            <a:noFill/>
            <a:miter lim="800000"/>
            <a:headEnd/>
            <a:tailEnd/>
          </a:ln>
        </p:spPr>
      </p:pic>
      <p:pic>
        <p:nvPicPr>
          <p:cNvPr id="14342" name="Picture 9" descr="Pak-steel-mill-file-640x480.jpg"/>
          <p:cNvPicPr>
            <a:picLocks noChangeAspect="1"/>
          </p:cNvPicPr>
          <p:nvPr/>
        </p:nvPicPr>
        <p:blipFill>
          <a:blip r:embed="rId5"/>
          <a:srcRect/>
          <a:stretch>
            <a:fillRect/>
          </a:stretch>
        </p:blipFill>
        <p:spPr bwMode="auto">
          <a:xfrm>
            <a:off x="4724400" y="4495800"/>
            <a:ext cx="2057400" cy="2362200"/>
          </a:xfrm>
          <a:prstGeom prst="rect">
            <a:avLst/>
          </a:prstGeom>
          <a:noFill/>
          <a:ln w="9525">
            <a:noFill/>
            <a:miter lim="800000"/>
            <a:headEnd/>
            <a:tailEnd/>
          </a:ln>
        </p:spPr>
      </p:pic>
      <p:pic>
        <p:nvPicPr>
          <p:cNvPr id="14343" name="Picture 10" descr="0.jpg"/>
          <p:cNvPicPr>
            <a:picLocks noChangeAspect="1"/>
          </p:cNvPicPr>
          <p:nvPr/>
        </p:nvPicPr>
        <p:blipFill>
          <a:blip r:embed="rId6"/>
          <a:srcRect/>
          <a:stretch>
            <a:fillRect/>
          </a:stretch>
        </p:blipFill>
        <p:spPr bwMode="auto">
          <a:xfrm>
            <a:off x="2743200" y="4495800"/>
            <a:ext cx="2133600" cy="2362200"/>
          </a:xfrm>
          <a:prstGeom prst="rect">
            <a:avLst/>
          </a:prstGeom>
          <a:noFill/>
          <a:ln w="9525">
            <a:noFill/>
            <a:miter lim="800000"/>
            <a:headEnd/>
            <a:tailEnd/>
          </a:ln>
        </p:spPr>
      </p:pic>
      <p:pic>
        <p:nvPicPr>
          <p:cNvPr id="14344" name="Picture 11" descr="f-16.jpg"/>
          <p:cNvPicPr>
            <a:picLocks noChangeAspect="1"/>
          </p:cNvPicPr>
          <p:nvPr/>
        </p:nvPicPr>
        <p:blipFill>
          <a:blip r:embed="rId7"/>
          <a:srcRect/>
          <a:stretch>
            <a:fillRect/>
          </a:stretch>
        </p:blipFill>
        <p:spPr bwMode="auto">
          <a:xfrm>
            <a:off x="0" y="0"/>
            <a:ext cx="3409950" cy="2286000"/>
          </a:xfrm>
          <a:prstGeom prst="rect">
            <a:avLst/>
          </a:prstGeom>
          <a:noFill/>
          <a:ln w="9525">
            <a:noFill/>
            <a:miter lim="800000"/>
            <a:headEnd/>
            <a:tailEnd/>
          </a:ln>
        </p:spPr>
      </p:pic>
      <p:pic>
        <p:nvPicPr>
          <p:cNvPr id="14345" name="Picture 12" descr="IIU New Campus.jpg"/>
          <p:cNvPicPr>
            <a:picLocks noChangeAspect="1"/>
          </p:cNvPicPr>
          <p:nvPr/>
        </p:nvPicPr>
        <p:blipFill>
          <a:blip r:embed="rId8"/>
          <a:srcRect/>
          <a:stretch>
            <a:fillRect/>
          </a:stretch>
        </p:blipFill>
        <p:spPr bwMode="auto">
          <a:xfrm>
            <a:off x="3276600" y="0"/>
            <a:ext cx="2590800" cy="2286000"/>
          </a:xfrm>
          <a:prstGeom prst="rect">
            <a:avLst/>
          </a:prstGeom>
          <a:noFill/>
          <a:ln w="9525">
            <a:noFill/>
            <a:miter lim="800000"/>
            <a:headEnd/>
            <a:tailEnd/>
          </a:ln>
        </p:spPr>
      </p:pic>
    </p:spTree>
  </p:cSld>
  <p:clrMapOvr>
    <a:masterClrMapping/>
  </p:clrMapOvr>
  <p:transition>
    <p:pull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43000"/>
          </a:xfrm>
        </p:spPr>
        <p:txBody>
          <a:bodyPr>
            <a:normAutofit/>
          </a:bodyPr>
          <a:lstStyle/>
          <a:p>
            <a:r>
              <a:rPr lang="en-US" sz="3200" dirty="0" smtClean="0">
                <a:solidFill>
                  <a:schemeClr val="bg1"/>
                </a:solidFill>
              </a:rPr>
              <a:t>              </a:t>
            </a:r>
            <a:r>
              <a:rPr lang="en-US" sz="3200" b="1" dirty="0" smtClean="0">
                <a:ln w="17780" cmpd="sng">
                  <a:solidFill>
                    <a:srgbClr val="FFFFFF"/>
                  </a:solidFill>
                  <a:prstDash val="solid"/>
                  <a:miter lim="800000"/>
                </a:ln>
                <a:solidFill>
                  <a:schemeClr val="bg1"/>
                </a:solidFill>
                <a:effectLst>
                  <a:outerShdw blurRad="50800" algn="tl" rotWithShape="0">
                    <a:srgbClr val="000000"/>
                  </a:outerShdw>
                </a:effectLst>
                <a:latin typeface="+mn-lt"/>
                <a:ea typeface="+mn-ea"/>
                <a:cs typeface="+mn-cs"/>
              </a:rPr>
              <a:t>Westernization is </a:t>
            </a:r>
            <a:br>
              <a:rPr lang="en-US" sz="3200" b="1" dirty="0" smtClean="0">
                <a:ln w="17780" cmpd="sng">
                  <a:solidFill>
                    <a:srgbClr val="FFFFFF"/>
                  </a:solidFill>
                  <a:prstDash val="solid"/>
                  <a:miter lim="800000"/>
                </a:ln>
                <a:solidFill>
                  <a:schemeClr val="bg1"/>
                </a:solidFill>
                <a:effectLst>
                  <a:outerShdw blurRad="50800" algn="tl" rotWithShape="0">
                    <a:srgbClr val="000000"/>
                  </a:outerShdw>
                </a:effectLst>
                <a:latin typeface="+mn-lt"/>
                <a:ea typeface="+mn-ea"/>
                <a:cs typeface="+mn-cs"/>
              </a:rPr>
            </a:br>
            <a:r>
              <a:rPr lang="en-US" sz="3200" b="1" dirty="0" smtClean="0">
                <a:ln w="17780" cmpd="sng">
                  <a:solidFill>
                    <a:srgbClr val="FFFFFF"/>
                  </a:solidFill>
                  <a:prstDash val="solid"/>
                  <a:miter lim="800000"/>
                </a:ln>
                <a:solidFill>
                  <a:schemeClr val="bg1"/>
                </a:solidFill>
                <a:effectLst>
                  <a:outerShdw blurRad="50800" algn="tl" rotWithShape="0">
                    <a:srgbClr val="000000"/>
                  </a:outerShdw>
                </a:effectLst>
                <a:latin typeface="+mn-lt"/>
                <a:ea typeface="+mn-ea"/>
                <a:cs typeface="+mn-cs"/>
              </a:rPr>
              <a:t>               Not Development</a:t>
            </a:r>
            <a:endParaRPr lang="en-US" sz="3200" b="1" dirty="0">
              <a:ln w="17780" cmpd="sng">
                <a:solidFill>
                  <a:srgbClr val="FFFFFF"/>
                </a:solidFill>
                <a:prstDash val="solid"/>
                <a:miter lim="800000"/>
              </a:ln>
              <a:solidFill>
                <a:schemeClr val="bg1"/>
              </a:solidFill>
              <a:effectLst>
                <a:outerShdw blurRad="50800" algn="tl" rotWithShape="0">
                  <a:srgbClr val="000000"/>
                </a:outerShdw>
              </a:effectLst>
              <a:latin typeface="+mn-lt"/>
              <a:ea typeface="+mn-ea"/>
              <a:cs typeface="+mn-cs"/>
            </a:endParaRPr>
          </a:p>
        </p:txBody>
      </p:sp>
      <p:sp>
        <p:nvSpPr>
          <p:cNvPr id="4" name="TextBox 3"/>
          <p:cNvSpPr txBox="1"/>
          <p:nvPr/>
        </p:nvSpPr>
        <p:spPr>
          <a:xfrm>
            <a:off x="381000" y="1905000"/>
            <a:ext cx="8153400" cy="2308324"/>
          </a:xfrm>
          <a:prstGeom prst="rect">
            <a:avLst/>
          </a:prstGeom>
          <a:noFill/>
        </p:spPr>
        <p:txBody>
          <a:bodyPr wrap="square" rtlCol="0">
            <a:spAutoFit/>
          </a:bodyPr>
          <a:lstStyle/>
          <a:p>
            <a:endParaRPr lang="en-US" dirty="0" smtClean="0"/>
          </a:p>
          <a:p>
            <a:endParaRPr lang="en-US" dirty="0" smtClean="0"/>
          </a:p>
          <a:p>
            <a:r>
              <a:rPr lang="en-US" dirty="0" smtClean="0">
                <a:solidFill>
                  <a:schemeClr val="bg1"/>
                </a:solidFill>
              </a:rPr>
              <a:t>In Musharraf’s era Pakistani media was given freedom without any limits. Channels could show what ever they </a:t>
            </a:r>
            <a:r>
              <a:rPr lang="en-US" dirty="0" err="1" smtClean="0">
                <a:solidFill>
                  <a:schemeClr val="bg1"/>
                </a:solidFill>
              </a:rPr>
              <a:t>wanted.Thats</a:t>
            </a:r>
            <a:r>
              <a:rPr lang="en-US" dirty="0" smtClean="0">
                <a:solidFill>
                  <a:schemeClr val="bg1"/>
                </a:solidFill>
              </a:rPr>
              <a:t> where the problem begun. Our media presented western world in such a glittering way that anybody can become its victim. We don't even remember our own values and beliefs and therefore we are getting entrapped deeper into the web of westernization (so called advancement that is considered essential for development!)</a:t>
            </a:r>
            <a:endParaRPr lang="en-US" dirty="0">
              <a:solidFill>
                <a:schemeClr val="bg1"/>
              </a:solidFill>
            </a:endParaRPr>
          </a:p>
        </p:txBody>
      </p:sp>
      <p:pic>
        <p:nvPicPr>
          <p:cNvPr id="6" name="Picture 5" descr="andy-beautiful-fashion-girl-hot-Favim.com-228008.jpg"/>
          <p:cNvPicPr>
            <a:picLocks noChangeAspect="1"/>
          </p:cNvPicPr>
          <p:nvPr/>
        </p:nvPicPr>
        <p:blipFill>
          <a:blip r:embed="rId2" cstate="print"/>
          <a:stretch>
            <a:fillRect/>
          </a:stretch>
        </p:blipFill>
        <p:spPr>
          <a:xfrm>
            <a:off x="0" y="4800600"/>
            <a:ext cx="1371600" cy="2057400"/>
          </a:xfrm>
          <a:prstGeom prst="rect">
            <a:avLst/>
          </a:prstGeom>
        </p:spPr>
      </p:pic>
      <p:pic>
        <p:nvPicPr>
          <p:cNvPr id="7" name="Picture 6" descr="111024-23.jpg"/>
          <p:cNvPicPr>
            <a:picLocks noChangeAspect="1"/>
          </p:cNvPicPr>
          <p:nvPr/>
        </p:nvPicPr>
        <p:blipFill>
          <a:blip r:embed="rId3"/>
          <a:stretch>
            <a:fillRect/>
          </a:stretch>
        </p:blipFill>
        <p:spPr>
          <a:xfrm>
            <a:off x="1371600" y="4800600"/>
            <a:ext cx="4114800" cy="2057400"/>
          </a:xfrm>
          <a:prstGeom prst="rect">
            <a:avLst/>
          </a:prstGeom>
        </p:spPr>
      </p:pic>
      <p:pic>
        <p:nvPicPr>
          <p:cNvPr id="8" name="Picture 7" descr="312986_177202489023751_152510451492955_375240_730987115_n.jpg"/>
          <p:cNvPicPr>
            <a:picLocks noChangeAspect="1"/>
          </p:cNvPicPr>
          <p:nvPr/>
        </p:nvPicPr>
        <p:blipFill>
          <a:blip r:embed="rId4"/>
          <a:stretch>
            <a:fillRect/>
          </a:stretch>
        </p:blipFill>
        <p:spPr>
          <a:xfrm>
            <a:off x="5410200" y="4800600"/>
            <a:ext cx="3733800" cy="2057400"/>
          </a:xfrm>
          <a:prstGeom prst="rect">
            <a:avLst/>
          </a:prstGeom>
        </p:spPr>
      </p:pic>
      <p:pic>
        <p:nvPicPr>
          <p:cNvPr id="9" name="Picture 8" descr="cultural-punjabi-paintings-11.jpg"/>
          <p:cNvPicPr>
            <a:picLocks noChangeAspect="1"/>
          </p:cNvPicPr>
          <p:nvPr/>
        </p:nvPicPr>
        <p:blipFill>
          <a:blip r:embed="rId5" cstate="print"/>
          <a:stretch>
            <a:fillRect/>
          </a:stretch>
        </p:blipFill>
        <p:spPr>
          <a:xfrm>
            <a:off x="0" y="0"/>
            <a:ext cx="2362200" cy="2057400"/>
          </a:xfrm>
          <a:prstGeom prst="rect">
            <a:avLst/>
          </a:prstGeom>
        </p:spPr>
      </p:pic>
      <p:pic>
        <p:nvPicPr>
          <p:cNvPr id="10" name="Picture 9" descr="culture-640x480.jpeg"/>
          <p:cNvPicPr>
            <a:picLocks noChangeAspect="1"/>
          </p:cNvPicPr>
          <p:nvPr/>
        </p:nvPicPr>
        <p:blipFill>
          <a:blip r:embed="rId6"/>
          <a:stretch>
            <a:fillRect/>
          </a:stretch>
        </p:blipFill>
        <p:spPr>
          <a:xfrm>
            <a:off x="6400800" y="0"/>
            <a:ext cx="2743200" cy="2057400"/>
          </a:xfrm>
          <a:prstGeom prst="rect">
            <a:avLst/>
          </a:prstGeom>
        </p:spPr>
      </p:pic>
    </p:spTree>
  </p:cSld>
  <p:clrMapOvr>
    <a:masterClrMapping/>
  </p:clrMapOvr>
  <p:transition>
    <p:pull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362200"/>
            <a:ext cx="8229600" cy="1143000"/>
          </a:xfrm>
        </p:spPr>
        <p:txBody>
          <a:bodyPr>
            <a:normAutofit/>
          </a:bodyPr>
          <a:lstStyle/>
          <a:p>
            <a:r>
              <a:rPr lang="en-US" sz="6600" dirty="0" smtClean="0">
                <a:solidFill>
                  <a:schemeClr val="bg1"/>
                </a:solidFill>
              </a:rPr>
              <a:t>CONCLUSION</a:t>
            </a:r>
            <a:endParaRPr lang="en-US" sz="6600" dirty="0">
              <a:solidFill>
                <a:schemeClr val="bg1"/>
              </a:solidFill>
            </a:endParaRPr>
          </a:p>
        </p:txBody>
      </p:sp>
    </p:spTree>
  </p:cSld>
  <p:clrMapOvr>
    <a:masterClrMapping/>
  </p:clrMapOvr>
  <p:transition>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Zia Coup, the Military Mechanism</a:t>
            </a:r>
            <a:endParaRPr lang="en-US" b="1" dirty="0">
              <a:solidFill>
                <a:schemeClr val="bg1"/>
              </a:solidFill>
            </a:endParaRPr>
          </a:p>
        </p:txBody>
      </p:sp>
      <p:sp>
        <p:nvSpPr>
          <p:cNvPr id="3" name="Content Placeholder 2"/>
          <p:cNvSpPr>
            <a:spLocks noGrp="1"/>
          </p:cNvSpPr>
          <p:nvPr>
            <p:ph idx="1"/>
          </p:nvPr>
        </p:nvSpPr>
        <p:spPr/>
        <p:txBody>
          <a:bodyPr>
            <a:normAutofit fontScale="77500" lnSpcReduction="20000"/>
          </a:bodyPr>
          <a:lstStyle/>
          <a:p>
            <a:r>
              <a:rPr lang="en-US" b="1" dirty="0" smtClean="0">
                <a:solidFill>
                  <a:schemeClr val="bg1"/>
                </a:solidFill>
              </a:rPr>
              <a:t>The sheer opportunism, recklessness of most opposition politicians, and PNA </a:t>
            </a:r>
            <a:r>
              <a:rPr lang="en-US" b="1" dirty="0">
                <a:solidFill>
                  <a:schemeClr val="bg1"/>
                </a:solidFill>
              </a:rPr>
              <a:t>movement against Bhutto played </a:t>
            </a:r>
            <a:r>
              <a:rPr lang="en-US" b="1" dirty="0" smtClean="0">
                <a:solidFill>
                  <a:schemeClr val="bg1"/>
                </a:solidFill>
              </a:rPr>
              <a:t>a vital role in calling for military intervention and facilitate  the eventual take over by Zia.</a:t>
            </a:r>
          </a:p>
          <a:p>
            <a:r>
              <a:rPr lang="en-US" b="1" dirty="0" smtClean="0">
                <a:solidFill>
                  <a:schemeClr val="bg1"/>
                </a:solidFill>
              </a:rPr>
              <a:t>ISI </a:t>
            </a:r>
            <a:r>
              <a:rPr lang="en-US" b="1" dirty="0">
                <a:solidFill>
                  <a:schemeClr val="bg1"/>
                </a:solidFill>
              </a:rPr>
              <a:t>had active role in supporting PNA movement</a:t>
            </a:r>
            <a:r>
              <a:rPr lang="en-US" b="1" dirty="0" smtClean="0">
                <a:solidFill>
                  <a:schemeClr val="bg1"/>
                </a:solidFill>
              </a:rPr>
              <a:t>.</a:t>
            </a:r>
          </a:p>
          <a:p>
            <a:r>
              <a:rPr lang="en-US" b="1" dirty="0" smtClean="0">
                <a:solidFill>
                  <a:schemeClr val="bg1"/>
                </a:solidFill>
              </a:rPr>
              <a:t>Martial </a:t>
            </a:r>
            <a:r>
              <a:rPr lang="en-US" b="1" dirty="0">
                <a:solidFill>
                  <a:schemeClr val="bg1"/>
                </a:solidFill>
              </a:rPr>
              <a:t>L</a:t>
            </a:r>
            <a:r>
              <a:rPr lang="en-US" b="1" dirty="0" smtClean="0">
                <a:solidFill>
                  <a:schemeClr val="bg1"/>
                </a:solidFill>
              </a:rPr>
              <a:t>aw was declared, government dismissed and assemblies were dissolved.</a:t>
            </a:r>
          </a:p>
          <a:p>
            <a:r>
              <a:rPr lang="en-US" b="1" dirty="0" smtClean="0">
                <a:solidFill>
                  <a:schemeClr val="bg1"/>
                </a:solidFill>
              </a:rPr>
              <a:t>‘Operation Fair play’ was a planed and gradually implemented.</a:t>
            </a:r>
          </a:p>
          <a:p>
            <a:r>
              <a:rPr lang="en-US" b="1" dirty="0" smtClean="0">
                <a:solidFill>
                  <a:schemeClr val="bg1"/>
                </a:solidFill>
              </a:rPr>
              <a:t>Zia was recommended by ISI to be made COAS.</a:t>
            </a:r>
          </a:p>
          <a:p>
            <a:r>
              <a:rPr lang="en-US" b="1" dirty="0" smtClean="0">
                <a:solidFill>
                  <a:schemeClr val="bg1"/>
                </a:solidFill>
              </a:rPr>
              <a:t>Zia promised to conduct Fair and </a:t>
            </a:r>
            <a:r>
              <a:rPr lang="en-US" b="1" dirty="0">
                <a:solidFill>
                  <a:schemeClr val="bg1"/>
                </a:solidFill>
              </a:rPr>
              <a:t>F</a:t>
            </a:r>
            <a:r>
              <a:rPr lang="en-US" b="1" dirty="0" smtClean="0">
                <a:solidFill>
                  <a:schemeClr val="bg1"/>
                </a:solidFill>
              </a:rPr>
              <a:t>ree election within 90 days.</a:t>
            </a:r>
          </a:p>
          <a:p>
            <a:endParaRPr lang="en-US" dirty="0"/>
          </a:p>
        </p:txBody>
      </p:sp>
    </p:spTree>
  </p:cSld>
  <p:clrMapOvr>
    <a:masterClrMapping/>
  </p:clrMapOvr>
  <p:transition>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b="1" dirty="0" smtClean="0">
                <a:solidFill>
                  <a:schemeClr val="bg1"/>
                </a:solidFill>
              </a:rPr>
              <a:t>Zia and military had no intentions of leaving.</a:t>
            </a:r>
          </a:p>
          <a:p>
            <a:r>
              <a:rPr lang="en-US" b="1" dirty="0" smtClean="0">
                <a:solidFill>
                  <a:schemeClr val="bg1"/>
                </a:solidFill>
              </a:rPr>
              <a:t>The lack of political mandate to rule, Zia decided to consolidate his power based beyond challenged by making the military itself his political constituency.</a:t>
            </a:r>
          </a:p>
        </p:txBody>
      </p:sp>
    </p:spTree>
  </p:cSld>
  <p:clrMapOvr>
    <a:masterClrMapping/>
  </p:clrMapOvr>
  <p:transition>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944562"/>
          </a:xfrm>
        </p:spPr>
        <p:txBody>
          <a:bodyPr>
            <a:noAutofit/>
          </a:bodyPr>
          <a:lstStyle/>
          <a:p>
            <a:r>
              <a:rPr lang="en-US" sz="2800" b="1" dirty="0">
                <a:solidFill>
                  <a:schemeClr val="bg1"/>
                </a:solidFill>
              </a:rPr>
              <a:t>He needed to destroy the powerful charisma of Bhutto</a:t>
            </a:r>
            <a:r>
              <a:rPr lang="en-US" sz="4000" b="1" dirty="0">
                <a:solidFill>
                  <a:schemeClr val="bg1"/>
                </a:solidFill>
              </a:rPr>
              <a:t>. </a:t>
            </a:r>
            <a:br>
              <a:rPr lang="en-US" sz="4000" b="1" dirty="0">
                <a:solidFill>
                  <a:schemeClr val="bg1"/>
                </a:solidFill>
              </a:rPr>
            </a:br>
            <a:endParaRPr lang="en-US" sz="4000" b="1" dirty="0"/>
          </a:p>
        </p:txBody>
      </p:sp>
      <p:pic>
        <p:nvPicPr>
          <p:cNvPr id="4" name="Picture 5" descr="zulfi-bhutto.jpg"/>
          <p:cNvPicPr>
            <a:picLocks noGrp="1" noChangeAspect="1"/>
          </p:cNvPicPr>
          <p:nvPr>
            <p:ph idx="1"/>
          </p:nvPr>
        </p:nvPicPr>
        <p:blipFill>
          <a:blip r:embed="rId2"/>
          <a:srcRect/>
          <a:stretch>
            <a:fillRect/>
          </a:stretch>
        </p:blipFill>
        <p:spPr bwMode="auto">
          <a:xfrm>
            <a:off x="3276600" y="3505200"/>
            <a:ext cx="2676525" cy="2476500"/>
          </a:xfrm>
          <a:prstGeom prst="rect">
            <a:avLst/>
          </a:prstGeom>
          <a:noFill/>
          <a:ln w="9525">
            <a:noFill/>
            <a:miter lim="800000"/>
            <a:headEnd/>
            <a:tailEnd/>
          </a:ln>
        </p:spPr>
      </p:pic>
    </p:spTree>
    <p:extLst>
      <p:ext uri="{BB962C8B-B14F-4D97-AF65-F5344CB8AC3E}">
        <p14:creationId xmlns:p14="http://schemas.microsoft.com/office/powerpoint/2010/main" val="1330164032"/>
      </p:ext>
    </p:extLst>
  </p:cSld>
  <p:clrMapOvr>
    <a:masterClrMapping/>
  </p:clrMapOvr>
  <p:transition>
    <p:pull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smtClean="0">
                <a:solidFill>
                  <a:schemeClr val="bg1"/>
                </a:solidFill>
              </a:rPr>
              <a:t>First, By destroying the charisma of Bhutto  it could made them (military and Zia) to established their own credential to rule.</a:t>
            </a:r>
          </a:p>
          <a:p>
            <a:r>
              <a:rPr lang="en-US" b="1" dirty="0" smtClean="0">
                <a:solidFill>
                  <a:schemeClr val="bg1"/>
                </a:solidFill>
              </a:rPr>
              <a:t>Second, for the time being this was an excuse for postponing the election.</a:t>
            </a:r>
          </a:p>
          <a:p>
            <a:r>
              <a:rPr lang="en-US" b="1" dirty="0" smtClean="0">
                <a:solidFill>
                  <a:schemeClr val="bg1"/>
                </a:solidFill>
              </a:rPr>
              <a:t>Third, the objective was to eliminate Mr. Bhutto by the death penalty.</a:t>
            </a:r>
          </a:p>
          <a:p>
            <a:r>
              <a:rPr lang="en-US" b="1" dirty="0" smtClean="0">
                <a:solidFill>
                  <a:schemeClr val="bg1"/>
                </a:solidFill>
              </a:rPr>
              <a:t>He construct allies with new ruling coalition.(JI, Feudal, Mushaikhs, judges,).</a:t>
            </a:r>
            <a:r>
              <a:rPr lang="en-US" b="1" dirty="0" err="1">
                <a:solidFill>
                  <a:schemeClr val="bg1"/>
                </a:solidFill>
              </a:rPr>
              <a:t>P</a:t>
            </a:r>
            <a:r>
              <a:rPr lang="en-US" b="1" dirty="0" err="1" smtClean="0">
                <a:solidFill>
                  <a:schemeClr val="bg1"/>
                </a:solidFill>
              </a:rPr>
              <a:t>ir</a:t>
            </a:r>
            <a:r>
              <a:rPr lang="en-US" b="1" dirty="0" smtClean="0">
                <a:solidFill>
                  <a:schemeClr val="bg1"/>
                </a:solidFill>
              </a:rPr>
              <a:t> </a:t>
            </a:r>
            <a:r>
              <a:rPr lang="en-US" b="1" dirty="0">
                <a:solidFill>
                  <a:schemeClr val="bg1"/>
                </a:solidFill>
              </a:rPr>
              <a:t>S</a:t>
            </a:r>
            <a:r>
              <a:rPr lang="en-US" b="1" dirty="0" smtClean="0">
                <a:solidFill>
                  <a:schemeClr val="bg1"/>
                </a:solidFill>
              </a:rPr>
              <a:t>ibghat </a:t>
            </a:r>
            <a:r>
              <a:rPr lang="en-US" b="1" dirty="0" err="1">
                <a:solidFill>
                  <a:schemeClr val="bg1"/>
                </a:solidFill>
              </a:rPr>
              <a:t>U</a:t>
            </a:r>
            <a:r>
              <a:rPr lang="en-US" b="1" dirty="0" err="1" smtClean="0">
                <a:solidFill>
                  <a:schemeClr val="bg1"/>
                </a:solidFill>
              </a:rPr>
              <a:t>llah</a:t>
            </a:r>
            <a:r>
              <a:rPr lang="en-US" b="1" dirty="0" smtClean="0">
                <a:solidFill>
                  <a:schemeClr val="bg1"/>
                </a:solidFill>
              </a:rPr>
              <a:t> in Sind, </a:t>
            </a:r>
            <a:r>
              <a:rPr lang="en-US" b="1" dirty="0">
                <a:solidFill>
                  <a:schemeClr val="bg1"/>
                </a:solidFill>
              </a:rPr>
              <a:t>C</a:t>
            </a:r>
            <a:r>
              <a:rPr lang="en-US" b="1" dirty="0" smtClean="0">
                <a:solidFill>
                  <a:schemeClr val="bg1"/>
                </a:solidFill>
              </a:rPr>
              <a:t>h zahoor </a:t>
            </a:r>
            <a:r>
              <a:rPr lang="en-US" b="1" dirty="0" err="1">
                <a:solidFill>
                  <a:schemeClr val="bg1"/>
                </a:solidFill>
              </a:rPr>
              <a:t>E</a:t>
            </a:r>
            <a:r>
              <a:rPr lang="en-US" b="1" dirty="0" err="1" smtClean="0">
                <a:solidFill>
                  <a:schemeClr val="bg1"/>
                </a:solidFill>
              </a:rPr>
              <a:t>lahi</a:t>
            </a:r>
            <a:r>
              <a:rPr lang="en-US" b="1" dirty="0" smtClean="0">
                <a:solidFill>
                  <a:schemeClr val="bg1"/>
                </a:solidFill>
              </a:rPr>
              <a:t> in </a:t>
            </a:r>
            <a:r>
              <a:rPr lang="en-US" b="1" dirty="0">
                <a:solidFill>
                  <a:schemeClr val="bg1"/>
                </a:solidFill>
              </a:rPr>
              <a:t>P</a:t>
            </a:r>
            <a:r>
              <a:rPr lang="en-US" b="1" dirty="0" smtClean="0">
                <a:solidFill>
                  <a:schemeClr val="bg1"/>
                </a:solidFill>
              </a:rPr>
              <a:t>unjab, khan </a:t>
            </a:r>
            <a:r>
              <a:rPr lang="en-US" b="1" dirty="0">
                <a:solidFill>
                  <a:schemeClr val="bg1"/>
                </a:solidFill>
              </a:rPr>
              <a:t>A</a:t>
            </a:r>
            <a:r>
              <a:rPr lang="en-US" b="1" dirty="0" smtClean="0">
                <a:solidFill>
                  <a:schemeClr val="bg1"/>
                </a:solidFill>
              </a:rPr>
              <a:t>bdul </a:t>
            </a:r>
            <a:r>
              <a:rPr lang="en-US" b="1" dirty="0" err="1">
                <a:solidFill>
                  <a:schemeClr val="bg1"/>
                </a:solidFill>
              </a:rPr>
              <a:t>W</a:t>
            </a:r>
            <a:r>
              <a:rPr lang="en-US" b="1" dirty="0" err="1" smtClean="0">
                <a:solidFill>
                  <a:schemeClr val="bg1"/>
                </a:solidFill>
              </a:rPr>
              <a:t>ali</a:t>
            </a:r>
            <a:r>
              <a:rPr lang="en-US" b="1" dirty="0" smtClean="0">
                <a:solidFill>
                  <a:schemeClr val="bg1"/>
                </a:solidFill>
              </a:rPr>
              <a:t> khan in NWFP. </a:t>
            </a:r>
            <a:endParaRPr lang="en-US" b="1" dirty="0">
              <a:solidFill>
                <a:schemeClr val="bg1"/>
              </a:solidFill>
            </a:endParaRPr>
          </a:p>
        </p:txBody>
      </p:sp>
    </p:spTree>
    <p:extLst>
      <p:ext uri="{BB962C8B-B14F-4D97-AF65-F5344CB8AC3E}">
        <p14:creationId xmlns:p14="http://schemas.microsoft.com/office/powerpoint/2010/main" val="3235729769"/>
      </p:ext>
    </p:extLst>
  </p:cSld>
  <p:clrMapOvr>
    <a:masterClrMapping/>
  </p:clrMapOvr>
  <p:transition>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The features of Zia's regime</a:t>
            </a:r>
            <a:endParaRPr lang="en-US" dirty="0">
              <a:solidFill>
                <a:schemeClr val="bg1"/>
              </a:solidFill>
            </a:endParaRPr>
          </a:p>
        </p:txBody>
      </p:sp>
      <p:sp>
        <p:nvSpPr>
          <p:cNvPr id="3" name="Content Placeholder 2"/>
          <p:cNvSpPr>
            <a:spLocks noGrp="1"/>
          </p:cNvSpPr>
          <p:nvPr>
            <p:ph idx="1"/>
          </p:nvPr>
        </p:nvSpPr>
        <p:spPr/>
        <p:txBody>
          <a:bodyPr>
            <a:normAutofit fontScale="77500" lnSpcReduction="20000"/>
          </a:bodyPr>
          <a:lstStyle/>
          <a:p>
            <a:r>
              <a:rPr lang="en-US" b="1" dirty="0" smtClean="0">
                <a:solidFill>
                  <a:schemeClr val="bg1"/>
                </a:solidFill>
              </a:rPr>
              <a:t>He identify itself with America as compare with the Bhutto’ era who developed close ties with china and Russia. </a:t>
            </a:r>
            <a:r>
              <a:rPr lang="en-US" b="1" dirty="0">
                <a:solidFill>
                  <a:schemeClr val="bg1"/>
                </a:solidFill>
              </a:rPr>
              <a:t>S</a:t>
            </a:r>
            <a:r>
              <a:rPr lang="en-US" b="1" dirty="0" smtClean="0">
                <a:solidFill>
                  <a:schemeClr val="bg1"/>
                </a:solidFill>
              </a:rPr>
              <a:t>oviet occupation of Afghanistan in 1979 provided him the opportunity to strength his bonds with USA and pursued a hostile policy towards Russia.</a:t>
            </a:r>
          </a:p>
          <a:p>
            <a:r>
              <a:rPr lang="en-US" b="1" dirty="0" smtClean="0">
                <a:solidFill>
                  <a:schemeClr val="bg1"/>
                </a:solidFill>
              </a:rPr>
              <a:t>He demonstrated enthusiasm for capitalist methods economic development. He denationalized some industries nationalized by Bhutto.</a:t>
            </a:r>
          </a:p>
          <a:p>
            <a:r>
              <a:rPr lang="en-US" b="1" dirty="0" smtClean="0">
                <a:solidFill>
                  <a:schemeClr val="bg1"/>
                </a:solidFill>
              </a:rPr>
              <a:t>Special importance to two Muslim countries Saudi Arab and Jordan.</a:t>
            </a:r>
          </a:p>
          <a:p>
            <a:r>
              <a:rPr lang="en-US" b="1" dirty="0" smtClean="0">
                <a:solidFill>
                  <a:schemeClr val="bg1"/>
                </a:solidFill>
              </a:rPr>
              <a:t>He devised “Islamization Project “ for the political purpose of building supportive constituency by appeasing mullahs more than commitment to Islam</a:t>
            </a:r>
            <a:endParaRPr lang="en-US" b="1" dirty="0">
              <a:solidFill>
                <a:schemeClr val="bg1"/>
              </a:solidFill>
            </a:endParaRPr>
          </a:p>
        </p:txBody>
      </p:sp>
    </p:spTree>
    <p:extLst>
      <p:ext uri="{BB962C8B-B14F-4D97-AF65-F5344CB8AC3E}">
        <p14:creationId xmlns:p14="http://schemas.microsoft.com/office/powerpoint/2010/main" val="1587179805"/>
      </p:ext>
    </p:extLst>
  </p:cSld>
  <p:clrMapOvr>
    <a:masterClrMapping/>
  </p:clrMapOvr>
  <p:transition>
    <p:pull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Content Placeholder 2"/>
          <p:cNvSpPr>
            <a:spLocks noGrp="1"/>
          </p:cNvSpPr>
          <p:nvPr>
            <p:ph idx="4294967295"/>
          </p:nvPr>
        </p:nvSpPr>
        <p:spPr>
          <a:xfrm>
            <a:off x="457200" y="228600"/>
            <a:ext cx="8229600" cy="5897563"/>
          </a:xfrm>
        </p:spPr>
        <p:txBody>
          <a:bodyPr/>
          <a:lstStyle/>
          <a:p>
            <a:pPr marL="273050" indent="-273050" eaLnBrk="1" hangingPunct="1">
              <a:lnSpc>
                <a:spcPct val="80000"/>
              </a:lnSpc>
              <a:buFont typeface="Arial" charset="0"/>
              <a:buNone/>
            </a:pPr>
            <a:r>
              <a:rPr lang="en-US" b="1" dirty="0" smtClean="0"/>
              <a:t>                  		</a:t>
            </a:r>
          </a:p>
          <a:p>
            <a:pPr marL="273050" indent="-273050" eaLnBrk="1" hangingPunct="1">
              <a:lnSpc>
                <a:spcPct val="80000"/>
              </a:lnSpc>
              <a:buFont typeface="Arial" charset="0"/>
              <a:buNone/>
            </a:pPr>
            <a:r>
              <a:rPr lang="en-US" b="1" dirty="0" smtClean="0"/>
              <a:t>			</a:t>
            </a:r>
            <a:r>
              <a:rPr lang="en-US" sz="3600" b="1" dirty="0" smtClean="0">
                <a:ln w="17780" cmpd="sng">
                  <a:solidFill>
                    <a:srgbClr val="FFFFFF"/>
                  </a:solidFill>
                  <a:prstDash val="solid"/>
                  <a:miter lim="800000"/>
                </a:ln>
                <a:solidFill>
                  <a:schemeClr val="bg1"/>
                </a:solidFill>
                <a:effectLst>
                  <a:outerShdw blurRad="50800" algn="tl" rotWithShape="0">
                    <a:srgbClr val="000000"/>
                  </a:outerShdw>
                </a:effectLst>
              </a:rPr>
              <a:t>Afghan war-1979</a:t>
            </a:r>
          </a:p>
          <a:p>
            <a:pPr marL="273050" indent="-273050" eaLnBrk="1" hangingPunct="1">
              <a:lnSpc>
                <a:spcPct val="80000"/>
              </a:lnSpc>
              <a:buFont typeface="Arial" charset="0"/>
              <a:buNone/>
            </a:pPr>
            <a:endParaRPr lang="en-US" b="1" dirty="0" smtClean="0">
              <a:solidFill>
                <a:schemeClr val="bg1"/>
              </a:solidFill>
            </a:endParaRPr>
          </a:p>
          <a:p>
            <a:pPr marL="273050" indent="-273050" eaLnBrk="1" hangingPunct="1">
              <a:lnSpc>
                <a:spcPct val="80000"/>
              </a:lnSpc>
            </a:pPr>
            <a:r>
              <a:rPr lang="en-US" sz="2400" b="1" dirty="0" smtClean="0">
                <a:solidFill>
                  <a:schemeClr val="bg1"/>
                </a:solidFill>
              </a:rPr>
              <a:t>Around 120,000 Russian troops entered Afghanistan</a:t>
            </a:r>
          </a:p>
          <a:p>
            <a:pPr marL="273050" indent="-273050" eaLnBrk="1" hangingPunct="1">
              <a:lnSpc>
                <a:spcPct val="80000"/>
              </a:lnSpc>
            </a:pPr>
            <a:r>
              <a:rPr lang="en-US" sz="2400" b="1" dirty="0" smtClean="0">
                <a:solidFill>
                  <a:schemeClr val="bg1"/>
                </a:solidFill>
              </a:rPr>
              <a:t>Zia stood against spread of communism and demanded expulsion of Russian forces from Afghanistan.</a:t>
            </a:r>
          </a:p>
          <a:p>
            <a:pPr marL="273050" indent="-273050" eaLnBrk="1" hangingPunct="1">
              <a:lnSpc>
                <a:spcPct val="80000"/>
              </a:lnSpc>
            </a:pPr>
            <a:r>
              <a:rPr lang="en-US" sz="2400" b="1" dirty="0" smtClean="0">
                <a:solidFill>
                  <a:schemeClr val="bg1"/>
                </a:solidFill>
              </a:rPr>
              <a:t>U.S supplied Afghanistan with surface-to-air Stinger missiles.</a:t>
            </a:r>
          </a:p>
          <a:p>
            <a:pPr marL="273050" indent="-273050" eaLnBrk="1" hangingPunct="1">
              <a:lnSpc>
                <a:spcPct val="80000"/>
              </a:lnSpc>
            </a:pPr>
            <a:r>
              <a:rPr lang="en-US" sz="2400" b="1" dirty="0" smtClean="0">
                <a:solidFill>
                  <a:schemeClr val="bg1"/>
                </a:solidFill>
              </a:rPr>
              <a:t>Pakistan continued to suffer from problems such as refugees, drugs, terrorism etc after the Afghan war.</a:t>
            </a:r>
          </a:p>
          <a:p>
            <a:pPr marL="273050" indent="-273050" eaLnBrk="1" hangingPunct="1">
              <a:lnSpc>
                <a:spcPct val="80000"/>
              </a:lnSpc>
              <a:buFont typeface="Arial" charset="0"/>
              <a:buNone/>
            </a:pPr>
            <a:r>
              <a:rPr lang="en-US" dirty="0" smtClean="0"/>
              <a:t> </a:t>
            </a:r>
          </a:p>
          <a:p>
            <a:pPr marL="273050" indent="-273050" eaLnBrk="1" hangingPunct="1">
              <a:lnSpc>
                <a:spcPct val="80000"/>
              </a:lnSpc>
            </a:pPr>
            <a:endParaRPr lang="en-US" b="1" dirty="0" smtClean="0"/>
          </a:p>
          <a:p>
            <a:pPr marL="273050" indent="-273050" eaLnBrk="1" hangingPunct="1">
              <a:lnSpc>
                <a:spcPct val="80000"/>
              </a:lnSpc>
              <a:buFont typeface="Arial" charset="0"/>
              <a:buNone/>
            </a:pPr>
            <a:endParaRPr lang="en-US" sz="3900" b="1" dirty="0" smtClean="0"/>
          </a:p>
        </p:txBody>
      </p:sp>
      <p:pic>
        <p:nvPicPr>
          <p:cNvPr id="15364" name="Picture 4" descr="US-Army"/>
          <p:cNvPicPr>
            <a:picLocks noChangeAspect="1" noChangeArrowheads="1"/>
          </p:cNvPicPr>
          <p:nvPr/>
        </p:nvPicPr>
        <p:blipFill>
          <a:blip r:embed="rId2"/>
          <a:srcRect/>
          <a:stretch>
            <a:fillRect/>
          </a:stretch>
        </p:blipFill>
        <p:spPr bwMode="auto">
          <a:xfrm>
            <a:off x="2590800" y="3733800"/>
            <a:ext cx="4286250" cy="2857500"/>
          </a:xfrm>
          <a:prstGeom prst="rect">
            <a:avLst/>
          </a:prstGeom>
          <a:noFill/>
        </p:spPr>
      </p:pic>
    </p:spTree>
    <p:extLst>
      <p:ext uri="{BB962C8B-B14F-4D97-AF65-F5344CB8AC3E}">
        <p14:creationId xmlns:p14="http://schemas.microsoft.com/office/powerpoint/2010/main" val="861965790"/>
      </p:ext>
    </p:extLst>
  </p:cSld>
  <p:clrMapOvr>
    <a:masterClrMapping/>
  </p:clrMapOvr>
  <p:transition>
    <p:pull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solidFill>
                  <a:schemeClr val="bg1"/>
                </a:solidFill>
              </a:rPr>
              <a:t>Selective co-option</a:t>
            </a:r>
            <a:br>
              <a:rPr lang="en-US" sz="3200" b="1" dirty="0" smtClean="0">
                <a:solidFill>
                  <a:schemeClr val="bg1"/>
                </a:solidFill>
              </a:rPr>
            </a:br>
            <a:r>
              <a:rPr lang="en-US" sz="3200" b="1" dirty="0" err="1" smtClean="0">
                <a:solidFill>
                  <a:schemeClr val="bg1"/>
                </a:solidFill>
              </a:rPr>
              <a:t>Ilham</a:t>
            </a:r>
            <a:r>
              <a:rPr lang="en-US" sz="3200" b="1" dirty="0" smtClean="0">
                <a:solidFill>
                  <a:schemeClr val="bg1"/>
                </a:solidFill>
              </a:rPr>
              <a:t> with the task of creating an </a:t>
            </a:r>
            <a:br>
              <a:rPr lang="en-US" sz="3200" b="1" dirty="0" smtClean="0">
                <a:solidFill>
                  <a:schemeClr val="bg1"/>
                </a:solidFill>
              </a:rPr>
            </a:br>
            <a:r>
              <a:rPr lang="en-US" sz="3200" b="1" dirty="0" smtClean="0">
                <a:solidFill>
                  <a:schemeClr val="bg1"/>
                </a:solidFill>
              </a:rPr>
              <a:t>Islamic society </a:t>
            </a:r>
            <a:endParaRPr lang="en-US" sz="3200" b="1" dirty="0">
              <a:solidFill>
                <a:schemeClr val="bg1"/>
              </a:solidFill>
            </a:endParaRPr>
          </a:p>
        </p:txBody>
      </p:sp>
      <p:sp>
        <p:nvSpPr>
          <p:cNvPr id="3" name="Content Placeholder 2"/>
          <p:cNvSpPr>
            <a:spLocks noGrp="1"/>
          </p:cNvSpPr>
          <p:nvPr>
            <p:ph idx="1"/>
          </p:nvPr>
        </p:nvSpPr>
        <p:spPr/>
        <p:txBody>
          <a:bodyPr>
            <a:noAutofit/>
          </a:bodyPr>
          <a:lstStyle/>
          <a:p>
            <a:r>
              <a:rPr lang="en-US" sz="2400" b="1" dirty="0" smtClean="0">
                <a:solidFill>
                  <a:schemeClr val="bg1"/>
                </a:solidFill>
              </a:rPr>
              <a:t>He declared that he had experienced the ilham</a:t>
            </a:r>
            <a:r>
              <a:rPr lang="en-US" sz="2400" b="1" dirty="0">
                <a:solidFill>
                  <a:schemeClr val="bg1"/>
                </a:solidFill>
              </a:rPr>
              <a:t> </a:t>
            </a:r>
            <a:r>
              <a:rPr lang="en-US" sz="2400" b="1" dirty="0" smtClean="0">
                <a:solidFill>
                  <a:schemeClr val="bg1"/>
                </a:solidFill>
              </a:rPr>
              <a:t>and Allah almighty had communicated with him and charged him the task of creating an Islamic society and an Islamic economy in Pakistan.</a:t>
            </a:r>
          </a:p>
          <a:p>
            <a:r>
              <a:rPr lang="en-US" sz="2400" b="1" dirty="0" smtClean="0">
                <a:solidFill>
                  <a:schemeClr val="bg1"/>
                </a:solidFill>
              </a:rPr>
              <a:t>Zia hoped that the project of “Islamization” would center legitimacy on his regime.</a:t>
            </a:r>
          </a:p>
          <a:p>
            <a:r>
              <a:rPr lang="en-US" sz="2400" b="1" dirty="0" smtClean="0">
                <a:solidFill>
                  <a:schemeClr val="bg1"/>
                </a:solidFill>
              </a:rPr>
              <a:t>To justify his claim and exploitation of Islam for his political purpose a campaign was started on media that the idea of creating an Islamic state was indeed the ‘raison d'êtres’ of Pakistan</a:t>
            </a:r>
            <a:r>
              <a:rPr lang="en-US" sz="2400" b="1" dirty="0">
                <a:solidFill>
                  <a:schemeClr val="bg1"/>
                </a:solidFill>
              </a:rPr>
              <a:t>. </a:t>
            </a:r>
            <a:r>
              <a:rPr lang="en-US" sz="2400" b="1" dirty="0" smtClean="0">
                <a:solidFill>
                  <a:schemeClr val="bg1"/>
                </a:solidFill>
              </a:rPr>
              <a:t>The </a:t>
            </a:r>
            <a:r>
              <a:rPr lang="en-US" sz="2400" b="1" dirty="0" err="1">
                <a:solidFill>
                  <a:schemeClr val="bg1"/>
                </a:solidFill>
              </a:rPr>
              <a:t>islamization</a:t>
            </a:r>
            <a:r>
              <a:rPr lang="en-US" sz="2400" b="1" dirty="0">
                <a:solidFill>
                  <a:schemeClr val="bg1"/>
                </a:solidFill>
              </a:rPr>
              <a:t> project did not work, the basic difficulty being that Zia was presiding over a peripheral capitalist economy</a:t>
            </a:r>
            <a:endParaRPr lang="en-US" sz="2400" b="1" dirty="0" smtClean="0">
              <a:solidFill>
                <a:schemeClr val="bg1"/>
              </a:solidFill>
            </a:endParaRPr>
          </a:p>
          <a:p>
            <a:pPr marL="0" indent="0">
              <a:buNone/>
            </a:pPr>
            <a:r>
              <a:rPr lang="en-US" sz="2400" dirty="0" smtClean="0"/>
              <a:t> </a:t>
            </a:r>
          </a:p>
          <a:p>
            <a:r>
              <a:rPr lang="en-US" sz="2400" dirty="0" smtClean="0"/>
              <a:t> </a:t>
            </a:r>
            <a:endParaRPr lang="en-US" sz="2400" dirty="0"/>
          </a:p>
        </p:txBody>
      </p:sp>
    </p:spTree>
    <p:extLst>
      <p:ext uri="{BB962C8B-B14F-4D97-AF65-F5344CB8AC3E}">
        <p14:creationId xmlns:p14="http://schemas.microsoft.com/office/powerpoint/2010/main" val="1513344485"/>
      </p:ext>
    </p:extLst>
  </p:cSld>
  <p:clrMapOvr>
    <a:masterClrMapping/>
  </p:clrMapOvr>
  <p:transition>
    <p:pull di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1375</TotalTime>
  <Words>1466</Words>
  <Application>Microsoft Office PowerPoint</Application>
  <PresentationFormat>On-screen Show (4:3)</PresentationFormat>
  <Paragraphs>103</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 </vt:lpstr>
      <vt:lpstr>ERA OF GENERAL ZIA-UL-HAQ </vt:lpstr>
      <vt:lpstr>Zia Coup, the Military Mechanism</vt:lpstr>
      <vt:lpstr>PowerPoint Presentation</vt:lpstr>
      <vt:lpstr>He needed to destroy the powerful charisma of Bhutto.  </vt:lpstr>
      <vt:lpstr>PowerPoint Presentation</vt:lpstr>
      <vt:lpstr>The features of Zia's regime</vt:lpstr>
      <vt:lpstr>PowerPoint Presentation</vt:lpstr>
      <vt:lpstr>Selective co-option Ilham with the task of creating an  Islamic society </vt:lpstr>
      <vt:lpstr>Referendum 1984</vt:lpstr>
      <vt:lpstr>Coalescing Islamic Traditional Through Religious Reforms</vt:lpstr>
      <vt:lpstr>collateralization</vt:lpstr>
      <vt:lpstr>Containment</vt:lpstr>
      <vt:lpstr>REVIVAL OF 1973 CONSTITUTIONAL ORDER RCO</vt:lpstr>
      <vt:lpstr>PowerPoint Presentation</vt:lpstr>
      <vt:lpstr>GENEVA ACCORD</vt:lpstr>
      <vt:lpstr> Suspension and reinstatement of the Chief Justice</vt:lpstr>
      <vt:lpstr>Lal Masjid siege</vt:lpstr>
      <vt:lpstr>    Dr Aafia Sidiqqie’s Conviction</vt:lpstr>
      <vt:lpstr>              Westernization is                 Not Development</vt:lpstr>
      <vt:lpstr>CONCLUSION</vt:lpstr>
    </vt:vector>
  </TitlesOfParts>
  <Company>AC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CONTROVERSIES AND ISSUES IN Musharraf;s era</dc:title>
  <dc:creator>AC</dc:creator>
  <cp:lastModifiedBy>MyUserName</cp:lastModifiedBy>
  <cp:revision>184</cp:revision>
  <dcterms:created xsi:type="dcterms:W3CDTF">2012-11-15T15:16:06Z</dcterms:created>
  <dcterms:modified xsi:type="dcterms:W3CDTF">2018-01-26T05:10:27Z</dcterms:modified>
</cp:coreProperties>
</file>