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7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242" autoAdjust="0"/>
  </p:normalViewPr>
  <p:slideViewPr>
    <p:cSldViewPr snapToGrid="0" snapToObjects="1">
      <p:cViewPr varScale="1">
        <p:scale>
          <a:sx n="64" d="100"/>
          <a:sy n="64" d="100"/>
        </p:scale>
        <p:origin x="200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D260B-A314-44F6-9D3E-0CAC4C8C854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DD61B-F820-4EDD-9AD5-CA98BEB19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9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DD61B-F820-4EDD-9AD5-CA98BEB192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67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Hypothesis testing is a method used to make decisions or inferences about a population based on sample data. It involves two hypotheses:</a:t>
            </a:r>
          </a:p>
          <a:p>
            <a:r>
              <a:rPr lang="en-US" b="1" dirty="0" smtClean="0"/>
              <a:t>Null Hypothesis (H₀)</a:t>
            </a:r>
            <a:r>
              <a:rPr lang="en-US" dirty="0" smtClean="0"/>
              <a:t>: A default assumption that there is no effect or no difference.</a:t>
            </a:r>
          </a:p>
          <a:p>
            <a:r>
              <a:rPr lang="en-US" b="1" dirty="0" smtClean="0"/>
              <a:t>Alternative Hypothesis (H₁)</a:t>
            </a:r>
            <a:r>
              <a:rPr lang="en-US" dirty="0" smtClean="0"/>
              <a:t>: A claim that there is an effect or a difference.</a:t>
            </a:r>
          </a:p>
          <a:p>
            <a:r>
              <a:rPr lang="en-US" b="1" dirty="0" smtClean="0"/>
              <a:t>Example: Testing a New Drug</a:t>
            </a:r>
          </a:p>
          <a:p>
            <a:r>
              <a:rPr lang="en-US" b="1" dirty="0" smtClean="0"/>
              <a:t>Scenario</a:t>
            </a:r>
            <a:r>
              <a:rPr lang="en-US" dirty="0" smtClean="0"/>
              <a:t>: A pharmaceutical company tests whether a new drug improves recovery rates compared to a placebo.</a:t>
            </a:r>
          </a:p>
          <a:p>
            <a:r>
              <a:rPr lang="en-US" b="1" dirty="0" smtClean="0"/>
              <a:t>Define Hypotheses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Null Hypothesis (H₀)</a:t>
            </a:r>
            <a:r>
              <a:rPr lang="en-US" dirty="0" smtClean="0"/>
              <a:t>: The new drug has no effect on recovery rates (recovery rates with the drug are equal to those with the placebo).</a:t>
            </a:r>
          </a:p>
          <a:p>
            <a:pPr lvl="1"/>
            <a:r>
              <a:rPr lang="en-US" b="1" dirty="0" smtClean="0"/>
              <a:t>Alternative Hypothesis (H₁)</a:t>
            </a:r>
            <a:r>
              <a:rPr lang="en-US" dirty="0" smtClean="0"/>
              <a:t>: The new drug improves recovery rates (recovery rates with the drug are higher than those with the placebo).</a:t>
            </a:r>
          </a:p>
          <a:p>
            <a:r>
              <a:rPr lang="en-US" b="1" dirty="0" smtClean="0"/>
              <a:t>Collect Data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sample of 200 patients is divided into two groups: 100 receive the new drug, and 100 receive the placebo. After one month, recovery rates are measured.</a:t>
            </a:r>
          </a:p>
          <a:p>
            <a:r>
              <a:rPr lang="en-US" b="1" dirty="0" smtClean="0"/>
              <a:t>Perform the Test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Recovery rate with the drug: 80%</a:t>
            </a:r>
          </a:p>
          <a:p>
            <a:pPr lvl="1"/>
            <a:r>
              <a:rPr lang="en-US" dirty="0" smtClean="0"/>
              <a:t>Recovery rate with placebo: 60%</a:t>
            </a:r>
          </a:p>
          <a:p>
            <a:pPr lvl="1"/>
            <a:r>
              <a:rPr lang="en-US" dirty="0" smtClean="0"/>
              <a:t>A statistical test (e.g., a z-test or t-test) is performed to compare the two rates.</a:t>
            </a:r>
          </a:p>
          <a:p>
            <a:r>
              <a:rPr lang="en-US" b="1" dirty="0" smtClean="0"/>
              <a:t>Calculate the p-value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p-value is the probability of observing the data, or something more extreme, if the null hypothesis is true.</a:t>
            </a:r>
          </a:p>
          <a:p>
            <a:pPr lvl="1"/>
            <a:r>
              <a:rPr lang="en-US" dirty="0" smtClean="0"/>
              <a:t>If the p-value = 0.01, it means there is only a 1% chance that the observed difference (or more extreme) could occur under the null hypothesis.</a:t>
            </a:r>
          </a:p>
          <a:p>
            <a:r>
              <a:rPr lang="en-US" b="1" dirty="0" smtClean="0"/>
              <a:t>Decision Making</a:t>
            </a:r>
          </a:p>
          <a:p>
            <a:r>
              <a:rPr lang="en-US" b="1" dirty="0" smtClean="0"/>
              <a:t>Threshold (α)</a:t>
            </a:r>
            <a:r>
              <a:rPr lang="en-US" dirty="0" smtClean="0"/>
              <a:t>: Commonly set at 0.05 (5% significance level).</a:t>
            </a:r>
          </a:p>
          <a:p>
            <a:pPr lvl="1"/>
            <a:r>
              <a:rPr lang="en-US" dirty="0" smtClean="0"/>
              <a:t>If </a:t>
            </a:r>
            <a:r>
              <a:rPr lang="en-US" b="1" dirty="0" smtClean="0"/>
              <a:t>p-value ≤ α</a:t>
            </a:r>
            <a:r>
              <a:rPr lang="en-US" dirty="0" smtClean="0"/>
              <a:t>, reject the null hypothesis.</a:t>
            </a:r>
          </a:p>
          <a:p>
            <a:pPr lvl="1"/>
            <a:r>
              <a:rPr lang="en-US" dirty="0" smtClean="0"/>
              <a:t>If </a:t>
            </a:r>
            <a:r>
              <a:rPr lang="en-US" b="1" dirty="0" smtClean="0"/>
              <a:t>p-value &gt; α</a:t>
            </a:r>
            <a:r>
              <a:rPr lang="en-US" dirty="0" smtClean="0"/>
              <a:t>, fail to reject the null hypothesis.</a:t>
            </a:r>
          </a:p>
          <a:p>
            <a:r>
              <a:rPr lang="en-US" b="1" dirty="0" smtClean="0"/>
              <a:t>For This Example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p-value = 0.01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Since 0.01 ≤ 0.05, we reject the null hypothesis.</a:t>
            </a:r>
          </a:p>
          <a:p>
            <a:pPr lvl="1"/>
            <a:r>
              <a:rPr lang="en-US" dirty="0" smtClean="0"/>
              <a:t>Conclusion: There is evidence that the new drug improves recovery rates.</a:t>
            </a:r>
          </a:p>
          <a:p>
            <a:r>
              <a:rPr lang="en-US" b="1" dirty="0" smtClean="0"/>
              <a:t>Why Discard the Null Hypothesis?</a:t>
            </a:r>
          </a:p>
          <a:p>
            <a:r>
              <a:rPr lang="en-US" dirty="0" smtClean="0"/>
              <a:t>The null hypothesis is discarded when the data provides strong evidence against it, as indicated by a small p-value.</a:t>
            </a:r>
          </a:p>
          <a:p>
            <a:r>
              <a:rPr lang="en-US" dirty="0" smtClean="0"/>
              <a:t>In this example, the recovery rates for the drug group were significantly higher than the placebo group, making it unlikely that this result occurred by random chance.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DD61B-F820-4EDD-9AD5-CA98BEB192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24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Overview of Statistical Inference and Modeling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Brief 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Types of Models: Linear and Non-linear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Linear models assume a straight-line relationship, while non-linear models capture complex relationships.</a:t>
            </a:r>
          </a:p>
          <a:p>
            <a:endParaRPr/>
          </a:p>
          <a:p>
            <a:r>
              <a:t>Example: Linear: Predicting weight based on height. Non-linear: Modeling population growth over time.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Assumptions in Statistical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Key assumptions include normality, independence, and linearity in some cases.</a:t>
            </a:r>
          </a:p>
          <a:p>
            <a:endParaRPr dirty="0"/>
          </a:p>
          <a:p>
            <a:r>
              <a:rPr dirty="0"/>
              <a:t>Example: Assumption: The relationship between variables is linear in a linear regression model.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Regression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Regression analysis predicts a dependent variable based on one or more independent variables.</a:t>
            </a:r>
          </a:p>
          <a:p>
            <a:endParaRPr/>
          </a:p>
          <a:p>
            <a:r>
              <a:t>Example: Predicting sales revenue based on advertising spend using linear regression.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Metrics like R-squared, Mean Squared Error, </a:t>
            </a:r>
            <a:r>
              <a:rPr dirty="0" smtClean="0"/>
              <a:t>assess </a:t>
            </a:r>
            <a:r>
              <a:rPr dirty="0"/>
              <a:t>model performance.</a:t>
            </a:r>
          </a:p>
          <a:p>
            <a:endParaRPr dirty="0"/>
          </a:p>
          <a:p>
            <a:r>
              <a:rPr dirty="0"/>
              <a:t>Example: R-squared shows how well the independent variables explain the dependent variable variation.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Overfitting and Underfitting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Overfitting occurs when a model fits the training data too well but fails on new data; underfitting means the model is too simple.</a:t>
            </a:r>
          </a:p>
          <a:p>
            <a:endParaRPr/>
          </a:p>
          <a:p>
            <a:r>
              <a:t>Example: Overfitting: A model fits noise in the data. Underfitting: Fails to capture the trend in the data.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Applications of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Applications include financial forecasting, environmental modeling, and predictive analytics.</a:t>
            </a:r>
          </a:p>
          <a:p>
            <a:endParaRPr/>
          </a:p>
          <a:p>
            <a:r>
              <a:t>Example: Predicting customer churn in a telecom company using logistic regression.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Statistical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Statistical inference is the process of drawing conclusions about a population based on a sample of data.</a:t>
            </a:r>
          </a:p>
          <a:p>
            <a:endParaRPr/>
          </a:p>
          <a:p>
            <a:r>
              <a:t>Example: Using survey data from 1,000 citizens to estimate the average income of a country.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Population vs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population includes all elements of interest, while a sample is a subset of the population.</a:t>
            </a:r>
          </a:p>
          <a:p>
            <a:endParaRPr/>
          </a:p>
          <a:p>
            <a:r>
              <a:t>Example: The population includes all citizens of a city, while a sample consists of a selected group surveyed for their opinions.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Confidence intervals provide a range of values that likely contain the population </a:t>
            </a:r>
            <a:r>
              <a:rPr dirty="0" smtClean="0"/>
              <a:t>parameter</a:t>
            </a:r>
            <a:r>
              <a:rPr lang="en-US" dirty="0" smtClean="0"/>
              <a:t> like mean</a:t>
            </a:r>
            <a:r>
              <a:rPr dirty="0" smtClean="0"/>
              <a:t> </a:t>
            </a:r>
            <a:r>
              <a:rPr dirty="0"/>
              <a:t>with a specific confidence level.</a:t>
            </a:r>
          </a:p>
          <a:p>
            <a:endParaRPr dirty="0"/>
          </a:p>
          <a:p>
            <a:r>
              <a:rPr dirty="0"/>
              <a:t>Example: A 95% confidence interval for average income might range from $40,000 to $45,000, implying 95% confidence the true average lies within this range.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Hypothesis testing is used to assess the evidence against a null hypothesis and support an alternative hypothesis.</a:t>
            </a:r>
          </a:p>
          <a:p>
            <a:endParaRPr dirty="0"/>
          </a:p>
          <a:p>
            <a:r>
              <a:rPr dirty="0"/>
              <a:t>Example: Testing if a new drug improves recovery rates compared to a placebo using patient 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P-value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p-value measures the strength of evidence against the null hypothesis; smaller values indicate stronger evidence.</a:t>
            </a:r>
          </a:p>
          <a:p>
            <a:endParaRPr/>
          </a:p>
          <a:p>
            <a:r>
              <a:t>Example: A p-value of 0.03 suggests the null hypothesis (e.g., no drug effect) is unlikely, leading to its rejection.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5326"/>
            <a:ext cx="8229600" cy="562083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Let’s extend the example of estimating the average income of a population. </a:t>
            </a:r>
            <a:endParaRPr lang="en-US" dirty="0" smtClean="0"/>
          </a:p>
          <a:p>
            <a:r>
              <a:rPr lang="en-US" dirty="0" smtClean="0"/>
              <a:t>Suppose </a:t>
            </a:r>
            <a:r>
              <a:rPr lang="en-US" dirty="0"/>
              <a:t>we want to test whether the average income of a population is $40,000 using a sample of data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1: Define </a:t>
            </a:r>
            <a:r>
              <a:rPr lang="en-US" dirty="0" smtClean="0"/>
              <a:t>Hypotheses</a:t>
            </a:r>
          </a:p>
          <a:p>
            <a:pPr lvl="2"/>
            <a:r>
              <a:rPr lang="en-US" b="1" dirty="0" smtClean="0"/>
              <a:t>Null </a:t>
            </a:r>
            <a:r>
              <a:rPr lang="en-US" b="1" dirty="0"/>
              <a:t>Hypothesis (H₀)</a:t>
            </a:r>
            <a:r>
              <a:rPr lang="en-US" dirty="0"/>
              <a:t>: The population mean income is $40,000.𝐻0:𝜇=40,000H 0​ :</a:t>
            </a:r>
            <a:r>
              <a:rPr lang="en-US" dirty="0" smtClean="0"/>
              <a:t>μ=40,000</a:t>
            </a:r>
          </a:p>
          <a:p>
            <a:pPr lvl="2"/>
            <a:r>
              <a:rPr lang="en-US" b="1" dirty="0" smtClean="0"/>
              <a:t>Alternative </a:t>
            </a:r>
            <a:r>
              <a:rPr lang="en-US" b="1" dirty="0"/>
              <a:t>Hypothesis (H₁): </a:t>
            </a:r>
            <a:r>
              <a:rPr lang="en-US" dirty="0"/>
              <a:t>The population mean income is not $40,000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𝐻</a:t>
            </a:r>
            <a:r>
              <a:rPr lang="en-US" dirty="0"/>
              <a:t>1:𝜇≠40,000H 1​ :</a:t>
            </a:r>
            <a:r>
              <a:rPr lang="en-US" dirty="0" smtClean="0"/>
              <a:t>μ=40,000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2: Collect Sample </a:t>
            </a:r>
            <a:r>
              <a:rPr lang="en-US" dirty="0" smtClean="0"/>
              <a:t>Data</a:t>
            </a:r>
          </a:p>
          <a:p>
            <a:pPr lvl="2"/>
            <a:r>
              <a:rPr lang="en-US" dirty="0" smtClean="0"/>
              <a:t>Suppose </a:t>
            </a:r>
            <a:r>
              <a:rPr lang="en-US" dirty="0"/>
              <a:t>we surveyed 100 people and calculated the following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Sample </a:t>
            </a:r>
            <a:r>
              <a:rPr lang="en-US" dirty="0"/>
              <a:t>mean (𝑥ˉxˉ ) = $42,500Sample standard deviation (𝑠s) = $</a:t>
            </a:r>
            <a:r>
              <a:rPr lang="en-US" dirty="0" smtClean="0"/>
              <a:t>5,000</a:t>
            </a:r>
          </a:p>
          <a:p>
            <a:pPr lvl="2"/>
            <a:r>
              <a:rPr lang="en-US" dirty="0" smtClean="0"/>
              <a:t>Sample </a:t>
            </a:r>
            <a:r>
              <a:rPr lang="en-US" dirty="0"/>
              <a:t>size (𝑛n) = </a:t>
            </a:r>
            <a:r>
              <a:rPr lang="en-US" dirty="0" smtClean="0"/>
              <a:t>100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3: </a:t>
            </a:r>
            <a:r>
              <a:rPr lang="en-US" dirty="0" smtClean="0"/>
              <a:t>Determine p-value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p-value is the probability of obtaining a test statistic as extreme as the observed </a:t>
            </a:r>
            <a:endParaRPr lang="en-US" dirty="0" smtClean="0"/>
          </a:p>
          <a:p>
            <a:pPr lvl="1"/>
            <a:r>
              <a:rPr lang="en-US" dirty="0" smtClean="0"/>
              <a:t>Step 4: </a:t>
            </a:r>
            <a:r>
              <a:rPr lang="en-US" dirty="0"/>
              <a:t>Compare p-value to Significance Level (</a:t>
            </a:r>
            <a:r>
              <a:rPr lang="en-US" dirty="0" smtClean="0"/>
              <a:t>𝛼)</a:t>
            </a:r>
            <a:r>
              <a:rPr lang="en-US" dirty="0"/>
              <a:t>If 𝛼=</a:t>
            </a:r>
            <a:r>
              <a:rPr lang="en-US" dirty="0" smtClean="0"/>
              <a:t>0.05:</a:t>
            </a:r>
          </a:p>
          <a:p>
            <a:pPr lvl="2"/>
            <a:r>
              <a:rPr lang="en-US" dirty="0" smtClean="0"/>
              <a:t>p-value </a:t>
            </a:r>
            <a:r>
              <a:rPr lang="en-US" dirty="0"/>
              <a:t>= 0.0001 is much smaller than </a:t>
            </a:r>
            <a:r>
              <a:rPr lang="en-US" dirty="0" smtClean="0"/>
              <a:t>0.05.</a:t>
            </a:r>
          </a:p>
          <a:p>
            <a:pPr lvl="2"/>
            <a:r>
              <a:rPr lang="en-US" smtClean="0"/>
              <a:t>Reject </a:t>
            </a:r>
            <a:r>
              <a:rPr lang="en-US"/>
              <a:t>𝐻</a:t>
            </a:r>
            <a:r>
              <a:rPr lang="en-US" smtClean="0"/>
              <a:t>0  </a:t>
            </a:r>
            <a:r>
              <a:rPr lang="en-US" dirty="0"/>
              <a:t>(the null hypothesis).</a:t>
            </a:r>
          </a:p>
        </p:txBody>
      </p:sp>
    </p:spTree>
    <p:extLst>
      <p:ext uri="{BB962C8B-B14F-4D97-AF65-F5344CB8AC3E}">
        <p14:creationId xmlns:p14="http://schemas.microsoft.com/office/powerpoint/2010/main" val="245964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Statistical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Applications include medical studies, market research, and quality control in manufacturing.</a:t>
            </a:r>
          </a:p>
          <a:p>
            <a:endParaRPr/>
          </a:p>
          <a:p>
            <a:r>
              <a:t>Example: In quality control, sampling a batch of products to infer the overall defect rate.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Statistical Modeling?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Statistical modeling represents relationships between variables using mathematical equations.</a:t>
            </a:r>
          </a:p>
          <a:p>
            <a:endParaRPr dirty="0"/>
          </a:p>
          <a:p>
            <a:r>
              <a:rPr dirty="0"/>
              <a:t>Example: Using a model to predict housing prices based on size, location, and </a:t>
            </a:r>
            <a:r>
              <a:rPr dirty="0" smtClean="0"/>
              <a:t>facilities.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1096</Words>
  <Application>Microsoft Office PowerPoint</Application>
  <PresentationFormat>On-screen Show (4:3)</PresentationFormat>
  <Paragraphs>100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Overview of Statistical Inference and Modeling</vt:lpstr>
      <vt:lpstr>Introduction to Statistical Inference</vt:lpstr>
      <vt:lpstr>Population vs Sample</vt:lpstr>
      <vt:lpstr>Confidence Intervals</vt:lpstr>
      <vt:lpstr>Hypothesis Testing</vt:lpstr>
      <vt:lpstr>P-value Concept</vt:lpstr>
      <vt:lpstr>PowerPoint Presentation</vt:lpstr>
      <vt:lpstr>Applications of Statistical Inference</vt:lpstr>
      <vt:lpstr>What is Statistical Modeling?</vt:lpstr>
      <vt:lpstr>Types of Models: Linear and Non-linear</vt:lpstr>
      <vt:lpstr>Assumptions in Statistical Modeling</vt:lpstr>
      <vt:lpstr>Introduction to Regression Analysis</vt:lpstr>
      <vt:lpstr>Model Evaluation Metrics</vt:lpstr>
      <vt:lpstr>Overfitting and Underfitting</vt:lpstr>
      <vt:lpstr>Practical Applications of Modeling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Statistical Inference and Modeling</dc:title>
  <dc:subject/>
  <dc:creator/>
  <cp:keywords/>
  <dc:description>generated using python-pptx</dc:description>
  <cp:lastModifiedBy>Arooj Khalil</cp:lastModifiedBy>
  <cp:revision>7</cp:revision>
  <dcterms:created xsi:type="dcterms:W3CDTF">2013-01-27T09:14:16Z</dcterms:created>
  <dcterms:modified xsi:type="dcterms:W3CDTF">2025-01-22T08:05:42Z</dcterms:modified>
  <cp:category/>
</cp:coreProperties>
</file>