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4551" r:id="rId1"/>
    <p:sldMasterId id="2147484625" r:id="rId2"/>
  </p:sldMasterIdLst>
  <p:notesMasterIdLst>
    <p:notesMasterId r:id="rId43"/>
  </p:notesMasterIdLst>
  <p:handoutMasterIdLst>
    <p:handoutMasterId r:id="rId44"/>
  </p:handoutMasterIdLst>
  <p:sldIdLst>
    <p:sldId id="1719" r:id="rId3"/>
    <p:sldId id="2253" r:id="rId4"/>
    <p:sldId id="1865" r:id="rId5"/>
    <p:sldId id="2529" r:id="rId6"/>
    <p:sldId id="2530" r:id="rId7"/>
    <p:sldId id="2531" r:id="rId8"/>
    <p:sldId id="2532" r:id="rId9"/>
    <p:sldId id="1905" r:id="rId10"/>
    <p:sldId id="1922" r:id="rId11"/>
    <p:sldId id="2473" r:id="rId12"/>
    <p:sldId id="2480" r:id="rId13"/>
    <p:sldId id="2482" r:id="rId14"/>
    <p:sldId id="2476" r:id="rId15"/>
    <p:sldId id="2481" r:id="rId16"/>
    <p:sldId id="2472" r:id="rId17"/>
    <p:sldId id="2477" r:id="rId18"/>
    <p:sldId id="2479" r:id="rId19"/>
    <p:sldId id="1926" r:id="rId20"/>
    <p:sldId id="1946" r:id="rId21"/>
    <p:sldId id="2483" r:id="rId22"/>
    <p:sldId id="1862" r:id="rId23"/>
    <p:sldId id="2523" r:id="rId24"/>
    <p:sldId id="2485" r:id="rId25"/>
    <p:sldId id="2492" r:id="rId26"/>
    <p:sldId id="2527" r:id="rId27"/>
    <p:sldId id="2501" r:id="rId28"/>
    <p:sldId id="2516" r:id="rId29"/>
    <p:sldId id="2518" r:id="rId30"/>
    <p:sldId id="2510" r:id="rId31"/>
    <p:sldId id="2524" r:id="rId32"/>
    <p:sldId id="2508" r:id="rId33"/>
    <p:sldId id="2509" r:id="rId34"/>
    <p:sldId id="2517" r:id="rId35"/>
    <p:sldId id="2528" r:id="rId36"/>
    <p:sldId id="2498" r:id="rId37"/>
    <p:sldId id="2533" r:id="rId38"/>
    <p:sldId id="2500" r:id="rId39"/>
    <p:sldId id="2503" r:id="rId40"/>
    <p:sldId id="1897" r:id="rId41"/>
    <p:sldId id="2525" r:id="rId42"/>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aS Compute Options" id="{4F1F8CE5-B2C3-456C-A812-418E477651AC}">
          <p14:sldIdLst>
            <p14:sldId id="1719"/>
            <p14:sldId id="2253"/>
          </p14:sldIdLst>
        </p14:section>
        <p14:section name="App Service Plans" id="{2F65BD05-5507-43B4-8D36-8216A9125082}">
          <p14:sldIdLst>
            <p14:sldId id="1865"/>
          </p14:sldIdLst>
        </p14:section>
        <p14:section name="Untitled Section" id="{42B445A9-A050-46D7-B061-AC7E167BC9AD}">
          <p14:sldIdLst>
            <p14:sldId id="2529"/>
            <p14:sldId id="2530"/>
            <p14:sldId id="2531"/>
            <p14:sldId id="2532"/>
            <p14:sldId id="1905"/>
            <p14:sldId id="1922"/>
            <p14:sldId id="2473"/>
            <p14:sldId id="2480"/>
            <p14:sldId id="2482"/>
          </p14:sldIdLst>
        </p14:section>
        <p14:section name="App Services" id="{4F66F9CE-5C35-44D8-8DF8-3031384F09D2}">
          <p14:sldIdLst>
            <p14:sldId id="2476"/>
            <p14:sldId id="2481"/>
            <p14:sldId id="2472"/>
            <p14:sldId id="2477"/>
            <p14:sldId id="2479"/>
            <p14:sldId id="1926"/>
            <p14:sldId id="1946"/>
            <p14:sldId id="2483"/>
            <p14:sldId id="1862"/>
            <p14:sldId id="2523"/>
            <p14:sldId id="2485"/>
            <p14:sldId id="2492"/>
            <p14:sldId id="2527"/>
            <p14:sldId id="2501"/>
            <p14:sldId id="2516"/>
            <p14:sldId id="2518"/>
            <p14:sldId id="2510"/>
            <p14:sldId id="2524"/>
            <p14:sldId id="2508"/>
            <p14:sldId id="2509"/>
            <p14:sldId id="2517"/>
            <p14:sldId id="2528"/>
            <p14:sldId id="2498"/>
            <p14:sldId id="2533"/>
            <p14:sldId id="2500"/>
            <p14:sldId id="2503"/>
            <p14:sldId id="1897"/>
            <p14:sldId id="252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100"/>
    <a:srgbClr val="243A5E"/>
    <a:srgbClr val="0067B4"/>
    <a:srgbClr val="0070C4"/>
    <a:srgbClr val="EDEDED"/>
    <a:srgbClr val="EBEBEB"/>
    <a:srgbClr val="59B4D9"/>
    <a:srgbClr val="FFFFFF"/>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019F7D-462E-4534-B7BA-9F1F5ABDB319}" v="13" dt="2024-10-22T14:52:26.3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175" autoAdjust="0"/>
    <p:restoredTop sz="74057" autoAdjust="0"/>
  </p:normalViewPr>
  <p:slideViewPr>
    <p:cSldViewPr snapToGrid="0">
      <p:cViewPr varScale="1">
        <p:scale>
          <a:sx n="50" d="100"/>
          <a:sy n="50" d="100"/>
        </p:scale>
        <p:origin x="308" y="44"/>
      </p:cViewPr>
      <p:guideLst/>
    </p:cSldViewPr>
  </p:slideViewPr>
  <p:notesTextViewPr>
    <p:cViewPr>
      <p:scale>
        <a:sx n="1" d="1"/>
        <a:sy n="1" d="1"/>
      </p:scale>
      <p:origin x="0" y="-10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6.xml"/><Relationship Id="rId51" Type="http://schemas.microsoft.com/office/2018/10/relationships/authors" Targe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11/4/2024 9:29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11/4/2024 9:28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panose="020B0502040204020203"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panose="020B0502040204020203"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learn.microsoft.com/en-us/azure/aks/virtual-nodes-cli" TargetMode="External"/><Relationship Id="rId2" Type="http://schemas.openxmlformats.org/officeDocument/2006/relationships/slide" Target="../slides/slide38.xml"/><Relationship Id="rId1" Type="http://schemas.openxmlformats.org/officeDocument/2006/relationships/notesMaster" Target="../notesMasters/notesMaster1.xml"/><Relationship Id="rId4" Type="http://schemas.openxmlformats.org/officeDocument/2006/relationships/hyperlink" Target="https://virtual-kubelet.io/" TargetMode="Externa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learn.microsoft.com/en-us/iis/manage/configuring-security/how-to-set-up-ssl-on-iis" TargetMode="External"/><Relationship Id="rId2" Type="http://schemas.openxmlformats.org/officeDocument/2006/relationships/slide" Target="../slides/slide7.xml"/><Relationship Id="rId1" Type="http://schemas.openxmlformats.org/officeDocument/2006/relationships/notesMaster" Target="../notesMasters/notesMaster1.xml"/><Relationship Id="rId5" Type="http://schemas.openxmlformats.org/officeDocument/2006/relationships/hyperlink" Target="https://support.microsoft.com/en-us/topic/how-to-reset-the-hosts-file-back-to-the-default-c2a43f9d-e176-c6f3-e4ef-3500277a6dae" TargetMode="External"/><Relationship Id="rId4" Type="http://schemas.openxmlformats.org/officeDocument/2006/relationships/hyperlink" Target="https://msftwebcast.com/2019/11/create-and-bind-a-self-signed-certificate-in-iis-10.html"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Scale up an app in Azure App Service - https://docs.microsoft.com/azure/app-service/manage-scale-up</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16700556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Get started with Autoscale in Azure </a:t>
            </a:r>
            <a:r>
              <a:rPr lang="en-US"/>
              <a:t>- https://docs.microsoft.com/azure/app-service/manage-scale-up</a:t>
            </a:r>
          </a:p>
          <a:p>
            <a:r>
              <a:rPr lang="en-US"/>
              <a:t>?</a:t>
            </a:r>
            <a:r>
              <a:rPr lang="en-US" dirty="0"/>
              <a:t>toc=/azure/app-service/toc.json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1811783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8289312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kern="0" dirty="0">
                <a:effectLst/>
                <a:latin typeface="Calibri" panose="020F0502020204030204" pitchFamily="34" charset="0"/>
                <a:cs typeface="Times New Roman" panose="02020603050405020304" pitchFamily="18" charset="0"/>
              </a:rPr>
              <a:t>Deploy and manage Azure compute resources (25-30%)</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0" dirty="0">
                <a:effectLst/>
                <a:latin typeface="Calibri" panose="020F0502020204030204" pitchFamily="34" charset="0"/>
                <a:ea typeface="Times New Roman" panose="02020603050405020304" pitchFamily="18" charset="0"/>
                <a:cs typeface="Calibri" panose="020F0502020204030204" pitchFamily="34" charset="0"/>
              </a:rPr>
              <a:t>Create and configure Web Apps</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a:t>
            </a:r>
          </a:p>
          <a:p>
            <a:pPr marL="285750" marR="0" lvl="0" indent="-2857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dirty="0">
                <a:effectLst/>
                <a:latin typeface="Calibri" panose="020F0502020204030204" pitchFamily="34" charset="0"/>
                <a:ea typeface="Times New Roman" panose="02020603050405020304" pitchFamily="18" charset="0"/>
                <a:cs typeface="Times New Roman" panose="02020603050405020304" pitchFamily="18" charset="0"/>
              </a:rPr>
              <a:t>Create and configure App Service Plans</a:t>
            </a:r>
          </a:p>
          <a:p>
            <a:r>
              <a:rPr lang="en-US" sz="850" dirty="0">
                <a:cs typeface="Segoe UI" panose="020B0502040204020203" pitchFamily="34" charset="0"/>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Manage an App Service plan in Azure - https://docs.microsoft.com/azure/app-service/app-service-plan-manage</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3702752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Set up staging environments - https://docs.microsoft.com/azure/?toapp-service/web-sites-staged-publishingc=%2Fazure%2Fapp-service%2Ftoc.json#add-a-deployment-slot</a:t>
            </a:r>
          </a:p>
          <a:p>
            <a:endParaRPr lang="en-US" dirty="0"/>
          </a:p>
          <a:p>
            <a:r>
              <a:rPr lang="en-US" dirty="0"/>
              <a:t>App Service Web App – block web access to non-production deployment slots - http://ruslany.net/2014/04/azure-web-sites-block-web-access-to-non-production-deployment-slots/</a:t>
            </a:r>
          </a:p>
          <a:p>
            <a:endParaRPr lang="en-US" dirty="0"/>
          </a:p>
          <a:p>
            <a:r>
              <a:rPr lang="en-US" dirty="0"/>
              <a:t>✔ Each App Service plan mode supports a different number of deployment slots. To find out the number of slots your app’s mode supports, see App Service Limits. </a:t>
            </a:r>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https://learn.microsoft.com/en-us/azure/app-service/overview-security#client-authentication-and-authorization</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These Learn modules are part of the </a:t>
            </a:r>
            <a:r>
              <a:rPr lang="en-US" b="0" i="0" dirty="0">
                <a:solidFill>
                  <a:srgbClr val="171717"/>
                </a:solidFill>
                <a:effectLst/>
                <a:latin typeface="Segoe UI" panose="020B0502040204020203" pitchFamily="34" charset="0"/>
              </a:rPr>
              <a:t>AZ-104: Deploy and manage Azure compute resources (https://docs.microsoft.com/learn/paths/az-104-manage-compute-resources/) learning path. </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https://learn.microsoft.com/en-us/azure/app-service/app-service-web-tutorial-custom-domain?tabs=root%2Cazurecli#configure-a-custom-domain</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35530308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https://docs.microsoft.com/azure/app-service/web-sites-backup</a:t>
            </a:r>
          </a:p>
          <a:p>
            <a:endParaRPr lang="en-US" dirty="0"/>
          </a:p>
          <a:p>
            <a:r>
              <a:rPr lang="en-US" dirty="0"/>
              <a:t>Configure partial backups - https://docs.microsoft.com/azure/app-service/web-sites-backup</a:t>
            </a:r>
          </a:p>
          <a:p>
            <a:r>
              <a:rPr lang="en-US" dirty="0"/>
              <a:t>https://learn.microsoft.com/en-us/azure/app-service/manage-backup?tabs=portal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List at least three administrator tasks for an organization’s web app.</a:t>
            </a:r>
          </a:p>
          <a:p>
            <a:pPr marL="0" marR="365760" lvl="0" indent="0">
              <a:lnSpc>
                <a:spcPct val="107000"/>
              </a:lnSpc>
              <a:spcBef>
                <a:spcPts val="0"/>
              </a:spcBef>
              <a:spcAft>
                <a:spcPts val="800"/>
              </a:spcAft>
              <a:buFont typeface="+mj-lt"/>
              <a:buNone/>
            </a:pPr>
            <a:endParaRPr lang="en-US" sz="1800" dirty="0">
              <a:solidFill>
                <a:srgbClr val="505050"/>
              </a:solidFill>
              <a:effectLst/>
              <a:latin typeface="Calibri" panose="020F0502020204030204"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If you are administering an Azure web app you will need to monitor, secure, and backup the app. </a:t>
            </a:r>
          </a:p>
          <a:p>
            <a:pPr marL="285750" marR="365760" lvl="0" indent="-285750">
              <a:lnSpc>
                <a:spcPct val="107000"/>
              </a:lnSpc>
              <a:spcBef>
                <a:spcPts val="0"/>
              </a:spcBef>
              <a:spcAft>
                <a:spcPts val="800"/>
              </a:spcAft>
              <a:buFont typeface="Arial" panose="020B0604020202020204" pitchFamily="34" charset="0"/>
              <a:buChar char="•"/>
            </a:pPr>
            <a:r>
              <a:rPr lang="en-US" sz="1800" dirty="0">
                <a:solidFill>
                  <a:srgbClr val="505050"/>
                </a:solidFill>
                <a:effectLst/>
                <a:latin typeface="Calibri" panose="020F0502020204030204" pitchFamily="34" charset="0"/>
                <a:ea typeface="Segoe UI" panose="020B0502040204020203" pitchFamily="34" charset="0"/>
                <a:cs typeface="Segoe UI (Body)"/>
              </a:rPr>
              <a:t>Monitoring includes usage stats, outages, page views, user sessions, performance, and troubleshooting. </a:t>
            </a:r>
          </a:p>
          <a:p>
            <a:pPr marL="285750" marR="365760" lvl="0" indent="-285750">
              <a:lnSpc>
                <a:spcPct val="107000"/>
              </a:lnSpc>
              <a:spcBef>
                <a:spcPts val="0"/>
              </a:spcBef>
              <a:spcAft>
                <a:spcPts val="800"/>
              </a:spcAft>
              <a:buFont typeface="Arial" panose="020B0604020202020204" pitchFamily="34" charset="0"/>
              <a:buChar char="•"/>
            </a:pPr>
            <a:r>
              <a:rPr lang="en-US" sz="1800" dirty="0">
                <a:solidFill>
                  <a:srgbClr val="505050"/>
                </a:solidFill>
                <a:effectLst/>
                <a:latin typeface="Calibri" panose="020F0502020204030204" pitchFamily="34" charset="0"/>
                <a:ea typeface="Segoe UI" panose="020B0502040204020203" pitchFamily="34" charset="0"/>
                <a:cs typeface="Segoe UI (Body)"/>
              </a:rPr>
              <a:t>Securing tasks include access, authentication, certificates, and identity. </a:t>
            </a:r>
          </a:p>
          <a:p>
            <a:pPr marL="285750" marR="365760" lvl="0" indent="-285750">
              <a:lnSpc>
                <a:spcPct val="107000"/>
              </a:lnSpc>
              <a:spcBef>
                <a:spcPts val="0"/>
              </a:spcBef>
              <a:spcAft>
                <a:spcPts val="800"/>
              </a:spcAft>
              <a:buFont typeface="Arial" panose="020B0604020202020204" pitchFamily="34" charset="0"/>
              <a:buChar char="•"/>
            </a:pPr>
            <a:r>
              <a:rPr lang="en-US" sz="1800" dirty="0">
                <a:solidFill>
                  <a:srgbClr val="505050"/>
                </a:solidFill>
                <a:effectLst/>
                <a:latin typeface="Calibri" panose="020F0502020204030204" pitchFamily="34" charset="0"/>
                <a:ea typeface="Segoe UI" panose="020B0502040204020203" pitchFamily="34" charset="0"/>
                <a:cs typeface="Segoe UI (Body)"/>
              </a:rPr>
              <a:t>Backup decisions make sure all parts of the app can be restored, as well as frequency of the backups. </a:t>
            </a:r>
          </a:p>
          <a:p>
            <a:pPr marL="285750" marR="365760" lvl="0" indent="-285750">
              <a:lnSpc>
                <a:spcPct val="107000"/>
              </a:lnSpc>
              <a:spcBef>
                <a:spcPts val="0"/>
              </a:spcBef>
              <a:spcAft>
                <a:spcPts val="800"/>
              </a:spcAft>
              <a:buFont typeface="Arial" panose="020B0604020202020204" pitchFamily="34" charset="0"/>
              <a:buChar char="•"/>
            </a:pPr>
            <a:r>
              <a:rPr lang="en-US" sz="1800" dirty="0">
                <a:solidFill>
                  <a:srgbClr val="505050"/>
                </a:solidFill>
                <a:effectLst/>
                <a:latin typeface="Calibri" panose="020F0502020204030204" pitchFamily="34" charset="0"/>
                <a:ea typeface="Segoe UI" panose="020B0502040204020203" pitchFamily="34" charset="0"/>
                <a:cs typeface="Segoe UI (Body)"/>
              </a:rPr>
              <a:t>Creating a custom domain name is another important task; there are certainly other important tasks.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22</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117650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sizing and scaling for Azure Container Instances.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container groups for Azure Container Instances.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8040953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Containers vs. virtual machines - https://docs.microsoft.com/virtualization/windowscontainers/about/containers-vs-</a:t>
            </a:r>
            <a:endParaRPr lang="en-US" sz="1800" b="0" i="0" u="none" strike="noStrike" dirty="0">
              <a:effectLst/>
              <a:latin typeface="Arial" panose="020B0604020202020204"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1426432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Azure Container Instances? - https://docs.microsoft.com/azure/container-instances/container-instances-overview</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4508753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Quickstart: Deploy a container instance in Azure using the Azure portal - https://docs.microsoft.com/azure/container-instances/container-instances-quickstart-portal</a:t>
            </a:r>
          </a:p>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11547107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b="0" i="0" kern="1200" dirty="0">
                <a:solidFill>
                  <a:schemeClr val="tx1"/>
                </a:solidFill>
                <a:effectLst/>
                <a:cs typeface="Segoe UI" panose="020B0502040204020203" pitchFamily="34" charset="0"/>
              </a:rPr>
              <a:t>Docker on Azure -  </a:t>
            </a:r>
            <a:r>
              <a:rPr lang="en-US" b="0" dirty="0"/>
              <a:t>https://azure.microsoft.com/services/kubernetes-service/docker/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9915315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at least two differences between containers and virtual machines. </a:t>
            </a:r>
          </a:p>
          <a:p>
            <a:pPr marL="0" marR="365760" lvl="0" indent="0">
              <a:lnSpc>
                <a:spcPct val="107000"/>
              </a:lnSpc>
              <a:spcBef>
                <a:spcPts val="0"/>
              </a:spcBef>
              <a:spcAft>
                <a:spcPts val="800"/>
              </a:spcAft>
              <a:buFont typeface="+mj-lt"/>
              <a:buNone/>
            </a:pP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505050"/>
                </a:solidFill>
                <a:effectLst/>
                <a:latin typeface="Calibri" panose="020F0502020204030204" pitchFamily="34" charset="0"/>
                <a:ea typeface="Segoe UI" panose="020B0502040204020203" pitchFamily="34" charset="0"/>
                <a:cs typeface="Segoe UI (Body)"/>
              </a:rPr>
              <a:t>Containers provide only lightweight isolation, whereas VMs provide complete isolation. VMs run the entire operating systems, but containers only run the OS services that are needed. Containers are deployed with Docker and orchestrated with Azure Kubernetes service. VMs are deployed and managed  different tools with Azure. Containers can use local disk storage or file shares. VMs use a virtual hard disk and file shares.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30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19622220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solidFill>
                  <a:srgbClr val="000000"/>
                </a:solidFill>
                <a:effectLst/>
                <a:latin typeface="Consolas" panose="020B0609020204030204" pitchFamily="49" charset="0"/>
              </a:rPr>
              <a:t>Instructor – </a:t>
            </a:r>
            <a:r>
              <a:rPr lang="en-US" b="0" dirty="0">
                <a:solidFill>
                  <a:srgbClr val="000000"/>
                </a:solidFill>
                <a:effectLst/>
                <a:latin typeface="Consolas" panose="020B0609020204030204" pitchFamily="49" charset="0"/>
              </a:rPr>
              <a:t>optional slides at the end of the presentation. </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Deploy and manage Azure compute resources (20–25%)</a:t>
            </a:r>
          </a:p>
          <a:p>
            <a:r>
              <a:rPr lang="en-US" b="0" dirty="0">
                <a:solidFill>
                  <a:srgbClr val="000000"/>
                </a:solidFill>
                <a:effectLst/>
                <a:latin typeface="Consolas" panose="020B0609020204030204" pitchFamily="49" charset="0"/>
              </a:rPr>
              <a:t>Create and configure containers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storage for Azure Kubernetes Service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scaling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Configure network connections for AKS.</a:t>
            </a:r>
          </a:p>
          <a:p>
            <a:r>
              <a:rPr lang="en-US" b="0" dirty="0">
                <a:solidFill>
                  <a:srgbClr val="0000FF"/>
                </a:solidFill>
                <a:effectLst/>
                <a:latin typeface="Consolas" panose="020B0609020204030204" pitchFamily="49" charset="0"/>
              </a:rPr>
              <a:t>* </a:t>
            </a:r>
            <a:r>
              <a:rPr lang="en-US" b="0" dirty="0">
                <a:solidFill>
                  <a:srgbClr val="000000"/>
                </a:solidFill>
                <a:effectLst/>
                <a:latin typeface="Consolas" panose="020B0609020204030204" pitchFamily="49" charset="0"/>
              </a:rPr>
              <a:t>Upgrade an AKS cluster.</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solidFill>
                  <a:srgbClr val="171717"/>
                </a:solidFill>
                <a:effectLst/>
                <a:latin typeface="Segoe UI" panose="020B0502040204020203" pitchFamily="34" charset="0"/>
              </a:rPr>
              <a:t>Kubernetes core concepts for Azure Kubernetes Service (AKS) - https://docs.microsoft.com/azure/aks/concepts-clusters-workloads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11/4/2024 9:28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33</a:t>
            </a:fld>
            <a:endParaRPr lang="en-US" dirty="0"/>
          </a:p>
        </p:txBody>
      </p:sp>
    </p:spTree>
    <p:extLst>
      <p:ext uri="{BB962C8B-B14F-4D97-AF65-F5344CB8AC3E}">
        <p14:creationId xmlns:p14="http://schemas.microsoft.com/office/powerpoint/2010/main" val="23417689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https://kodekloud.com/blog/kube-proxy/</a:t>
            </a:r>
          </a:p>
          <a:p>
            <a:r>
              <a:rPr lang="en-US" dirty="0"/>
              <a:t>https://kubernetes.io/docs/concepts/architecture/#kubelet</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34</a:t>
            </a:fld>
            <a:endParaRPr lang="en-US" dirty="0"/>
          </a:p>
        </p:txBody>
      </p:sp>
    </p:spTree>
    <p:extLst>
      <p:ext uri="{BB962C8B-B14F-4D97-AF65-F5344CB8AC3E}">
        <p14:creationId xmlns:p14="http://schemas.microsoft.com/office/powerpoint/2010/main" val="32380186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Storage options for applications in Azure Kubernetes Service (AKS) - https://docs.microsoft.com/azure/aks/concepts-storage</a:t>
            </a:r>
          </a:p>
          <a:p>
            <a:endParaRPr lang="en-US" dirty="0"/>
          </a:p>
          <a:p>
            <a:r>
              <a:rPr lang="en-US" b="0" i="0" dirty="0">
                <a:solidFill>
                  <a:srgbClr val="161616"/>
                </a:solidFill>
                <a:effectLst/>
                <a:latin typeface="Segoe UI" panose="020B0502040204020203" pitchFamily="34" charset="0"/>
              </a:rPr>
              <a:t> </a:t>
            </a:r>
            <a:r>
              <a:rPr lang="en-US" b="0" i="1" dirty="0">
                <a:solidFill>
                  <a:srgbClr val="161616"/>
                </a:solidFill>
                <a:effectLst/>
                <a:latin typeface="Segoe UI" panose="020B0502040204020203" pitchFamily="34" charset="0"/>
              </a:rPr>
              <a:t>Persistent Volume</a:t>
            </a:r>
            <a:r>
              <a:rPr lang="en-US" b="0" i="0" dirty="0">
                <a:solidFill>
                  <a:srgbClr val="161616"/>
                </a:solidFill>
                <a:effectLst/>
                <a:latin typeface="Segoe UI" panose="020B0502040204020203" pitchFamily="34" charset="0"/>
              </a:rPr>
              <a:t> (PV) is a storage resource created and managed by the Kubernetes API that can exist beyond the lifetime of an individual pod.  </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 persistent volume claim (PVC) requests storage of a particular storage class, access mode, and size. </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35</a:t>
            </a:fld>
            <a:endParaRPr lang="en-US" dirty="0"/>
          </a:p>
        </p:txBody>
      </p:sp>
    </p:spTree>
    <p:extLst>
      <p:ext uri="{BB962C8B-B14F-4D97-AF65-F5344CB8AC3E}">
        <p14:creationId xmlns:p14="http://schemas.microsoft.com/office/powerpoint/2010/main" val="37063370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385075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Scaling options for applications in Azure Kubernetes Service (AKS) - https://docs.microsoft.com/azure/aks/concepts-scale</a:t>
            </a:r>
          </a:p>
          <a:p>
            <a:endParaRPr lang="en-US" dirty="0"/>
          </a:p>
          <a:p>
            <a:r>
              <a:rPr lang="en-US" b="0" i="0" dirty="0">
                <a:solidFill>
                  <a:srgbClr val="161616"/>
                </a:solidFill>
                <a:effectLst/>
                <a:latin typeface="Segoe UI" panose="020B0502040204020203" pitchFamily="34" charset="0"/>
              </a:rPr>
              <a:t>Kubernetes uses the horizontal pod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(HPA) to monitor the resource demand and automatically scale the number of pods. By default, the HPA checks the Metrics API every 15 seconds for any required changes in replica count, and the Metrics API retrieves data from the </a:t>
            </a:r>
            <a:r>
              <a:rPr lang="en-US" b="0" i="0" dirty="0" err="1">
                <a:solidFill>
                  <a:srgbClr val="161616"/>
                </a:solidFill>
                <a:effectLst/>
                <a:latin typeface="Segoe UI" panose="020B0502040204020203" pitchFamily="34" charset="0"/>
              </a:rPr>
              <a:t>Kubelet</a:t>
            </a:r>
            <a:r>
              <a:rPr lang="en-US" b="0" i="0" dirty="0">
                <a:solidFill>
                  <a:srgbClr val="161616"/>
                </a:solidFill>
                <a:effectLst/>
                <a:latin typeface="Segoe UI" panose="020B0502040204020203" pitchFamily="34" charset="0"/>
              </a:rPr>
              <a:t> every 60 seconds. So, the HPA is updated every 60 seconds. When changes are required, the number of replicas is increased or decreased accordingly. HPA works with AKS clusters that deployed the Metrics Server for Kubernetes version 1.8 and higher.</a:t>
            </a:r>
          </a:p>
          <a:p>
            <a:endParaRPr lang="en-US" b="0" i="0" dirty="0">
              <a:solidFill>
                <a:srgbClr val="161616"/>
              </a:solidFill>
              <a:effectLst/>
              <a:latin typeface="Segoe UI" panose="020B05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161616"/>
                </a:solidFill>
                <a:effectLst/>
                <a:latin typeface="Segoe UI" panose="020B0502040204020203" pitchFamily="34" charset="0"/>
              </a:rPr>
              <a:t>Cluster </a:t>
            </a:r>
            <a:r>
              <a:rPr lang="en-US" b="1" i="0" dirty="0" err="1">
                <a:solidFill>
                  <a:srgbClr val="161616"/>
                </a:solidFill>
                <a:effectLst/>
                <a:latin typeface="Segoe UI" panose="020B0502040204020203" pitchFamily="34" charset="0"/>
              </a:rPr>
              <a:t>autoscaler</a:t>
            </a:r>
            <a:endParaRPr lang="en-US" b="1" i="0" dirty="0">
              <a:solidFill>
                <a:srgbClr val="161616"/>
              </a:solidFill>
              <a:effectLst/>
              <a:latin typeface="Segoe UI" panose="020B0502040204020203" pitchFamily="34" charset="0"/>
            </a:endParaRPr>
          </a:p>
          <a:p>
            <a:endParaRPr lang="en-US" dirty="0"/>
          </a:p>
          <a:p>
            <a:r>
              <a:rPr lang="en-US" b="0" i="0" dirty="0">
                <a:solidFill>
                  <a:srgbClr val="161616"/>
                </a:solidFill>
                <a:effectLst/>
                <a:latin typeface="Segoe UI" panose="020B0502040204020203" pitchFamily="34" charset="0"/>
              </a:rPr>
              <a:t>To respond to changing pod demands, the Kubernetes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adjusts the number of nodes based on the requested compute resources in the node pool. By default,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checks the Metrics API server every 10 seconds for any required changes in node count. If the cluster </a:t>
            </a:r>
            <a:r>
              <a:rPr lang="en-US" b="0" i="0" dirty="0" err="1">
                <a:solidFill>
                  <a:srgbClr val="161616"/>
                </a:solidFill>
                <a:effectLst/>
                <a:latin typeface="Segoe UI" panose="020B0502040204020203" pitchFamily="34" charset="0"/>
              </a:rPr>
              <a:t>autoscaler</a:t>
            </a:r>
            <a:r>
              <a:rPr lang="en-US" b="0" i="0" dirty="0">
                <a:solidFill>
                  <a:srgbClr val="161616"/>
                </a:solidFill>
                <a:effectLst/>
                <a:latin typeface="Segoe UI" panose="020B0502040204020203" pitchFamily="34" charset="0"/>
              </a:rPr>
              <a:t> determines that a change is required, the number of nodes in your AKS cluster is increased or decreased accordingly. </a:t>
            </a:r>
          </a:p>
          <a:p>
            <a:endParaRPr lang="en-US" b="0" i="0">
              <a:solidFill>
                <a:srgbClr val="161616"/>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37</a:t>
            </a:fld>
            <a:endParaRPr lang="en-US" dirty="0"/>
          </a:p>
        </p:txBody>
      </p:sp>
    </p:spTree>
    <p:extLst>
      <p:ext uri="{BB962C8B-B14F-4D97-AF65-F5344CB8AC3E}">
        <p14:creationId xmlns:p14="http://schemas.microsoft.com/office/powerpoint/2010/main" val="30605126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https://learn.microsoft.com/en-us/azure/aks/concepts-scale</a:t>
            </a:r>
          </a:p>
          <a:p>
            <a:endParaRPr lang="en-US"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1" i="0" dirty="0">
                <a:solidFill>
                  <a:srgbClr val="161616"/>
                </a:solidFill>
                <a:effectLst/>
                <a:latin typeface="Segoe UI" panose="020B0502040204020203" pitchFamily="34" charset="0"/>
              </a:rPr>
              <a:t>Burst to Azure Container Instances (ACI)</a:t>
            </a:r>
          </a:p>
          <a:p>
            <a:r>
              <a:rPr lang="en-US" b="0" i="0" dirty="0">
                <a:solidFill>
                  <a:srgbClr val="161616"/>
                </a:solidFill>
                <a:effectLst/>
                <a:latin typeface="Segoe UI" panose="020B0502040204020203" pitchFamily="34" charset="0"/>
              </a:rPr>
              <a:t>To rapidly scale your AKS cluster, you can integrate with Azure Container Instances (ACI). Kubernetes has built-in components to scale the replica and node count. </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ACI lets you quickly deploy container instances without extra infrastructure overhead. When you connect with AKS, ACI becomes a secured, logical extension of your AKS cluster. The </a:t>
            </a:r>
            <a:r>
              <a:rPr lang="en-US" b="0" i="0" u="none" strike="noStrike" dirty="0">
                <a:effectLst/>
                <a:latin typeface="Segoe UI" panose="020B0502040204020203" pitchFamily="34" charset="0"/>
                <a:hlinkClick r:id="rId3"/>
              </a:rPr>
              <a:t>virtual nodes</a:t>
            </a:r>
            <a:r>
              <a:rPr lang="en-US" b="0" i="0" dirty="0">
                <a:solidFill>
                  <a:srgbClr val="161616"/>
                </a:solidFill>
                <a:effectLst/>
                <a:latin typeface="Segoe UI" panose="020B0502040204020203" pitchFamily="34" charset="0"/>
              </a:rPr>
              <a:t> component, which is based on </a:t>
            </a:r>
            <a:r>
              <a:rPr lang="en-US" b="0" i="0" u="none" strike="noStrike" dirty="0">
                <a:effectLst/>
                <a:latin typeface="Segoe UI" panose="020B0502040204020203" pitchFamily="34" charset="0"/>
                <a:hlinkClick r:id="rId4"/>
              </a:rPr>
              <a:t>virtual </a:t>
            </a:r>
            <a:r>
              <a:rPr lang="en-US" b="0" i="0" u="none" strike="noStrike" dirty="0" err="1">
                <a:effectLst/>
                <a:latin typeface="Segoe UI" panose="020B0502040204020203" pitchFamily="34" charset="0"/>
                <a:hlinkClick r:id="rId4"/>
              </a:rPr>
              <a:t>Kubelet</a:t>
            </a:r>
            <a:r>
              <a:rPr lang="en-US" b="0" i="0" dirty="0">
                <a:solidFill>
                  <a:srgbClr val="161616"/>
                </a:solidFill>
                <a:effectLst/>
                <a:latin typeface="Segoe UI" panose="020B0502040204020203" pitchFamily="34" charset="0"/>
              </a:rPr>
              <a:t>, is installed in your AKS cluster that presents ACI as a virtual Kubernetes node. Kubernetes can then schedule pods that run as ACI instances through virtual nodes, not as pods on VM nodes directly in your AKS cluster.</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38</a:t>
            </a:fld>
            <a:endParaRPr lang="en-US" dirty="0"/>
          </a:p>
        </p:txBody>
      </p:sp>
    </p:spTree>
    <p:extLst>
      <p:ext uri="{BB962C8B-B14F-4D97-AF65-F5344CB8AC3E}">
        <p14:creationId xmlns:p14="http://schemas.microsoft.com/office/powerpoint/2010/main" val="14857783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QuickStart: </a:t>
            </a:r>
            <a:r>
              <a:rPr lang="en-US" sz="882" b="0" i="0" u="none" strike="noStrike" kern="1200" dirty="0">
                <a:solidFill>
                  <a:schemeClr val="tx1"/>
                </a:solidFill>
                <a:effectLst/>
                <a:ea typeface="+mn-ea"/>
                <a:cs typeface="+mn-cs"/>
              </a:rPr>
              <a:t>Deploy an Azure Kubernetes Service (AKS) cluster using the Azure portal</a:t>
            </a:r>
            <a:r>
              <a:rPr lang="en-US" b="0" dirty="0"/>
              <a:t> – </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0" dirty="0"/>
          </a:p>
          <a:p>
            <a:pPr marL="0" marR="0" lvl="0" indent="0" algn="l" defTabSz="932742" rtl="0" eaLnBrk="1" fontAlgn="auto" latinLnBrk="0" hangingPunct="1">
              <a:lnSpc>
                <a:spcPct val="90000"/>
              </a:lnSpc>
              <a:spcBef>
                <a:spcPts val="0"/>
              </a:spcBef>
              <a:spcAft>
                <a:spcPts val="340"/>
              </a:spcAft>
              <a:buClrTx/>
              <a:buSzTx/>
              <a:buFontTx/>
              <a:buNone/>
              <a:tabLst/>
              <a:defRPr/>
            </a:pPr>
            <a:r>
              <a:rPr lang="en-US" b="0" dirty="0"/>
              <a:t>https://docs.microsoft.com/azure/aks/kubernetes-walkthrough-portal</a:t>
            </a:r>
          </a:p>
          <a:p>
            <a:r>
              <a:rPr lang="en-US" b="0" dirty="0"/>
              <a:t>https://learn.microsoft.com/en-us/azure/aks/tutorial-kubernetes-prepare-app?tabs=azure-cli</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pricing - https://azure.microsoft.com/pricing/details/app-service/windows/</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1809149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365760" lvl="0" indent="0">
              <a:lnSpc>
                <a:spcPct val="107000"/>
              </a:lnSpc>
              <a:spcBef>
                <a:spcPts val="0"/>
              </a:spcBef>
              <a:spcAft>
                <a:spcPts val="800"/>
              </a:spcAft>
              <a:buFont typeface="+mj-lt"/>
              <a:buNone/>
            </a:pPr>
            <a:r>
              <a:rPr lang="en-US" sz="1800" dirty="0">
                <a:solidFill>
                  <a:srgbClr val="505050"/>
                </a:solidFill>
                <a:effectLst/>
                <a:latin typeface="Calibri" panose="020F0502020204030204" pitchFamily="34" charset="0"/>
                <a:ea typeface="Segoe UI" panose="020B0502040204020203" pitchFamily="34" charset="0"/>
                <a:cs typeface="Segoe UI (Body)"/>
              </a:rPr>
              <a:t>Describe how Azure Kubernetes service pools, nodes, and pods work together. </a:t>
            </a:r>
          </a:p>
          <a:p>
            <a:pPr marL="0" marR="365760" lvl="0" indent="0">
              <a:lnSpc>
                <a:spcPct val="107000"/>
              </a:lnSpc>
              <a:spcBef>
                <a:spcPts val="0"/>
              </a:spcBef>
              <a:spcAft>
                <a:spcPts val="800"/>
              </a:spcAft>
              <a:buFont typeface="+mj-lt"/>
              <a:buNone/>
            </a:pPr>
            <a:endParaRPr lang="en-US" sz="1800" b="0" dirty="0">
              <a:solidFill>
                <a:srgbClr val="505050"/>
              </a:solidFill>
              <a:effectLst/>
              <a:latin typeface="Segoe UI" panose="020B0502040204020203" pitchFamily="34" charset="0"/>
              <a:ea typeface="Segoe UI" panose="020B0502040204020203" pitchFamily="34" charset="0"/>
              <a:cs typeface="Segoe UI (Body)"/>
            </a:endParaRPr>
          </a:p>
          <a:p>
            <a:pPr marL="0" marR="365760" lvl="0" indent="0">
              <a:lnSpc>
                <a:spcPct val="107000"/>
              </a:lnSpc>
              <a:spcBef>
                <a:spcPts val="0"/>
              </a:spcBef>
              <a:spcAft>
                <a:spcPts val="800"/>
              </a:spcAft>
              <a:buFont typeface="+mj-lt"/>
              <a:buNone/>
            </a:pPr>
            <a:r>
              <a:rPr lang="en-US" sz="1800" b="1" dirty="0">
                <a:solidFill>
                  <a:srgbClr val="505050"/>
                </a:solidFill>
                <a:effectLst/>
                <a:latin typeface="Calibri" panose="020F0502020204030204" pitchFamily="34" charset="0"/>
                <a:ea typeface="Segoe UI" panose="020B0502040204020203" pitchFamily="34" charset="0"/>
                <a:cs typeface="Segoe UI (Body)"/>
              </a:rPr>
              <a:t>Answer: </a:t>
            </a:r>
            <a:r>
              <a:rPr lang="en-US" sz="1800" dirty="0">
                <a:solidFill>
                  <a:srgbClr val="000000"/>
                </a:solidFill>
                <a:effectLst/>
                <a:latin typeface="Calibri" panose="020F0502020204030204" pitchFamily="34" charset="0"/>
                <a:ea typeface="Segoe UI" panose="020B0502040204020203" pitchFamily="34" charset="0"/>
                <a:cs typeface="Segoe UI (Body)"/>
              </a:rPr>
              <a:t>Kubernetes is an open-source system for automating deployment, scaling, and management of containerized applications. Azure Kubernetes Service (AKS) makes it simple to deploy a managed Kubernetes cluster in Azure.</a:t>
            </a:r>
            <a:r>
              <a:rPr lang="en-US" sz="1800" b="1" dirty="0">
                <a:solidFill>
                  <a:srgbClr val="505050"/>
                </a:solidFill>
                <a:effectLst/>
                <a:latin typeface="Calibri" panose="020F0502020204030204" pitchFamily="34" charset="0"/>
                <a:ea typeface="Segoe UI" panose="020B0502040204020203" pitchFamily="34" charset="0"/>
                <a:cs typeface="Segoe UI (Body)"/>
              </a:rPr>
              <a:t> </a:t>
            </a:r>
            <a:r>
              <a:rPr lang="en-US" sz="1800" dirty="0">
                <a:solidFill>
                  <a:srgbClr val="505050"/>
                </a:solidFill>
                <a:effectLst/>
                <a:latin typeface="Calibri" panose="020F0502020204030204" pitchFamily="34" charset="0"/>
                <a:ea typeface="Segoe UI" panose="020B0502040204020203" pitchFamily="34" charset="0"/>
                <a:cs typeface="Segoe UI (Body)"/>
              </a:rPr>
              <a:t>Nodes are the individual VMs running the containerized applications. Pods are a single instance of an application. The application can contain multiple containers. Pools are groups of nodes with identical configurations. Both pools and nodes can be scaled. </a:t>
            </a:r>
            <a:endParaRPr lang="en-US" sz="1800" dirty="0">
              <a:solidFill>
                <a:srgbClr val="505050"/>
              </a:solidFill>
              <a:effectLst/>
              <a:latin typeface="Segoe UI" panose="020B0502040204020203" pitchFamily="34" charset="0"/>
              <a:ea typeface="Segoe UI" panose="020B0502040204020203" pitchFamily="34" charset="0"/>
              <a:cs typeface="Segoe UI (Body)"/>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40</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379854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K"/>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60126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How to Set Up SSL on IIS 7 or later | Microsoft Learn</a:t>
            </a:r>
            <a:endParaRPr lang="en-US" dirty="0"/>
          </a:p>
          <a:p>
            <a:r>
              <a:rPr lang="en-US" dirty="0">
                <a:hlinkClick r:id="rId4"/>
              </a:rPr>
              <a:t>How to Create and Bind a Self Signed Certificate in IIS 10 (msftwebcast.com)</a:t>
            </a:r>
            <a:endParaRPr lang="en-US" dirty="0"/>
          </a:p>
          <a:p>
            <a:endParaRPr lang="en-US" dirty="0"/>
          </a:p>
          <a:p>
            <a:pPr algn="l"/>
            <a:r>
              <a:rPr lang="en-US" b="1" i="0" dirty="0">
                <a:solidFill>
                  <a:srgbClr val="1E1E1E"/>
                </a:solidFill>
                <a:effectLst/>
                <a:latin typeface="Segoe UI Light" panose="020B0502040204020203" pitchFamily="34" charset="0"/>
              </a:rPr>
              <a:t>What's the Hosts file</a:t>
            </a:r>
          </a:p>
          <a:p>
            <a:pPr algn="l"/>
            <a:r>
              <a:rPr lang="en-US" b="0" i="0" dirty="0">
                <a:solidFill>
                  <a:srgbClr val="1E1E1E"/>
                </a:solidFill>
                <a:effectLst/>
                <a:latin typeface="Segoe UI" panose="020B0502040204020203" pitchFamily="34" charset="0"/>
              </a:rPr>
              <a:t>The Hosts file is used by the operating system to map human-friendly hostnames to numerical Internet Protocol (IP) addresses which identify and locate a host in an IP network. The hosts file is one of several system resources that address network nodes in a computer network and is a common part of an operating system's IP implementation.</a:t>
            </a:r>
            <a:br>
              <a:rPr lang="en-US" b="0" i="0" dirty="0">
                <a:solidFill>
                  <a:srgbClr val="1E1E1E"/>
                </a:solidFill>
                <a:effectLst/>
                <a:latin typeface="Segoe UI" panose="020B0502040204020203" pitchFamily="34" charset="0"/>
              </a:rPr>
            </a:br>
            <a:br>
              <a:rPr lang="en-US" b="0" i="0" dirty="0">
                <a:solidFill>
                  <a:srgbClr val="1E1E1E"/>
                </a:solidFill>
                <a:effectLst/>
                <a:latin typeface="Segoe UI" panose="020B0502040204020203" pitchFamily="34" charset="0"/>
              </a:rPr>
            </a:br>
            <a:r>
              <a:rPr lang="en-US" b="0" i="0" dirty="0">
                <a:solidFill>
                  <a:srgbClr val="1E1E1E"/>
                </a:solidFill>
                <a:effectLst/>
                <a:latin typeface="Segoe UI" panose="020B0502040204020203" pitchFamily="34" charset="0"/>
              </a:rPr>
              <a:t>The Hosts file contains lines of text consisting of an IP address in the first text field followed by one or more host names. Each field is separated by white space (Tabs are often preferred for historical reasons, but spaces are also used). Comment lines may be included, and they are indicated by a hash character (#) in the first position of such lines. Entirely blank lines in the file are ignored.</a:t>
            </a:r>
          </a:p>
          <a:p>
            <a:pPr algn="l"/>
            <a:endParaRPr lang="en-US" b="0" i="0" dirty="0">
              <a:solidFill>
                <a:srgbClr val="1E1E1E"/>
              </a:solidFill>
              <a:effectLst/>
              <a:latin typeface="Segoe UI" panose="020B0502040204020203" pitchFamily="34" charset="0"/>
            </a:endParaRPr>
          </a:p>
          <a:p>
            <a:pPr algn="l"/>
            <a:r>
              <a:rPr lang="en-US">
                <a:hlinkClick r:id="rId5"/>
              </a:rPr>
              <a:t>How to reset the Hosts file back to the default - Microsoft Support</a:t>
            </a:r>
            <a:endParaRPr lang="en-US" b="0" i="0" dirty="0">
              <a:solidFill>
                <a:srgbClr val="1E1E1E"/>
              </a:solidFill>
              <a:effectLst/>
              <a:latin typeface="Segoe UI" panose="020B0502040204020203" pitchFamily="34" charset="0"/>
            </a:endParaRP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9934348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00" b="0" dirty="0">
                <a:solidFill>
                  <a:srgbClr val="000000"/>
                </a:solidFill>
                <a:effectLst/>
                <a:latin typeface="Consolas" panose="020B0609020204030204" pitchFamily="49" charset="0"/>
              </a:rPr>
              <a:t>Deploy and manage Azure compute resources (20–25%)</a:t>
            </a:r>
          </a:p>
          <a:p>
            <a:r>
              <a:rPr lang="en-US" sz="8800" b="0" dirty="0">
                <a:solidFill>
                  <a:srgbClr val="000000"/>
                </a:solidFill>
                <a:effectLst/>
                <a:latin typeface="Consolas" panose="020B0609020204030204" pitchFamily="49" charset="0"/>
              </a:rPr>
              <a:t>Create and configure Azure App Service</a:t>
            </a:r>
          </a:p>
          <a:p>
            <a:pPr marL="0" indent="0">
              <a:buFont typeface="Arial" panose="020B0604020202020204" pitchFamily="34" charset="0"/>
              <a:buNone/>
            </a:pPr>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Create an App Service.</a:t>
            </a:r>
          </a:p>
          <a:p>
            <a:pPr marL="0" indent="0">
              <a:buFont typeface="Arial" panose="020B0604020202020204" pitchFamily="34" charset="0"/>
              <a:buNone/>
            </a:pPr>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Secure an App Service.</a:t>
            </a:r>
          </a:p>
          <a:p>
            <a:pPr marL="0" indent="0">
              <a:buFont typeface="Arial" panose="020B0604020202020204" pitchFamily="34" charset="0"/>
              <a:buNone/>
            </a:pPr>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custom domain names.</a:t>
            </a:r>
          </a:p>
          <a:p>
            <a:pPr marL="0" indent="0">
              <a:buFont typeface="Arial" panose="020B0604020202020204" pitchFamily="34" charset="0"/>
              <a:buNone/>
            </a:pPr>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backup for an App Service.</a:t>
            </a:r>
          </a:p>
          <a:p>
            <a:pPr marL="0" indent="0">
              <a:buFont typeface="Arial" panose="020B0604020202020204" pitchFamily="34" charset="0"/>
              <a:buNone/>
            </a:pPr>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networking settings.</a:t>
            </a:r>
          </a:p>
          <a:p>
            <a:pPr marL="0" indent="0">
              <a:buFont typeface="Arial" panose="020B0604020202020204" pitchFamily="34" charset="0"/>
              <a:buNone/>
            </a:pPr>
            <a:r>
              <a:rPr lang="en-US" sz="8800" b="0" dirty="0">
                <a:solidFill>
                  <a:srgbClr val="0000FF"/>
                </a:solidFill>
                <a:effectLst/>
                <a:latin typeface="Consolas" panose="020B0609020204030204" pitchFamily="49" charset="0"/>
              </a:rPr>
              <a:t>* </a:t>
            </a:r>
            <a:r>
              <a:rPr lang="en-US" sz="8800" b="0" dirty="0">
                <a:solidFill>
                  <a:srgbClr val="000000"/>
                </a:solidFill>
                <a:effectLst/>
                <a:latin typeface="Consolas" panose="020B0609020204030204" pitchFamily="49" charset="0"/>
              </a:rPr>
              <a:t>Configure deployment settings.</a:t>
            </a:r>
          </a:p>
          <a:p>
            <a:br>
              <a:rPr lang="en-US" sz="8800" b="0" dirty="0">
                <a:solidFill>
                  <a:srgbClr val="000000"/>
                </a:solidFill>
                <a:effectLst/>
                <a:latin typeface="Consolas" panose="020B0609020204030204" pitchFamily="49"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Azure App Service plan overview - https://docs.microsoft.com/azure/app-service/overview-hosting-plans</a:t>
            </a:r>
          </a:p>
          <a:p>
            <a:br>
              <a:rPr lang="en-US" b="0" i="0" dirty="0">
                <a:effectLst/>
                <a:latin typeface="Segoe UI" panose="020B0502040204020203" pitchFamily="34" charset="0"/>
              </a:rPr>
            </a:b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11/4/2024 9:28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331409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4">
    <p:bg bwMode="lt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chemeClr val="bg1"/>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6FFDB-7005-BC2E-1DE6-912392FA33FA}"/>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415E3BE6-BC7F-419D-26E2-AAE13C49AD60}"/>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4" name="Footer Placeholder 3">
            <a:extLst>
              <a:ext uri="{FF2B5EF4-FFF2-40B4-BE49-F238E27FC236}">
                <a16:creationId xmlns:a16="http://schemas.microsoft.com/office/drawing/2014/main" id="{706FDDD5-0FBC-3AEF-4D9C-B419D08037E2}"/>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4BB5E49-72AA-475B-5F1F-E59B3A4E28E4}"/>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170647068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5C72CD-3CDD-2C1B-4959-EC70F818A64F}"/>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3" name="Footer Placeholder 2">
            <a:extLst>
              <a:ext uri="{FF2B5EF4-FFF2-40B4-BE49-F238E27FC236}">
                <a16:creationId xmlns:a16="http://schemas.microsoft.com/office/drawing/2014/main" id="{5DDFEA99-8EB7-6D1F-CD35-DB672FA5D331}"/>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1EE298A2-46DD-07C6-13B8-D31B3C37C6EE}"/>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4193203856"/>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D429-EDFB-1858-F754-FFE1E0F49CD2}"/>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D682C038-D9B7-2BAB-ECC2-886139120F93}"/>
              </a:ext>
            </a:extLst>
          </p:cNvPr>
          <p:cNvSpPr>
            <a:spLocks noGrp="1"/>
          </p:cNvSpPr>
          <p:nvPr>
            <p:ph idx="1"/>
          </p:nvPr>
        </p:nvSpPr>
        <p:spPr>
          <a:xfrm>
            <a:off x="5287122" y="1007083"/>
            <a:ext cx="6295965" cy="4970646"/>
          </a:xfrm>
        </p:spPr>
        <p:txBody>
          <a:bodyPr/>
          <a:lstStyle>
            <a:lvl1pPr>
              <a:defRPr sz="3264"/>
            </a:lvl1pPr>
            <a:lvl2pPr>
              <a:defRPr sz="2856"/>
            </a:lvl2pPr>
            <a:lvl3pPr>
              <a:defRPr sz="2448"/>
            </a:lvl3pPr>
            <a:lvl4pPr>
              <a:defRPr sz="2040"/>
            </a:lvl4pPr>
            <a:lvl5pPr>
              <a:defRPr sz="2040"/>
            </a:lvl5pPr>
            <a:lvl6pPr>
              <a:defRPr sz="2040"/>
            </a:lvl6pPr>
            <a:lvl7pPr>
              <a:defRPr sz="2040"/>
            </a:lvl7pPr>
            <a:lvl8pPr>
              <a:defRPr sz="2040"/>
            </a:lvl8pPr>
            <a:lvl9pPr>
              <a:defRPr sz="20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4E4CC71C-ED42-C5B2-98DD-2D90E661441F}"/>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3331BF47-5A32-14C3-D9C3-05500351DFF9}"/>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6" name="Footer Placeholder 5">
            <a:extLst>
              <a:ext uri="{FF2B5EF4-FFF2-40B4-BE49-F238E27FC236}">
                <a16:creationId xmlns:a16="http://schemas.microsoft.com/office/drawing/2014/main" id="{E26B9B09-18BD-6283-4527-79C30E0064D8}"/>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E165AE6-31E0-441A-0FF8-FEF033DE4481}"/>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2389891315"/>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A7A6E-D86E-02C3-5DC7-CA3BB207BB19}"/>
              </a:ext>
            </a:extLst>
          </p:cNvPr>
          <p:cNvSpPr>
            <a:spLocks noGrp="1"/>
          </p:cNvSpPr>
          <p:nvPr>
            <p:ph type="title"/>
          </p:nvPr>
        </p:nvSpPr>
        <p:spPr>
          <a:xfrm>
            <a:off x="856628" y="466302"/>
            <a:ext cx="4011087" cy="1632056"/>
          </a:xfrm>
        </p:spPr>
        <p:txBody>
          <a:bodyPr anchor="b"/>
          <a:lstStyle>
            <a:lvl1pPr>
              <a:defRPr sz="3264"/>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55339E3F-1E7A-551E-11A4-289DE06FFA6C}"/>
              </a:ext>
            </a:extLst>
          </p:cNvPr>
          <p:cNvSpPr>
            <a:spLocks noGrp="1"/>
          </p:cNvSpPr>
          <p:nvPr>
            <p:ph type="pic" idx="1"/>
          </p:nvPr>
        </p:nvSpPr>
        <p:spPr>
          <a:xfrm>
            <a:off x="5287122" y="1007083"/>
            <a:ext cx="6295965" cy="4970646"/>
          </a:xfrm>
        </p:spPr>
        <p:txBody>
          <a:bodyPr/>
          <a:lstStyle>
            <a:lvl1pPr marL="0" indent="0">
              <a:buNone/>
              <a:defRPr sz="3264"/>
            </a:lvl1pPr>
            <a:lvl2pPr marL="466298" indent="0">
              <a:buNone/>
              <a:defRPr sz="2856"/>
            </a:lvl2pPr>
            <a:lvl3pPr marL="932597" indent="0">
              <a:buNone/>
              <a:defRPr sz="2448"/>
            </a:lvl3pPr>
            <a:lvl4pPr marL="1398895" indent="0">
              <a:buNone/>
              <a:defRPr sz="2040"/>
            </a:lvl4pPr>
            <a:lvl5pPr marL="1865193" indent="0">
              <a:buNone/>
              <a:defRPr sz="2040"/>
            </a:lvl5pPr>
            <a:lvl6pPr marL="2331491" indent="0">
              <a:buNone/>
              <a:defRPr sz="2040"/>
            </a:lvl6pPr>
            <a:lvl7pPr marL="2797790" indent="0">
              <a:buNone/>
              <a:defRPr sz="2040"/>
            </a:lvl7pPr>
            <a:lvl8pPr marL="3264088" indent="0">
              <a:buNone/>
              <a:defRPr sz="2040"/>
            </a:lvl8pPr>
            <a:lvl9pPr marL="3730386" indent="0">
              <a:buNone/>
              <a:defRPr sz="2040"/>
            </a:lvl9pPr>
          </a:lstStyle>
          <a:p>
            <a:endParaRPr lang="en-PK"/>
          </a:p>
        </p:txBody>
      </p:sp>
      <p:sp>
        <p:nvSpPr>
          <p:cNvPr id="4" name="Text Placeholder 3">
            <a:extLst>
              <a:ext uri="{FF2B5EF4-FFF2-40B4-BE49-F238E27FC236}">
                <a16:creationId xmlns:a16="http://schemas.microsoft.com/office/drawing/2014/main" id="{3BD039B9-C4B1-191B-4B23-E4FA109E1141}"/>
              </a:ext>
            </a:extLst>
          </p:cNvPr>
          <p:cNvSpPr>
            <a:spLocks noGrp="1"/>
          </p:cNvSpPr>
          <p:nvPr>
            <p:ph type="body" sz="half" idx="2"/>
          </p:nvPr>
        </p:nvSpPr>
        <p:spPr>
          <a:xfrm>
            <a:off x="856628" y="2098357"/>
            <a:ext cx="4011087" cy="3887467"/>
          </a:xfrm>
        </p:spPr>
        <p:txBody>
          <a:bodyPr/>
          <a:lstStyle>
            <a:lvl1pPr marL="0" indent="0">
              <a:buNone/>
              <a:defRPr sz="1632"/>
            </a:lvl1pPr>
            <a:lvl2pPr marL="466298" indent="0">
              <a:buNone/>
              <a:defRPr sz="1428"/>
            </a:lvl2pPr>
            <a:lvl3pPr marL="932597" indent="0">
              <a:buNone/>
              <a:defRPr sz="1224"/>
            </a:lvl3pPr>
            <a:lvl4pPr marL="1398895" indent="0">
              <a:buNone/>
              <a:defRPr sz="1020"/>
            </a:lvl4pPr>
            <a:lvl5pPr marL="1865193" indent="0">
              <a:buNone/>
              <a:defRPr sz="1020"/>
            </a:lvl5pPr>
            <a:lvl6pPr marL="2331491" indent="0">
              <a:buNone/>
              <a:defRPr sz="1020"/>
            </a:lvl6pPr>
            <a:lvl7pPr marL="2797790" indent="0">
              <a:buNone/>
              <a:defRPr sz="1020"/>
            </a:lvl7pPr>
            <a:lvl8pPr marL="3264088" indent="0">
              <a:buNone/>
              <a:defRPr sz="1020"/>
            </a:lvl8pPr>
            <a:lvl9pPr marL="3730386" indent="0">
              <a:buNone/>
              <a:defRPr sz="1020"/>
            </a:lvl9pPr>
          </a:lstStyle>
          <a:p>
            <a:pPr lvl="0"/>
            <a:r>
              <a:rPr lang="en-US"/>
              <a:t>Click to edit Master text styles</a:t>
            </a:r>
          </a:p>
        </p:txBody>
      </p:sp>
      <p:sp>
        <p:nvSpPr>
          <p:cNvPr id="5" name="Date Placeholder 4">
            <a:extLst>
              <a:ext uri="{FF2B5EF4-FFF2-40B4-BE49-F238E27FC236}">
                <a16:creationId xmlns:a16="http://schemas.microsoft.com/office/drawing/2014/main" id="{7685F47A-9049-F405-327C-0FCAF4A3D66B}"/>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6" name="Footer Placeholder 5">
            <a:extLst>
              <a:ext uri="{FF2B5EF4-FFF2-40B4-BE49-F238E27FC236}">
                <a16:creationId xmlns:a16="http://schemas.microsoft.com/office/drawing/2014/main" id="{E768CBD8-DB47-4F4E-7616-95D80E799C9C}"/>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CC2232D-D0FB-33C3-9212-F161FA62461C}"/>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170867151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ED699-E61B-6BBE-4379-2B6E8A6AD23B}"/>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5D7397E4-79B6-6A9F-3B6E-15357921D40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99E3FC44-08A0-C21B-0CC8-7EF2938A1C62}"/>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5" name="Footer Placeholder 4">
            <a:extLst>
              <a:ext uri="{FF2B5EF4-FFF2-40B4-BE49-F238E27FC236}">
                <a16:creationId xmlns:a16="http://schemas.microsoft.com/office/drawing/2014/main" id="{5318AEE7-E95D-35B0-F0C0-C8E574EBB1D6}"/>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81724C96-042A-B697-1286-39BE8519E90F}"/>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587621486"/>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D3EE5B-91D1-6136-6078-F89D03ABE873}"/>
              </a:ext>
            </a:extLst>
          </p:cNvPr>
          <p:cNvSpPr>
            <a:spLocks noGrp="1"/>
          </p:cNvSpPr>
          <p:nvPr>
            <p:ph type="title" orient="vert"/>
          </p:nvPr>
        </p:nvSpPr>
        <p:spPr>
          <a:xfrm>
            <a:off x="8899852" y="372394"/>
            <a:ext cx="2681615" cy="5927537"/>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FE20651B-7D31-EE13-225C-192DB663F2E9}"/>
              </a:ext>
            </a:extLst>
          </p:cNvPr>
          <p:cNvSpPr>
            <a:spLocks noGrp="1"/>
          </p:cNvSpPr>
          <p:nvPr>
            <p:ph type="body" orient="vert" idx="1"/>
          </p:nvPr>
        </p:nvSpPr>
        <p:spPr>
          <a:xfrm>
            <a:off x="855008" y="372394"/>
            <a:ext cx="7889389" cy="592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2BAFDDBA-99CC-FFC3-9052-95053A1E3F27}"/>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5" name="Footer Placeholder 4">
            <a:extLst>
              <a:ext uri="{FF2B5EF4-FFF2-40B4-BE49-F238E27FC236}">
                <a16:creationId xmlns:a16="http://schemas.microsoft.com/office/drawing/2014/main" id="{A7F77C23-40E1-7C41-AA49-1A17536B4124}"/>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103F21C9-D704-FE86-01DF-0F569642ED43}"/>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3074557562"/>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slide 4">
    <p:bg bwMode="ltGray">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endParaRPr lang="en-US"/>
          </a:p>
        </p:txBody>
      </p:sp>
      <p:pic>
        <p:nvPicPr>
          <p:cNvPr id="11" name="Picture 10" descr="Microsoft Azure logo">
            <a:extLst>
              <a:ext uri="{FF2B5EF4-FFF2-40B4-BE49-F238E27FC236}">
                <a16:creationId xmlns:a16="http://schemas.microsoft.com/office/drawing/2014/main" id="{AFDC29EE-BDE7-4363-B0FC-728521A366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463276" y="448056"/>
            <a:ext cx="1362456" cy="192347"/>
          </a:xfrm>
          <a:prstGeom prst="rect">
            <a:avLst/>
          </a:prstGeom>
        </p:spPr>
      </p:pic>
      <p:sp>
        <p:nvSpPr>
          <p:cNvPr id="3" name="Footer Placeholder 1">
            <a:extLst>
              <a:ext uri="{FF2B5EF4-FFF2-40B4-BE49-F238E27FC236}">
                <a16:creationId xmlns:a16="http://schemas.microsoft.com/office/drawing/2014/main" id="{78F76081-828F-4C52-AA16-090DBC90ABE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79716495"/>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95502961"/>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3815850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2721896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4" name="Footer Placeholder 1">
            <a:extLst>
              <a:ext uri="{FF2B5EF4-FFF2-40B4-BE49-F238E27FC236}">
                <a16:creationId xmlns:a16="http://schemas.microsoft.com/office/drawing/2014/main" id="{7073DB33-B054-4E09-9CF7-1310540A60B7}"/>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Title">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9" y="3292078"/>
            <a:ext cx="2506662" cy="410369"/>
          </a:xfrm>
          <a:prstGeom prst="rect">
            <a:avLst/>
          </a:prstGeom>
        </p:spPr>
        <p:txBody>
          <a:bodyPr wrap="square" lIns="0" tIns="0" rIns="0" bIns="0" anchor="ctr">
            <a:spAutoFit/>
          </a:bodyPr>
          <a:lstStyle>
            <a:lvl1pPr>
              <a:lnSpc>
                <a:spcPts val="3200"/>
              </a:lnSpc>
              <a:defRPr sz="2800" strike="noStrike">
                <a:solidFill>
                  <a:schemeClr val="bg1"/>
                </a:solidFill>
              </a:defRPr>
            </a:lvl1pPr>
          </a:lstStyle>
          <a:p>
            <a:r>
              <a:rPr lang="en-US"/>
              <a:t>Title</a:t>
            </a:r>
          </a:p>
        </p:txBody>
      </p:sp>
      <p:sp>
        <p:nvSpPr>
          <p:cNvPr id="4" name="Footer Placeholder 1">
            <a:extLst>
              <a:ext uri="{FF2B5EF4-FFF2-40B4-BE49-F238E27FC236}">
                <a16:creationId xmlns:a16="http://schemas.microsoft.com/office/drawing/2014/main" id="{EB4B854E-65BB-477A-8733-98A573C96F7D}"/>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33784262"/>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divider">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1FDE817-4581-481C-9C54-D23C2F82ACA3}"/>
              </a:ext>
            </a:extLst>
          </p:cNvPr>
          <p:cNvSpPr>
            <a:spLocks noGrp="1"/>
          </p:cNvSpPr>
          <p:nvPr>
            <p:ph type="title" hasCustomPrompt="1"/>
          </p:nvPr>
        </p:nvSpPr>
        <p:spPr>
          <a:xfrm>
            <a:off x="427038" y="3243000"/>
            <a:ext cx="9070923" cy="508524"/>
          </a:xfrm>
          <a:noFill/>
        </p:spPr>
        <p:txBody>
          <a:bodyPr wrap="square" lIns="0" tIns="0" rIns="0" bIns="0" anchor="ctr" anchorCtr="0">
            <a:spAutoFit/>
          </a:bodyPr>
          <a:lstStyle>
            <a:lvl1pPr algn="l" defTabSz="951304" rtl="0" eaLnBrk="1" latinLnBrk="0" hangingPunct="1">
              <a:lnSpc>
                <a:spcPct val="90000"/>
              </a:lnSpc>
              <a:spcBef>
                <a:spcPct val="0"/>
              </a:spcBef>
              <a:buNone/>
              <a:defRPr lang="en-US" sz="3600" b="0" kern="1200" cap="none" spc="-51" baseline="0" dirty="0">
                <a:ln w="3175">
                  <a:noFill/>
                </a:ln>
                <a:solidFill>
                  <a:schemeClr val="bg1"/>
                </a:solidFill>
                <a:effectLst/>
                <a:latin typeface="+mj-lt"/>
                <a:ea typeface="+mn-ea"/>
                <a:cs typeface="Segoe UI" pitchFamily="34" charset="0"/>
              </a:defRPr>
            </a:lvl1pPr>
          </a:lstStyle>
          <a:p>
            <a:r>
              <a:rPr lang="en-US"/>
              <a:t>Section title</a:t>
            </a:r>
          </a:p>
        </p:txBody>
      </p:sp>
      <p:sp>
        <p:nvSpPr>
          <p:cNvPr id="2" name="Footer Placeholder 1">
            <a:extLst>
              <a:ext uri="{FF2B5EF4-FFF2-40B4-BE49-F238E27FC236}">
                <a16:creationId xmlns:a16="http://schemas.microsoft.com/office/drawing/2014/main" id="{D8BEC7DC-2B5C-4DCE-BCF8-67616187F80B}"/>
              </a:ext>
            </a:extLst>
          </p:cNvPr>
          <p:cNvSpPr txBox="1">
            <a:spLocks/>
          </p:cNvSpPr>
          <p:nvPr userDrawn="1"/>
        </p:nvSpPr>
        <p:spPr>
          <a:xfrm>
            <a:off x="9126319" y="6583737"/>
            <a:ext cx="3310156" cy="138499"/>
          </a:xfrm>
          <a:prstGeom prst="rect">
            <a:avLst/>
          </a:prstGeom>
        </p:spPr>
        <p:txBody>
          <a:bodyPr vert="horz" wrap="square"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9222755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DC7C2-EEFF-D05B-CE8E-3E6557D65EC6}"/>
              </a:ext>
            </a:extLst>
          </p:cNvPr>
          <p:cNvSpPr>
            <a:spLocks noGrp="1"/>
          </p:cNvSpPr>
          <p:nvPr>
            <p:ph type="ctrTitle"/>
          </p:nvPr>
        </p:nvSpPr>
        <p:spPr>
          <a:xfrm>
            <a:off x="1554560" y="1144706"/>
            <a:ext cx="9327356" cy="2435131"/>
          </a:xfrm>
        </p:spPr>
        <p:txBody>
          <a:bodyPr anchor="b"/>
          <a:lstStyle>
            <a:lvl1pPr algn="ctr">
              <a:defRPr sz="6119"/>
            </a:lvl1pPr>
          </a:lstStyle>
          <a:p>
            <a:r>
              <a:rPr lang="en-US"/>
              <a:t>Click to edit Master title style</a:t>
            </a:r>
            <a:endParaRPr lang="en-PK"/>
          </a:p>
        </p:txBody>
      </p:sp>
      <p:sp>
        <p:nvSpPr>
          <p:cNvPr id="3" name="Subtitle 2">
            <a:extLst>
              <a:ext uri="{FF2B5EF4-FFF2-40B4-BE49-F238E27FC236}">
                <a16:creationId xmlns:a16="http://schemas.microsoft.com/office/drawing/2014/main" id="{2F8D118D-8854-93BA-8735-B20BBB57FD25}"/>
              </a:ext>
            </a:extLst>
          </p:cNvPr>
          <p:cNvSpPr>
            <a:spLocks noGrp="1"/>
          </p:cNvSpPr>
          <p:nvPr>
            <p:ph type="subTitle" idx="1"/>
          </p:nvPr>
        </p:nvSpPr>
        <p:spPr>
          <a:xfrm>
            <a:off x="1554560" y="3673745"/>
            <a:ext cx="9327356" cy="1688724"/>
          </a:xfrm>
        </p:spPr>
        <p:txBody>
          <a:bodyPr/>
          <a:lstStyle>
            <a:lvl1pPr marL="0" indent="0" algn="ctr">
              <a:buNone/>
              <a:defRPr sz="2448"/>
            </a:lvl1pPr>
            <a:lvl2pPr marL="466298" indent="0" algn="ctr">
              <a:buNone/>
              <a:defRPr sz="2040"/>
            </a:lvl2pPr>
            <a:lvl3pPr marL="932597" indent="0" algn="ctr">
              <a:buNone/>
              <a:defRPr sz="1836"/>
            </a:lvl3pPr>
            <a:lvl4pPr marL="1398895" indent="0" algn="ctr">
              <a:buNone/>
              <a:defRPr sz="1632"/>
            </a:lvl4pPr>
            <a:lvl5pPr marL="1865193" indent="0" algn="ctr">
              <a:buNone/>
              <a:defRPr sz="1632"/>
            </a:lvl5pPr>
            <a:lvl6pPr marL="2331491" indent="0" algn="ctr">
              <a:buNone/>
              <a:defRPr sz="1632"/>
            </a:lvl6pPr>
            <a:lvl7pPr marL="2797790" indent="0" algn="ctr">
              <a:buNone/>
              <a:defRPr sz="1632"/>
            </a:lvl7pPr>
            <a:lvl8pPr marL="3264088" indent="0" algn="ctr">
              <a:buNone/>
              <a:defRPr sz="1632"/>
            </a:lvl8pPr>
            <a:lvl9pPr marL="3730386" indent="0" algn="ctr">
              <a:buNone/>
              <a:defRPr sz="1632"/>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66EFEFE0-D2A5-89AD-939F-67505E06205E}"/>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5" name="Footer Placeholder 4">
            <a:extLst>
              <a:ext uri="{FF2B5EF4-FFF2-40B4-BE49-F238E27FC236}">
                <a16:creationId xmlns:a16="http://schemas.microsoft.com/office/drawing/2014/main" id="{642B481F-4EA9-5C27-383C-673C00417D1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50326E5-CA76-9FC2-9E1C-3538BC89E11C}"/>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674570890"/>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0CB5-EEFA-2E45-FC4B-299A7237590F}"/>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153ABC60-0DC4-E7D9-8E56-81F5AEDEAC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ECFEC8A-2D93-0DE9-EDFD-24FB6986581B}"/>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5" name="Footer Placeholder 4">
            <a:extLst>
              <a:ext uri="{FF2B5EF4-FFF2-40B4-BE49-F238E27FC236}">
                <a16:creationId xmlns:a16="http://schemas.microsoft.com/office/drawing/2014/main" id="{C402E16C-E161-8A2E-14F4-A52B4DCCE877}"/>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28D91F92-57CC-73D8-8AA6-D8D0025FDFDB}"/>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1337169152"/>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E34AE-D433-E84A-0750-24E3B602C215}"/>
              </a:ext>
            </a:extLst>
          </p:cNvPr>
          <p:cNvSpPr>
            <a:spLocks noGrp="1"/>
          </p:cNvSpPr>
          <p:nvPr>
            <p:ph type="title"/>
          </p:nvPr>
        </p:nvSpPr>
        <p:spPr>
          <a:xfrm>
            <a:off x="848530" y="1743775"/>
            <a:ext cx="10726460" cy="2909528"/>
          </a:xfrm>
        </p:spPr>
        <p:txBody>
          <a:bodyPr anchor="b"/>
          <a:lstStyle>
            <a:lvl1pPr>
              <a:defRPr sz="6119"/>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C2C26B33-7BD8-4C3F-A78B-764443892E5B}"/>
              </a:ext>
            </a:extLst>
          </p:cNvPr>
          <p:cNvSpPr>
            <a:spLocks noGrp="1"/>
          </p:cNvSpPr>
          <p:nvPr>
            <p:ph type="body" idx="1"/>
          </p:nvPr>
        </p:nvSpPr>
        <p:spPr>
          <a:xfrm>
            <a:off x="848530" y="4680828"/>
            <a:ext cx="10726460" cy="1530052"/>
          </a:xfrm>
        </p:spPr>
        <p:txBody>
          <a:bodyPr/>
          <a:lstStyle>
            <a:lvl1pPr marL="0" indent="0">
              <a:buNone/>
              <a:defRPr sz="2448">
                <a:solidFill>
                  <a:schemeClr val="tx1">
                    <a:tint val="82000"/>
                  </a:schemeClr>
                </a:solidFill>
              </a:defRPr>
            </a:lvl1pPr>
            <a:lvl2pPr marL="466298" indent="0">
              <a:buNone/>
              <a:defRPr sz="2040">
                <a:solidFill>
                  <a:schemeClr val="tx1">
                    <a:tint val="82000"/>
                  </a:schemeClr>
                </a:solidFill>
              </a:defRPr>
            </a:lvl2pPr>
            <a:lvl3pPr marL="932597" indent="0">
              <a:buNone/>
              <a:defRPr sz="1836">
                <a:solidFill>
                  <a:schemeClr val="tx1">
                    <a:tint val="82000"/>
                  </a:schemeClr>
                </a:solidFill>
              </a:defRPr>
            </a:lvl3pPr>
            <a:lvl4pPr marL="1398895" indent="0">
              <a:buNone/>
              <a:defRPr sz="1632">
                <a:solidFill>
                  <a:schemeClr val="tx1">
                    <a:tint val="82000"/>
                  </a:schemeClr>
                </a:solidFill>
              </a:defRPr>
            </a:lvl4pPr>
            <a:lvl5pPr marL="1865193" indent="0">
              <a:buNone/>
              <a:defRPr sz="1632">
                <a:solidFill>
                  <a:schemeClr val="tx1">
                    <a:tint val="82000"/>
                  </a:schemeClr>
                </a:solidFill>
              </a:defRPr>
            </a:lvl5pPr>
            <a:lvl6pPr marL="2331491" indent="0">
              <a:buNone/>
              <a:defRPr sz="1632">
                <a:solidFill>
                  <a:schemeClr val="tx1">
                    <a:tint val="82000"/>
                  </a:schemeClr>
                </a:solidFill>
              </a:defRPr>
            </a:lvl6pPr>
            <a:lvl7pPr marL="2797790" indent="0">
              <a:buNone/>
              <a:defRPr sz="1632">
                <a:solidFill>
                  <a:schemeClr val="tx1">
                    <a:tint val="82000"/>
                  </a:schemeClr>
                </a:solidFill>
              </a:defRPr>
            </a:lvl7pPr>
            <a:lvl8pPr marL="3264088" indent="0">
              <a:buNone/>
              <a:defRPr sz="1632">
                <a:solidFill>
                  <a:schemeClr val="tx1">
                    <a:tint val="82000"/>
                  </a:schemeClr>
                </a:solidFill>
              </a:defRPr>
            </a:lvl8pPr>
            <a:lvl9pPr marL="3730386" indent="0">
              <a:buNone/>
              <a:defRPr sz="1632">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08C7E7-D9F5-947F-6E5B-7DCB74FC6CCA}"/>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5" name="Footer Placeholder 4">
            <a:extLst>
              <a:ext uri="{FF2B5EF4-FFF2-40B4-BE49-F238E27FC236}">
                <a16:creationId xmlns:a16="http://schemas.microsoft.com/office/drawing/2014/main" id="{91DF5376-FE73-E652-D8EF-136055DD7F40}"/>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F8284B5E-F84B-3BAC-E99B-B5D418DA07A1}"/>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715770893"/>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1332-B3D3-055A-AE0D-9ADA77EDEA10}"/>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BE799278-2C45-610A-5694-F251DAB547E8}"/>
              </a:ext>
            </a:extLst>
          </p:cNvPr>
          <p:cNvSpPr>
            <a:spLocks noGrp="1"/>
          </p:cNvSpPr>
          <p:nvPr>
            <p:ph sz="half" idx="1"/>
          </p:nvPr>
        </p:nvSpPr>
        <p:spPr>
          <a:xfrm>
            <a:off x="855008"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D9B3352E-A810-12C5-150E-53B8C5B31A9B}"/>
              </a:ext>
            </a:extLst>
          </p:cNvPr>
          <p:cNvSpPr>
            <a:spLocks noGrp="1"/>
          </p:cNvSpPr>
          <p:nvPr>
            <p:ph sz="half" idx="2"/>
          </p:nvPr>
        </p:nvSpPr>
        <p:spPr>
          <a:xfrm>
            <a:off x="6295965" y="1861968"/>
            <a:ext cx="5285502" cy="4437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DD54C67-4F1F-D123-6605-B8C04D34B79E}"/>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6" name="Footer Placeholder 5">
            <a:extLst>
              <a:ext uri="{FF2B5EF4-FFF2-40B4-BE49-F238E27FC236}">
                <a16:creationId xmlns:a16="http://schemas.microsoft.com/office/drawing/2014/main" id="{623C2ADD-FDDD-D099-B9F4-CFE831C40A9A}"/>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BAF4C6F-02B0-8B2D-DF86-EB85FCD99DFF}"/>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1712793039"/>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96F55-0FC1-704A-EEC1-AA805F0FD4CF}"/>
              </a:ext>
            </a:extLst>
          </p:cNvPr>
          <p:cNvSpPr>
            <a:spLocks noGrp="1"/>
          </p:cNvSpPr>
          <p:nvPr>
            <p:ph type="title"/>
          </p:nvPr>
        </p:nvSpPr>
        <p:spPr>
          <a:xfrm>
            <a:off x="856627" y="372394"/>
            <a:ext cx="10726460" cy="1351952"/>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AA6771ED-AE53-3983-D4F0-EFD974D73853}"/>
              </a:ext>
            </a:extLst>
          </p:cNvPr>
          <p:cNvSpPr>
            <a:spLocks noGrp="1"/>
          </p:cNvSpPr>
          <p:nvPr>
            <p:ph type="body" idx="1"/>
          </p:nvPr>
        </p:nvSpPr>
        <p:spPr>
          <a:xfrm>
            <a:off x="856628" y="1714631"/>
            <a:ext cx="5261211"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4" name="Content Placeholder 3">
            <a:extLst>
              <a:ext uri="{FF2B5EF4-FFF2-40B4-BE49-F238E27FC236}">
                <a16:creationId xmlns:a16="http://schemas.microsoft.com/office/drawing/2014/main" id="{5507F61F-33A5-07F7-8547-2C57E0B7661E}"/>
              </a:ext>
            </a:extLst>
          </p:cNvPr>
          <p:cNvSpPr>
            <a:spLocks noGrp="1"/>
          </p:cNvSpPr>
          <p:nvPr>
            <p:ph sz="half" idx="2"/>
          </p:nvPr>
        </p:nvSpPr>
        <p:spPr>
          <a:xfrm>
            <a:off x="856628" y="2554944"/>
            <a:ext cx="5261211"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2104A2A2-6C28-DC83-0CA2-DCD45A8F9541}"/>
              </a:ext>
            </a:extLst>
          </p:cNvPr>
          <p:cNvSpPr>
            <a:spLocks noGrp="1"/>
          </p:cNvSpPr>
          <p:nvPr>
            <p:ph type="body" sz="quarter" idx="3"/>
          </p:nvPr>
        </p:nvSpPr>
        <p:spPr>
          <a:xfrm>
            <a:off x="6295965" y="1714631"/>
            <a:ext cx="5287122" cy="840314"/>
          </a:xfrm>
        </p:spPr>
        <p:txBody>
          <a:bodyPr anchor="b"/>
          <a:lstStyle>
            <a:lvl1pPr marL="0" indent="0">
              <a:buNone/>
              <a:defRPr sz="2448" b="1"/>
            </a:lvl1pPr>
            <a:lvl2pPr marL="466298" indent="0">
              <a:buNone/>
              <a:defRPr sz="2040" b="1"/>
            </a:lvl2pPr>
            <a:lvl3pPr marL="932597" indent="0">
              <a:buNone/>
              <a:defRPr sz="1836" b="1"/>
            </a:lvl3pPr>
            <a:lvl4pPr marL="1398895" indent="0">
              <a:buNone/>
              <a:defRPr sz="1632" b="1"/>
            </a:lvl4pPr>
            <a:lvl5pPr marL="1865193" indent="0">
              <a:buNone/>
              <a:defRPr sz="1632" b="1"/>
            </a:lvl5pPr>
            <a:lvl6pPr marL="2331491" indent="0">
              <a:buNone/>
              <a:defRPr sz="1632" b="1"/>
            </a:lvl6pPr>
            <a:lvl7pPr marL="2797790" indent="0">
              <a:buNone/>
              <a:defRPr sz="1632" b="1"/>
            </a:lvl7pPr>
            <a:lvl8pPr marL="3264088" indent="0">
              <a:buNone/>
              <a:defRPr sz="1632" b="1"/>
            </a:lvl8pPr>
            <a:lvl9pPr marL="3730386" indent="0">
              <a:buNone/>
              <a:defRPr sz="1632" b="1"/>
            </a:lvl9pPr>
          </a:lstStyle>
          <a:p>
            <a:pPr lvl="0"/>
            <a:r>
              <a:rPr lang="en-US"/>
              <a:t>Click to edit Master text styles</a:t>
            </a:r>
          </a:p>
        </p:txBody>
      </p:sp>
      <p:sp>
        <p:nvSpPr>
          <p:cNvPr id="6" name="Content Placeholder 5">
            <a:extLst>
              <a:ext uri="{FF2B5EF4-FFF2-40B4-BE49-F238E27FC236}">
                <a16:creationId xmlns:a16="http://schemas.microsoft.com/office/drawing/2014/main" id="{C451F6DA-0208-A4C7-631C-F270B3A107E1}"/>
              </a:ext>
            </a:extLst>
          </p:cNvPr>
          <p:cNvSpPr>
            <a:spLocks noGrp="1"/>
          </p:cNvSpPr>
          <p:nvPr>
            <p:ph sz="quarter" idx="4"/>
          </p:nvPr>
        </p:nvSpPr>
        <p:spPr>
          <a:xfrm>
            <a:off x="6295965" y="2554944"/>
            <a:ext cx="5287122" cy="37579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98E0ED11-665F-9FDC-3B87-3256B09C5F70}"/>
              </a:ext>
            </a:extLst>
          </p:cNvPr>
          <p:cNvSpPr>
            <a:spLocks noGrp="1"/>
          </p:cNvSpPr>
          <p:nvPr>
            <p:ph type="dt" sz="half" idx="10"/>
          </p:nvPr>
        </p:nvSpPr>
        <p:spPr/>
        <p:txBody>
          <a:bodyPr/>
          <a:lstStyle/>
          <a:p>
            <a:fld id="{224CF1E2-6AA9-436F-B404-CB14D9E67754}" type="datetimeFigureOut">
              <a:rPr lang="en-PK" smtClean="0"/>
              <a:t>04/11/2024</a:t>
            </a:fld>
            <a:endParaRPr lang="en-PK"/>
          </a:p>
        </p:txBody>
      </p:sp>
      <p:sp>
        <p:nvSpPr>
          <p:cNvPr id="8" name="Footer Placeholder 7">
            <a:extLst>
              <a:ext uri="{FF2B5EF4-FFF2-40B4-BE49-F238E27FC236}">
                <a16:creationId xmlns:a16="http://schemas.microsoft.com/office/drawing/2014/main" id="{6CF3126D-1D3B-52C3-4D0C-9AE552DE958B}"/>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75D6CFE7-3100-BB61-EF24-4647727F6BA6}"/>
              </a:ext>
            </a:extLst>
          </p:cNvPr>
          <p:cNvSpPr>
            <a:spLocks noGrp="1"/>
          </p:cNvSpPr>
          <p:nvPr>
            <p:ph type="sldNum" sz="quarter" idx="12"/>
          </p:nvPr>
        </p:nvSpPr>
        <p:spPr/>
        <p:txBody>
          <a:bodyPr/>
          <a:lstStyle/>
          <a:p>
            <a:fld id="{225206C7-F730-418C-BC45-0D77A56CC5E2}" type="slidenum">
              <a:rPr lang="en-PK" smtClean="0"/>
              <a:t>‹#›</a:t>
            </a:fld>
            <a:endParaRPr lang="en-PK"/>
          </a:p>
        </p:txBody>
      </p:sp>
    </p:spTree>
    <p:extLst>
      <p:ext uri="{BB962C8B-B14F-4D97-AF65-F5344CB8AC3E}">
        <p14:creationId xmlns:p14="http://schemas.microsoft.com/office/powerpoint/2010/main" val="2696906896"/>
      </p:ext>
    </p:extLst>
  </p:cSld>
  <p:clrMapOvr>
    <a:masterClrMapping/>
  </p:clrMapOvr>
  <p:hf hd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1.png"/><Relationship Id="rId2" Type="http://schemas.openxmlformats.org/officeDocument/2006/relationships/slideLayout" Target="../slideLayouts/slideLayout6.xml"/><Relationship Id="rId16" Type="http://schemas.openxmlformats.org/officeDocument/2006/relationships/theme" Target="../theme/theme2.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pic>
        <p:nvPicPr>
          <p:cNvPr id="7" name="Picture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83" r:id="rId1"/>
    <p:sldLayoutId id="2147484562" r:id="rId2"/>
    <p:sldLayoutId id="2147484624" r:id="rId3"/>
    <p:sldLayoutId id="2147484623" r:id="rId4"/>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chemeClr val="bg1"/>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chemeClr val="bg1"/>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bg1"/>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bg1"/>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chemeClr val="bg1"/>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chemeClr val="bg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6E8F8B3-AA00-5420-22D8-41E555842282}"/>
              </a:ext>
            </a:extLst>
          </p:cNvPr>
          <p:cNvSpPr>
            <a:spLocks noGrp="1"/>
          </p:cNvSpPr>
          <p:nvPr>
            <p:ph type="title"/>
          </p:nvPr>
        </p:nvSpPr>
        <p:spPr>
          <a:xfrm>
            <a:off x="855008" y="372394"/>
            <a:ext cx="10726460" cy="1351952"/>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B17C5F32-469E-A2E5-8038-1071812650F1}"/>
              </a:ext>
            </a:extLst>
          </p:cNvPr>
          <p:cNvSpPr>
            <a:spLocks noGrp="1"/>
          </p:cNvSpPr>
          <p:nvPr>
            <p:ph type="body" idx="1"/>
          </p:nvPr>
        </p:nvSpPr>
        <p:spPr>
          <a:xfrm>
            <a:off x="855008" y="1861968"/>
            <a:ext cx="10726460" cy="4437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B447715E-94ED-CAFC-17BA-7DFF41CA7896}"/>
              </a:ext>
            </a:extLst>
          </p:cNvPr>
          <p:cNvSpPr>
            <a:spLocks noGrp="1"/>
          </p:cNvSpPr>
          <p:nvPr>
            <p:ph type="dt" sz="half" idx="2"/>
          </p:nvPr>
        </p:nvSpPr>
        <p:spPr>
          <a:xfrm>
            <a:off x="855008" y="6482889"/>
            <a:ext cx="2798207" cy="372394"/>
          </a:xfrm>
          <a:prstGeom prst="rect">
            <a:avLst/>
          </a:prstGeom>
        </p:spPr>
        <p:txBody>
          <a:bodyPr vert="horz" lIns="91440" tIns="45720" rIns="91440" bIns="45720" rtlCol="0" anchor="ctr"/>
          <a:lstStyle>
            <a:lvl1pPr algn="l">
              <a:defRPr sz="1224">
                <a:solidFill>
                  <a:schemeClr val="tx1">
                    <a:tint val="82000"/>
                  </a:schemeClr>
                </a:solidFill>
              </a:defRPr>
            </a:lvl1pPr>
          </a:lstStyle>
          <a:p>
            <a:fld id="{224CF1E2-6AA9-436F-B404-CB14D9E67754}" type="datetimeFigureOut">
              <a:rPr lang="en-PK" smtClean="0"/>
              <a:t>04/11/2024</a:t>
            </a:fld>
            <a:endParaRPr lang="en-PK"/>
          </a:p>
        </p:txBody>
      </p:sp>
      <p:sp>
        <p:nvSpPr>
          <p:cNvPr id="5" name="Footer Placeholder 4">
            <a:extLst>
              <a:ext uri="{FF2B5EF4-FFF2-40B4-BE49-F238E27FC236}">
                <a16:creationId xmlns:a16="http://schemas.microsoft.com/office/drawing/2014/main" id="{F33B5FC5-840D-9AC6-418C-DB7315BE21D0}"/>
              </a:ext>
            </a:extLst>
          </p:cNvPr>
          <p:cNvSpPr>
            <a:spLocks noGrp="1"/>
          </p:cNvSpPr>
          <p:nvPr>
            <p:ph type="ftr" sz="quarter" idx="3"/>
          </p:nvPr>
        </p:nvSpPr>
        <p:spPr>
          <a:xfrm>
            <a:off x="4119583" y="6482889"/>
            <a:ext cx="4197310" cy="372394"/>
          </a:xfrm>
          <a:prstGeom prst="rect">
            <a:avLst/>
          </a:prstGeom>
        </p:spPr>
        <p:txBody>
          <a:bodyPr vert="horz" lIns="91440" tIns="45720" rIns="91440" bIns="45720" rtlCol="0" anchor="ctr"/>
          <a:lstStyle>
            <a:lvl1pPr algn="ctr">
              <a:defRPr sz="1224">
                <a:solidFill>
                  <a:schemeClr val="tx1">
                    <a:tint val="82000"/>
                  </a:schemeClr>
                </a:solidFill>
              </a:defRPr>
            </a:lvl1pPr>
          </a:lstStyle>
          <a:p>
            <a:endParaRPr lang="en-PK"/>
          </a:p>
        </p:txBody>
      </p:sp>
      <p:sp>
        <p:nvSpPr>
          <p:cNvPr id="6" name="Slide Number Placeholder 5">
            <a:extLst>
              <a:ext uri="{FF2B5EF4-FFF2-40B4-BE49-F238E27FC236}">
                <a16:creationId xmlns:a16="http://schemas.microsoft.com/office/drawing/2014/main" id="{4F7FFE11-A98D-464A-A1E9-F0327F2D2501}"/>
              </a:ext>
            </a:extLst>
          </p:cNvPr>
          <p:cNvSpPr>
            <a:spLocks noGrp="1"/>
          </p:cNvSpPr>
          <p:nvPr>
            <p:ph type="sldNum" sz="quarter" idx="4"/>
          </p:nvPr>
        </p:nvSpPr>
        <p:spPr>
          <a:xfrm>
            <a:off x="8783260" y="6482889"/>
            <a:ext cx="2798207" cy="372394"/>
          </a:xfrm>
          <a:prstGeom prst="rect">
            <a:avLst/>
          </a:prstGeom>
        </p:spPr>
        <p:txBody>
          <a:bodyPr vert="horz" lIns="91440" tIns="45720" rIns="91440" bIns="45720" rtlCol="0" anchor="ctr"/>
          <a:lstStyle>
            <a:lvl1pPr algn="r">
              <a:defRPr sz="1224">
                <a:solidFill>
                  <a:schemeClr val="tx1">
                    <a:tint val="82000"/>
                  </a:schemeClr>
                </a:solidFill>
              </a:defRPr>
            </a:lvl1pPr>
          </a:lstStyle>
          <a:p>
            <a:fld id="{225206C7-F730-418C-BC45-0D77A56CC5E2}" type="slidenum">
              <a:rPr lang="en-PK" smtClean="0"/>
              <a:t>‹#›</a:t>
            </a:fld>
            <a:endParaRPr lang="en-PK"/>
          </a:p>
        </p:txBody>
      </p:sp>
      <p:pic>
        <p:nvPicPr>
          <p:cNvPr id="7" name="Picture 6">
            <a:extLst>
              <a:ext uri="{FF2B5EF4-FFF2-40B4-BE49-F238E27FC236}">
                <a16:creationId xmlns:a16="http://schemas.microsoft.com/office/drawing/2014/main" id="{846A9A82-8572-0E81-8B3A-8599BDAC4F8C}"/>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rot="5400000">
            <a:off x="9621908" y="2898552"/>
            <a:ext cx="6979503" cy="1188133"/>
          </a:xfrm>
          <a:prstGeom prst="rect">
            <a:avLst/>
          </a:prstGeom>
        </p:spPr>
      </p:pic>
    </p:spTree>
    <p:extLst>
      <p:ext uri="{BB962C8B-B14F-4D97-AF65-F5344CB8AC3E}">
        <p14:creationId xmlns:p14="http://schemas.microsoft.com/office/powerpoint/2010/main" val="1339033508"/>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 id="2147484639" r:id="rId14"/>
    <p:sldLayoutId id="2147484640" r:id="rId15"/>
  </p:sldLayoutIdLst>
  <p:transition>
    <p:fade/>
  </p:transition>
  <p:hf hdr="0" dt="0"/>
  <p:txStyles>
    <p:titleStyle>
      <a:lvl1pPr algn="l" defTabSz="932597" rtl="0" eaLnBrk="1" latinLnBrk="0" hangingPunct="1">
        <a:lnSpc>
          <a:spcPct val="90000"/>
        </a:lnSpc>
        <a:spcBef>
          <a:spcPct val="0"/>
        </a:spcBef>
        <a:buNone/>
        <a:defRPr sz="4488" kern="1200">
          <a:solidFill>
            <a:schemeClr val="tx1"/>
          </a:solidFill>
          <a:latin typeface="+mj-lt"/>
          <a:ea typeface="+mj-ea"/>
          <a:cs typeface="+mj-cs"/>
        </a:defRPr>
      </a:lvl1pPr>
    </p:titleStyle>
    <p:bodyStyle>
      <a:lvl1pPr marL="233149" indent="-233149" algn="l" defTabSz="932597" rtl="0" eaLnBrk="1" latinLnBrk="0" hangingPunct="1">
        <a:lnSpc>
          <a:spcPct val="90000"/>
        </a:lnSpc>
        <a:spcBef>
          <a:spcPts val="1020"/>
        </a:spcBef>
        <a:buFont typeface="Arial" panose="020B0604020202020204" pitchFamily="34" charset="0"/>
        <a:buChar char="•"/>
        <a:defRPr sz="2856" kern="1200">
          <a:solidFill>
            <a:schemeClr val="tx1"/>
          </a:solidFill>
          <a:latin typeface="+mn-lt"/>
          <a:ea typeface="+mn-ea"/>
          <a:cs typeface="+mn-cs"/>
        </a:defRPr>
      </a:lvl1pPr>
      <a:lvl2pPr marL="699447" indent="-233149" algn="l" defTabSz="932597" rtl="0" eaLnBrk="1" latinLnBrk="0" hangingPunct="1">
        <a:lnSpc>
          <a:spcPct val="90000"/>
        </a:lnSpc>
        <a:spcBef>
          <a:spcPts val="510"/>
        </a:spcBef>
        <a:buFont typeface="Arial" panose="020B0604020202020204" pitchFamily="34" charset="0"/>
        <a:buChar char="•"/>
        <a:defRPr sz="2448" kern="1200">
          <a:solidFill>
            <a:schemeClr val="tx1"/>
          </a:solidFill>
          <a:latin typeface="+mn-lt"/>
          <a:ea typeface="+mn-ea"/>
          <a:cs typeface="+mn-cs"/>
        </a:defRPr>
      </a:lvl2pPr>
      <a:lvl3pPr marL="1165746" indent="-233149" algn="l" defTabSz="932597" rtl="0" eaLnBrk="1" latinLnBrk="0" hangingPunct="1">
        <a:lnSpc>
          <a:spcPct val="90000"/>
        </a:lnSpc>
        <a:spcBef>
          <a:spcPts val="510"/>
        </a:spcBef>
        <a:buFont typeface="Arial" panose="020B0604020202020204" pitchFamily="34" charset="0"/>
        <a:buChar char="•"/>
        <a:defRPr sz="2040" kern="1200">
          <a:solidFill>
            <a:schemeClr val="tx1"/>
          </a:solidFill>
          <a:latin typeface="+mn-lt"/>
          <a:ea typeface="+mn-ea"/>
          <a:cs typeface="+mn-cs"/>
        </a:defRPr>
      </a:lvl3pPr>
      <a:lvl4pPr marL="1632044"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4pPr>
      <a:lvl5pPr marL="2098342"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5pPr>
      <a:lvl6pPr marL="2564641"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6pPr>
      <a:lvl7pPr marL="3030939"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7pPr>
      <a:lvl8pPr marL="3497237"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8pPr>
      <a:lvl9pPr marL="3963535" indent="-233149" algn="l" defTabSz="932597" rtl="0" eaLnBrk="1" latinLnBrk="0" hangingPunct="1">
        <a:lnSpc>
          <a:spcPct val="90000"/>
        </a:lnSpc>
        <a:spcBef>
          <a:spcPts val="510"/>
        </a:spcBef>
        <a:buFont typeface="Arial" panose="020B0604020202020204" pitchFamily="34" charset="0"/>
        <a:buChar char="•"/>
        <a:defRPr sz="1836" kern="1200">
          <a:solidFill>
            <a:schemeClr val="tx1"/>
          </a:solidFill>
          <a:latin typeface="+mn-lt"/>
          <a:ea typeface="+mn-ea"/>
          <a:cs typeface="+mn-cs"/>
        </a:defRPr>
      </a:lvl9pPr>
    </p:bodyStyle>
    <p:otherStyle>
      <a:defPPr>
        <a:defRPr lang="en-PK"/>
      </a:defPPr>
      <a:lvl1pPr marL="0" algn="l" defTabSz="932597" rtl="0" eaLnBrk="1" latinLnBrk="0" hangingPunct="1">
        <a:defRPr sz="1836" kern="1200">
          <a:solidFill>
            <a:schemeClr val="tx1"/>
          </a:solidFill>
          <a:latin typeface="+mn-lt"/>
          <a:ea typeface="+mn-ea"/>
          <a:cs typeface="+mn-cs"/>
        </a:defRPr>
      </a:lvl1pPr>
      <a:lvl2pPr marL="466298" algn="l" defTabSz="932597" rtl="0" eaLnBrk="1" latinLnBrk="0" hangingPunct="1">
        <a:defRPr sz="1836" kern="1200">
          <a:solidFill>
            <a:schemeClr val="tx1"/>
          </a:solidFill>
          <a:latin typeface="+mn-lt"/>
          <a:ea typeface="+mn-ea"/>
          <a:cs typeface="+mn-cs"/>
        </a:defRPr>
      </a:lvl2pPr>
      <a:lvl3pPr marL="932597" algn="l" defTabSz="932597" rtl="0" eaLnBrk="1" latinLnBrk="0" hangingPunct="1">
        <a:defRPr sz="1836" kern="1200">
          <a:solidFill>
            <a:schemeClr val="tx1"/>
          </a:solidFill>
          <a:latin typeface="+mn-lt"/>
          <a:ea typeface="+mn-ea"/>
          <a:cs typeface="+mn-cs"/>
        </a:defRPr>
      </a:lvl3pPr>
      <a:lvl4pPr marL="1398895" algn="l" defTabSz="932597" rtl="0" eaLnBrk="1" latinLnBrk="0" hangingPunct="1">
        <a:defRPr sz="1836" kern="1200">
          <a:solidFill>
            <a:schemeClr val="tx1"/>
          </a:solidFill>
          <a:latin typeface="+mn-lt"/>
          <a:ea typeface="+mn-ea"/>
          <a:cs typeface="+mn-cs"/>
        </a:defRPr>
      </a:lvl4pPr>
      <a:lvl5pPr marL="1865193" algn="l" defTabSz="932597" rtl="0" eaLnBrk="1" latinLnBrk="0" hangingPunct="1">
        <a:defRPr sz="1836" kern="1200">
          <a:solidFill>
            <a:schemeClr val="tx1"/>
          </a:solidFill>
          <a:latin typeface="+mn-lt"/>
          <a:ea typeface="+mn-ea"/>
          <a:cs typeface="+mn-cs"/>
        </a:defRPr>
      </a:lvl5pPr>
      <a:lvl6pPr marL="2331491" algn="l" defTabSz="932597" rtl="0" eaLnBrk="1" latinLnBrk="0" hangingPunct="1">
        <a:defRPr sz="1836" kern="1200">
          <a:solidFill>
            <a:schemeClr val="tx1"/>
          </a:solidFill>
          <a:latin typeface="+mn-lt"/>
          <a:ea typeface="+mn-ea"/>
          <a:cs typeface="+mn-cs"/>
        </a:defRPr>
      </a:lvl6pPr>
      <a:lvl7pPr marL="2797790" algn="l" defTabSz="932597" rtl="0" eaLnBrk="1" latinLnBrk="0" hangingPunct="1">
        <a:defRPr sz="1836" kern="1200">
          <a:solidFill>
            <a:schemeClr val="tx1"/>
          </a:solidFill>
          <a:latin typeface="+mn-lt"/>
          <a:ea typeface="+mn-ea"/>
          <a:cs typeface="+mn-cs"/>
        </a:defRPr>
      </a:lvl7pPr>
      <a:lvl8pPr marL="3264088" algn="l" defTabSz="932597" rtl="0" eaLnBrk="1" latinLnBrk="0" hangingPunct="1">
        <a:defRPr sz="1836" kern="1200">
          <a:solidFill>
            <a:schemeClr val="tx1"/>
          </a:solidFill>
          <a:latin typeface="+mn-lt"/>
          <a:ea typeface="+mn-ea"/>
          <a:cs typeface="+mn-cs"/>
        </a:defRPr>
      </a:lvl8pPr>
      <a:lvl9pPr marL="3730386" algn="l" defTabSz="932597" rtl="0" eaLnBrk="1" latinLnBrk="0" hangingPunct="1">
        <a:defRPr sz="1836"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349" userDrawn="1">
          <p15:clr>
            <a:srgbClr val="C35EA4"/>
          </p15:clr>
        </p15:guide>
        <p15:guide id="2" pos="1528" userDrawn="1">
          <p15:clr>
            <a:srgbClr val="C35EA4"/>
          </p15:clr>
        </p15:guide>
        <p15:guide id="3" pos="2621" userDrawn="1">
          <p15:clr>
            <a:srgbClr val="C35EA4"/>
          </p15:clr>
        </p15:guide>
        <p15:guide id="4" pos="2765" userDrawn="1">
          <p15:clr>
            <a:srgbClr val="C35EA4"/>
          </p15:clr>
        </p15:guide>
        <p15:guide id="5" pos="3854" userDrawn="1">
          <p15:clr>
            <a:srgbClr val="C35EA4"/>
          </p15:clr>
        </p15:guide>
        <p15:guide id="6" pos="4003" userDrawn="1">
          <p15:clr>
            <a:srgbClr val="C35EA4"/>
          </p15:clr>
        </p15:guide>
        <p15:guide id="7" pos="5083" userDrawn="1">
          <p15:clr>
            <a:srgbClr val="C35EA4"/>
          </p15:clr>
        </p15:guide>
        <p15:guide id="8" pos="5230" userDrawn="1">
          <p15:clr>
            <a:srgbClr val="C35EA4"/>
          </p15:clr>
        </p15:guide>
        <p15:guide id="9" pos="6323" userDrawn="1">
          <p15:clr>
            <a:srgbClr val="C35EA4"/>
          </p15:clr>
        </p15:guide>
        <p15:guide id="10" pos="6469" userDrawn="1">
          <p15:clr>
            <a:srgbClr val="C35EA4"/>
          </p15:clr>
        </p15:guide>
        <p15:guide id="11" pos="269" userDrawn="1">
          <p15:clr>
            <a:srgbClr val="F26B43"/>
          </p15:clr>
        </p15:guide>
        <p15:guide id="12" pos="7565" userDrawn="1">
          <p15:clr>
            <a:srgbClr val="F26B43"/>
          </p15:clr>
        </p15:guide>
        <p15:guide id="13" orient="horz" pos="751" userDrawn="1">
          <p15:clr>
            <a:srgbClr val="5ACBF0"/>
          </p15:clr>
        </p15:guide>
        <p15:guide id="14" orient="horz" pos="1387" userDrawn="1">
          <p15:clr>
            <a:srgbClr val="5ACBF0"/>
          </p15:clr>
        </p15:guide>
        <p15:guide id="15" orient="horz" pos="605" userDrawn="1">
          <p15:clr>
            <a:srgbClr val="5ACBF0"/>
          </p15:clr>
        </p15:guide>
        <p15:guide id="16" orient="horz" pos="1514" userDrawn="1">
          <p15:clr>
            <a:srgbClr val="5ACBF0"/>
          </p15:clr>
        </p15:guide>
        <p15:guide id="17" orient="horz" pos="2130" userDrawn="1">
          <p15:clr>
            <a:srgbClr val="5ACBF0"/>
          </p15:clr>
        </p15:guide>
        <p15:guide id="18" orient="horz" pos="2299" userDrawn="1">
          <p15:clr>
            <a:srgbClr val="5ACBF0"/>
          </p15:clr>
        </p15:guide>
        <p15:guide id="19" orient="horz" pos="283" userDrawn="1">
          <p15:clr>
            <a:srgbClr val="F26B43"/>
          </p15:clr>
        </p15:guide>
        <p15:guide id="20" orient="horz" pos="4123" userDrawn="1">
          <p15:clr>
            <a:srgbClr val="F26B43"/>
          </p15:clr>
        </p15:guide>
        <p15:guide id="21" orient="horz" pos="2891" userDrawn="1">
          <p15:clr>
            <a:srgbClr val="5ACBF0"/>
          </p15:clr>
        </p15:guide>
        <p15:guide id="22" orient="horz" pos="3019" userDrawn="1">
          <p15:clr>
            <a:srgbClr val="5ACBF0"/>
          </p15:clr>
        </p15:guide>
        <p15:guide id="23" orient="horz" pos="3643" userDrawn="1">
          <p15:clr>
            <a:srgbClr val="5ACBF0"/>
          </p15:clr>
        </p15:guide>
        <p15:guide id="24" orient="horz" pos="3763" userDrawn="1">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8.xml"/><Relationship Id="rId4" Type="http://schemas.openxmlformats.org/officeDocument/2006/relationships/image" Target="../media/image10.svg"/></Relationships>
</file>

<file path=ppt/slides/_rels/slide14.x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notesSlide" Target="../notesSlides/notesSlide14.xml"/><Relationship Id="rId1" Type="http://schemas.openxmlformats.org/officeDocument/2006/relationships/slideLayout" Target="../slideLayouts/slideLayout17.xml"/><Relationship Id="rId6" Type="http://schemas.openxmlformats.org/officeDocument/2006/relationships/image" Target="../media/image36.png"/><Relationship Id="rId11" Type="http://schemas.openxmlformats.org/officeDocument/2006/relationships/image" Target="../media/image26.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png"/><Relationship Id="rId9"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7.xml"/><Relationship Id="rId1" Type="http://schemas.openxmlformats.org/officeDocument/2006/relationships/slideLayout" Target="../slideLayouts/slideLayout19.xml"/><Relationship Id="rId5" Type="http://schemas.openxmlformats.org/officeDocument/2006/relationships/image" Target="../media/image45.png"/><Relationship Id="rId4" Type="http://schemas.openxmlformats.org/officeDocument/2006/relationships/image" Target="../media/image44.png"/></Relationships>
</file>

<file path=ppt/slides/_rels/slide1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8.xml"/><Relationship Id="rId1" Type="http://schemas.openxmlformats.org/officeDocument/2006/relationships/slideLayout" Target="../slideLayouts/slideLayout19.xml"/><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9.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hyperlink" Target="https://docs.microsoft.com/learn/modules/configure-azure-container-instances/" TargetMode="External"/><Relationship Id="rId3" Type="http://schemas.openxmlformats.org/officeDocument/2006/relationships/oleObject" Target="../embeddings/oleObject1.bin"/><Relationship Id="rId7" Type="http://schemas.openxmlformats.org/officeDocument/2006/relationships/oleObject" Target="../embeddings/oleObject4.bin"/><Relationship Id="rId12" Type="http://schemas.openxmlformats.org/officeDocument/2006/relationships/image" Target="../media/image11.png"/><Relationship Id="rId17" Type="http://schemas.openxmlformats.org/officeDocument/2006/relationships/hyperlink" Target="https://docs.microsoft.com/learn/modules/configure-azure-app-services/" TargetMode="External"/><Relationship Id="rId2" Type="http://schemas.openxmlformats.org/officeDocument/2006/relationships/notesSlide" Target="../notesSlides/notesSlide2.xml"/><Relationship Id="rId16" Type="http://schemas.openxmlformats.org/officeDocument/2006/relationships/hyperlink" Target="https://docs.microsoft.com/learn/modules/configure-app-service-plans/" TargetMode="External"/><Relationship Id="rId1" Type="http://schemas.openxmlformats.org/officeDocument/2006/relationships/slideLayout" Target="../slideLayouts/slideLayout17.xml"/><Relationship Id="rId6" Type="http://schemas.openxmlformats.org/officeDocument/2006/relationships/oleObject" Target="../embeddings/oleObject3.bin"/><Relationship Id="rId11" Type="http://schemas.openxmlformats.org/officeDocument/2006/relationships/image" Target="../media/image10.svg"/><Relationship Id="rId5" Type="http://schemas.openxmlformats.org/officeDocument/2006/relationships/oleObject" Target="../embeddings/oleObject2.bin"/><Relationship Id="rId15" Type="http://schemas.openxmlformats.org/officeDocument/2006/relationships/image" Target="../media/image14.svg"/><Relationship Id="rId10" Type="http://schemas.openxmlformats.org/officeDocument/2006/relationships/image" Target="../media/image9.png"/><Relationship Id="rId19" Type="http://schemas.openxmlformats.org/officeDocument/2006/relationships/hyperlink" Target="https://docs.microsoft.com/learn/modules/configure-azure-kubernetes-service/" TargetMode="External"/><Relationship Id="rId4" Type="http://schemas.openxmlformats.org/officeDocument/2006/relationships/image" Target="../media/image6.wmf"/><Relationship Id="rId9" Type="http://schemas.openxmlformats.org/officeDocument/2006/relationships/image" Target="../media/image8.sv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0.xml"/><Relationship Id="rId1" Type="http://schemas.openxmlformats.org/officeDocument/2006/relationships/slideLayout" Target="../slideLayouts/slideLayout19.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1.xml"/><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3" Type="http://schemas.openxmlformats.org/officeDocument/2006/relationships/hyperlink" Target="https://docs.microsoft.com/learn/modules/host-a-web-app-with-azure-app-service/" TargetMode="External"/><Relationship Id="rId2" Type="http://schemas.openxmlformats.org/officeDocument/2006/relationships/notesSlide" Target="../notesSlides/notesSlide22.xml"/><Relationship Id="rId1" Type="http://schemas.openxmlformats.org/officeDocument/2006/relationships/slideLayout" Target="../slideLayouts/slideLayout19.xml"/><Relationship Id="rId6" Type="http://schemas.openxmlformats.org/officeDocument/2006/relationships/image" Target="../media/image52.emf"/><Relationship Id="rId5" Type="http://schemas.openxmlformats.org/officeDocument/2006/relationships/hyperlink" Target="https://docs.microsoft.com/learn/modules/app-service-autoscale-rules/" TargetMode="External"/><Relationship Id="rId4" Type="http://schemas.openxmlformats.org/officeDocument/2006/relationships/hyperlink" Target="https://docs.microsoft.com/learn/modules/stage-deploy-app-service-deployment-slot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18.xml"/><Relationship Id="rId4" Type="http://schemas.openxmlformats.org/officeDocument/2006/relationships/image" Target="../media/image12.svg"/></Relationships>
</file>

<file path=ppt/slides/_rels/slide2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image" Target="../media/image53.wmf"/><Relationship Id="rId7" Type="http://schemas.openxmlformats.org/officeDocument/2006/relationships/image" Target="../media/image26.wmf"/><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w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28.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8.xml"/><Relationship Id="rId4" Type="http://schemas.openxmlformats.org/officeDocument/2006/relationships/image" Target="../media/image8.svg"/></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learn/modules/run-docker-with-azure-container-instances/" TargetMode="External"/><Relationship Id="rId2" Type="http://schemas.openxmlformats.org/officeDocument/2006/relationships/notesSlide" Target="../notesSlides/notesSlide30.xml"/><Relationship Id="rId1" Type="http://schemas.openxmlformats.org/officeDocument/2006/relationships/slideLayout" Target="../slideLayouts/slideLayout19.xml"/><Relationship Id="rId5" Type="http://schemas.openxmlformats.org/officeDocument/2006/relationships/image" Target="../media/image52.emf"/><Relationship Id="rId4" Type="http://schemas.openxmlformats.org/officeDocument/2006/relationships/hyperlink" Target="https://docs.microsoft.com/learn/modules/intro-to-containers/"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8.xml"/><Relationship Id="rId4" Type="http://schemas.openxmlformats.org/officeDocument/2006/relationships/image" Target="../media/image14.svg"/></Relationships>
</file>

<file path=ppt/slides/_rels/slide32.xml.rels><?xml version="1.0" encoding="UTF-8" standalone="yes"?>
<Relationships xmlns="http://schemas.openxmlformats.org/package/2006/relationships"><Relationship Id="rId8" Type="http://schemas.openxmlformats.org/officeDocument/2006/relationships/image" Target="../media/image65.wmf"/><Relationship Id="rId3" Type="http://schemas.openxmlformats.org/officeDocument/2006/relationships/image" Target="../media/image60.wmf"/><Relationship Id="rId7" Type="http://schemas.openxmlformats.org/officeDocument/2006/relationships/image" Target="../media/image64.wmf"/><Relationship Id="rId2" Type="http://schemas.openxmlformats.org/officeDocument/2006/relationships/notesSlide" Target="../notesSlides/notesSlide32.xml"/><Relationship Id="rId1" Type="http://schemas.openxmlformats.org/officeDocument/2006/relationships/slideLayout" Target="../slideLayouts/slideLayout17.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26.wmf"/><Relationship Id="rId4" Type="http://schemas.openxmlformats.org/officeDocument/2006/relationships/image" Target="../media/image61.wmf"/><Relationship Id="rId9" Type="http://schemas.openxmlformats.org/officeDocument/2006/relationships/image" Target="../media/image66.wmf"/></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33.xml"/><Relationship Id="rId1" Type="http://schemas.openxmlformats.org/officeDocument/2006/relationships/slideLayout" Target="../slideLayouts/slideLayout19.xml"/></Relationships>
</file>

<file path=ppt/slides/_rels/slide34.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4.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35.xml"/><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36.xml"/><Relationship Id="rId1" Type="http://schemas.openxmlformats.org/officeDocument/2006/relationships/slideLayout" Target="../slideLayouts/slideLayout19.xml"/><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37.xml"/><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39.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3" Type="http://schemas.openxmlformats.org/officeDocument/2006/relationships/hyperlink" Target="https://docs.microsoft.com/learn/modules/intro-to-azure-kubernetes-service/" TargetMode="External"/><Relationship Id="rId2" Type="http://schemas.openxmlformats.org/officeDocument/2006/relationships/notesSlide" Target="../notesSlides/notesSlide40.xml"/><Relationship Id="rId1" Type="http://schemas.openxmlformats.org/officeDocument/2006/relationships/slideLayout" Target="../slideLayouts/slideLayout19.xml"/><Relationship Id="rId5" Type="http://schemas.openxmlformats.org/officeDocument/2006/relationships/hyperlink" Target="https://docs.microsoft.com/learn/modules/implement-azure-kubernetes-service/" TargetMode="External"/><Relationship Id="rId4" Type="http://schemas.openxmlformats.org/officeDocument/2006/relationships/image" Target="../media/image52.emf"/></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5.wmf"/><Relationship Id="rId2" Type="http://schemas.openxmlformats.org/officeDocument/2006/relationships/notesSlide" Target="../notesSlides/notesSlide8.xml"/><Relationship Id="rId1" Type="http://schemas.openxmlformats.org/officeDocument/2006/relationships/slideLayout" Target="../slideLayouts/slideLayout17.xml"/><Relationship Id="rId6" Type="http://schemas.openxmlformats.org/officeDocument/2006/relationships/image" Target="../media/image24.wmf"/><Relationship Id="rId5" Type="http://schemas.openxmlformats.org/officeDocument/2006/relationships/image" Target="../media/image23.png"/><Relationship Id="rId4" Type="http://schemas.openxmlformats.org/officeDocument/2006/relationships/image" Target="../media/image22.wmf"/></Relationships>
</file>

<file path=ppt/slides/_rels/slide9.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image" Target="../media/image30.wmf"/><Relationship Id="rId5" Type="http://schemas.openxmlformats.org/officeDocument/2006/relationships/image" Target="../media/image29.wmf"/><Relationship Id="rId4" Type="http://schemas.openxmlformats.org/officeDocument/2006/relationships/image" Target="../media/image2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4055" y="2369989"/>
            <a:ext cx="5921578" cy="2254546"/>
          </a:xfrm>
        </p:spPr>
        <p:txBody>
          <a:bodyPr bIns="0" anchor="ctr">
            <a:noAutofit/>
          </a:bodyPr>
          <a:lstStyle/>
          <a:p>
            <a:pPr>
              <a:lnSpc>
                <a:spcPct val="100000"/>
              </a:lnSpc>
            </a:pPr>
            <a:r>
              <a:rPr lang="en-US" sz="4000" spc="0" dirty="0">
                <a:solidFill>
                  <a:schemeClr val="tx1"/>
                </a:solidFill>
              </a:rPr>
              <a:t>6. Administer Azure PaaS Compute</a:t>
            </a:r>
          </a:p>
        </p:txBody>
      </p:sp>
    </p:spTree>
    <p:extLst>
      <p:ext uri="{BB962C8B-B14F-4D97-AF65-F5344CB8AC3E}">
        <p14:creationId xmlns:p14="http://schemas.microsoft.com/office/powerpoint/2010/main" val="363585291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Determine App Service Plan Pricing</a:t>
            </a:r>
          </a:p>
        </p:txBody>
      </p:sp>
      <p:graphicFrame>
        <p:nvGraphicFramePr>
          <p:cNvPr id="3" name="Table 6">
            <a:extLst>
              <a:ext uri="{FF2B5EF4-FFF2-40B4-BE49-F238E27FC236}">
                <a16:creationId xmlns:a16="http://schemas.microsoft.com/office/drawing/2014/main" id="{4B5435FF-C9C8-4E89-BA7E-35BEA62379BD}"/>
              </a:ext>
            </a:extLst>
          </p:cNvPr>
          <p:cNvGraphicFramePr>
            <a:graphicFrameLocks noGrp="1"/>
          </p:cNvGraphicFramePr>
          <p:nvPr>
            <p:extLst>
              <p:ext uri="{D42A27DB-BD31-4B8C-83A1-F6EECF244321}">
                <p14:modId xmlns:p14="http://schemas.microsoft.com/office/powerpoint/2010/main" val="1654476089"/>
              </p:ext>
            </p:extLst>
          </p:nvPr>
        </p:nvGraphicFramePr>
        <p:xfrm>
          <a:off x="427039" y="1395413"/>
          <a:ext cx="11582402" cy="3163824"/>
        </p:xfrm>
        <a:graphic>
          <a:graphicData uri="http://schemas.openxmlformats.org/drawingml/2006/table">
            <a:tbl>
              <a:tblPr firstRow="1" bandRow="1">
                <a:tableStyleId>{5C22544A-7EE6-4342-B048-85BDC9FD1C3A}</a:tableStyleId>
              </a:tblPr>
              <a:tblGrid>
                <a:gridCol w="1824748">
                  <a:extLst>
                    <a:ext uri="{9D8B030D-6E8A-4147-A177-3AD203B41FA5}">
                      <a16:colId xmlns:a16="http://schemas.microsoft.com/office/drawing/2014/main" val="1289156279"/>
                    </a:ext>
                  </a:extLst>
                </a:gridCol>
                <a:gridCol w="821137">
                  <a:extLst>
                    <a:ext uri="{9D8B030D-6E8A-4147-A177-3AD203B41FA5}">
                      <a16:colId xmlns:a16="http://schemas.microsoft.com/office/drawing/2014/main" val="2759990731"/>
                    </a:ext>
                  </a:extLst>
                </a:gridCol>
                <a:gridCol w="1277324">
                  <a:extLst>
                    <a:ext uri="{9D8B030D-6E8A-4147-A177-3AD203B41FA5}">
                      <a16:colId xmlns:a16="http://schemas.microsoft.com/office/drawing/2014/main" val="4259266004"/>
                    </a:ext>
                  </a:extLst>
                </a:gridCol>
                <a:gridCol w="1529852">
                  <a:extLst>
                    <a:ext uri="{9D8B030D-6E8A-4147-A177-3AD203B41FA5}">
                      <a16:colId xmlns:a16="http://schemas.microsoft.com/office/drawing/2014/main" val="2550190184"/>
                    </a:ext>
                  </a:extLst>
                </a:gridCol>
                <a:gridCol w="1562100">
                  <a:extLst>
                    <a:ext uri="{9D8B030D-6E8A-4147-A177-3AD203B41FA5}">
                      <a16:colId xmlns:a16="http://schemas.microsoft.com/office/drawing/2014/main" val="2415514144"/>
                    </a:ext>
                  </a:extLst>
                </a:gridCol>
                <a:gridCol w="2095500">
                  <a:extLst>
                    <a:ext uri="{9D8B030D-6E8A-4147-A177-3AD203B41FA5}">
                      <a16:colId xmlns:a16="http://schemas.microsoft.com/office/drawing/2014/main" val="1966991295"/>
                    </a:ext>
                  </a:extLst>
                </a:gridCol>
                <a:gridCol w="2471741">
                  <a:extLst>
                    <a:ext uri="{9D8B030D-6E8A-4147-A177-3AD203B41FA5}">
                      <a16:colId xmlns:a16="http://schemas.microsoft.com/office/drawing/2014/main" val="876137511"/>
                    </a:ext>
                  </a:extLst>
                </a:gridCol>
              </a:tblGrid>
              <a:tr h="0">
                <a:tc>
                  <a:txBody>
                    <a:bodyPr/>
                    <a:lstStyle/>
                    <a:p>
                      <a:pPr lvl="0" algn="l">
                        <a:buNone/>
                      </a:pPr>
                      <a:r>
                        <a:rPr lang="en-US" sz="1800" b="0" kern="1200" cap="none" dirty="0">
                          <a:solidFill>
                            <a:schemeClr val="bg1"/>
                          </a:solidFill>
                          <a:effectLst/>
                          <a:latin typeface="+mj-lt"/>
                          <a:ea typeface="+mn-ea"/>
                          <a:cs typeface="+mn-cs"/>
                        </a:rPr>
                        <a:t>Selected Features</a:t>
                      </a:r>
                    </a:p>
                  </a:txBody>
                  <a:tcPr marT="73152" marB="73152"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Free </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cap="none" dirty="0">
                          <a:solidFill>
                            <a:schemeClr val="bg1"/>
                          </a:solidFill>
                          <a:effectLst/>
                          <a:latin typeface="+mj-lt"/>
                        </a:rPr>
                        <a:t>Shared </a:t>
                      </a:r>
                    </a:p>
                    <a:p>
                      <a:pPr algn="l" fontAlgn="t"/>
                      <a:r>
                        <a:rPr lang="en-US" sz="1800" b="0" cap="none" dirty="0">
                          <a:solidFill>
                            <a:schemeClr val="bg1"/>
                          </a:solidFill>
                          <a:effectLst/>
                          <a:latin typeface="+mj-lt"/>
                        </a:rPr>
                        <a:t>(dev/test)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Basic </a:t>
                      </a:r>
                    </a:p>
                    <a:p>
                      <a:pPr algn="l" fontAlgn="t"/>
                      <a:r>
                        <a:rPr lang="en-US" sz="1800" b="0" cap="none" dirty="0">
                          <a:solidFill>
                            <a:schemeClr val="bg1"/>
                          </a:solidFill>
                          <a:effectLst/>
                          <a:latin typeface="+mj-lt"/>
                        </a:rPr>
                        <a:t>(dedicated dev/test)</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Standard</a:t>
                      </a:r>
                      <a:r>
                        <a:rPr lang="en-US" sz="1800" b="0" cap="none" dirty="0">
                          <a:solidFill>
                            <a:schemeClr val="bg1"/>
                          </a:solidFill>
                          <a:effectLst/>
                          <a:latin typeface="+mj-lt"/>
                        </a:rPr>
                        <a:t> </a:t>
                      </a:r>
                    </a:p>
                    <a:p>
                      <a:pPr algn="l" fontAlgn="t"/>
                      <a:r>
                        <a:rPr lang="en-US" sz="1800" b="0" cap="none" dirty="0">
                          <a:solidFill>
                            <a:schemeClr val="bg1"/>
                          </a:solidFill>
                          <a:effectLst/>
                          <a:latin typeface="+mj-lt"/>
                        </a:rPr>
                        <a:t>(production workloads)</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Premium </a:t>
                      </a:r>
                    </a:p>
                    <a:p>
                      <a:pPr algn="l" fontAlgn="t"/>
                      <a:r>
                        <a:rPr lang="en-US" sz="1800" b="0" cap="none" dirty="0">
                          <a:solidFill>
                            <a:schemeClr val="bg1"/>
                          </a:solidFill>
                          <a:effectLst/>
                          <a:latin typeface="+mj-lt"/>
                        </a:rPr>
                        <a:t>(enhanced scale</a:t>
                      </a:r>
                      <a:br>
                        <a:rPr lang="en-US" sz="1800" b="0" cap="none" dirty="0">
                          <a:solidFill>
                            <a:schemeClr val="bg1"/>
                          </a:solidFill>
                          <a:effectLst/>
                          <a:latin typeface="+mj-lt"/>
                        </a:rPr>
                      </a:br>
                      <a:r>
                        <a:rPr lang="en-US" sz="1800" b="0" cap="none" dirty="0">
                          <a:solidFill>
                            <a:schemeClr val="bg1"/>
                          </a:solidFill>
                          <a:effectLst/>
                          <a:latin typeface="+mj-lt"/>
                        </a:rPr>
                        <a:t>and performance)</a:t>
                      </a:r>
                    </a:p>
                  </a:txBody>
                  <a:tcPr marT="73152" marB="73152"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fontAlgn="t"/>
                      <a:r>
                        <a:rPr lang="en-US" sz="1800" b="0" kern="1200" cap="none" dirty="0">
                          <a:solidFill>
                            <a:schemeClr val="bg1"/>
                          </a:solidFill>
                          <a:effectLst/>
                          <a:latin typeface="+mj-lt"/>
                          <a:ea typeface="+mn-ea"/>
                          <a:cs typeface="+mn-cs"/>
                        </a:rPr>
                        <a:t>Isolated </a:t>
                      </a:r>
                    </a:p>
                    <a:p>
                      <a:pPr algn="l" fontAlgn="t"/>
                      <a:r>
                        <a:rPr lang="en-US" sz="1800" b="0" cap="none" dirty="0">
                          <a:solidFill>
                            <a:schemeClr val="bg1"/>
                          </a:solidFill>
                          <a:effectLst/>
                          <a:latin typeface="+mj-lt"/>
                        </a:rPr>
                        <a:t>(high-performance, security and isolation)</a:t>
                      </a:r>
                    </a:p>
                  </a:txBody>
                  <a:tcPr marT="73152" marB="73152"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0">
                <a:tc>
                  <a:txBody>
                    <a:bodyPr/>
                    <a:lstStyle/>
                    <a:p>
                      <a:pPr algn="l" fontAlgn="t"/>
                      <a:r>
                        <a:rPr lang="en-US" sz="1600" dirty="0">
                          <a:solidFill>
                            <a:schemeClr val="tx1"/>
                          </a:solidFill>
                          <a:effectLst/>
                          <a:latin typeface="+mj-lt"/>
                        </a:rPr>
                        <a:t>Web, mobile, or API apps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100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Unlimited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0">
                <a:tc>
                  <a:txBody>
                    <a:bodyPr/>
                    <a:lstStyle/>
                    <a:p>
                      <a:pPr algn="l" fontAlgn="t"/>
                      <a:r>
                        <a:rPr lang="en-US" sz="1600" dirty="0">
                          <a:solidFill>
                            <a:schemeClr val="tx1"/>
                          </a:solidFill>
                          <a:effectLst/>
                          <a:latin typeface="+mj-lt"/>
                        </a:rPr>
                        <a:t>Disk space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250 GB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600" dirty="0">
                          <a:solidFill>
                            <a:schemeClr val="tx1"/>
                          </a:solidFill>
                          <a:effectLst/>
                          <a:latin typeface="+mn-lt"/>
                        </a:rPr>
                        <a:t>1 TB </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3758439219"/>
                  </a:ext>
                </a:extLst>
              </a:tr>
              <a:tr h="0">
                <a:tc>
                  <a:txBody>
                    <a:bodyPr/>
                    <a:lstStyle/>
                    <a:p>
                      <a:pPr algn="l" fontAlgn="t"/>
                      <a:r>
                        <a:rPr lang="en-US" sz="1600" dirty="0">
                          <a:solidFill>
                            <a:schemeClr val="tx1"/>
                          </a:solidFill>
                          <a:effectLst/>
                          <a:latin typeface="+mj-lt"/>
                        </a:rPr>
                        <a:t>Auto Scale</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Supported</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0">
                <a:tc>
                  <a:txBody>
                    <a:bodyPr/>
                    <a:lstStyle/>
                    <a:p>
                      <a:pPr algn="l" fontAlgn="t"/>
                      <a:r>
                        <a:rPr lang="en-US" sz="1600" dirty="0">
                          <a:solidFill>
                            <a:schemeClr val="tx1"/>
                          </a:solidFill>
                          <a:effectLst/>
                          <a:latin typeface="+mj-lt"/>
                        </a:rPr>
                        <a:t>Deployment Slots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5</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20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0">
                <a:tc>
                  <a:txBody>
                    <a:bodyPr/>
                    <a:lstStyle/>
                    <a:p>
                      <a:pPr algn="l" fontAlgn="t"/>
                      <a:r>
                        <a:rPr lang="en-US" sz="1600" dirty="0">
                          <a:solidFill>
                            <a:schemeClr val="tx1"/>
                          </a:solidFill>
                          <a:effectLst/>
                          <a:latin typeface="+mj-lt"/>
                        </a:rPr>
                        <a:t>Max Instances</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32742" rtl="0" eaLnBrk="1" fontAlgn="t"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egoe UI"/>
                          <a:ea typeface="+mn-ea"/>
                          <a:cs typeface="+mn-cs"/>
                        </a:rPr>
                        <a:t>–</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30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t"/>
                      <a:r>
                        <a:rPr lang="en-US" sz="1600" dirty="0">
                          <a:solidFill>
                            <a:schemeClr val="tx1"/>
                          </a:solidFill>
                          <a:effectLst/>
                          <a:latin typeface="+mn-lt"/>
                        </a:rPr>
                        <a:t>Up to 100</a:t>
                      </a:r>
                    </a:p>
                  </a:txBody>
                  <a:tcPr marT="73152" marB="73152"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6" name="Rectangle 5">
            <a:extLst>
              <a:ext uri="{FF2B5EF4-FFF2-40B4-BE49-F238E27FC236}">
                <a16:creationId xmlns:a16="http://schemas.microsoft.com/office/drawing/2014/main" id="{AF9A5DCE-0800-46E9-A832-98E20F75BC26}"/>
              </a:ext>
            </a:extLst>
          </p:cNvPr>
          <p:cNvSpPr/>
          <p:nvPr/>
        </p:nvSpPr>
        <p:spPr>
          <a:xfrm>
            <a:off x="432592"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defTabSz="932472" fontAlgn="base"/>
            <a:r>
              <a:rPr lang="en-US" dirty="0">
                <a:solidFill>
                  <a:schemeClr val="tx1"/>
                </a:solidFill>
                <a:latin typeface="+mj-lt"/>
                <a:cs typeface="Segoe UI Semilight"/>
              </a:rPr>
              <a:t>Shared compute </a:t>
            </a:r>
            <a:r>
              <a:rPr lang="en-US" dirty="0">
                <a:solidFill>
                  <a:schemeClr val="tx1"/>
                </a:solidFill>
                <a:cs typeface="Segoe UI Semilight"/>
              </a:rPr>
              <a:t>(Free and Shared). Run apps on </a:t>
            </a:r>
            <a:br>
              <a:rPr lang="en-US" dirty="0">
                <a:solidFill>
                  <a:schemeClr val="tx1"/>
                </a:solidFill>
                <a:cs typeface="Segoe UI Semilight"/>
              </a:rPr>
            </a:br>
            <a:r>
              <a:rPr lang="en-US" dirty="0">
                <a:solidFill>
                  <a:schemeClr val="tx1"/>
                </a:solidFill>
                <a:cs typeface="Segoe UI Semilight"/>
              </a:rPr>
              <a:t>the same Azure VM as other App Service apps, and the resources cannot scale out</a:t>
            </a:r>
          </a:p>
        </p:txBody>
      </p:sp>
      <p:sp>
        <p:nvSpPr>
          <p:cNvPr id="7" name="Rectangle 6">
            <a:extLst>
              <a:ext uri="{FF2B5EF4-FFF2-40B4-BE49-F238E27FC236}">
                <a16:creationId xmlns:a16="http://schemas.microsoft.com/office/drawing/2014/main" id="{16196D3E-3ED5-49F9-9FCE-0AEFD664E325}"/>
              </a:ext>
            </a:extLst>
          </p:cNvPr>
          <p:cNvSpPr/>
          <p:nvPr/>
        </p:nvSpPr>
        <p:spPr>
          <a:xfrm>
            <a:off x="434382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Dedicated compute</a:t>
            </a:r>
            <a:br>
              <a:rPr lang="en-US" dirty="0">
                <a:solidFill>
                  <a:schemeClr val="tx1"/>
                </a:solidFill>
                <a:latin typeface="+mj-lt"/>
                <a:cs typeface="Segoe UI Semilight"/>
              </a:rPr>
            </a:br>
            <a:r>
              <a:rPr lang="en-US" dirty="0">
                <a:solidFill>
                  <a:schemeClr val="tx1"/>
                </a:solidFill>
                <a:cs typeface="Segoe UI Semilight"/>
              </a:rPr>
              <a:t>(Basic, Standard, Premium). </a:t>
            </a:r>
            <a:br>
              <a:rPr lang="en-US" dirty="0">
                <a:solidFill>
                  <a:schemeClr val="tx1"/>
                </a:solidFill>
                <a:cs typeface="Segoe UI Semilight"/>
              </a:rPr>
            </a:br>
            <a:r>
              <a:rPr lang="en-US" dirty="0">
                <a:solidFill>
                  <a:schemeClr val="tx1"/>
                </a:solidFill>
                <a:cs typeface="Segoe UI Semilight"/>
              </a:rPr>
              <a:t>Run apps in the same plan in dedicated Azure VMs</a:t>
            </a:r>
          </a:p>
        </p:txBody>
      </p:sp>
      <p:sp>
        <p:nvSpPr>
          <p:cNvPr id="13" name="Rectangle 12">
            <a:extLst>
              <a:ext uri="{FF2B5EF4-FFF2-40B4-BE49-F238E27FC236}">
                <a16:creationId xmlns:a16="http://schemas.microsoft.com/office/drawing/2014/main" id="{0F3DDB70-4B80-417D-A395-5908898422BD}"/>
              </a:ext>
            </a:extLst>
          </p:cNvPr>
          <p:cNvSpPr/>
          <p:nvPr/>
        </p:nvSpPr>
        <p:spPr>
          <a:xfrm>
            <a:off x="8255051" y="4704714"/>
            <a:ext cx="3754389" cy="1607185"/>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lvl="0"/>
            <a:r>
              <a:rPr lang="en-US" dirty="0">
                <a:solidFill>
                  <a:schemeClr val="tx1"/>
                </a:solidFill>
                <a:latin typeface="+mj-lt"/>
                <a:cs typeface="Segoe UI Semilight"/>
              </a:rPr>
              <a:t>Isolated.</a:t>
            </a:r>
            <a:r>
              <a:rPr lang="en-US" dirty="0">
                <a:solidFill>
                  <a:schemeClr val="tx1"/>
                </a:solidFill>
                <a:cs typeface="Segoe UI Semilight"/>
              </a:rPr>
              <a:t> Runs apps on</a:t>
            </a:r>
            <a:br>
              <a:rPr lang="en-US" dirty="0">
                <a:solidFill>
                  <a:schemeClr val="tx1"/>
                </a:solidFill>
                <a:cs typeface="Segoe UI Semilight"/>
              </a:rPr>
            </a:br>
            <a:r>
              <a:rPr lang="en-US" dirty="0">
                <a:solidFill>
                  <a:schemeClr val="tx1"/>
                </a:solidFill>
                <a:cs typeface="Segoe UI Semilight"/>
              </a:rPr>
              <a:t>dedicated Azure VMs in dedicated Azure virtual networks</a:t>
            </a:r>
          </a:p>
        </p:txBody>
      </p:sp>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a:xfrm>
            <a:off x="465138" y="632779"/>
            <a:ext cx="11533187" cy="430887"/>
          </a:xfrm>
        </p:spPr>
        <p:txBody>
          <a:bodyPr/>
          <a:lstStyle/>
          <a:p>
            <a:pPr>
              <a:lnSpc>
                <a:spcPct val="100000"/>
              </a:lnSpc>
            </a:pPr>
            <a:r>
              <a:rPr lang="en-US" spc="0" dirty="0"/>
              <a:t>Scale Up and Scale Out the App Service Plan</a:t>
            </a:r>
          </a:p>
        </p:txBody>
      </p:sp>
      <p:sp>
        <p:nvSpPr>
          <p:cNvPr id="3" name="Rectangle 2">
            <a:extLst>
              <a:ext uri="{FF2B5EF4-FFF2-40B4-BE49-F238E27FC236}">
                <a16:creationId xmlns:a16="http://schemas.microsoft.com/office/drawing/2014/main" id="{A8F48553-B42F-48F6-A2E9-BE4B02A0EC1F}"/>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shot of scaling out the App Service Plan.  Manual scale is selected and Instance count is set to 3">
            <a:extLst>
              <a:ext uri="{FF2B5EF4-FFF2-40B4-BE49-F238E27FC236}">
                <a16:creationId xmlns:a16="http://schemas.microsoft.com/office/drawing/2014/main" id="{12A18769-0224-4754-9B16-4BF1797F38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613" y="1353402"/>
            <a:ext cx="11017251" cy="3413008"/>
          </a:xfrm>
          <a:prstGeom prst="rect">
            <a:avLst/>
          </a:prstGeom>
          <a:ln>
            <a:noFill/>
          </a:ln>
        </p:spPr>
      </p:pic>
      <p:sp>
        <p:nvSpPr>
          <p:cNvPr id="4" name="Rectangle 3">
            <a:extLst>
              <a:ext uri="{FF2B5EF4-FFF2-40B4-BE49-F238E27FC236}">
                <a16:creationId xmlns:a16="http://schemas.microsoft.com/office/drawing/2014/main" id="{639DB60E-4D98-4F7F-9E6F-A2A7C405B514}"/>
              </a:ext>
            </a:extLst>
          </p:cNvPr>
          <p:cNvSpPr/>
          <p:nvPr/>
        </p:nvSpPr>
        <p:spPr>
          <a:xfrm>
            <a:off x="415925" y="5000250"/>
            <a:ext cx="5391773"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up (change the App Service plan):</a:t>
            </a:r>
          </a:p>
          <a:p>
            <a:pPr marL="0" lvl="1">
              <a:spcBef>
                <a:spcPts val="600"/>
              </a:spcBef>
            </a:pPr>
            <a:r>
              <a:rPr lang="en-US" dirty="0">
                <a:solidFill>
                  <a:schemeClr val="tx1"/>
                </a:solidFill>
              </a:rPr>
              <a:t>More hardware (CPU, memory, disk)</a:t>
            </a:r>
          </a:p>
          <a:p>
            <a:pPr marL="0" lvl="1">
              <a:spcBef>
                <a:spcPts val="600"/>
              </a:spcBef>
            </a:pPr>
            <a:r>
              <a:rPr lang="en-US" dirty="0">
                <a:solidFill>
                  <a:schemeClr val="tx1"/>
                </a:solidFill>
              </a:rPr>
              <a:t>More features (dedicated virtual machines, staging slots, autoscaling)</a:t>
            </a:r>
          </a:p>
        </p:txBody>
      </p:sp>
      <p:sp>
        <p:nvSpPr>
          <p:cNvPr id="5" name="Rectangle 4">
            <a:extLst>
              <a:ext uri="{FF2B5EF4-FFF2-40B4-BE49-F238E27FC236}">
                <a16:creationId xmlns:a16="http://schemas.microsoft.com/office/drawing/2014/main" id="{87FDE356-CCED-467B-A3B2-2F7F88DFAD17}"/>
              </a:ext>
            </a:extLst>
          </p:cNvPr>
          <p:cNvSpPr/>
          <p:nvPr/>
        </p:nvSpPr>
        <p:spPr>
          <a:xfrm>
            <a:off x="5963410" y="5000250"/>
            <a:ext cx="6034915" cy="136149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pPr>
              <a:spcBef>
                <a:spcPts val="600"/>
              </a:spcBef>
            </a:pPr>
            <a:r>
              <a:rPr lang="en-US" sz="2000" dirty="0">
                <a:solidFill>
                  <a:schemeClr val="tx1"/>
                </a:solidFill>
                <a:latin typeface="+mj-lt"/>
              </a:rPr>
              <a:t>Scale out (increase the number of VM instances):</a:t>
            </a:r>
          </a:p>
          <a:p>
            <a:pPr marL="0" lvl="1">
              <a:spcBef>
                <a:spcPts val="600"/>
              </a:spcBef>
            </a:pPr>
            <a:r>
              <a:rPr lang="en-US" dirty="0">
                <a:solidFill>
                  <a:schemeClr val="tx1"/>
                </a:solidFill>
              </a:rPr>
              <a:t>Manual (fixed number of instances)</a:t>
            </a:r>
          </a:p>
          <a:p>
            <a:pPr marL="0" lvl="1">
              <a:spcBef>
                <a:spcPts val="600"/>
              </a:spcBef>
            </a:pPr>
            <a:r>
              <a:rPr lang="en-US" dirty="0">
                <a:solidFill>
                  <a:schemeClr val="tx1"/>
                </a:solidFill>
              </a:rPr>
              <a:t>Auto scale (based on predefined rules and schedules)</a:t>
            </a:r>
          </a:p>
        </p:txBody>
      </p:sp>
    </p:spTree>
    <p:extLst>
      <p:ext uri="{BB962C8B-B14F-4D97-AF65-F5344CB8AC3E}">
        <p14:creationId xmlns:p14="http://schemas.microsoft.com/office/powerpoint/2010/main" val="213240416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465138" y="632779"/>
            <a:ext cx="11533187" cy="430887"/>
          </a:xfrm>
        </p:spPr>
        <p:txBody>
          <a:bodyPr/>
          <a:lstStyle/>
          <a:p>
            <a:pPr>
              <a:lnSpc>
                <a:spcPct val="100000"/>
              </a:lnSpc>
            </a:pPr>
            <a:r>
              <a:rPr lang="en-US" spc="0" dirty="0"/>
              <a:t>Configure App Service Plan Scaling</a:t>
            </a:r>
          </a:p>
        </p:txBody>
      </p:sp>
      <p:sp>
        <p:nvSpPr>
          <p:cNvPr id="14" name="Rectangle 13">
            <a:extLst>
              <a:ext uri="{FF2B5EF4-FFF2-40B4-BE49-F238E27FC236}">
                <a16:creationId xmlns:a16="http://schemas.microsoft.com/office/drawing/2014/main" id="{D72446AF-E47F-4396-9CBB-B12E2E46D1A2}"/>
              </a:ext>
              <a:ext uri="{C183D7F6-B498-43B3-948B-1728B52AA6E4}">
                <adec:decorative xmlns:adec="http://schemas.microsoft.com/office/drawing/2017/decorative" val="1"/>
              </a:ext>
            </a:extLst>
          </p:cNvPr>
          <p:cNvSpPr/>
          <p:nvPr/>
        </p:nvSpPr>
        <p:spPr bwMode="auto">
          <a:xfrm>
            <a:off x="427038" y="1192213"/>
            <a:ext cx="11582400" cy="3735387"/>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6" name="Picture 4" descr="A screen shot of the Default scale condition. Options available to scale based on a metric, add a rule, and define instance limits">
            <a:extLst>
              <a:ext uri="{FF2B5EF4-FFF2-40B4-BE49-F238E27FC236}">
                <a16:creationId xmlns:a16="http://schemas.microsoft.com/office/drawing/2014/main" id="{062EC3A9-023F-4586-9796-04B800B32E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476" y="1292014"/>
            <a:ext cx="8899524" cy="3535784"/>
          </a:xfrm>
          <a:prstGeom prst="rect">
            <a:avLst/>
          </a:prstGeom>
          <a:ln>
            <a:noFill/>
          </a:ln>
        </p:spPr>
      </p:pic>
      <p:sp>
        <p:nvSpPr>
          <p:cNvPr id="4" name="Rectangle 3">
            <a:extLst>
              <a:ext uri="{FF2B5EF4-FFF2-40B4-BE49-F238E27FC236}">
                <a16:creationId xmlns:a16="http://schemas.microsoft.com/office/drawing/2014/main" id="{849E9509-96D9-4F19-BAB1-6072D830C2BE}"/>
              </a:ext>
            </a:extLst>
          </p:cNvPr>
          <p:cNvSpPr/>
          <p:nvPr/>
        </p:nvSpPr>
        <p:spPr>
          <a:xfrm>
            <a:off x="427038"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Adjust available resources based on the current demand</a:t>
            </a:r>
          </a:p>
          <a:p>
            <a:endParaRPr lang="en-US" sz="1600" dirty="0">
              <a:solidFill>
                <a:schemeClr val="tx1"/>
              </a:solidFill>
            </a:endParaRPr>
          </a:p>
        </p:txBody>
      </p:sp>
      <p:sp>
        <p:nvSpPr>
          <p:cNvPr id="9" name="Rectangle 8">
            <a:extLst>
              <a:ext uri="{FF2B5EF4-FFF2-40B4-BE49-F238E27FC236}">
                <a16:creationId xmlns:a16="http://schemas.microsoft.com/office/drawing/2014/main" id="{85926A27-6CE7-4278-89AB-7724A5EE5246}"/>
              </a:ext>
            </a:extLst>
          </p:cNvPr>
          <p:cNvSpPr/>
          <p:nvPr/>
        </p:nvSpPr>
        <p:spPr>
          <a:xfrm>
            <a:off x="228979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Improves availability and fault tolerance</a:t>
            </a:r>
          </a:p>
        </p:txBody>
      </p:sp>
      <p:sp>
        <p:nvSpPr>
          <p:cNvPr id="5" name="Rectangle 4">
            <a:extLst>
              <a:ext uri="{FF2B5EF4-FFF2-40B4-BE49-F238E27FC236}">
                <a16:creationId xmlns:a16="http://schemas.microsoft.com/office/drawing/2014/main" id="{A4CF62C6-CA34-4937-96AD-BCC3AC7245CA}"/>
              </a:ext>
            </a:extLst>
          </p:cNvPr>
          <p:cNvSpPr/>
          <p:nvPr/>
        </p:nvSpPr>
        <p:spPr>
          <a:xfrm>
            <a:off x="4159369" y="5080001"/>
            <a:ext cx="2282126"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based on</a:t>
            </a:r>
            <a:br>
              <a:rPr lang="en-US" sz="1600" dirty="0">
                <a:solidFill>
                  <a:schemeClr val="tx1"/>
                </a:solidFill>
              </a:rPr>
            </a:br>
            <a:r>
              <a:rPr lang="en-US" sz="1600" dirty="0">
                <a:solidFill>
                  <a:schemeClr val="tx1"/>
                </a:solidFill>
              </a:rPr>
              <a:t>a metric (CPU percentage, memory percentage, HTTP requests) </a:t>
            </a:r>
          </a:p>
        </p:txBody>
      </p:sp>
      <p:sp>
        <p:nvSpPr>
          <p:cNvPr id="11" name="Rectangle 10">
            <a:extLst>
              <a:ext uri="{FF2B5EF4-FFF2-40B4-BE49-F238E27FC236}">
                <a16:creationId xmlns:a16="http://schemas.microsoft.com/office/drawing/2014/main" id="{68E8D8FE-18EF-4E61-A399-FE03DDCD4DE4}"/>
              </a:ext>
            </a:extLst>
          </p:cNvPr>
          <p:cNvSpPr/>
          <p:nvPr/>
        </p:nvSpPr>
        <p:spPr>
          <a:xfrm>
            <a:off x="6551130"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Scale according to a schedule (weekdays, weekends, times, holidays)</a:t>
            </a:r>
          </a:p>
          <a:p>
            <a:endParaRPr lang="en-US" sz="1600" dirty="0">
              <a:solidFill>
                <a:schemeClr val="tx1"/>
              </a:solidFill>
            </a:endParaRPr>
          </a:p>
          <a:p>
            <a:endParaRPr lang="en-US" sz="1600" dirty="0">
              <a:solidFill>
                <a:schemeClr val="tx1"/>
              </a:solidFill>
            </a:endParaRPr>
          </a:p>
        </p:txBody>
      </p:sp>
      <p:sp>
        <p:nvSpPr>
          <p:cNvPr id="10" name="Rectangle 9">
            <a:extLst>
              <a:ext uri="{FF2B5EF4-FFF2-40B4-BE49-F238E27FC236}">
                <a16:creationId xmlns:a16="http://schemas.microsoft.com/office/drawing/2014/main" id="{0EF41402-462C-4C7F-8239-65635244A641}"/>
              </a:ext>
            </a:extLst>
          </p:cNvPr>
          <p:cNvSpPr/>
          <p:nvPr/>
        </p:nvSpPr>
        <p:spPr>
          <a:xfrm>
            <a:off x="8413882"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Can implement multiple rules – combine metrics and schedules</a:t>
            </a:r>
          </a:p>
        </p:txBody>
      </p:sp>
      <p:sp>
        <p:nvSpPr>
          <p:cNvPr id="12" name="Rectangle 11">
            <a:extLst>
              <a:ext uri="{FF2B5EF4-FFF2-40B4-BE49-F238E27FC236}">
                <a16:creationId xmlns:a16="http://schemas.microsoft.com/office/drawing/2014/main" id="{61E18EE5-6A10-46B3-895F-28D20E649546}"/>
              </a:ext>
            </a:extLst>
          </p:cNvPr>
          <p:cNvSpPr/>
          <p:nvPr/>
        </p:nvSpPr>
        <p:spPr>
          <a:xfrm>
            <a:off x="10276634" y="5080001"/>
            <a:ext cx="1732804" cy="128174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91440" tIns="45720" rIns="91440" bIns="45720" numCol="1" spcCol="1270" anchor="t" anchorCtr="0">
            <a:noAutofit/>
          </a:bodyPr>
          <a:lstStyle/>
          <a:p>
            <a:r>
              <a:rPr lang="en-US" sz="1600" dirty="0">
                <a:solidFill>
                  <a:schemeClr val="tx1"/>
                </a:solidFill>
              </a:rPr>
              <a:t>Don’t forget to scale in</a:t>
            </a:r>
          </a:p>
        </p:txBody>
      </p:sp>
    </p:spTree>
    <p:extLst>
      <p:ext uri="{BB962C8B-B14F-4D97-AF65-F5344CB8AC3E}">
        <p14:creationId xmlns:p14="http://schemas.microsoft.com/office/powerpoint/2010/main" val="177629947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Services</a:t>
            </a:r>
          </a:p>
        </p:txBody>
      </p:sp>
      <p:pic>
        <p:nvPicPr>
          <p:cNvPr id="3" name="Graphic 2">
            <a:extLst>
              <a:ext uri="{FF2B5EF4-FFF2-40B4-BE49-F238E27FC236}">
                <a16:creationId xmlns:a16="http://schemas.microsoft.com/office/drawing/2014/main" id="{78F49442-951E-4573-B745-11F0D88179D3}"/>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flipH="1">
            <a:off x="10171626" y="2843362"/>
            <a:ext cx="1307800" cy="1307800"/>
          </a:xfrm>
          <a:prstGeom prst="rect">
            <a:avLst/>
          </a:prstGeom>
        </p:spPr>
      </p:pic>
    </p:spTree>
    <p:extLst>
      <p:ext uri="{BB962C8B-B14F-4D97-AF65-F5344CB8AC3E}">
        <p14:creationId xmlns:p14="http://schemas.microsoft.com/office/powerpoint/2010/main" val="345368436"/>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Services Introduction</a:t>
            </a:r>
          </a:p>
        </p:txBody>
      </p:sp>
      <p:sp>
        <p:nvSpPr>
          <p:cNvPr id="60" name="TextBox 59">
            <a:extLst>
              <a:ext uri="{FF2B5EF4-FFF2-40B4-BE49-F238E27FC236}">
                <a16:creationId xmlns:a16="http://schemas.microsoft.com/office/drawing/2014/main" id="{2067AF59-F776-4EE0-89F5-04A4A57BE968}"/>
              </a:ext>
            </a:extLst>
          </p:cNvPr>
          <p:cNvSpPr txBox="1"/>
          <p:nvPr/>
        </p:nvSpPr>
        <p:spPr>
          <a:xfrm>
            <a:off x="4436081" y="287459"/>
            <a:ext cx="5231728" cy="4338992"/>
          </a:xfrm>
          <a:prstGeom prst="rect">
            <a:avLst/>
          </a:prstGeom>
          <a:noFill/>
        </p:spPr>
        <p:txBody>
          <a:bodyPr wrap="square" lIns="0" tIns="0" rIns="0" bIns="0" rtlCol="0" anchor="ctr">
            <a:noAutofit/>
          </a:bodyPr>
          <a:lstStyle/>
          <a:p>
            <a:pPr>
              <a:lnSpc>
                <a:spcPct val="150000"/>
              </a:lnSpc>
            </a:pPr>
            <a:r>
              <a:rPr lang="en-US" sz="2000" dirty="0">
                <a:cs typeface="Segoe UI Semilight"/>
              </a:rPr>
              <a:t>Implement Azure App Service</a:t>
            </a:r>
          </a:p>
          <a:p>
            <a:pPr>
              <a:lnSpc>
                <a:spcPct val="150000"/>
              </a:lnSpc>
            </a:pPr>
            <a:r>
              <a:rPr lang="en-US" sz="2000" dirty="0">
                <a:cs typeface="Segoe UI Semilight"/>
              </a:rPr>
              <a:t>Create an App Service</a:t>
            </a:r>
          </a:p>
          <a:p>
            <a:pPr>
              <a:lnSpc>
                <a:spcPct val="150000"/>
              </a:lnSpc>
            </a:pPr>
            <a:r>
              <a:rPr lang="en-US" sz="2000" dirty="0">
                <a:cs typeface="Segoe UI Semilight"/>
              </a:rPr>
              <a:t>Create Deployment Slots</a:t>
            </a:r>
          </a:p>
          <a:p>
            <a:pPr>
              <a:lnSpc>
                <a:spcPct val="150000"/>
              </a:lnSpc>
            </a:pPr>
            <a:r>
              <a:rPr lang="en-US" sz="2000" dirty="0">
                <a:cs typeface="Segoe UI Semilight"/>
              </a:rPr>
              <a:t>Add Deployment Slots</a:t>
            </a:r>
          </a:p>
          <a:p>
            <a:pPr>
              <a:lnSpc>
                <a:spcPct val="150000"/>
              </a:lnSpc>
            </a:pPr>
            <a:r>
              <a:rPr lang="en-US" sz="2000" dirty="0">
                <a:cs typeface="Segoe UI Semilight"/>
              </a:rPr>
              <a:t>Secure an App Service</a:t>
            </a:r>
          </a:p>
          <a:p>
            <a:pPr>
              <a:lnSpc>
                <a:spcPct val="150000"/>
              </a:lnSpc>
            </a:pPr>
            <a:r>
              <a:rPr lang="en-US" sz="2000" dirty="0">
                <a:cs typeface="Segoe UI Semilight"/>
              </a:rPr>
              <a:t>Create Custom Domain Names</a:t>
            </a:r>
          </a:p>
          <a:p>
            <a:pPr>
              <a:lnSpc>
                <a:spcPct val="150000"/>
              </a:lnSpc>
            </a:pPr>
            <a:r>
              <a:rPr lang="en-US" sz="2000" dirty="0">
                <a:cs typeface="Segoe UI Semilight"/>
              </a:rPr>
              <a:t>Backup an App Service</a:t>
            </a:r>
          </a:p>
          <a:p>
            <a:pPr>
              <a:lnSpc>
                <a:spcPct val="150000"/>
              </a:lnSpc>
            </a:pPr>
            <a:r>
              <a:rPr lang="en-US" sz="2000" dirty="0">
                <a:cs typeface="Segoe UI Semilight"/>
              </a:rPr>
              <a:t>Demonstration – Create an App Service</a:t>
            </a:r>
          </a:p>
          <a:p>
            <a:pPr>
              <a:lnSpc>
                <a:spcPct val="150000"/>
              </a:lnSpc>
            </a:pPr>
            <a:r>
              <a:rPr lang="en-US" sz="2000" dirty="0">
                <a:cs typeface="Segoe UI Semilight"/>
              </a:rPr>
              <a:t>Summary and Resources</a:t>
            </a:r>
          </a:p>
        </p:txBody>
      </p:sp>
      <p:grpSp>
        <p:nvGrpSpPr>
          <p:cNvPr id="7" name="Group 6">
            <a:extLst>
              <a:ext uri="{FF2B5EF4-FFF2-40B4-BE49-F238E27FC236}">
                <a16:creationId xmlns:a16="http://schemas.microsoft.com/office/drawing/2014/main" id="{9A7D7F0B-0EE3-4202-A98D-7856EE5A8705}"/>
              </a:ext>
              <a:ext uri="{C183D7F6-B498-43B3-948B-1728B52AA6E4}">
                <adec:decorative xmlns:adec="http://schemas.microsoft.com/office/drawing/2017/decorative" val="1"/>
              </a:ext>
            </a:extLst>
          </p:cNvPr>
          <p:cNvGrpSpPr/>
          <p:nvPr/>
        </p:nvGrpSpPr>
        <p:grpSpPr>
          <a:xfrm>
            <a:off x="3771216" y="491537"/>
            <a:ext cx="520229" cy="4029664"/>
            <a:chOff x="3771217" y="491536"/>
            <a:chExt cx="527992" cy="4865295"/>
          </a:xfrm>
        </p:grpSpPr>
        <p:grpSp>
          <p:nvGrpSpPr>
            <p:cNvPr id="2" name="Group 1">
              <a:extLst>
                <a:ext uri="{FF2B5EF4-FFF2-40B4-BE49-F238E27FC236}">
                  <a16:creationId xmlns:a16="http://schemas.microsoft.com/office/drawing/2014/main" id="{851240B1-0628-467C-BF71-F5A92530524B}"/>
                </a:ext>
              </a:extLst>
            </p:cNvPr>
            <p:cNvGrpSpPr/>
            <p:nvPr/>
          </p:nvGrpSpPr>
          <p:grpSpPr>
            <a:xfrm>
              <a:off x="3771217" y="491536"/>
              <a:ext cx="507923" cy="2637561"/>
              <a:chOff x="3650609" y="932613"/>
              <a:chExt cx="841321" cy="5154885"/>
            </a:xfrm>
          </p:grpSpPr>
          <p:pic>
            <p:nvPicPr>
              <p:cNvPr id="12" name="Picture 11" descr="Icon of a heart">
                <a:extLst>
                  <a:ext uri="{FF2B5EF4-FFF2-40B4-BE49-F238E27FC236}">
                    <a16:creationId xmlns:a16="http://schemas.microsoft.com/office/drawing/2014/main" id="{14FAD80A-7350-463F-A9F6-C959123B10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0609" y="932613"/>
                <a:ext cx="841248" cy="841248"/>
              </a:xfrm>
              <a:prstGeom prst="rect">
                <a:avLst/>
              </a:prstGeom>
            </p:spPr>
          </p:pic>
          <p:pic>
            <p:nvPicPr>
              <p:cNvPr id="16" name="Picture 15" descr="Icon of a webpage showing six squares">
                <a:extLst>
                  <a:ext uri="{FF2B5EF4-FFF2-40B4-BE49-F238E27FC236}">
                    <a16:creationId xmlns:a16="http://schemas.microsoft.com/office/drawing/2014/main" id="{540D8359-2ED3-49D1-8D92-A713BCFC22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0609" y="1999596"/>
                <a:ext cx="841321" cy="841321"/>
              </a:xfrm>
              <a:prstGeom prst="rect">
                <a:avLst/>
              </a:prstGeom>
            </p:spPr>
          </p:pic>
          <p:pic>
            <p:nvPicPr>
              <p:cNvPr id="19" name="Picture 18" descr="Icon of four squares connected by lines ">
                <a:extLst>
                  <a:ext uri="{FF2B5EF4-FFF2-40B4-BE49-F238E27FC236}">
                    <a16:creationId xmlns:a16="http://schemas.microsoft.com/office/drawing/2014/main" id="{0C0324FF-0398-4631-940E-8DA3CDA7FC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50609" y="3066652"/>
                <a:ext cx="841248" cy="841248"/>
              </a:xfrm>
              <a:prstGeom prst="rect">
                <a:avLst/>
              </a:prstGeom>
            </p:spPr>
          </p:pic>
          <p:pic>
            <p:nvPicPr>
              <p:cNvPr id="23" name="Picture 22" descr="Icon of small circles connected by lines forming a big circle">
                <a:extLst>
                  <a:ext uri="{FF2B5EF4-FFF2-40B4-BE49-F238E27FC236}">
                    <a16:creationId xmlns:a16="http://schemas.microsoft.com/office/drawing/2014/main" id="{E2A71AC0-06DA-441A-88C3-5337D379AE1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650609" y="4133635"/>
                <a:ext cx="841321" cy="835224"/>
              </a:xfrm>
              <a:prstGeom prst="rect">
                <a:avLst/>
              </a:prstGeom>
            </p:spPr>
          </p:pic>
          <p:pic>
            <p:nvPicPr>
              <p:cNvPr id="26" name="Picture 25" descr="Icon of a rectangle, a square and a circle in a straight line">
                <a:extLst>
                  <a:ext uri="{FF2B5EF4-FFF2-40B4-BE49-F238E27FC236}">
                    <a16:creationId xmlns:a16="http://schemas.microsoft.com/office/drawing/2014/main" id="{2292A132-C01F-4415-80BB-FDFBDABF164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50609" y="5247775"/>
                <a:ext cx="841248" cy="839723"/>
              </a:xfrm>
              <a:prstGeom prst="rect">
                <a:avLst/>
              </a:prstGeom>
            </p:spPr>
          </p:pic>
        </p:grpSp>
        <p:pic>
          <p:nvPicPr>
            <p:cNvPr id="75" name="Picture 74" descr="Icon of a security lock">
              <a:extLst>
                <a:ext uri="{FF2B5EF4-FFF2-40B4-BE49-F238E27FC236}">
                  <a16:creationId xmlns:a16="http://schemas.microsoft.com/office/drawing/2014/main" id="{4034CA2D-5823-433D-AF21-01205731290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81317" y="3257963"/>
              <a:ext cx="507836" cy="421864"/>
            </a:xfrm>
            <a:prstGeom prst="rect">
              <a:avLst/>
            </a:prstGeom>
          </p:spPr>
        </p:pic>
        <p:pic>
          <p:nvPicPr>
            <p:cNvPr id="81" name="Picture 80" descr="Icon of a square with two smaller squares inside it">
              <a:extLst>
                <a:ext uri="{FF2B5EF4-FFF2-40B4-BE49-F238E27FC236}">
                  <a16:creationId xmlns:a16="http://schemas.microsoft.com/office/drawing/2014/main" id="{99AAC1B0-2940-4743-988F-4629C1C40BF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781317" y="3792272"/>
              <a:ext cx="507880" cy="421901"/>
            </a:xfrm>
            <a:prstGeom prst="rect">
              <a:avLst/>
            </a:prstGeom>
          </p:spPr>
        </p:pic>
        <p:pic>
          <p:nvPicPr>
            <p:cNvPr id="92" name="Picture 91" descr="Icon of a whiteboard with a cloud symbol drawn on it">
              <a:extLst>
                <a:ext uri="{FF2B5EF4-FFF2-40B4-BE49-F238E27FC236}">
                  <a16:creationId xmlns:a16="http://schemas.microsoft.com/office/drawing/2014/main" id="{646EE06D-B2AF-4872-B251-724C449793C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3791373" y="4381058"/>
              <a:ext cx="507836" cy="421100"/>
            </a:xfrm>
            <a:prstGeom prst="rect">
              <a:avLst/>
            </a:prstGeom>
          </p:spPr>
        </p:pic>
        <p:grpSp>
          <p:nvGrpSpPr>
            <p:cNvPr id="27" name="Group 26">
              <a:extLst>
                <a:ext uri="{FF2B5EF4-FFF2-40B4-BE49-F238E27FC236}">
                  <a16:creationId xmlns:a16="http://schemas.microsoft.com/office/drawing/2014/main" id="{C4576B22-3DB5-45E7-B01E-6BCDDF9BF7AE}"/>
                </a:ext>
              </a:extLst>
            </p:cNvPr>
            <p:cNvGrpSpPr/>
            <p:nvPr/>
          </p:nvGrpSpPr>
          <p:grpSpPr>
            <a:xfrm>
              <a:off x="3791374" y="4935731"/>
              <a:ext cx="497779" cy="421100"/>
              <a:chOff x="10493727" y="629664"/>
              <a:chExt cx="519000" cy="503150"/>
            </a:xfrm>
          </p:grpSpPr>
          <p:pic>
            <p:nvPicPr>
              <p:cNvPr id="28" name="Picture 27">
                <a:extLst>
                  <a:ext uri="{FF2B5EF4-FFF2-40B4-BE49-F238E27FC236}">
                    <a16:creationId xmlns:a16="http://schemas.microsoft.com/office/drawing/2014/main" id="{E0B6A647-B18F-4094-B84B-CDCD2C4C749F}"/>
                  </a:ext>
                </a:extLst>
              </p:cNvPr>
              <p:cNvPicPr>
                <a:picLocks noChangeAspect="1"/>
              </p:cNvPicPr>
              <p:nvPr/>
            </p:nvPicPr>
            <p:blipFill>
              <a:blip r:embed="rId11"/>
              <a:stretch>
                <a:fillRect/>
              </a:stretch>
            </p:blipFill>
            <p:spPr>
              <a:xfrm>
                <a:off x="10493727" y="629664"/>
                <a:ext cx="519000" cy="503150"/>
              </a:xfrm>
              <a:prstGeom prst="rect">
                <a:avLst/>
              </a:prstGeom>
            </p:spPr>
          </p:pic>
          <p:grpSp>
            <p:nvGrpSpPr>
              <p:cNvPr id="29" name="Group 28">
                <a:extLst>
                  <a:ext uri="{FF2B5EF4-FFF2-40B4-BE49-F238E27FC236}">
                    <a16:creationId xmlns:a16="http://schemas.microsoft.com/office/drawing/2014/main" id="{A22C5FB7-336A-4080-95FC-ADD732D3158E}"/>
                  </a:ext>
                </a:extLst>
              </p:cNvPr>
              <p:cNvGrpSpPr/>
              <p:nvPr/>
            </p:nvGrpSpPr>
            <p:grpSpPr>
              <a:xfrm>
                <a:off x="10604345" y="727773"/>
                <a:ext cx="297764" cy="272864"/>
                <a:chOff x="3876178" y="3413953"/>
                <a:chExt cx="297764" cy="255320"/>
              </a:xfrm>
            </p:grpSpPr>
            <p:sp>
              <p:nvSpPr>
                <p:cNvPr id="30" name="Freeform: Shape 29">
                  <a:extLst>
                    <a:ext uri="{FF2B5EF4-FFF2-40B4-BE49-F238E27FC236}">
                      <a16:creationId xmlns:a16="http://schemas.microsoft.com/office/drawing/2014/main" id="{EBCC1CD3-C441-406A-8E46-F802B4417F3B}"/>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C57F41B0-DD6C-44C7-8230-5977AC3DA876}"/>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B7A5A424-38C2-472A-8B1C-F0FA1F27F444}"/>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A3FED9E9-8B27-4C7D-A98D-182FEA35B26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81B60C63-A2EA-4545-BD6E-16ADBCE4091F}"/>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E8706AB0-B3DC-407B-870A-74E6E273C4A4}"/>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B30DF055-24D7-474D-AD66-35BE2D0D6A7B}"/>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83948691-EDE8-46D1-A3E2-D98474189BAC}"/>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Tree>
    <p:extLst>
      <p:ext uri="{BB962C8B-B14F-4D97-AF65-F5344CB8AC3E}">
        <p14:creationId xmlns:p14="http://schemas.microsoft.com/office/powerpoint/2010/main" val="414774743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a:t>
            </a:r>
          </a:p>
        </p:txBody>
      </p:sp>
      <p:sp>
        <p:nvSpPr>
          <p:cNvPr id="3" name="Rectangle 2">
            <a:extLst>
              <a:ext uri="{FF2B5EF4-FFF2-40B4-BE49-F238E27FC236}">
                <a16:creationId xmlns:a16="http://schemas.microsoft.com/office/drawing/2014/main" id="{29184160-7178-4E3B-9BD3-6415CD41EE99}"/>
              </a:ext>
              <a:ext uri="{C183D7F6-B498-43B3-948B-1728B52AA6E4}">
                <adec:decorative xmlns:adec="http://schemas.microsoft.com/office/drawing/2017/decorative" val="1"/>
              </a:ext>
            </a:extLst>
          </p:cNvPr>
          <p:cNvSpPr/>
          <p:nvPr/>
        </p:nvSpPr>
        <p:spPr bwMode="auto">
          <a:xfrm>
            <a:off x="427038" y="1192214"/>
            <a:ext cx="11581792" cy="17668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sp>
        <p:nvSpPr>
          <p:cNvPr id="2" name="Rectangle 1">
            <a:extLst>
              <a:ext uri="{FF2B5EF4-FFF2-40B4-BE49-F238E27FC236}">
                <a16:creationId xmlns:a16="http://schemas.microsoft.com/office/drawing/2014/main" id="{E671AFEA-66A1-400A-9F14-3DBB100F271A}"/>
              </a:ext>
            </a:extLst>
          </p:cNvPr>
          <p:cNvSpPr/>
          <p:nvPr/>
        </p:nvSpPr>
        <p:spPr bwMode="auto">
          <a:xfrm>
            <a:off x="427037" y="3111501"/>
            <a:ext cx="11585448" cy="3250245"/>
          </a:xfrm>
          <a:prstGeom prst="rect">
            <a:avLst/>
          </a:prstGeom>
          <a:solidFill>
            <a:schemeClr val="bg1">
              <a:lumMod val="95000"/>
            </a:schemeClr>
          </a:solidFill>
          <a:ln>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1200"/>
              </a:spcBef>
              <a:spcAft>
                <a:spcPts val="300"/>
              </a:spcAft>
            </a:pPr>
            <a:r>
              <a:rPr lang="en-US" sz="2000" dirty="0">
                <a:solidFill>
                  <a:schemeClr val="tx1"/>
                </a:solidFill>
                <a:cs typeface="Segoe UI Semilight"/>
              </a:rPr>
              <a:t>Includes Web Apps, API Apps, Mobile Apps, and Function Apps</a:t>
            </a:r>
          </a:p>
          <a:p>
            <a:pPr>
              <a:spcBef>
                <a:spcPts val="1200"/>
              </a:spcBef>
              <a:spcAft>
                <a:spcPts val="300"/>
              </a:spcAft>
            </a:pPr>
            <a:r>
              <a:rPr lang="en-US" sz="2000" dirty="0">
                <a:solidFill>
                  <a:schemeClr val="tx1"/>
                </a:solidFill>
                <a:cs typeface="Segoe UI Semilight"/>
              </a:rPr>
              <a:t>Fully managed environment enabling high productivity development</a:t>
            </a:r>
          </a:p>
          <a:p>
            <a:pPr>
              <a:spcBef>
                <a:spcPts val="1200"/>
              </a:spcBef>
              <a:spcAft>
                <a:spcPts val="300"/>
              </a:spcAft>
            </a:pPr>
            <a:r>
              <a:rPr lang="en-US" sz="2000" dirty="0">
                <a:solidFill>
                  <a:schemeClr val="tx1"/>
                </a:solidFill>
                <a:cs typeface="Segoe UI Semilight"/>
              </a:rPr>
              <a:t>Platform-as-a-service (PaaS) offering for building and deploying highly available cloud apps </a:t>
            </a:r>
            <a:br>
              <a:rPr lang="en-US" sz="2000" dirty="0">
                <a:solidFill>
                  <a:schemeClr val="tx1"/>
                </a:solidFill>
                <a:cs typeface="Segoe UI Semilight"/>
              </a:rPr>
            </a:br>
            <a:r>
              <a:rPr lang="en-US" sz="2000" dirty="0">
                <a:solidFill>
                  <a:schemeClr val="tx1"/>
                </a:solidFill>
                <a:cs typeface="Segoe UI Semilight"/>
              </a:rPr>
              <a:t>for web and mobile</a:t>
            </a:r>
          </a:p>
          <a:p>
            <a:pPr>
              <a:spcBef>
                <a:spcPts val="1200"/>
              </a:spcBef>
              <a:spcAft>
                <a:spcPts val="300"/>
              </a:spcAft>
            </a:pPr>
            <a:r>
              <a:rPr lang="en-US" sz="2000" dirty="0">
                <a:solidFill>
                  <a:schemeClr val="tx1"/>
                </a:solidFill>
                <a:cs typeface="Segoe UI Semilight"/>
              </a:rPr>
              <a:t>Platform handles infrastructure so developers focus on core web apps and services</a:t>
            </a:r>
          </a:p>
          <a:p>
            <a:pPr>
              <a:spcBef>
                <a:spcPts val="1200"/>
              </a:spcBef>
              <a:spcAft>
                <a:spcPts val="300"/>
              </a:spcAft>
            </a:pPr>
            <a:r>
              <a:rPr lang="en-US" sz="2000" dirty="0">
                <a:solidFill>
                  <a:schemeClr val="tx1"/>
                </a:solidFill>
                <a:cs typeface="Segoe UI Semilight"/>
              </a:rPr>
              <a:t>Developer productivity using .NET, .NET Core, Java, Python and a host of others</a:t>
            </a:r>
          </a:p>
          <a:p>
            <a:pPr>
              <a:spcBef>
                <a:spcPts val="1200"/>
              </a:spcBef>
              <a:spcAft>
                <a:spcPts val="300"/>
              </a:spcAft>
            </a:pPr>
            <a:r>
              <a:rPr lang="en-US" sz="2000" dirty="0">
                <a:solidFill>
                  <a:schemeClr val="tx1"/>
                </a:solidFill>
                <a:cs typeface="Segoe UI Semilight"/>
              </a:rPr>
              <a:t>Provides enterprise-grade security and compliance</a:t>
            </a:r>
          </a:p>
        </p:txBody>
      </p:sp>
      <p:pic>
        <p:nvPicPr>
          <p:cNvPr id="6" name="Picture 5" descr="Development tools : .NET, Node.js, PHP, Java, Python, HTML and Custom Windows or Linux Container">
            <a:extLst>
              <a:ext uri="{FF2B5EF4-FFF2-40B4-BE49-F238E27FC236}">
                <a16:creationId xmlns:a16="http://schemas.microsoft.com/office/drawing/2014/main" id="{C4D920C6-7A49-489B-9265-C0E1B22C92A9}"/>
              </a:ext>
            </a:extLst>
          </p:cNvPr>
          <p:cNvPicPr>
            <a:picLocks noChangeAspect="1"/>
          </p:cNvPicPr>
          <p:nvPr/>
        </p:nvPicPr>
        <p:blipFill>
          <a:blip r:embed="rId3"/>
          <a:stretch>
            <a:fillRect/>
          </a:stretch>
        </p:blipFill>
        <p:spPr>
          <a:xfrm>
            <a:off x="708025" y="1427957"/>
            <a:ext cx="10829925" cy="1295400"/>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an App Service</a:t>
            </a:r>
          </a:p>
        </p:txBody>
      </p:sp>
      <p:sp>
        <p:nvSpPr>
          <p:cNvPr id="7" name="Rectangle 6">
            <a:extLst>
              <a:ext uri="{FF2B5EF4-FFF2-40B4-BE49-F238E27FC236}">
                <a16:creationId xmlns:a16="http://schemas.microsoft.com/office/drawing/2014/main" id="{BE0013CD-E608-4D87-8B1C-71A250588B67}"/>
              </a:ext>
            </a:extLst>
          </p:cNvPr>
          <p:cNvSpPr/>
          <p:nvPr/>
        </p:nvSpPr>
        <p:spPr>
          <a:xfrm>
            <a:off x="427038" y="119221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Name must be unique</a:t>
            </a:r>
            <a:endParaRPr lang="en-IN" sz="2000" kern="1200" dirty="0">
              <a:solidFill>
                <a:schemeClr val="tx1"/>
              </a:solidFill>
            </a:endParaRPr>
          </a:p>
        </p:txBody>
      </p:sp>
      <p:sp>
        <p:nvSpPr>
          <p:cNvPr id="8" name="Rectangle 7">
            <a:extLst>
              <a:ext uri="{FF2B5EF4-FFF2-40B4-BE49-F238E27FC236}">
                <a16:creationId xmlns:a16="http://schemas.microsoft.com/office/drawing/2014/main" id="{35EF41C1-5F0C-4B67-94A8-5A187CBF96C4}"/>
              </a:ext>
            </a:extLst>
          </p:cNvPr>
          <p:cNvSpPr/>
          <p:nvPr/>
        </p:nvSpPr>
        <p:spPr>
          <a:xfrm>
            <a:off x="427038" y="1904739"/>
            <a:ext cx="5122862" cy="88310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Access using </a:t>
            </a:r>
            <a:r>
              <a:rPr lang="en-US" sz="2000" i="1" kern="1200" dirty="0">
                <a:solidFill>
                  <a:schemeClr val="tx1"/>
                </a:solidFill>
              </a:rPr>
              <a:t>azurewebsites.net – </a:t>
            </a:r>
            <a:r>
              <a:rPr lang="en-US" sz="2000" kern="1200" dirty="0">
                <a:solidFill>
                  <a:schemeClr val="tx1"/>
                </a:solidFill>
              </a:rPr>
              <a:t>can map to a custom domain</a:t>
            </a:r>
            <a:endParaRPr lang="en-IN" sz="2000" kern="1200" dirty="0">
              <a:solidFill>
                <a:schemeClr val="tx1"/>
              </a:solidFill>
            </a:endParaRPr>
          </a:p>
        </p:txBody>
      </p:sp>
      <p:sp>
        <p:nvSpPr>
          <p:cNvPr id="9" name="Rectangle 8">
            <a:extLst>
              <a:ext uri="{FF2B5EF4-FFF2-40B4-BE49-F238E27FC236}">
                <a16:creationId xmlns:a16="http://schemas.microsoft.com/office/drawing/2014/main" id="{A15791AE-389A-4934-9DA1-3E869CF2958C}"/>
              </a:ext>
            </a:extLst>
          </p:cNvPr>
          <p:cNvSpPr/>
          <p:nvPr/>
        </p:nvSpPr>
        <p:spPr>
          <a:xfrm>
            <a:off x="427038" y="2970503"/>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Code (Runtime Stack) </a:t>
            </a:r>
            <a:endParaRPr lang="en-IN" sz="2000" kern="1200" dirty="0">
              <a:solidFill>
                <a:schemeClr val="tx1"/>
              </a:solidFill>
            </a:endParaRPr>
          </a:p>
        </p:txBody>
      </p:sp>
      <p:sp>
        <p:nvSpPr>
          <p:cNvPr id="11" name="Rectangle 10">
            <a:extLst>
              <a:ext uri="{FF2B5EF4-FFF2-40B4-BE49-F238E27FC236}">
                <a16:creationId xmlns:a16="http://schemas.microsoft.com/office/drawing/2014/main" id="{900AA868-E8C0-4E58-A73B-E82C63DC546D}"/>
              </a:ext>
            </a:extLst>
          </p:cNvPr>
          <p:cNvSpPr/>
          <p:nvPr/>
        </p:nvSpPr>
        <p:spPr>
          <a:xfrm>
            <a:off x="427038" y="3683027"/>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Publish Docker Container </a:t>
            </a:r>
            <a:endParaRPr lang="en-IN" sz="2000" kern="1200" dirty="0">
              <a:solidFill>
                <a:schemeClr val="tx1"/>
              </a:solidFill>
            </a:endParaRPr>
          </a:p>
        </p:txBody>
      </p:sp>
      <p:sp>
        <p:nvSpPr>
          <p:cNvPr id="12" name="Rectangle 11">
            <a:extLst>
              <a:ext uri="{FF2B5EF4-FFF2-40B4-BE49-F238E27FC236}">
                <a16:creationId xmlns:a16="http://schemas.microsoft.com/office/drawing/2014/main" id="{73264C0C-40B4-4342-BD6C-CF7BCF25B801}"/>
              </a:ext>
            </a:extLst>
          </p:cNvPr>
          <p:cNvSpPr/>
          <p:nvPr/>
        </p:nvSpPr>
        <p:spPr>
          <a:xfrm>
            <a:off x="427038" y="4395551"/>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Linux or Windows</a:t>
            </a:r>
            <a:endParaRPr lang="en-IN" sz="2000" kern="1200" dirty="0">
              <a:solidFill>
                <a:schemeClr val="tx1"/>
              </a:solidFill>
            </a:endParaRPr>
          </a:p>
        </p:txBody>
      </p:sp>
      <p:sp>
        <p:nvSpPr>
          <p:cNvPr id="13" name="Rectangle 12">
            <a:extLst>
              <a:ext uri="{FF2B5EF4-FFF2-40B4-BE49-F238E27FC236}">
                <a16:creationId xmlns:a16="http://schemas.microsoft.com/office/drawing/2014/main" id="{3CD48C92-B9CE-4B52-A857-FCEAE788EA27}"/>
              </a:ext>
            </a:extLst>
          </p:cNvPr>
          <p:cNvSpPr/>
          <p:nvPr/>
        </p:nvSpPr>
        <p:spPr>
          <a:xfrm>
            <a:off x="427038" y="5108075"/>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Region closest to your users</a:t>
            </a:r>
            <a:endParaRPr lang="en-IN" sz="2000" kern="1200" dirty="0">
              <a:solidFill>
                <a:schemeClr val="tx1"/>
              </a:solidFill>
            </a:endParaRPr>
          </a:p>
        </p:txBody>
      </p:sp>
      <p:sp>
        <p:nvSpPr>
          <p:cNvPr id="14" name="Rectangle 13">
            <a:extLst>
              <a:ext uri="{FF2B5EF4-FFF2-40B4-BE49-F238E27FC236}">
                <a16:creationId xmlns:a16="http://schemas.microsoft.com/office/drawing/2014/main" id="{821E5E01-714F-4DF4-9572-E0842DAE1E75}"/>
              </a:ext>
            </a:extLst>
          </p:cNvPr>
          <p:cNvSpPr/>
          <p:nvPr/>
        </p:nvSpPr>
        <p:spPr>
          <a:xfrm>
            <a:off x="427038" y="5820600"/>
            <a:ext cx="5122862" cy="529860"/>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37160" rIns="182880" bIns="137160" numCol="1" spcCol="1270" anchor="ctr" anchorCtr="0">
            <a:noAutofit/>
          </a:bodyPr>
          <a:lstStyle/>
          <a:p>
            <a:pPr marL="0" lvl="0" indent="0" algn="l" defTabSz="711200">
              <a:spcBef>
                <a:spcPct val="0"/>
              </a:spcBef>
              <a:spcAft>
                <a:spcPct val="35000"/>
              </a:spcAft>
              <a:buNone/>
            </a:pPr>
            <a:r>
              <a:rPr lang="en-US" sz="2000" kern="1200" dirty="0">
                <a:solidFill>
                  <a:schemeClr val="tx1"/>
                </a:solidFill>
              </a:rPr>
              <a:t>App Service Plan</a:t>
            </a:r>
            <a:endParaRPr lang="en-IN" sz="2000" kern="1200" dirty="0">
              <a:solidFill>
                <a:schemeClr val="tx1"/>
              </a:solidFill>
            </a:endParaRPr>
          </a:p>
        </p:txBody>
      </p:sp>
      <p:sp>
        <p:nvSpPr>
          <p:cNvPr id="6" name="Rectangle 5">
            <a:extLst>
              <a:ext uri="{FF2B5EF4-FFF2-40B4-BE49-F238E27FC236}">
                <a16:creationId xmlns:a16="http://schemas.microsoft.com/office/drawing/2014/main" id="{50D585D3-F252-4CA8-BDC7-4690FA3F0D22}"/>
              </a:ext>
              <a:ext uri="{C183D7F6-B498-43B3-948B-1728B52AA6E4}">
                <adec:decorative xmlns:adec="http://schemas.microsoft.com/office/drawing/2017/decorative" val="1"/>
              </a:ext>
            </a:extLst>
          </p:cNvPr>
          <p:cNvSpPr/>
          <p:nvPr/>
        </p:nvSpPr>
        <p:spPr bwMode="auto">
          <a:xfrm>
            <a:off x="5705475" y="1192213"/>
            <a:ext cx="6303962"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10" name="Picture 2" descr="Screenshot of the Create Web App configuration page including the Publish radio button for Code or Docker Image">
            <a:extLst>
              <a:ext uri="{FF2B5EF4-FFF2-40B4-BE49-F238E27FC236}">
                <a16:creationId xmlns:a16="http://schemas.microsoft.com/office/drawing/2014/main" id="{A010D84E-3F0F-47F1-AE94-5AADF29E75C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6156136" y="1264559"/>
            <a:ext cx="5402640" cy="5070476"/>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Create Deployment Slots</a:t>
            </a:r>
          </a:p>
        </p:txBody>
      </p:sp>
      <p:sp>
        <p:nvSpPr>
          <p:cNvPr id="16" name="Rectangle 15">
            <a:extLst>
              <a:ext uri="{FF2B5EF4-FFF2-40B4-BE49-F238E27FC236}">
                <a16:creationId xmlns:a16="http://schemas.microsoft.com/office/drawing/2014/main" id="{051F3A97-0D1D-4081-B6A1-D3199691C85C}"/>
              </a:ext>
              <a:ext uri="{C183D7F6-B498-43B3-948B-1728B52AA6E4}">
                <adec:decorative xmlns:adec="http://schemas.microsoft.com/office/drawing/2017/decorative" val="1"/>
              </a:ext>
            </a:extLst>
          </p:cNvPr>
          <p:cNvSpPr/>
          <p:nvPr/>
        </p:nvSpPr>
        <p:spPr bwMode="auto">
          <a:xfrm>
            <a:off x="430530" y="1192213"/>
            <a:ext cx="6325631" cy="374594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sp>
        <p:nvSpPr>
          <p:cNvPr id="28" name="TextBox 27">
            <a:extLst>
              <a:ext uri="{FF2B5EF4-FFF2-40B4-BE49-F238E27FC236}">
                <a16:creationId xmlns:a16="http://schemas.microsoft.com/office/drawing/2014/main" id="{24495777-FC90-4ADD-9BC1-1CF728448D00}"/>
              </a:ext>
            </a:extLst>
          </p:cNvPr>
          <p:cNvSpPr txBox="1"/>
          <p:nvPr/>
        </p:nvSpPr>
        <p:spPr>
          <a:xfrm>
            <a:off x="726223" y="1413343"/>
            <a:ext cx="4193199" cy="276999"/>
          </a:xfrm>
          <a:prstGeom prst="rect">
            <a:avLst/>
          </a:prstGeom>
          <a:noFill/>
        </p:spPr>
        <p:txBody>
          <a:bodyPr wrap="none" lIns="0" tIns="0" rIns="0" bIns="0" rtlCol="0" anchor="t">
            <a:spAutoFit/>
          </a:bodyPr>
          <a:lstStyle/>
          <a:p>
            <a:pPr>
              <a:spcAft>
                <a:spcPts val="600"/>
              </a:spcAft>
            </a:pPr>
            <a:r>
              <a:rPr lang="en-US" dirty="0">
                <a:latin typeface="+mj-lt"/>
              </a:rPr>
              <a:t>Continuous Deployment with Stage Slot</a:t>
            </a:r>
            <a:endParaRPr lang="en-IN" dirty="0">
              <a:latin typeface="+mj-lt"/>
            </a:endParaRPr>
          </a:p>
        </p:txBody>
      </p:sp>
      <p:grpSp>
        <p:nvGrpSpPr>
          <p:cNvPr id="6" name="Group 5" descr="Graphic showing that two developers are sending information to GitHub. GitHub is sending information to the Staging slot. A production slot is shown which can swap information with the staging slot">
            <a:extLst>
              <a:ext uri="{FF2B5EF4-FFF2-40B4-BE49-F238E27FC236}">
                <a16:creationId xmlns:a16="http://schemas.microsoft.com/office/drawing/2014/main" id="{9136BC3A-A3D0-46F8-A356-4591700530EF}"/>
              </a:ext>
            </a:extLst>
          </p:cNvPr>
          <p:cNvGrpSpPr/>
          <p:nvPr/>
        </p:nvGrpSpPr>
        <p:grpSpPr>
          <a:xfrm>
            <a:off x="732426" y="2150316"/>
            <a:ext cx="5685194" cy="2429358"/>
            <a:chOff x="732426" y="2150316"/>
            <a:chExt cx="5685194" cy="2429358"/>
          </a:xfrm>
        </p:grpSpPr>
        <p:pic>
          <p:nvPicPr>
            <p:cNvPr id="33" name="Picture 32" descr="Icon of a computer screen">
              <a:extLst>
                <a:ext uri="{FF2B5EF4-FFF2-40B4-BE49-F238E27FC236}">
                  <a16:creationId xmlns:a16="http://schemas.microsoft.com/office/drawing/2014/main" id="{422338C3-931A-477F-A772-4CFA3F0A6B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2150316"/>
              <a:ext cx="439465" cy="439465"/>
            </a:xfrm>
            <a:prstGeom prst="rect">
              <a:avLst/>
            </a:prstGeom>
          </p:spPr>
        </p:pic>
        <p:sp>
          <p:nvSpPr>
            <p:cNvPr id="30" name="TextBox 29">
              <a:extLst>
                <a:ext uri="{FF2B5EF4-FFF2-40B4-BE49-F238E27FC236}">
                  <a16:creationId xmlns:a16="http://schemas.microsoft.com/office/drawing/2014/main" id="{BAD85E3F-1479-4FBA-AE7D-216D49243242}"/>
                </a:ext>
              </a:extLst>
            </p:cNvPr>
            <p:cNvSpPr txBox="1"/>
            <p:nvPr/>
          </p:nvSpPr>
          <p:spPr>
            <a:xfrm>
              <a:off x="732426" y="2691418"/>
              <a:ext cx="815031" cy="184666"/>
            </a:xfrm>
            <a:prstGeom prst="rect">
              <a:avLst/>
            </a:prstGeom>
            <a:noFill/>
          </p:spPr>
          <p:txBody>
            <a:bodyPr wrap="none" lIns="0" tIns="0" rIns="0" bIns="0" rtlCol="0" anchor="t">
              <a:spAutoFit/>
            </a:bodyPr>
            <a:lstStyle/>
            <a:p>
              <a:pPr>
                <a:spcAft>
                  <a:spcPts val="600"/>
                </a:spcAft>
              </a:pPr>
              <a:r>
                <a:rPr lang="en-US" sz="1200" dirty="0"/>
                <a:t>Developer 1</a:t>
              </a:r>
              <a:endParaRPr lang="en-IN" sz="1200" dirty="0"/>
            </a:p>
          </p:txBody>
        </p:sp>
        <p:cxnSp>
          <p:nvCxnSpPr>
            <p:cNvPr id="24" name="Straight Arrow Connector 23">
              <a:extLst>
                <a:ext uri="{FF2B5EF4-FFF2-40B4-BE49-F238E27FC236}">
                  <a16:creationId xmlns:a16="http://schemas.microsoft.com/office/drawing/2014/main" id="{6B473FA1-0CCF-4C54-874B-A7D2052F1FEE}"/>
                </a:ext>
              </a:extLst>
            </p:cNvPr>
            <p:cNvCxnSpPr>
              <a:cxnSpLocks/>
            </p:cNvCxnSpPr>
            <p:nvPr/>
          </p:nvCxnSpPr>
          <p:spPr>
            <a:xfrm>
              <a:off x="1695135" y="2531740"/>
              <a:ext cx="594481" cy="72160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4" name="Picture 33" descr="Icon of a computer screen">
              <a:extLst>
                <a:ext uri="{FF2B5EF4-FFF2-40B4-BE49-F238E27FC236}">
                  <a16:creationId xmlns:a16="http://schemas.microsoft.com/office/drawing/2014/main" id="{69465FAC-5D88-4C9A-B952-D5CE1C4D4BB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920209" y="3839260"/>
              <a:ext cx="439465" cy="439465"/>
            </a:xfrm>
            <a:prstGeom prst="rect">
              <a:avLst/>
            </a:prstGeom>
          </p:spPr>
        </p:pic>
        <p:sp>
          <p:nvSpPr>
            <p:cNvPr id="31" name="TextBox 30">
              <a:extLst>
                <a:ext uri="{FF2B5EF4-FFF2-40B4-BE49-F238E27FC236}">
                  <a16:creationId xmlns:a16="http://schemas.microsoft.com/office/drawing/2014/main" id="{7E02D88C-4EB6-430A-B968-E2DF21DD5FAA}"/>
                </a:ext>
              </a:extLst>
            </p:cNvPr>
            <p:cNvSpPr txBox="1"/>
            <p:nvPr/>
          </p:nvSpPr>
          <p:spPr>
            <a:xfrm>
              <a:off x="732426" y="4395008"/>
              <a:ext cx="815031" cy="184666"/>
            </a:xfrm>
            <a:prstGeom prst="rect">
              <a:avLst/>
            </a:prstGeom>
            <a:noFill/>
          </p:spPr>
          <p:txBody>
            <a:bodyPr wrap="none" lIns="0" tIns="0" rIns="0" bIns="0" rtlCol="0" anchor="t">
              <a:spAutoFit/>
            </a:bodyPr>
            <a:lstStyle/>
            <a:p>
              <a:pPr>
                <a:spcAft>
                  <a:spcPts val="600"/>
                </a:spcAft>
              </a:pPr>
              <a:r>
                <a:rPr lang="en-US" sz="1200" dirty="0"/>
                <a:t>Developer 2</a:t>
              </a:r>
              <a:endParaRPr lang="en-IN" sz="1200" dirty="0"/>
            </a:p>
          </p:txBody>
        </p:sp>
        <p:cxnSp>
          <p:nvCxnSpPr>
            <p:cNvPr id="25" name="Straight Arrow Connector 24">
              <a:extLst>
                <a:ext uri="{FF2B5EF4-FFF2-40B4-BE49-F238E27FC236}">
                  <a16:creationId xmlns:a16="http://schemas.microsoft.com/office/drawing/2014/main" id="{B957E471-FAC7-4806-AE58-5BC3B624DC3E}"/>
                </a:ext>
              </a:extLst>
            </p:cNvPr>
            <p:cNvCxnSpPr>
              <a:cxnSpLocks/>
            </p:cNvCxnSpPr>
            <p:nvPr/>
          </p:nvCxnSpPr>
          <p:spPr>
            <a:xfrm flipV="1">
              <a:off x="1695135" y="3482506"/>
              <a:ext cx="596086" cy="723427"/>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3CECAF0-351E-45A8-9D58-DECAB50EB51A}"/>
                </a:ext>
              </a:extLst>
            </p:cNvPr>
            <p:cNvSpPr/>
            <p:nvPr/>
          </p:nvSpPr>
          <p:spPr bwMode="auto">
            <a:xfrm>
              <a:off x="2431298" y="2820568"/>
              <a:ext cx="992869" cy="992869"/>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defTabSz="932472" fontAlgn="base">
                <a:spcBef>
                  <a:spcPct val="0"/>
                </a:spcBef>
                <a:spcAft>
                  <a:spcPct val="0"/>
                </a:spcAft>
              </a:pPr>
              <a:r>
                <a:rPr lang="en-US" sz="1100" dirty="0">
                  <a:solidFill>
                    <a:schemeClr val="bg1"/>
                  </a:solidFill>
                </a:rPr>
                <a:t>GitHub</a:t>
              </a:r>
              <a:endParaRPr lang="en-IN" sz="1100" dirty="0">
                <a:solidFill>
                  <a:schemeClr val="bg1"/>
                </a:solidFill>
              </a:endParaRPr>
            </a:p>
          </p:txBody>
        </p:sp>
        <p:pic>
          <p:nvPicPr>
            <p:cNvPr id="27" name="Picture 10" descr="Github character silhouette | Free Icon">
              <a:extLst>
                <a:ext uri="{FF2B5EF4-FFF2-40B4-BE49-F238E27FC236}">
                  <a16:creationId xmlns:a16="http://schemas.microsoft.com/office/drawing/2014/main" id="{F15CB571-A511-4F1D-91EB-839FF3B84B0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36475" y="2914748"/>
              <a:ext cx="582514" cy="5825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Straight Arrow Connector 25">
              <a:extLst>
                <a:ext uri="{FF2B5EF4-FFF2-40B4-BE49-F238E27FC236}">
                  <a16:creationId xmlns:a16="http://schemas.microsoft.com/office/drawing/2014/main" id="{FD256EC4-11B0-4D6F-A9E6-BF3ACC654418}"/>
                </a:ext>
              </a:extLst>
            </p:cNvPr>
            <p:cNvCxnSpPr>
              <a:cxnSpLocks/>
            </p:cNvCxnSpPr>
            <p:nvPr/>
          </p:nvCxnSpPr>
          <p:spPr>
            <a:xfrm>
              <a:off x="3481368" y="3317002"/>
              <a:ext cx="404556"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35" name="Picture 34" descr="Icons of a series of circles with rings enclosing a bigger circle at the centre">
              <a:extLst>
                <a:ext uri="{FF2B5EF4-FFF2-40B4-BE49-F238E27FC236}">
                  <a16:creationId xmlns:a16="http://schemas.microsoft.com/office/drawing/2014/main" id="{5FAE832C-18C8-4464-9589-C477810AA4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67369" y="2999117"/>
              <a:ext cx="439465" cy="439465"/>
            </a:xfrm>
            <a:prstGeom prst="rect">
              <a:avLst/>
            </a:prstGeom>
          </p:spPr>
        </p:pic>
        <p:sp>
          <p:nvSpPr>
            <p:cNvPr id="32" name="TextBox 31">
              <a:extLst>
                <a:ext uri="{FF2B5EF4-FFF2-40B4-BE49-F238E27FC236}">
                  <a16:creationId xmlns:a16="http://schemas.microsoft.com/office/drawing/2014/main" id="{5ECCA94C-8C05-4014-B47E-45369E2C3B18}"/>
                </a:ext>
              </a:extLst>
            </p:cNvPr>
            <p:cNvSpPr txBox="1"/>
            <p:nvPr/>
          </p:nvSpPr>
          <p:spPr>
            <a:xfrm>
              <a:off x="4229883" y="3554220"/>
              <a:ext cx="514436" cy="184666"/>
            </a:xfrm>
            <a:prstGeom prst="rect">
              <a:avLst/>
            </a:prstGeom>
            <a:noFill/>
          </p:spPr>
          <p:txBody>
            <a:bodyPr wrap="none" lIns="0" tIns="0" rIns="0" bIns="0" rtlCol="0" anchor="t">
              <a:spAutoFit/>
            </a:bodyPr>
            <a:lstStyle/>
            <a:p>
              <a:pPr>
                <a:spcAft>
                  <a:spcPts val="600"/>
                </a:spcAft>
              </a:pPr>
              <a:r>
                <a:rPr lang="en-US" sz="1200" dirty="0"/>
                <a:t>Staging</a:t>
              </a:r>
              <a:endParaRPr lang="en-IN" sz="1200" dirty="0"/>
            </a:p>
          </p:txBody>
        </p:sp>
        <p:cxnSp>
          <p:nvCxnSpPr>
            <p:cNvPr id="43" name="Straight Arrow Connector 42">
              <a:extLst>
                <a:ext uri="{FF2B5EF4-FFF2-40B4-BE49-F238E27FC236}">
                  <a16:creationId xmlns:a16="http://schemas.microsoft.com/office/drawing/2014/main" id="{0DD06C0D-211E-42C7-9ADA-002C29D65FCA}"/>
                </a:ext>
              </a:extLst>
            </p:cNvPr>
            <p:cNvCxnSpPr>
              <a:cxnSpLocks/>
            </p:cNvCxnSpPr>
            <p:nvPr/>
          </p:nvCxnSpPr>
          <p:spPr>
            <a:xfrm>
              <a:off x="5041106" y="3317002"/>
              <a:ext cx="440532" cy="0"/>
            </a:xfrm>
            <a:prstGeom prst="straightConnector1">
              <a:avLst/>
            </a:prstGeom>
            <a:ln w="19050">
              <a:solidFill>
                <a:srgbClr val="FF0000"/>
              </a:solidFill>
              <a:headEnd type="triangle" w="lg" len="med"/>
              <a:tailEnd type="triangl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449D2DCC-56F0-4CCB-960C-1A865D9DC543}"/>
                </a:ext>
              </a:extLst>
            </p:cNvPr>
            <p:cNvSpPr txBox="1"/>
            <p:nvPr/>
          </p:nvSpPr>
          <p:spPr>
            <a:xfrm>
              <a:off x="5094301" y="3023188"/>
              <a:ext cx="358624" cy="184666"/>
            </a:xfrm>
            <a:prstGeom prst="rect">
              <a:avLst/>
            </a:prstGeom>
            <a:noFill/>
          </p:spPr>
          <p:txBody>
            <a:bodyPr wrap="none" lIns="0" tIns="0" rIns="0" bIns="0" rtlCol="0" anchor="t">
              <a:spAutoFit/>
            </a:bodyPr>
            <a:lstStyle/>
            <a:p>
              <a:pPr>
                <a:spcAft>
                  <a:spcPts val="600"/>
                </a:spcAft>
              </a:pPr>
              <a:r>
                <a:rPr lang="en-US" sz="1200" dirty="0">
                  <a:solidFill>
                    <a:srgbClr val="FF0000"/>
                  </a:solidFill>
                </a:rPr>
                <a:t>Swap</a:t>
              </a:r>
              <a:endParaRPr lang="en-IN" sz="1200" dirty="0">
                <a:solidFill>
                  <a:srgbClr val="FF0000"/>
                </a:solidFill>
              </a:endParaRPr>
            </a:p>
          </p:txBody>
        </p:sp>
        <p:pic>
          <p:nvPicPr>
            <p:cNvPr id="37" name="Picture 36" descr="Icons of a series of circles with rings enclosing a bigger circle at the centre">
              <a:extLst>
                <a:ext uri="{FF2B5EF4-FFF2-40B4-BE49-F238E27FC236}">
                  <a16:creationId xmlns:a16="http://schemas.microsoft.com/office/drawing/2014/main" id="{8C3A0944-6B92-4023-8118-B38A6AFC4E9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27017" y="2999117"/>
              <a:ext cx="439465" cy="439465"/>
            </a:xfrm>
            <a:prstGeom prst="rect">
              <a:avLst/>
            </a:prstGeom>
          </p:spPr>
        </p:pic>
        <p:sp>
          <p:nvSpPr>
            <p:cNvPr id="40" name="TextBox 39">
              <a:extLst>
                <a:ext uri="{FF2B5EF4-FFF2-40B4-BE49-F238E27FC236}">
                  <a16:creationId xmlns:a16="http://schemas.microsoft.com/office/drawing/2014/main" id="{2A4315AE-DC6A-4887-9F59-29BA5EBA7DF5}"/>
                </a:ext>
              </a:extLst>
            </p:cNvPr>
            <p:cNvSpPr txBox="1"/>
            <p:nvPr/>
          </p:nvSpPr>
          <p:spPr>
            <a:xfrm>
              <a:off x="5675878" y="3554220"/>
              <a:ext cx="741742" cy="184666"/>
            </a:xfrm>
            <a:prstGeom prst="rect">
              <a:avLst/>
            </a:prstGeom>
            <a:noFill/>
          </p:spPr>
          <p:txBody>
            <a:bodyPr wrap="none" lIns="0" tIns="0" rIns="0" bIns="0" rtlCol="0" anchor="t">
              <a:spAutoFit/>
            </a:bodyPr>
            <a:lstStyle/>
            <a:p>
              <a:pPr>
                <a:spcAft>
                  <a:spcPts val="600"/>
                </a:spcAft>
              </a:pPr>
              <a:r>
                <a:rPr lang="en-US" sz="1200" dirty="0"/>
                <a:t>Production</a:t>
              </a:r>
              <a:endParaRPr lang="en-IN" sz="1200" dirty="0"/>
            </a:p>
          </p:txBody>
        </p:sp>
      </p:grpSp>
      <p:graphicFrame>
        <p:nvGraphicFramePr>
          <p:cNvPr id="3" name="Table 6">
            <a:extLst>
              <a:ext uri="{FF2B5EF4-FFF2-40B4-BE49-F238E27FC236}">
                <a16:creationId xmlns:a16="http://schemas.microsoft.com/office/drawing/2014/main" id="{F840DE11-44FA-42CB-B12E-5E601ECC6978}"/>
              </a:ext>
            </a:extLst>
          </p:cNvPr>
          <p:cNvGraphicFramePr>
            <a:graphicFrameLocks noGrp="1"/>
          </p:cNvGraphicFramePr>
          <p:nvPr>
            <p:extLst>
              <p:ext uri="{D42A27DB-BD31-4B8C-83A1-F6EECF244321}">
                <p14:modId xmlns:p14="http://schemas.microsoft.com/office/powerpoint/2010/main" val="3244733599"/>
              </p:ext>
            </p:extLst>
          </p:nvPr>
        </p:nvGraphicFramePr>
        <p:xfrm>
          <a:off x="6933999" y="1193801"/>
          <a:ext cx="5075438" cy="3744355"/>
        </p:xfrm>
        <a:graphic>
          <a:graphicData uri="http://schemas.openxmlformats.org/drawingml/2006/table">
            <a:tbl>
              <a:tblPr firstRow="1" bandRow="1">
                <a:tableStyleId>{5C22544A-7EE6-4342-B048-85BDC9FD1C3A}</a:tableStyleId>
              </a:tblPr>
              <a:tblGrid>
                <a:gridCol w="2537719">
                  <a:extLst>
                    <a:ext uri="{9D8B030D-6E8A-4147-A177-3AD203B41FA5}">
                      <a16:colId xmlns:a16="http://schemas.microsoft.com/office/drawing/2014/main" val="1289156279"/>
                    </a:ext>
                  </a:extLst>
                </a:gridCol>
                <a:gridCol w="2537719">
                  <a:extLst>
                    <a:ext uri="{9D8B030D-6E8A-4147-A177-3AD203B41FA5}">
                      <a16:colId xmlns:a16="http://schemas.microsoft.com/office/drawing/2014/main" val="2759990731"/>
                    </a:ext>
                  </a:extLst>
                </a:gridCol>
              </a:tblGrid>
              <a:tr h="748871">
                <a:tc>
                  <a:txBody>
                    <a:bodyPr/>
                    <a:lstStyle/>
                    <a:p>
                      <a:pPr algn="l"/>
                      <a:r>
                        <a:rPr lang="en-US" sz="2000" b="0" dirty="0">
                          <a:solidFill>
                            <a:schemeClr val="bg1"/>
                          </a:solidFill>
                          <a:latin typeface="+mj-lt"/>
                        </a:rPr>
                        <a:t>Service Plan</a:t>
                      </a:r>
                    </a:p>
                  </a:txBody>
                  <a:tcPr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2000" b="0" dirty="0">
                          <a:solidFill>
                            <a:schemeClr val="bg1"/>
                          </a:solidFill>
                          <a:latin typeface="+mj-lt"/>
                        </a:rPr>
                        <a:t>Slots</a:t>
                      </a:r>
                    </a:p>
                  </a:txBody>
                  <a:tcPr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748871">
                <a:tc>
                  <a:txBody>
                    <a:bodyPr/>
                    <a:lstStyle/>
                    <a:p>
                      <a:pPr algn="l"/>
                      <a:r>
                        <a:rPr lang="en-US" sz="1800" dirty="0">
                          <a:solidFill>
                            <a:schemeClr val="tx1"/>
                          </a:solidFill>
                          <a:latin typeface="+mj-lt"/>
                        </a:rPr>
                        <a:t>Free, Shared, Basic</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748871">
                <a:tc>
                  <a:txBody>
                    <a:bodyPr/>
                    <a:lstStyle/>
                    <a:p>
                      <a:pPr algn="l"/>
                      <a:r>
                        <a:rPr lang="en-US" sz="1800" dirty="0">
                          <a:solidFill>
                            <a:schemeClr val="tx1"/>
                          </a:solidFill>
                          <a:latin typeface="+mj-lt"/>
                        </a:rPr>
                        <a:t>Standard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5</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748871">
                <a:tc>
                  <a:txBody>
                    <a:bodyPr/>
                    <a:lstStyle/>
                    <a:p>
                      <a:pPr algn="l"/>
                      <a:r>
                        <a:rPr lang="en-US" sz="1800" dirty="0">
                          <a:solidFill>
                            <a:schemeClr val="tx1"/>
                          </a:solidFill>
                          <a:latin typeface="+mj-lt"/>
                        </a:rPr>
                        <a:t>Premium</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748871">
                <a:tc>
                  <a:txBody>
                    <a:bodyPr/>
                    <a:lstStyle/>
                    <a:p>
                      <a:pPr algn="l"/>
                      <a:r>
                        <a:rPr lang="en-US" sz="1800" dirty="0">
                          <a:solidFill>
                            <a:schemeClr val="tx1"/>
                          </a:solidFill>
                          <a:latin typeface="+mj-lt"/>
                        </a:rPr>
                        <a:t>Isolated</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US" sz="1800" dirty="0">
                          <a:solidFill>
                            <a:schemeClr val="tx1"/>
                          </a:solidFill>
                        </a:rPr>
                        <a:t>Up to 20</a:t>
                      </a:r>
                    </a:p>
                  </a:txBody>
                  <a:tcPr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bl>
          </a:graphicData>
        </a:graphic>
      </p:graphicFrame>
      <p:sp>
        <p:nvSpPr>
          <p:cNvPr id="9" name="Freeform: Shape 8">
            <a:extLst>
              <a:ext uri="{FF2B5EF4-FFF2-40B4-BE49-F238E27FC236}">
                <a16:creationId xmlns:a16="http://schemas.microsoft.com/office/drawing/2014/main" id="{2FA5C646-F393-499F-9F67-33959B7E743E}"/>
              </a:ext>
            </a:extLst>
          </p:cNvPr>
          <p:cNvSpPr/>
          <p:nvPr/>
        </p:nvSpPr>
        <p:spPr>
          <a:xfrm>
            <a:off x="42703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 to a different deployment slots (depends on service plan)</a:t>
            </a:r>
            <a:endParaRPr lang="en-IN" sz="1600" kern="1200" dirty="0">
              <a:solidFill>
                <a:schemeClr val="tx1"/>
              </a:solidFill>
            </a:endParaRPr>
          </a:p>
        </p:txBody>
      </p:sp>
      <p:sp>
        <p:nvSpPr>
          <p:cNvPr id="10" name="Freeform: Shape 9">
            <a:extLst>
              <a:ext uri="{FF2B5EF4-FFF2-40B4-BE49-F238E27FC236}">
                <a16:creationId xmlns:a16="http://schemas.microsoft.com/office/drawing/2014/main" id="{A9BD7FB0-8B02-4C85-AE51-D08E4B844C64}"/>
              </a:ext>
            </a:extLst>
          </p:cNvPr>
          <p:cNvSpPr/>
          <p:nvPr/>
        </p:nvSpPr>
        <p:spPr>
          <a:xfrm>
            <a:off x="2384075"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Validate changes before sending to production</a:t>
            </a:r>
            <a:endParaRPr lang="en-IN" sz="1600" kern="1200" dirty="0">
              <a:solidFill>
                <a:schemeClr val="tx1"/>
              </a:solidFill>
            </a:endParaRPr>
          </a:p>
        </p:txBody>
      </p:sp>
      <p:sp>
        <p:nvSpPr>
          <p:cNvPr id="11" name="Freeform: Shape 10">
            <a:extLst>
              <a:ext uri="{FF2B5EF4-FFF2-40B4-BE49-F238E27FC236}">
                <a16:creationId xmlns:a16="http://schemas.microsoft.com/office/drawing/2014/main" id="{ACFC1943-F0E0-417B-B6B1-78246A54224E}"/>
              </a:ext>
            </a:extLst>
          </p:cNvPr>
          <p:cNvSpPr/>
          <p:nvPr/>
        </p:nvSpPr>
        <p:spPr>
          <a:xfrm>
            <a:off x="4341113"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Deployment slots are live apps with their own hostnames</a:t>
            </a:r>
            <a:endParaRPr lang="en-IN" sz="1600" kern="1200" dirty="0">
              <a:solidFill>
                <a:schemeClr val="tx1"/>
              </a:solidFill>
            </a:endParaRPr>
          </a:p>
        </p:txBody>
      </p:sp>
      <p:sp>
        <p:nvSpPr>
          <p:cNvPr id="12" name="Freeform: Shape 11">
            <a:extLst>
              <a:ext uri="{FF2B5EF4-FFF2-40B4-BE49-F238E27FC236}">
                <a16:creationId xmlns:a16="http://schemas.microsoft.com/office/drawing/2014/main" id="{514BA59F-2B63-4536-B0E6-69D1F5906669}"/>
              </a:ext>
            </a:extLst>
          </p:cNvPr>
          <p:cNvSpPr/>
          <p:nvPr/>
        </p:nvSpPr>
        <p:spPr>
          <a:xfrm>
            <a:off x="6298150"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Avoids a cold start – eliminates downtime</a:t>
            </a:r>
            <a:endParaRPr lang="en-IN" sz="1600" kern="1200" dirty="0">
              <a:solidFill>
                <a:schemeClr val="tx1"/>
              </a:solidFill>
            </a:endParaRPr>
          </a:p>
        </p:txBody>
      </p:sp>
      <p:sp>
        <p:nvSpPr>
          <p:cNvPr id="13" name="Freeform: Shape 12">
            <a:extLst>
              <a:ext uri="{FF2B5EF4-FFF2-40B4-BE49-F238E27FC236}">
                <a16:creationId xmlns:a16="http://schemas.microsoft.com/office/drawing/2014/main" id="{B09D9AB6-F5BD-4DDA-AEBB-258166095292}"/>
              </a:ext>
            </a:extLst>
          </p:cNvPr>
          <p:cNvSpPr/>
          <p:nvPr/>
        </p:nvSpPr>
        <p:spPr>
          <a:xfrm>
            <a:off x="8255188"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Fallback to a last known good site</a:t>
            </a:r>
            <a:endParaRPr lang="en-IN" sz="1600" kern="1200" dirty="0">
              <a:solidFill>
                <a:schemeClr val="tx1"/>
              </a:solidFill>
            </a:endParaRPr>
          </a:p>
        </p:txBody>
      </p:sp>
      <p:sp>
        <p:nvSpPr>
          <p:cNvPr id="14" name="Freeform: Shape 13">
            <a:extLst>
              <a:ext uri="{FF2B5EF4-FFF2-40B4-BE49-F238E27FC236}">
                <a16:creationId xmlns:a16="http://schemas.microsoft.com/office/drawing/2014/main" id="{ABF3FFA0-E889-4CDF-976C-A813B3CBBB94}"/>
              </a:ext>
            </a:extLst>
          </p:cNvPr>
          <p:cNvSpPr/>
          <p:nvPr/>
        </p:nvSpPr>
        <p:spPr>
          <a:xfrm>
            <a:off x="10212227" y="5097463"/>
            <a:ext cx="1797212" cy="1264283"/>
          </a:xfrm>
          <a:custGeom>
            <a:avLst/>
            <a:gdLst>
              <a:gd name="connsiteX0" fmla="*/ 0 w 1642285"/>
              <a:gd name="connsiteY0" fmla="*/ 0 h 821142"/>
              <a:gd name="connsiteX1" fmla="*/ 1642285 w 1642285"/>
              <a:gd name="connsiteY1" fmla="*/ 0 h 821142"/>
              <a:gd name="connsiteX2" fmla="*/ 1642285 w 1642285"/>
              <a:gd name="connsiteY2" fmla="*/ 821142 h 821142"/>
              <a:gd name="connsiteX3" fmla="*/ 0 w 1642285"/>
              <a:gd name="connsiteY3" fmla="*/ 821142 h 821142"/>
              <a:gd name="connsiteX4" fmla="*/ 0 w 1642285"/>
              <a:gd name="connsiteY4" fmla="*/ 0 h 8211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2285" h="821142">
                <a:moveTo>
                  <a:pt x="0" y="0"/>
                </a:moveTo>
                <a:lnTo>
                  <a:pt x="1642285" y="0"/>
                </a:lnTo>
                <a:lnTo>
                  <a:pt x="1642285" y="821142"/>
                </a:lnTo>
                <a:lnTo>
                  <a:pt x="0" y="821142"/>
                </a:lnTo>
                <a:lnTo>
                  <a:pt x="0" y="0"/>
                </a:lnTo>
                <a:close/>
              </a:path>
            </a:pathLst>
          </a:custGeom>
          <a:solidFill>
            <a:schemeClr val="bg1">
              <a:lumMod val="95000"/>
            </a:schemeClr>
          </a:solidFill>
          <a:ln>
            <a:solidFill>
              <a:schemeClr val="bg1">
                <a:lumMod val="9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91440" tIns="45720" rIns="91440" bIns="45720" numCol="1" spcCol="1270" anchor="t" anchorCtr="0">
            <a:noAutofit/>
          </a:bodyPr>
          <a:lstStyle/>
          <a:p>
            <a:pPr marL="0" lvl="0" indent="0" defTabSz="577850">
              <a:spcBef>
                <a:spcPct val="0"/>
              </a:spcBef>
              <a:spcAft>
                <a:spcPct val="35000"/>
              </a:spcAft>
              <a:buNone/>
            </a:pPr>
            <a:r>
              <a:rPr lang="en-US" sz="1600" kern="1200" dirty="0">
                <a:solidFill>
                  <a:schemeClr val="tx1"/>
                </a:solidFill>
              </a:rPr>
              <a:t>Auto Swap when pre-swap validation is not needed</a:t>
            </a:r>
            <a:endParaRPr lang="en-IN" sz="1600" kern="1200" dirty="0">
              <a:solidFill>
                <a:schemeClr val="tx1"/>
              </a:solidFill>
            </a:endParaRPr>
          </a:p>
        </p:txBody>
      </p:sp>
    </p:spTree>
    <p:extLst>
      <p:ext uri="{BB962C8B-B14F-4D97-AF65-F5344CB8AC3E}">
        <p14:creationId xmlns:p14="http://schemas.microsoft.com/office/powerpoint/2010/main" val="298442917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t>Add Deployment Slots</a:t>
            </a:r>
          </a:p>
        </p:txBody>
      </p:sp>
      <p:sp>
        <p:nvSpPr>
          <p:cNvPr id="2" name="Rectangle 1">
            <a:extLst>
              <a:ext uri="{FF2B5EF4-FFF2-40B4-BE49-F238E27FC236}">
                <a16:creationId xmlns:a16="http://schemas.microsoft.com/office/drawing/2014/main" id="{6CF3D10C-9DBF-4B77-87F7-B831FE565582}"/>
              </a:ext>
            </a:extLst>
          </p:cNvPr>
          <p:cNvSpPr/>
          <p:nvPr/>
        </p:nvSpPr>
        <p:spPr bwMode="auto">
          <a:xfrm>
            <a:off x="432881" y="1192211"/>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Select whether to clone an app configuration from another deployment slot</a:t>
            </a:r>
          </a:p>
        </p:txBody>
      </p:sp>
      <p:sp>
        <p:nvSpPr>
          <p:cNvPr id="13" name="Rectangle 12">
            <a:extLst>
              <a:ext uri="{FF2B5EF4-FFF2-40B4-BE49-F238E27FC236}">
                <a16:creationId xmlns:a16="http://schemas.microsoft.com/office/drawing/2014/main" id="{FA4C3630-4561-4828-9A0E-8A9DF1BCD0C9}"/>
              </a:ext>
            </a:extLst>
          </p:cNvPr>
          <p:cNvSpPr/>
          <p:nvPr/>
        </p:nvSpPr>
        <p:spPr bwMode="auto">
          <a:xfrm>
            <a:off x="432881" y="2181499"/>
            <a:ext cx="5542469" cy="18187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600"/>
              </a:spcBef>
            </a:pPr>
            <a:r>
              <a:rPr lang="en-US" sz="2000" dirty="0">
                <a:solidFill>
                  <a:schemeClr val="tx1"/>
                </a:solidFill>
                <a:cs typeface="Segoe UI Semilight"/>
              </a:rPr>
              <a:t>When you clone, pay attention to the settings:</a:t>
            </a:r>
          </a:p>
          <a:p>
            <a:pPr marL="168275" lvl="1" indent="-168275">
              <a:spcBef>
                <a:spcPts val="600"/>
              </a:spcBef>
              <a:buFont typeface="Arial" panose="020B0604020202020204" pitchFamily="34" charset="0"/>
              <a:buChar char="•"/>
            </a:pPr>
            <a:r>
              <a:rPr lang="en-US" dirty="0">
                <a:solidFill>
                  <a:schemeClr val="tx1"/>
                </a:solidFill>
                <a:cs typeface="Segoe UI Semilight"/>
              </a:rPr>
              <a:t>Slot-specific app settings and connection strings</a:t>
            </a:r>
          </a:p>
          <a:p>
            <a:pPr marL="168275" lvl="1" indent="-168275">
              <a:spcBef>
                <a:spcPts val="600"/>
              </a:spcBef>
              <a:buFont typeface="Arial" panose="020B0604020202020204" pitchFamily="34" charset="0"/>
              <a:buChar char="•"/>
            </a:pPr>
            <a:r>
              <a:rPr lang="en-US" dirty="0">
                <a:solidFill>
                  <a:schemeClr val="tx1"/>
                </a:solidFill>
                <a:cs typeface="Segoe UI Semilight"/>
              </a:rPr>
              <a:t>Continuous deployment settings</a:t>
            </a:r>
          </a:p>
          <a:p>
            <a:pPr marL="168275" lvl="1" indent="-168275">
              <a:spcBef>
                <a:spcPts val="600"/>
              </a:spcBef>
              <a:buFont typeface="Arial" panose="020B0604020202020204" pitchFamily="34" charset="0"/>
              <a:buChar char="•"/>
            </a:pPr>
            <a:r>
              <a:rPr lang="en-US" dirty="0">
                <a:solidFill>
                  <a:schemeClr val="tx1"/>
                </a:solidFill>
                <a:cs typeface="Segoe UI Semilight"/>
              </a:rPr>
              <a:t>App Service authentication settings</a:t>
            </a:r>
          </a:p>
        </p:txBody>
      </p:sp>
      <p:sp>
        <p:nvSpPr>
          <p:cNvPr id="14" name="Rectangle 13">
            <a:extLst>
              <a:ext uri="{FF2B5EF4-FFF2-40B4-BE49-F238E27FC236}">
                <a16:creationId xmlns:a16="http://schemas.microsoft.com/office/drawing/2014/main" id="{848128E5-4E30-4BE2-8F55-74C93137738B}"/>
              </a:ext>
            </a:extLst>
          </p:cNvPr>
          <p:cNvSpPr/>
          <p:nvPr/>
        </p:nvSpPr>
        <p:spPr bwMode="auto">
          <a:xfrm>
            <a:off x="432881" y="4223760"/>
            <a:ext cx="5542469" cy="11486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Not all settings are sticky (endpoints, custom domain names, SSL certificates, scaling)</a:t>
            </a:r>
          </a:p>
        </p:txBody>
      </p:sp>
      <p:sp>
        <p:nvSpPr>
          <p:cNvPr id="15" name="Rectangle 14">
            <a:extLst>
              <a:ext uri="{FF2B5EF4-FFF2-40B4-BE49-F238E27FC236}">
                <a16:creationId xmlns:a16="http://schemas.microsoft.com/office/drawing/2014/main" id="{CAEFB5B4-6E63-4FE9-A0EB-A0C40D116A9C}"/>
              </a:ext>
            </a:extLst>
          </p:cNvPr>
          <p:cNvSpPr/>
          <p:nvPr/>
        </p:nvSpPr>
        <p:spPr bwMode="auto">
          <a:xfrm>
            <a:off x="432881" y="5595947"/>
            <a:ext cx="5542469" cy="76579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r>
              <a:rPr lang="en-US" sz="2000" dirty="0">
                <a:solidFill>
                  <a:schemeClr val="tx1"/>
                </a:solidFill>
                <a:cs typeface="Segoe UI Semilight"/>
              </a:rPr>
              <a:t>Review and edit your settings before swapping</a:t>
            </a:r>
          </a:p>
        </p:txBody>
      </p:sp>
      <p:sp>
        <p:nvSpPr>
          <p:cNvPr id="4" name="Rectangle 3">
            <a:extLst>
              <a:ext uri="{FF2B5EF4-FFF2-40B4-BE49-F238E27FC236}">
                <a16:creationId xmlns:a16="http://schemas.microsoft.com/office/drawing/2014/main" id="{0E8B82B0-6FAE-45F5-96B3-F29C88F3F61C}"/>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5" name="Picture 6" descr="A screen shot of the Add a slot screen for an App Service.  The name of the slot is preproduction, and settings are cloned from appservice09">
            <a:extLst>
              <a:ext uri="{FF2B5EF4-FFF2-40B4-BE49-F238E27FC236}">
                <a16:creationId xmlns:a16="http://schemas.microsoft.com/office/drawing/2014/main" id="{B5F33B82-010A-4B5E-9B98-77A431CF13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117" y="2788524"/>
            <a:ext cx="5550538" cy="2168360"/>
          </a:xfrm>
          <a:prstGeom prst="rect">
            <a:avLst/>
          </a:prstGeom>
          <a:ln>
            <a:noFill/>
          </a:ln>
        </p:spPr>
      </p:pic>
      <p:pic>
        <p:nvPicPr>
          <p:cNvPr id="6" name="Picture 5">
            <a:extLst>
              <a:ext uri="{FF2B5EF4-FFF2-40B4-BE49-F238E27FC236}">
                <a16:creationId xmlns:a16="http://schemas.microsoft.com/office/drawing/2014/main" id="{1DBB0596-3DA7-125D-DB16-E63DA6411A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2287" y="571905"/>
            <a:ext cx="11691901" cy="5850715"/>
          </a:xfrm>
          <a:prstGeom prst="rect">
            <a:avLst/>
          </a:prstGeom>
        </p:spPr>
      </p:pic>
    </p:spTree>
    <p:extLst>
      <p:ext uri="{BB962C8B-B14F-4D97-AF65-F5344CB8AC3E}">
        <p14:creationId xmlns:p14="http://schemas.microsoft.com/office/powerpoint/2010/main" val="279694342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Secure an App Service</a:t>
            </a:r>
          </a:p>
        </p:txBody>
      </p:sp>
      <p:sp>
        <p:nvSpPr>
          <p:cNvPr id="3" name="Rectangle 2">
            <a:extLst>
              <a:ext uri="{FF2B5EF4-FFF2-40B4-BE49-F238E27FC236}">
                <a16:creationId xmlns:a16="http://schemas.microsoft.com/office/drawing/2014/main" id="{466CDB52-A6AB-489A-9B09-51DA0D3CDC80}"/>
              </a:ext>
            </a:extLst>
          </p:cNvPr>
          <p:cNvSpPr/>
          <p:nvPr/>
        </p:nvSpPr>
        <p:spPr bwMode="auto">
          <a:xfrm>
            <a:off x="427038" y="1192210"/>
            <a:ext cx="5541264" cy="1843089"/>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Authentication:</a:t>
            </a:r>
          </a:p>
          <a:p>
            <a:pPr marL="173038" lvl="1" indent="-173038">
              <a:spcBef>
                <a:spcPts val="600"/>
              </a:spcBef>
              <a:buFont typeface="Arial" panose="020B0604020202020204" pitchFamily="34" charset="0"/>
              <a:buChar char="•"/>
            </a:pPr>
            <a:r>
              <a:rPr lang="en-US" sz="2000" dirty="0">
                <a:solidFill>
                  <a:schemeClr val="tx1"/>
                </a:solidFill>
              </a:rPr>
              <a:t>Enable authentication – default anonymous</a:t>
            </a:r>
          </a:p>
          <a:p>
            <a:pPr marL="173038" lvl="1" indent="-173038">
              <a:spcBef>
                <a:spcPts val="600"/>
              </a:spcBef>
              <a:buFont typeface="Arial" panose="020B0604020202020204" pitchFamily="34" charset="0"/>
              <a:buChar char="•"/>
            </a:pPr>
            <a:r>
              <a:rPr lang="en-US" sz="2000" dirty="0">
                <a:solidFill>
                  <a:schemeClr val="tx1"/>
                </a:solidFill>
              </a:rPr>
              <a:t>Log in with a third-party identity provider</a:t>
            </a:r>
          </a:p>
        </p:txBody>
      </p:sp>
      <p:sp>
        <p:nvSpPr>
          <p:cNvPr id="7" name="Rectangle 6">
            <a:extLst>
              <a:ext uri="{FF2B5EF4-FFF2-40B4-BE49-F238E27FC236}">
                <a16:creationId xmlns:a16="http://schemas.microsoft.com/office/drawing/2014/main" id="{85E13CC6-5AAC-4F2A-B3BF-E218BCA8A842}"/>
              </a:ext>
            </a:extLst>
          </p:cNvPr>
          <p:cNvSpPr/>
          <p:nvPr/>
        </p:nvSpPr>
        <p:spPr bwMode="auto">
          <a:xfrm>
            <a:off x="427039" y="3195637"/>
            <a:ext cx="5541264" cy="3166110"/>
          </a:xfrm>
          <a:prstGeom prst="rect">
            <a:avLst/>
          </a:prstGeom>
          <a:solidFill>
            <a:schemeClr val="bg1">
              <a:lumMod val="95000"/>
            </a:schemeClr>
          </a:solidFill>
          <a:ln w="19050">
            <a:solidFill>
              <a:schemeClr val="bg1">
                <a:lumMod val="9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t" anchorCtr="0" forceAA="0" compatLnSpc="1">
            <a:prstTxWarp prst="textNoShape">
              <a:avLst/>
            </a:prstTxWarp>
            <a:noAutofit/>
          </a:bodyPr>
          <a:lstStyle/>
          <a:p>
            <a:pPr>
              <a:spcBef>
                <a:spcPts val="600"/>
              </a:spcBef>
            </a:pPr>
            <a:r>
              <a:rPr lang="en-US" sz="2400" dirty="0">
                <a:solidFill>
                  <a:schemeClr val="tx1"/>
                </a:solidFill>
                <a:latin typeface="+mj-lt"/>
              </a:rPr>
              <a:t>Security:</a:t>
            </a:r>
          </a:p>
          <a:p>
            <a:pPr marL="173038" lvl="1" indent="-173038">
              <a:spcBef>
                <a:spcPts val="600"/>
              </a:spcBef>
              <a:buFont typeface="Arial" panose="020B0604020202020204" pitchFamily="34" charset="0"/>
              <a:buChar char="•"/>
            </a:pPr>
            <a:r>
              <a:rPr lang="en-US" sz="2000" dirty="0">
                <a:solidFill>
                  <a:schemeClr val="tx1"/>
                </a:solidFill>
              </a:rPr>
              <a:t>Troubleshoot with Diagnostic Logs – failed requests, app logging</a:t>
            </a:r>
          </a:p>
          <a:p>
            <a:pPr marL="173038" lvl="1" indent="-173038">
              <a:spcBef>
                <a:spcPts val="600"/>
              </a:spcBef>
              <a:buFont typeface="Arial" panose="020B0604020202020204" pitchFamily="34" charset="0"/>
              <a:buChar char="•"/>
            </a:pPr>
            <a:r>
              <a:rPr lang="en-US" sz="2000" dirty="0">
                <a:solidFill>
                  <a:schemeClr val="tx1"/>
                </a:solidFill>
              </a:rPr>
              <a:t>Add an SSL certificate – HTTPS</a:t>
            </a:r>
          </a:p>
          <a:p>
            <a:pPr marL="173038" lvl="1" indent="-173038">
              <a:spcBef>
                <a:spcPts val="600"/>
              </a:spcBef>
              <a:buFont typeface="Arial" panose="020B0604020202020204" pitchFamily="34" charset="0"/>
              <a:buChar char="•"/>
            </a:pPr>
            <a:r>
              <a:rPr lang="en-US" sz="2000" dirty="0">
                <a:solidFill>
                  <a:schemeClr val="tx1"/>
                </a:solidFill>
              </a:rPr>
              <a:t>Define a priority ordered allow/deny list to control network access to the app</a:t>
            </a:r>
          </a:p>
          <a:p>
            <a:pPr marL="173038" lvl="1" indent="-173038">
              <a:spcBef>
                <a:spcPts val="600"/>
              </a:spcBef>
              <a:buFont typeface="Arial" panose="020B0604020202020204" pitchFamily="34" charset="0"/>
              <a:buChar char="•"/>
            </a:pPr>
            <a:r>
              <a:rPr lang="en-US" sz="2000" dirty="0">
                <a:solidFill>
                  <a:schemeClr val="tx1"/>
                </a:solidFill>
              </a:rPr>
              <a:t>Store secrets in the Azure Key Vault</a:t>
            </a:r>
          </a:p>
        </p:txBody>
      </p:sp>
      <p:sp>
        <p:nvSpPr>
          <p:cNvPr id="9" name="Rectangle 8">
            <a:extLst>
              <a:ext uri="{FF2B5EF4-FFF2-40B4-BE49-F238E27FC236}">
                <a16:creationId xmlns:a16="http://schemas.microsoft.com/office/drawing/2014/main" id="{432D7BBA-A4B9-4EB4-BA49-C1FD92B4B4E7}"/>
              </a:ext>
              <a:ext uri="{C183D7F6-B498-43B3-948B-1728B52AA6E4}">
                <adec:decorative xmlns:adec="http://schemas.microsoft.com/office/drawing/2017/decorative" val="1"/>
              </a:ext>
            </a:extLst>
          </p:cNvPr>
          <p:cNvSpPr/>
          <p:nvPr/>
        </p:nvSpPr>
        <p:spPr bwMode="auto">
          <a:xfrm>
            <a:off x="6124448" y="1192211"/>
            <a:ext cx="5873877" cy="516953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4" descr="Screenshot of identity providers including Microsoft, Facebook, Google, and Twitter. ">
            <a:extLst>
              <a:ext uri="{FF2B5EF4-FFF2-40B4-BE49-F238E27FC236}">
                <a16:creationId xmlns:a16="http://schemas.microsoft.com/office/drawing/2014/main" id="{2E5EB363-0DC5-49D9-B01A-37460DB81C48}"/>
              </a:ext>
            </a:extLst>
          </p:cNvPr>
          <p:cNvPicPr>
            <a:picLocks noChangeAspect="1"/>
          </p:cNvPicPr>
          <p:nvPr/>
        </p:nvPicPr>
        <p:blipFill>
          <a:blip r:embed="rId3"/>
          <a:stretch>
            <a:fillRect/>
          </a:stretch>
        </p:blipFill>
        <p:spPr>
          <a:xfrm>
            <a:off x="6503790" y="2113754"/>
            <a:ext cx="4953000" cy="3048000"/>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a:xfrm>
            <a:off x="465139" y="2635489"/>
            <a:ext cx="2506662" cy="1723549"/>
          </a:xfrm>
        </p:spPr>
        <p:txBody>
          <a:bodyPr/>
          <a:lstStyle/>
          <a:p>
            <a:pPr>
              <a:lnSpc>
                <a:spcPct val="100000"/>
              </a:lnSpc>
            </a:pPr>
            <a:r>
              <a:rPr lang="en-US" spc="0" dirty="0"/>
              <a:t>Administer PaaS Compute Options Introduction</a:t>
            </a:r>
          </a:p>
        </p:txBody>
      </p:sp>
      <p:grpSp>
        <p:nvGrpSpPr>
          <p:cNvPr id="11" name="Group 10">
            <a:extLst>
              <a:ext uri="{FF2B5EF4-FFF2-40B4-BE49-F238E27FC236}">
                <a16:creationId xmlns:a16="http://schemas.microsoft.com/office/drawing/2014/main" id="{C6BDDDBC-96F1-45B9-BB3A-7AC7C885439F}"/>
              </a:ext>
              <a:ext uri="{C183D7F6-B498-43B3-948B-1728B52AA6E4}">
                <adec:decorative xmlns:adec="http://schemas.microsoft.com/office/drawing/2017/decorative" val="1"/>
              </a:ext>
            </a:extLst>
          </p:cNvPr>
          <p:cNvGrpSpPr/>
          <p:nvPr/>
        </p:nvGrpSpPr>
        <p:grpSpPr>
          <a:xfrm>
            <a:off x="3648992" y="353292"/>
            <a:ext cx="702934" cy="3942620"/>
            <a:chOff x="3648992" y="340777"/>
            <a:chExt cx="702934" cy="3936555"/>
          </a:xfrm>
        </p:grpSpPr>
        <p:graphicFrame>
          <p:nvGraphicFrame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2765967851"/>
                </p:ext>
              </p:extLst>
            </p:nvPr>
          </p:nvGraphicFramePr>
          <p:xfrm>
            <a:off x="3648992" y="340777"/>
            <a:ext cx="702934" cy="789330"/>
          </p:xfrm>
          <a:graphic>
            <a:graphicData uri="http://schemas.openxmlformats.org/presentationml/2006/ole">
              <mc:AlternateContent xmlns:mc="http://schemas.openxmlformats.org/markup-compatibility/2006">
                <mc:Choice xmlns:v="urn:schemas-microsoft-com:vml" Requires="v">
                  <p:oleObj name="Bitmap Image" r:id="rId3" imgW="615960" imgH="628560" progId="Paint.Picture">
                    <p:embed/>
                  </p:oleObj>
                </mc:Choice>
                <mc:Fallback>
                  <p:oleObj name="Bitmap Image" r:id="rId3" imgW="615960" imgH="628560" progId="Paint.Picture">
                    <p:embed/>
                    <p:pic>
                      <p:nvPicPr>
                        <p:cNvPr id="4" name="Object 3">
                          <a:extLst>
                            <a:ext uri="{FF2B5EF4-FFF2-40B4-BE49-F238E27FC236}">
                              <a16:creationId xmlns:a16="http://schemas.microsoft.com/office/drawing/2014/main" id="{4120E76E-4AF2-4FBE-BED6-E8143A2EB023}"/>
                            </a:ext>
                            <a:ext uri="{C183D7F6-B498-43B3-948B-1728B52AA6E4}">
                              <adec:decorative xmlns:adec="http://schemas.microsoft.com/office/drawing/2017/decorative" val="1"/>
                            </a:ext>
                          </a:extLst>
                        </p:cNvPr>
                        <p:cNvPicPr/>
                        <p:nvPr/>
                      </p:nvPicPr>
                      <p:blipFill>
                        <a:blip r:embed="rId4"/>
                        <a:stretch>
                          <a:fillRect/>
                        </a:stretch>
                      </p:blipFill>
                      <p:spPr>
                        <a:xfrm>
                          <a:off x="3648992" y="340777"/>
                          <a:ext cx="702934" cy="789330"/>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2FCBFF7F-7759-483A-8DA1-B955CCFAEC1C}"/>
                </a:ext>
              </a:extLst>
            </p:cNvPr>
            <p:cNvGraphicFramePr>
              <a:graphicFrameLocks noChangeAspect="1"/>
            </p:cNvGraphicFramePr>
            <p:nvPr>
              <p:extLst>
                <p:ext uri="{D42A27DB-BD31-4B8C-83A1-F6EECF244321}">
                  <p14:modId xmlns:p14="http://schemas.microsoft.com/office/powerpoint/2010/main" val="1882195916"/>
                </p:ext>
              </p:extLst>
            </p:nvPr>
          </p:nvGraphicFramePr>
          <p:xfrm>
            <a:off x="3648992" y="1304508"/>
            <a:ext cx="702934" cy="789330"/>
          </p:xfrm>
          <a:graphic>
            <a:graphicData uri="http://schemas.openxmlformats.org/presentationml/2006/ole">
              <mc:AlternateContent xmlns:mc="http://schemas.openxmlformats.org/markup-compatibility/2006">
                <mc:Choice xmlns:v="urn:schemas-microsoft-com:vml" Requires="v">
                  <p:oleObj name="Bitmap Image" r:id="rId5" imgW="615960" imgH="628560" progId="Paint.Picture">
                    <p:embed/>
                  </p:oleObj>
                </mc:Choice>
                <mc:Fallback>
                  <p:oleObj name="Bitmap Image" r:id="rId5" imgW="615960" imgH="628560" progId="Paint.Picture">
                    <p:embed/>
                    <p:pic>
                      <p:nvPicPr>
                        <p:cNvPr id="5" name="Object 4">
                          <a:extLst>
                            <a:ext uri="{FF2B5EF4-FFF2-40B4-BE49-F238E27FC236}">
                              <a16:creationId xmlns:a16="http://schemas.microsoft.com/office/drawing/2014/main" id="{2FCBFF7F-7759-483A-8DA1-B955CCFAEC1C}"/>
                            </a:ext>
                          </a:extLst>
                        </p:cNvPr>
                        <p:cNvPicPr/>
                        <p:nvPr/>
                      </p:nvPicPr>
                      <p:blipFill>
                        <a:blip r:embed="rId4"/>
                        <a:stretch>
                          <a:fillRect/>
                        </a:stretch>
                      </p:blipFill>
                      <p:spPr>
                        <a:xfrm>
                          <a:off x="3648992" y="1304508"/>
                          <a:ext cx="702934" cy="789330"/>
                        </a:xfrm>
                        <a:prstGeom prst="rect">
                          <a:avLst/>
                        </a:prstGeom>
                      </p:spPr>
                    </p:pic>
                  </p:oleObj>
                </mc:Fallback>
              </mc:AlternateContent>
            </a:graphicData>
          </a:graphic>
        </p:graphicFrame>
        <p:graphicFrame>
          <p:nvGraphicFramePr>
            <p:cNvPr id="6" name="Object 5">
              <a:extLst>
                <a:ext uri="{FF2B5EF4-FFF2-40B4-BE49-F238E27FC236}">
                  <a16:creationId xmlns:a16="http://schemas.microsoft.com/office/drawing/2014/main" id="{8DD26E27-B41C-41B2-A749-C0D7C08277E1}"/>
                </a:ext>
              </a:extLst>
            </p:cNvPr>
            <p:cNvGraphicFramePr>
              <a:graphicFrameLocks noChangeAspect="1"/>
            </p:cNvGraphicFramePr>
            <p:nvPr>
              <p:extLst>
                <p:ext uri="{D42A27DB-BD31-4B8C-83A1-F6EECF244321}">
                  <p14:modId xmlns:p14="http://schemas.microsoft.com/office/powerpoint/2010/main" val="3048705494"/>
                </p:ext>
              </p:extLst>
            </p:nvPr>
          </p:nvGraphicFramePr>
          <p:xfrm>
            <a:off x="3648992" y="2402351"/>
            <a:ext cx="702934" cy="789330"/>
          </p:xfrm>
          <a:graphic>
            <a:graphicData uri="http://schemas.openxmlformats.org/presentationml/2006/ole">
              <mc:AlternateContent xmlns:mc="http://schemas.openxmlformats.org/markup-compatibility/2006">
                <mc:Choice xmlns:v="urn:schemas-microsoft-com:vml" Requires="v">
                  <p:oleObj name="Bitmap Image" r:id="rId6" imgW="615960" imgH="628560" progId="Paint.Picture">
                    <p:embed/>
                  </p:oleObj>
                </mc:Choice>
                <mc:Fallback>
                  <p:oleObj name="Bitmap Image" r:id="rId6" imgW="615960" imgH="628560" progId="Paint.Picture">
                    <p:embed/>
                    <p:pic>
                      <p:nvPicPr>
                        <p:cNvPr id="6" name="Object 5">
                          <a:extLst>
                            <a:ext uri="{FF2B5EF4-FFF2-40B4-BE49-F238E27FC236}">
                              <a16:creationId xmlns:a16="http://schemas.microsoft.com/office/drawing/2014/main" id="{8DD26E27-B41C-41B2-A749-C0D7C08277E1}"/>
                            </a:ext>
                          </a:extLst>
                        </p:cNvPr>
                        <p:cNvPicPr/>
                        <p:nvPr/>
                      </p:nvPicPr>
                      <p:blipFill>
                        <a:blip r:embed="rId4"/>
                        <a:stretch>
                          <a:fillRect/>
                        </a:stretch>
                      </p:blipFill>
                      <p:spPr>
                        <a:xfrm>
                          <a:off x="3648992" y="2402351"/>
                          <a:ext cx="702934" cy="789330"/>
                        </a:xfrm>
                        <a:prstGeom prst="rect">
                          <a:avLst/>
                        </a:prstGeom>
                      </p:spPr>
                    </p:pic>
                  </p:oleObj>
                </mc:Fallback>
              </mc:AlternateContent>
            </a:graphicData>
          </a:graphic>
        </p:graphicFrame>
        <p:graphicFrame>
          <p:nvGraphicFramePr>
            <p:cNvPr id="7" name="Object 6">
              <a:extLst>
                <a:ext uri="{FF2B5EF4-FFF2-40B4-BE49-F238E27FC236}">
                  <a16:creationId xmlns:a16="http://schemas.microsoft.com/office/drawing/2014/main" id="{24B644EA-164B-447A-9510-F9AC0D60C108}"/>
                </a:ext>
              </a:extLst>
            </p:cNvPr>
            <p:cNvGraphicFramePr>
              <a:graphicFrameLocks noChangeAspect="1"/>
            </p:cNvGraphicFramePr>
            <p:nvPr>
              <p:extLst>
                <p:ext uri="{D42A27DB-BD31-4B8C-83A1-F6EECF244321}">
                  <p14:modId xmlns:p14="http://schemas.microsoft.com/office/powerpoint/2010/main" val="4015348078"/>
                </p:ext>
              </p:extLst>
            </p:nvPr>
          </p:nvGraphicFramePr>
          <p:xfrm>
            <a:off x="3648992" y="3488002"/>
            <a:ext cx="702934" cy="789330"/>
          </p:xfrm>
          <a:graphic>
            <a:graphicData uri="http://schemas.openxmlformats.org/presentationml/2006/ole">
              <mc:AlternateContent xmlns:mc="http://schemas.openxmlformats.org/markup-compatibility/2006">
                <mc:Choice xmlns:v="urn:schemas-microsoft-com:vml" Requires="v">
                  <p:oleObj name="Bitmap Image" r:id="rId7" imgW="615960" imgH="628560" progId="Paint.Picture">
                    <p:embed/>
                  </p:oleObj>
                </mc:Choice>
                <mc:Fallback>
                  <p:oleObj name="Bitmap Image" r:id="rId7" imgW="615960" imgH="628560" progId="Paint.Picture">
                    <p:embed/>
                    <p:pic>
                      <p:nvPicPr>
                        <p:cNvPr id="7" name="Object 6">
                          <a:extLst>
                            <a:ext uri="{FF2B5EF4-FFF2-40B4-BE49-F238E27FC236}">
                              <a16:creationId xmlns:a16="http://schemas.microsoft.com/office/drawing/2014/main" id="{24B644EA-164B-447A-9510-F9AC0D60C108}"/>
                            </a:ext>
                          </a:extLst>
                        </p:cNvPr>
                        <p:cNvPicPr/>
                        <p:nvPr/>
                      </p:nvPicPr>
                      <p:blipFill>
                        <a:blip r:embed="rId4"/>
                        <a:stretch>
                          <a:fillRect/>
                        </a:stretch>
                      </p:blipFill>
                      <p:spPr>
                        <a:xfrm>
                          <a:off x="3648992" y="3488002"/>
                          <a:ext cx="702934" cy="789330"/>
                        </a:xfrm>
                        <a:prstGeom prst="rect">
                          <a:avLst/>
                        </a:prstGeom>
                      </p:spPr>
                    </p:pic>
                  </p:oleObj>
                </mc:Fallback>
              </mc:AlternateContent>
            </a:graphicData>
          </a:graphic>
        </p:graphicFrame>
        <p:pic>
          <p:nvPicPr>
            <p:cNvPr id="8" name="Graphic 7">
              <a:extLst>
                <a:ext uri="{FF2B5EF4-FFF2-40B4-BE49-F238E27FC236}">
                  <a16:creationId xmlns:a16="http://schemas.microsoft.com/office/drawing/2014/main" id="{C71A7077-62D4-461D-B71E-6426995B5AF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847489" y="463927"/>
              <a:ext cx="383048" cy="421438"/>
            </a:xfrm>
            <a:prstGeom prst="rect">
              <a:avLst/>
            </a:prstGeom>
          </p:spPr>
        </p:pic>
        <p:pic>
          <p:nvPicPr>
            <p:cNvPr id="10" name="Graphic 9">
              <a:extLst>
                <a:ext uri="{FF2B5EF4-FFF2-40B4-BE49-F238E27FC236}">
                  <a16:creationId xmlns:a16="http://schemas.microsoft.com/office/drawing/2014/main" id="{35F7E8B8-C125-4787-9B2B-C9A6C3BD53D5}"/>
                </a:ext>
                <a:ext uri="{C183D7F6-B498-43B3-948B-1728B52AA6E4}">
                  <adec:decorative xmlns:adec="http://schemas.microsoft.com/office/drawing/2017/decorative" val="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3773469" y="1447056"/>
              <a:ext cx="427430" cy="470268"/>
            </a:xfrm>
            <a:prstGeom prst="rect">
              <a:avLst/>
            </a:prstGeom>
          </p:spPr>
        </p:pic>
        <p:pic>
          <p:nvPicPr>
            <p:cNvPr id="12" name="Graphic 11">
              <a:extLst>
                <a:ext uri="{FF2B5EF4-FFF2-40B4-BE49-F238E27FC236}">
                  <a16:creationId xmlns:a16="http://schemas.microsoft.com/office/drawing/2014/main" id="{869DFF0B-781F-4D12-85E4-DCA037BA2B7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748240" y="2496157"/>
              <a:ext cx="504437" cy="554993"/>
            </a:xfrm>
            <a:prstGeom prst="rect">
              <a:avLst/>
            </a:prstGeom>
          </p:spPr>
        </p:pic>
        <p:pic>
          <p:nvPicPr>
            <p:cNvPr id="14" name="Graphic 13">
              <a:extLst>
                <a:ext uri="{FF2B5EF4-FFF2-40B4-BE49-F238E27FC236}">
                  <a16:creationId xmlns:a16="http://schemas.microsoft.com/office/drawing/2014/main" id="{7DB79977-7EAC-4649-A907-DE9800FF0B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786042" y="3621354"/>
              <a:ext cx="444495" cy="489043"/>
            </a:xfrm>
            <a:prstGeom prst="rect">
              <a:avLst/>
            </a:prstGeom>
          </p:spPr>
        </p:pic>
      </p:grpSp>
      <p:grpSp>
        <p:nvGrpSpPr>
          <p:cNvPr id="3" name="Group 2">
            <a:extLst>
              <a:ext uri="{FF2B5EF4-FFF2-40B4-BE49-F238E27FC236}">
                <a16:creationId xmlns:a16="http://schemas.microsoft.com/office/drawing/2014/main" id="{147702B1-60BD-49A9-BD3B-BB346ACBFBF7}"/>
              </a:ext>
              <a:ext uri="{C183D7F6-B498-43B3-948B-1728B52AA6E4}">
                <adec:decorative xmlns:adec="http://schemas.microsoft.com/office/drawing/2017/decorative" val="1"/>
              </a:ext>
            </a:extLst>
          </p:cNvPr>
          <p:cNvGrpSpPr/>
          <p:nvPr/>
        </p:nvGrpSpPr>
        <p:grpSpPr>
          <a:xfrm>
            <a:off x="4581094" y="252835"/>
            <a:ext cx="6901062" cy="4149575"/>
            <a:chOff x="1646691" y="1363426"/>
            <a:chExt cx="10345284" cy="4149575"/>
          </a:xfrm>
        </p:grpSpPr>
        <p:sp>
          <p:nvSpPr>
            <p:cNvPr id="36" name="Rectangle 35">
              <a:extLst>
                <a:ext uri="{FF2B5EF4-FFF2-40B4-BE49-F238E27FC236}">
                  <a16:creationId xmlns:a16="http://schemas.microsoft.com/office/drawing/2014/main" id="{E5E2A559-5126-49E9-895D-A84B498B7AEE}"/>
                </a:ext>
              </a:extLst>
            </p:cNvPr>
            <p:cNvSpPr/>
            <p:nvPr/>
          </p:nvSpPr>
          <p:spPr bwMode="auto">
            <a:xfrm>
              <a:off x="1646691" y="136342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6"/>
                </a:rPr>
                <a:t>Configure Azure App Service Plans</a:t>
              </a:r>
              <a:endParaRPr lang="en-US" sz="2200" dirty="0">
                <a:solidFill>
                  <a:schemeClr val="tx1"/>
                </a:solidFill>
              </a:endParaRPr>
            </a:p>
          </p:txBody>
        </p:sp>
        <p:cxnSp>
          <p:nvCxnSpPr>
            <p:cNvPr id="57" name="Straight Connector 56">
              <a:extLst>
                <a:ext uri="{FF2B5EF4-FFF2-40B4-BE49-F238E27FC236}">
                  <a16:creationId xmlns:a16="http://schemas.microsoft.com/office/drawing/2014/main" id="{723BDEE5-6D5F-4551-B582-C623BD958DD7}"/>
                </a:ext>
                <a:ext uri="{C183D7F6-B498-43B3-948B-1728B52AA6E4}">
                  <adec:decorative xmlns:adec="http://schemas.microsoft.com/office/drawing/2017/decorative" val="1"/>
                </a:ext>
              </a:extLst>
            </p:cNvPr>
            <p:cNvCxnSpPr>
              <a:cxnSpLocks/>
            </p:cNvCxnSpPr>
            <p:nvPr/>
          </p:nvCxnSpPr>
          <p:spPr>
            <a:xfrm>
              <a:off x="1646691" y="226973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E51C1035-9653-44E2-BA29-FFEBC0CC70FE}"/>
                </a:ext>
              </a:extLst>
            </p:cNvPr>
            <p:cNvSpPr/>
            <p:nvPr/>
          </p:nvSpPr>
          <p:spPr bwMode="auto">
            <a:xfrm>
              <a:off x="1646691" y="244451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7"/>
                </a:rPr>
                <a:t>Configure Azure App Services</a:t>
              </a:r>
              <a:endParaRPr lang="en-US" sz="2200" dirty="0">
                <a:solidFill>
                  <a:schemeClr val="tx1"/>
                </a:solidFill>
              </a:endParaRPr>
            </a:p>
          </p:txBody>
        </p:sp>
        <p:cxnSp>
          <p:nvCxnSpPr>
            <p:cNvPr id="58" name="Straight Connector 57">
              <a:extLst>
                <a:ext uri="{FF2B5EF4-FFF2-40B4-BE49-F238E27FC236}">
                  <a16:creationId xmlns:a16="http://schemas.microsoft.com/office/drawing/2014/main" id="{41FFD988-6109-42EE-A4F6-E182E9399800}"/>
                </a:ext>
                <a:ext uri="{C183D7F6-B498-43B3-948B-1728B52AA6E4}">
                  <adec:decorative xmlns:adec="http://schemas.microsoft.com/office/drawing/2017/decorative" val="1"/>
                </a:ext>
              </a:extLst>
            </p:cNvPr>
            <p:cNvCxnSpPr>
              <a:cxnSpLocks/>
            </p:cNvCxnSpPr>
            <p:nvPr/>
          </p:nvCxnSpPr>
          <p:spPr>
            <a:xfrm>
              <a:off x="1646691" y="335082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6C044899-B273-44CD-B13A-2926772F078C}"/>
                </a:ext>
              </a:extLst>
            </p:cNvPr>
            <p:cNvSpPr/>
            <p:nvPr/>
          </p:nvSpPr>
          <p:spPr bwMode="auto">
            <a:xfrm>
              <a:off x="1646691" y="352560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8"/>
                </a:rPr>
                <a:t>Configure Azure Container Instances</a:t>
              </a:r>
              <a:endParaRPr lang="en-US" sz="2200" dirty="0">
                <a:solidFill>
                  <a:schemeClr val="tx1"/>
                </a:solidFill>
              </a:endParaRPr>
            </a:p>
          </p:txBody>
        </p:sp>
        <p:cxnSp>
          <p:nvCxnSpPr>
            <p:cNvPr id="59" name="Straight Connector 58">
              <a:extLst>
                <a:ext uri="{FF2B5EF4-FFF2-40B4-BE49-F238E27FC236}">
                  <a16:creationId xmlns:a16="http://schemas.microsoft.com/office/drawing/2014/main" id="{165B2145-FE02-475A-A596-3B7E7067AD9C}"/>
                </a:ext>
                <a:ext uri="{C183D7F6-B498-43B3-948B-1728B52AA6E4}">
                  <adec:decorative xmlns:adec="http://schemas.microsoft.com/office/drawing/2017/decorative" val="1"/>
                </a:ext>
              </a:extLst>
            </p:cNvPr>
            <p:cNvCxnSpPr>
              <a:cxnSpLocks/>
            </p:cNvCxnSpPr>
            <p:nvPr/>
          </p:nvCxnSpPr>
          <p:spPr>
            <a:xfrm>
              <a:off x="1646691" y="443191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4F9B6CA5-66DA-4048-AAE5-8F898F8DD28A}"/>
                </a:ext>
              </a:extLst>
            </p:cNvPr>
            <p:cNvSpPr/>
            <p:nvPr/>
          </p:nvSpPr>
          <p:spPr bwMode="auto">
            <a:xfrm>
              <a:off x="1646691" y="4606696"/>
              <a:ext cx="10343696" cy="73152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spcAft>
                  <a:spcPts val="600"/>
                </a:spcAft>
              </a:pPr>
              <a:r>
                <a:rPr lang="en-US" sz="2200" dirty="0">
                  <a:solidFill>
                    <a:schemeClr val="tx1"/>
                  </a:solidFill>
                  <a:hlinkClick r:id="rId19"/>
                </a:rPr>
                <a:t>Configure Azure Kubernetes Service</a:t>
              </a:r>
              <a:endParaRPr lang="en-US" sz="2200" dirty="0">
                <a:solidFill>
                  <a:schemeClr val="tx1"/>
                </a:solidFill>
              </a:endParaRPr>
            </a:p>
          </p:txBody>
        </p:sp>
        <p:cxnSp>
          <p:nvCxnSpPr>
            <p:cNvPr id="60" name="Straight Connector 59">
              <a:extLst>
                <a:ext uri="{FF2B5EF4-FFF2-40B4-BE49-F238E27FC236}">
                  <a16:creationId xmlns:a16="http://schemas.microsoft.com/office/drawing/2014/main" id="{AB42358F-09B6-4C29-A514-8AD515C11661}"/>
                </a:ext>
                <a:ext uri="{C183D7F6-B498-43B3-948B-1728B52AA6E4}">
                  <adec:decorative xmlns:adec="http://schemas.microsoft.com/office/drawing/2017/decorative" val="1"/>
                </a:ext>
              </a:extLst>
            </p:cNvPr>
            <p:cNvCxnSpPr>
              <a:cxnSpLocks/>
            </p:cNvCxnSpPr>
            <p:nvPr/>
          </p:nvCxnSpPr>
          <p:spPr>
            <a:xfrm>
              <a:off x="1646691" y="5513001"/>
              <a:ext cx="1034528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7E827D21-88B3-455E-A039-13CC75142B77}"/>
              </a:ext>
              <a:ext uri="{C183D7F6-B498-43B3-948B-1728B52AA6E4}">
                <adec:decorative xmlns:adec="http://schemas.microsoft.com/office/drawing/2017/decorative" val="1"/>
              </a:ext>
            </a:extLst>
          </p:cNvPr>
          <p:cNvCxnSpPr>
            <a:cxnSpLocks/>
          </p:cNvCxnSpPr>
          <p:nvPr/>
        </p:nvCxnSpPr>
        <p:spPr>
          <a:xfrm>
            <a:off x="4580056" y="6119234"/>
            <a:ext cx="67608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Create Custom Domain Names</a:t>
            </a:r>
          </a:p>
        </p:txBody>
      </p:sp>
      <p:sp>
        <p:nvSpPr>
          <p:cNvPr id="3" name="Rectangle 2">
            <a:extLst>
              <a:ext uri="{FF2B5EF4-FFF2-40B4-BE49-F238E27FC236}">
                <a16:creationId xmlns:a16="http://schemas.microsoft.com/office/drawing/2014/main" id="{2124A118-779E-4C4F-9260-BD85FE7A3AAA}"/>
              </a:ext>
              <a:ext uri="{C183D7F6-B498-43B3-948B-1728B52AA6E4}">
                <adec:decorative xmlns:adec="http://schemas.microsoft.com/office/drawing/2017/decorative" val="1"/>
              </a:ext>
            </a:extLst>
          </p:cNvPr>
          <p:cNvSpPr/>
          <p:nvPr/>
        </p:nvSpPr>
        <p:spPr bwMode="auto">
          <a:xfrm>
            <a:off x="427038" y="1192214"/>
            <a:ext cx="11582402" cy="388996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bg1"/>
              </a:solidFill>
              <a:ea typeface="Segoe UI" pitchFamily="34" charset="0"/>
              <a:cs typeface="Segoe UI" pitchFamily="34" charset="0"/>
            </a:endParaRPr>
          </a:p>
        </p:txBody>
      </p:sp>
      <p:pic>
        <p:nvPicPr>
          <p:cNvPr id="5" name="Picture 5" descr="Screenshot showing settings pop up window highlighting Custom Domains blade selection">
            <a:extLst>
              <a:ext uri="{FF2B5EF4-FFF2-40B4-BE49-F238E27FC236}">
                <a16:creationId xmlns:a16="http://schemas.microsoft.com/office/drawing/2014/main" id="{2D6E278D-00AF-491A-BAF9-6E99921E6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331" y="1372350"/>
            <a:ext cx="2178438" cy="3529693"/>
          </a:xfrm>
          <a:prstGeom prst="rect">
            <a:avLst/>
          </a:prstGeom>
          <a:ln w="6350">
            <a:solidFill>
              <a:schemeClr val="bg1">
                <a:lumMod val="65000"/>
              </a:schemeClr>
            </a:solidFill>
          </a:ln>
        </p:spPr>
      </p:pic>
      <p:cxnSp>
        <p:nvCxnSpPr>
          <p:cNvPr id="6" name="Connector: Elbow 5" descr="Arrow pointing right">
            <a:extLst>
              <a:ext uri="{FF2B5EF4-FFF2-40B4-BE49-F238E27FC236}">
                <a16:creationId xmlns:a16="http://schemas.microsoft.com/office/drawing/2014/main" id="{EE7D7B54-4CBC-41CB-A9C7-59BDD23DE068}"/>
              </a:ext>
              <a:ext uri="{C183D7F6-B498-43B3-948B-1728B52AA6E4}">
                <adec:decorative xmlns:adec="http://schemas.microsoft.com/office/drawing/2017/decorative" val="1"/>
              </a:ext>
            </a:extLst>
          </p:cNvPr>
          <p:cNvCxnSpPr>
            <a:cxnSpLocks/>
          </p:cNvCxnSpPr>
          <p:nvPr/>
        </p:nvCxnSpPr>
        <p:spPr>
          <a:xfrm>
            <a:off x="3688795" y="3137196"/>
            <a:ext cx="1175307" cy="0"/>
          </a:xfrm>
          <a:prstGeom prst="straightConnector1">
            <a:avLst/>
          </a:prstGeom>
          <a:ln w="19050">
            <a:solidFill>
              <a:schemeClr val="bg1">
                <a:lumMod val="65000"/>
              </a:schemeClr>
            </a:solidFill>
            <a:headEnd type="none" w="lg" len="med"/>
            <a:tailEnd type="triangle" w="lg" len="med"/>
          </a:ln>
        </p:spPr>
        <p:style>
          <a:lnRef idx="1">
            <a:schemeClr val="accent1"/>
          </a:lnRef>
          <a:fillRef idx="0">
            <a:schemeClr val="accent1"/>
          </a:fillRef>
          <a:effectRef idx="0">
            <a:schemeClr val="accent1"/>
          </a:effectRef>
          <a:fontRef idx="minor">
            <a:schemeClr val="tx1"/>
          </a:fontRef>
        </p:style>
      </p:cxnSp>
      <p:pic>
        <p:nvPicPr>
          <p:cNvPr id="7" name="Picture 6" descr="Welcome to Contoso web page. The contoso.com URL is highlighted">
            <a:extLst>
              <a:ext uri="{FF2B5EF4-FFF2-40B4-BE49-F238E27FC236}">
                <a16:creationId xmlns:a16="http://schemas.microsoft.com/office/drawing/2014/main" id="{9D100C4A-E9EB-4D66-8763-1572DFBB04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11259" y="1372343"/>
            <a:ext cx="6033888" cy="3529706"/>
          </a:xfrm>
          <a:prstGeom prst="rect">
            <a:avLst/>
          </a:prstGeom>
          <a:ln>
            <a:noFill/>
          </a:ln>
        </p:spPr>
      </p:pic>
      <p:sp>
        <p:nvSpPr>
          <p:cNvPr id="9" name="Rectangle 8">
            <a:extLst>
              <a:ext uri="{FF2B5EF4-FFF2-40B4-BE49-F238E27FC236}">
                <a16:creationId xmlns:a16="http://schemas.microsoft.com/office/drawing/2014/main" id="{C4EFD61E-756B-45C1-A335-04954A7148F8}"/>
              </a:ext>
            </a:extLst>
          </p:cNvPr>
          <p:cNvSpPr/>
          <p:nvPr/>
        </p:nvSpPr>
        <p:spPr>
          <a:xfrm>
            <a:off x="427037" y="5251522"/>
            <a:ext cx="2069200"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Redirect the default web </a:t>
            </a:r>
            <a:br>
              <a:rPr lang="en-US" sz="2000" dirty="0">
                <a:solidFill>
                  <a:schemeClr val="tx1"/>
                </a:solidFill>
              </a:rPr>
            </a:br>
            <a:r>
              <a:rPr lang="en-US" sz="2000" dirty="0">
                <a:solidFill>
                  <a:schemeClr val="tx1"/>
                </a:solidFill>
              </a:rPr>
              <a:t>app URL</a:t>
            </a:r>
          </a:p>
        </p:txBody>
      </p:sp>
      <p:sp>
        <p:nvSpPr>
          <p:cNvPr id="11" name="Rectangle 10">
            <a:extLst>
              <a:ext uri="{FF2B5EF4-FFF2-40B4-BE49-F238E27FC236}">
                <a16:creationId xmlns:a16="http://schemas.microsoft.com/office/drawing/2014/main" id="{56EB7894-B084-42BA-B092-F4C2B2C84C48}"/>
              </a:ext>
            </a:extLst>
          </p:cNvPr>
          <p:cNvSpPr/>
          <p:nvPr/>
        </p:nvSpPr>
        <p:spPr>
          <a:xfrm>
            <a:off x="2650658" y="5251522"/>
            <a:ext cx="2069201"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Validate the custom domain in Azure</a:t>
            </a:r>
          </a:p>
        </p:txBody>
      </p:sp>
      <p:sp>
        <p:nvSpPr>
          <p:cNvPr id="10" name="Rectangle 9">
            <a:extLst>
              <a:ext uri="{FF2B5EF4-FFF2-40B4-BE49-F238E27FC236}">
                <a16:creationId xmlns:a16="http://schemas.microsoft.com/office/drawing/2014/main" id="{F6D86CF7-D60B-4D01-9DDE-4B142AF6B7DC}"/>
              </a:ext>
            </a:extLst>
          </p:cNvPr>
          <p:cNvSpPr/>
          <p:nvPr/>
        </p:nvSpPr>
        <p:spPr>
          <a:xfrm>
            <a:off x="4874279" y="5251522"/>
            <a:ext cx="4331972"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Use the DNS registry for your domain provider – create a CNAME or A record with the mapping</a:t>
            </a:r>
          </a:p>
        </p:txBody>
      </p:sp>
      <p:sp>
        <p:nvSpPr>
          <p:cNvPr id="13" name="Rectangle 12">
            <a:extLst>
              <a:ext uri="{FF2B5EF4-FFF2-40B4-BE49-F238E27FC236}">
                <a16:creationId xmlns:a16="http://schemas.microsoft.com/office/drawing/2014/main" id="{7D11F7C7-7C04-4D72-B5DF-075B7DC0E0C1}"/>
              </a:ext>
            </a:extLst>
          </p:cNvPr>
          <p:cNvSpPr/>
          <p:nvPr/>
        </p:nvSpPr>
        <p:spPr>
          <a:xfrm>
            <a:off x="9360672" y="5251522"/>
            <a:ext cx="2648767" cy="1110224"/>
          </a:xfrm>
          <a:prstGeom prst="rect">
            <a:avLst/>
          </a:prstGeom>
          <a:solidFill>
            <a:schemeClr val="bg1">
              <a:lumMod val="95000"/>
            </a:schemeClr>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37160" tIns="73152" rIns="137160" bIns="73152" numCol="1" spcCol="1270" anchor="t" anchorCtr="0">
            <a:noAutofit/>
          </a:bodyPr>
          <a:lstStyle/>
          <a:p>
            <a:pPr>
              <a:spcAft>
                <a:spcPts val="600"/>
              </a:spcAft>
            </a:pPr>
            <a:r>
              <a:rPr lang="en-US" sz="2000" dirty="0">
                <a:solidFill>
                  <a:schemeClr val="tx1"/>
                </a:solidFill>
              </a:rPr>
              <a:t>Ensure App Service plan supports custom domains</a:t>
            </a:r>
          </a:p>
          <a:p>
            <a:endParaRPr lang="en-US" sz="2000" dirty="0">
              <a:solidFill>
                <a:schemeClr val="tx1"/>
              </a:solidFill>
            </a:endParaRP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Backup an App Service</a:t>
            </a:r>
          </a:p>
        </p:txBody>
      </p:sp>
      <p:sp>
        <p:nvSpPr>
          <p:cNvPr id="6" name="Rectangle 5">
            <a:extLst>
              <a:ext uri="{FF2B5EF4-FFF2-40B4-BE49-F238E27FC236}">
                <a16:creationId xmlns:a16="http://schemas.microsoft.com/office/drawing/2014/main" id="{E472425A-B4AC-4379-A631-8D3388B1DCA2}"/>
              </a:ext>
            </a:extLst>
          </p:cNvPr>
          <p:cNvSpPr/>
          <p:nvPr/>
        </p:nvSpPr>
        <p:spPr bwMode="auto">
          <a:xfrm>
            <a:off x="427831" y="11922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Create app backups manually or on a schedule</a:t>
            </a:r>
          </a:p>
        </p:txBody>
      </p:sp>
      <p:sp>
        <p:nvSpPr>
          <p:cNvPr id="7" name="Rectangle 6">
            <a:extLst>
              <a:ext uri="{FF2B5EF4-FFF2-40B4-BE49-F238E27FC236}">
                <a16:creationId xmlns:a16="http://schemas.microsoft.com/office/drawing/2014/main" id="{DFEFB4A2-37F1-4205-B65D-C8CA57E156E0}"/>
              </a:ext>
            </a:extLst>
          </p:cNvPr>
          <p:cNvSpPr/>
          <p:nvPr/>
        </p:nvSpPr>
        <p:spPr bwMode="auto">
          <a:xfrm>
            <a:off x="427831" y="19185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rPr>
              <a:t>Backup the configuration, file content, and database connected to the app</a:t>
            </a:r>
          </a:p>
        </p:txBody>
      </p:sp>
      <p:sp>
        <p:nvSpPr>
          <p:cNvPr id="8" name="Rectangle 7">
            <a:extLst>
              <a:ext uri="{FF2B5EF4-FFF2-40B4-BE49-F238E27FC236}">
                <a16:creationId xmlns:a16="http://schemas.microsoft.com/office/drawing/2014/main" id="{EAB5440F-79C6-4A4C-A9DB-539CCEE4AFE9}"/>
              </a:ext>
            </a:extLst>
          </p:cNvPr>
          <p:cNvSpPr/>
          <p:nvPr/>
        </p:nvSpPr>
        <p:spPr bwMode="auto">
          <a:xfrm>
            <a:off x="427831" y="2931712"/>
            <a:ext cx="6097779" cy="58339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Requires Standard or Premium plan</a:t>
            </a:r>
          </a:p>
        </p:txBody>
      </p:sp>
      <p:sp>
        <p:nvSpPr>
          <p:cNvPr id="9" name="Rectangle 8">
            <a:extLst>
              <a:ext uri="{FF2B5EF4-FFF2-40B4-BE49-F238E27FC236}">
                <a16:creationId xmlns:a16="http://schemas.microsoft.com/office/drawing/2014/main" id="{18833617-30D0-4B4B-BA70-0F9CAA28E454}"/>
              </a:ext>
            </a:extLst>
          </p:cNvPr>
          <p:cNvSpPr/>
          <p:nvPr/>
        </p:nvSpPr>
        <p:spPr bwMode="auto">
          <a:xfrm>
            <a:off x="427831" y="3658013"/>
            <a:ext cx="6097779" cy="87029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Backups can be up to 10 GB of app and database content</a:t>
            </a:r>
          </a:p>
        </p:txBody>
      </p:sp>
      <p:sp>
        <p:nvSpPr>
          <p:cNvPr id="10" name="Rectangle 9">
            <a:extLst>
              <a:ext uri="{FF2B5EF4-FFF2-40B4-BE49-F238E27FC236}">
                <a16:creationId xmlns:a16="http://schemas.microsoft.com/office/drawing/2014/main" id="{BF264C37-EAFD-4B7F-A5EA-F1DC663575BE}"/>
              </a:ext>
            </a:extLst>
          </p:cNvPr>
          <p:cNvSpPr/>
          <p:nvPr/>
        </p:nvSpPr>
        <p:spPr bwMode="auto">
          <a:xfrm>
            <a:off x="427831" y="4671212"/>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Configure partial backups and exclude items from the backup</a:t>
            </a:r>
          </a:p>
        </p:txBody>
      </p:sp>
      <p:sp>
        <p:nvSpPr>
          <p:cNvPr id="11" name="Rectangle 10">
            <a:extLst>
              <a:ext uri="{FF2B5EF4-FFF2-40B4-BE49-F238E27FC236}">
                <a16:creationId xmlns:a16="http://schemas.microsoft.com/office/drawing/2014/main" id="{5BAB7361-5FCB-47D4-BD80-0F0278181EB1}"/>
              </a:ext>
            </a:extLst>
          </p:cNvPr>
          <p:cNvSpPr/>
          <p:nvPr/>
        </p:nvSpPr>
        <p:spPr bwMode="auto">
          <a:xfrm>
            <a:off x="427831" y="5598325"/>
            <a:ext cx="6097779" cy="784207"/>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lvl="0">
              <a:spcBef>
                <a:spcPts val="300"/>
              </a:spcBef>
              <a:spcAft>
                <a:spcPts val="600"/>
              </a:spcAft>
            </a:pPr>
            <a:r>
              <a:rPr lang="en-US" sz="2000" dirty="0">
                <a:solidFill>
                  <a:schemeClr val="tx1"/>
                </a:solidFill>
              </a:rPr>
              <a:t>Restore your app on-demand to a previous state,</a:t>
            </a:r>
            <a:br>
              <a:rPr lang="en-US" sz="2000" dirty="0">
                <a:solidFill>
                  <a:schemeClr val="tx1"/>
                </a:solidFill>
              </a:rPr>
            </a:br>
            <a:r>
              <a:rPr lang="en-US" sz="2000" dirty="0">
                <a:solidFill>
                  <a:schemeClr val="tx1"/>
                </a:solidFill>
              </a:rPr>
              <a:t>or create a new app</a:t>
            </a:r>
          </a:p>
        </p:txBody>
      </p:sp>
      <p:sp>
        <p:nvSpPr>
          <p:cNvPr id="4" name="Rectangle 3">
            <a:extLst>
              <a:ext uri="{FF2B5EF4-FFF2-40B4-BE49-F238E27FC236}">
                <a16:creationId xmlns:a16="http://schemas.microsoft.com/office/drawing/2014/main" id="{691531D8-9480-464E-93B5-A235C82C9453}"/>
              </a:ext>
              <a:ext uri="{C183D7F6-B498-43B3-948B-1728B52AA6E4}">
                <adec:decorative xmlns:adec="http://schemas.microsoft.com/office/drawing/2017/decorative" val="1"/>
              </a:ext>
            </a:extLst>
          </p:cNvPr>
          <p:cNvSpPr/>
          <p:nvPr/>
        </p:nvSpPr>
        <p:spPr bwMode="auto">
          <a:xfrm>
            <a:off x="6692900" y="1192213"/>
            <a:ext cx="53165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solidFill>
                <a:schemeClr val="tx1"/>
              </a:solidFill>
              <a:ea typeface="Segoe UI" pitchFamily="34" charset="0"/>
              <a:cs typeface="Segoe UI" pitchFamily="34" charset="0"/>
            </a:endParaRPr>
          </a:p>
        </p:txBody>
      </p:sp>
      <p:pic>
        <p:nvPicPr>
          <p:cNvPr id="5" name="Picture 3" descr="Screenshot showing settings pop up window highlighting backups">
            <a:extLst>
              <a:ext uri="{FF2B5EF4-FFF2-40B4-BE49-F238E27FC236}">
                <a16:creationId xmlns:a16="http://schemas.microsoft.com/office/drawing/2014/main" id="{540DA700-32D8-4563-AB68-D937D0F09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2755" y="1346020"/>
            <a:ext cx="3176825" cy="5015726"/>
          </a:xfrm>
          <a:prstGeom prst="rect">
            <a:avLst/>
          </a:prstGeom>
          <a:ln>
            <a:no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App Services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12" name="Group 11">
            <a:extLst>
              <a:ext uri="{FF2B5EF4-FFF2-40B4-BE49-F238E27FC236}">
                <a16:creationId xmlns:a16="http://schemas.microsoft.com/office/drawing/2014/main" id="{62F9F55E-6526-4E7E-9795-8B99C5F78DE3}"/>
              </a:ext>
              <a:ext uri="{C183D7F6-B498-43B3-948B-1728B52AA6E4}">
                <adec:decorative xmlns:adec="http://schemas.microsoft.com/office/drawing/2017/decorative" val="1"/>
              </a:ext>
            </a:extLst>
          </p:cNvPr>
          <p:cNvGrpSpPr/>
          <p:nvPr/>
        </p:nvGrpSpPr>
        <p:grpSpPr>
          <a:xfrm>
            <a:off x="4256087" y="1845689"/>
            <a:ext cx="7742238" cy="2902335"/>
            <a:chOff x="4256087" y="1845690"/>
            <a:chExt cx="7742238" cy="2112123"/>
          </a:xfrm>
        </p:grpSpPr>
        <p:sp>
          <p:nvSpPr>
            <p:cNvPr id="5" name="Rectangle 4">
              <a:extLst>
                <a:ext uri="{FF2B5EF4-FFF2-40B4-BE49-F238E27FC236}">
                  <a16:creationId xmlns:a16="http://schemas.microsoft.com/office/drawing/2014/main" id="{7B402F18-F086-4DCC-831B-F7591FCF6A68}"/>
                </a:ext>
              </a:extLst>
            </p:cNvPr>
            <p:cNvSpPr/>
            <p:nvPr/>
          </p:nvSpPr>
          <p:spPr>
            <a:xfrm>
              <a:off x="4256087" y="184569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Host a web application with Azure App Service (Sandbox)</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3477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392682"/>
              <a:ext cx="7742238" cy="73152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Stage a web app deployment for testing and rollback by using App Service deployment slots</a:t>
              </a:r>
              <a:endParaRPr lang="en-US" sz="2000" dirty="0">
                <a:solidFill>
                  <a:schemeClr val="tx1"/>
                </a:solidFill>
                <a:cs typeface="Segoe UI"/>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21568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8FA2AF56-CFE8-4EFB-ABEF-37B0881831A6}"/>
                </a:ext>
                <a:ext uri="{C183D7F6-B498-43B3-948B-1728B52AA6E4}">
                  <adec:decorative xmlns:adec="http://schemas.microsoft.com/office/drawing/2017/decorative" val="1"/>
                </a:ext>
              </a:extLst>
            </p:cNvPr>
            <p:cNvCxnSpPr>
              <a:cxnSpLocks/>
            </p:cNvCxnSpPr>
            <p:nvPr/>
          </p:nvCxnSpPr>
          <p:spPr>
            <a:xfrm>
              <a:off x="4256087" y="395781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E2CD2C20-8CF7-4C1F-8623-56315EFA9AC9}"/>
                </a:ext>
              </a:extLst>
            </p:cNvPr>
            <p:cNvSpPr/>
            <p:nvPr/>
          </p:nvSpPr>
          <p:spPr>
            <a:xfrm>
              <a:off x="4256087" y="3315530"/>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5"/>
                </a:rPr>
                <a:t>Dynamically meet changing web app performance requirements with autoscale rules</a:t>
              </a:r>
              <a:endParaRPr lang="en-US" sz="2000" dirty="0">
                <a:solidFill>
                  <a:schemeClr val="tx1"/>
                </a:solidFill>
                <a:cs typeface="Segoe UI"/>
              </a:endParaRPr>
            </a:p>
          </p:txBody>
        </p: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10" name="TextBox 9">
            <a:extLst>
              <a:ext uri="{FF2B5EF4-FFF2-40B4-BE49-F238E27FC236}">
                <a16:creationId xmlns:a16="http://schemas.microsoft.com/office/drawing/2014/main" id="{94BFFE11-F10A-4B2F-B7BE-B0D4F535A110}"/>
              </a:ext>
            </a:extLst>
          </p:cNvPr>
          <p:cNvSpPr txBox="1"/>
          <p:nvPr/>
        </p:nvSpPr>
        <p:spPr>
          <a:xfrm>
            <a:off x="7793037" y="5985163"/>
            <a:ext cx="4487575" cy="544765"/>
          </a:xfrm>
          <a:prstGeom prst="rect">
            <a:avLst/>
          </a:prstGeom>
          <a:solidFill>
            <a:srgbClr val="FFFFCC"/>
          </a:solidFill>
        </p:spPr>
        <p:txBody>
          <a:bodyPr wrap="none" lIns="182880" tIns="146304" rIns="182880" bIns="146304" rtlCol="0">
            <a:spAutoFit/>
          </a:bodyPr>
          <a:lstStyle/>
          <a:p>
            <a:pPr>
              <a:lnSpc>
                <a:spcPct val="90000"/>
              </a:lnSpc>
              <a:spcAft>
                <a:spcPts val="600"/>
              </a:spcAft>
            </a:pPr>
            <a:r>
              <a:rPr lang="en-US" dirty="0">
                <a:gradFill>
                  <a:gsLst>
                    <a:gs pos="2917">
                      <a:schemeClr val="tx1"/>
                    </a:gs>
                    <a:gs pos="30000">
                      <a:schemeClr val="tx1"/>
                    </a:gs>
                  </a:gsLst>
                  <a:lin ang="5400000" scaled="0"/>
                </a:gradFill>
              </a:rPr>
              <a:t>A </a:t>
            </a:r>
            <a:r>
              <a:rPr lang="en-US" i="1" dirty="0">
                <a:gradFill>
                  <a:gsLst>
                    <a:gs pos="2917">
                      <a:schemeClr val="tx1"/>
                    </a:gs>
                    <a:gs pos="30000">
                      <a:schemeClr val="tx1"/>
                    </a:gs>
                  </a:gsLst>
                  <a:lin ang="5400000" scaled="0"/>
                </a:gradFill>
              </a:rPr>
              <a:t>sandbox</a:t>
            </a:r>
            <a:r>
              <a:rPr lang="en-US" dirty="0">
                <a:gradFill>
                  <a:gsLst>
                    <a:gs pos="2917">
                      <a:schemeClr val="tx1"/>
                    </a:gs>
                    <a:gs pos="30000">
                      <a:schemeClr val="tx1"/>
                    </a:gs>
                  </a:gsLst>
                  <a:lin ang="5400000" scaled="0"/>
                </a:gradFill>
              </a:rPr>
              <a:t> indicates a hands-on exercise.</a:t>
            </a:r>
          </a:p>
        </p:txBody>
      </p:sp>
    </p:spTree>
    <p:extLst>
      <p:ext uri="{BB962C8B-B14F-4D97-AF65-F5344CB8AC3E}">
        <p14:creationId xmlns:p14="http://schemas.microsoft.com/office/powerpoint/2010/main" val="2032549010"/>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75663"/>
            <a:ext cx="9070923" cy="443198"/>
          </a:xfrm>
        </p:spPr>
        <p:txBody>
          <a:bodyPr/>
          <a:lstStyle/>
          <a:p>
            <a:r>
              <a:rPr lang="en-US" sz="3200" dirty="0"/>
              <a:t>Configure Azure Container Instances</a:t>
            </a:r>
          </a:p>
        </p:txBody>
      </p:sp>
      <p:pic>
        <p:nvPicPr>
          <p:cNvPr id="9" name="Graphic 8">
            <a:extLst>
              <a:ext uri="{FF2B5EF4-FFF2-40B4-BE49-F238E27FC236}">
                <a16:creationId xmlns:a16="http://schemas.microsoft.com/office/drawing/2014/main" id="{4A7D0795-5E2B-4D63-A79E-A517105D036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30971" y="2656568"/>
            <a:ext cx="1521730" cy="1521730"/>
          </a:xfrm>
          <a:prstGeom prst="rect">
            <a:avLst/>
          </a:prstGeom>
        </p:spPr>
      </p:pic>
    </p:spTree>
    <p:extLst>
      <p:ext uri="{BB962C8B-B14F-4D97-AF65-F5344CB8AC3E}">
        <p14:creationId xmlns:p14="http://schemas.microsoft.com/office/powerpoint/2010/main" val="159775493"/>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420046"/>
            <a:ext cx="2506662" cy="2154436"/>
          </a:xfrm>
        </p:spPr>
        <p:txBody>
          <a:bodyPr/>
          <a:lstStyle/>
          <a:p>
            <a:pPr>
              <a:lnSpc>
                <a:spcPct val="100000"/>
              </a:lnSpc>
              <a:spcBef>
                <a:spcPts val="0"/>
              </a:spcBef>
            </a:pPr>
            <a:r>
              <a:rPr lang="en-US" spc="0" dirty="0"/>
              <a:t>Configure Azure Container Instances Introduction</a:t>
            </a:r>
          </a:p>
        </p:txBody>
      </p:sp>
      <p:sp>
        <p:nvSpPr>
          <p:cNvPr id="2" name="Rectangle 1">
            <a:extLst>
              <a:ext uri="{FF2B5EF4-FFF2-40B4-BE49-F238E27FC236}">
                <a16:creationId xmlns:a16="http://schemas.microsoft.com/office/drawing/2014/main" id="{BD215697-635D-49B2-ABC3-EA90F7A682EA}"/>
              </a:ext>
            </a:extLst>
          </p:cNvPr>
          <p:cNvSpPr/>
          <p:nvPr/>
        </p:nvSpPr>
        <p:spPr bwMode="auto">
          <a:xfrm>
            <a:off x="4596784" y="683691"/>
            <a:ext cx="5439314"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Compare Containers to Virtual Machines</a:t>
            </a:r>
          </a:p>
        </p:txBody>
      </p:sp>
      <p:sp>
        <p:nvSpPr>
          <p:cNvPr id="18" name="Rectangle 17">
            <a:extLst>
              <a:ext uri="{FF2B5EF4-FFF2-40B4-BE49-F238E27FC236}">
                <a16:creationId xmlns:a16="http://schemas.microsoft.com/office/drawing/2014/main" id="{068F1309-9962-4184-92AC-2BA04E790B64}"/>
              </a:ext>
            </a:extLst>
          </p:cNvPr>
          <p:cNvSpPr/>
          <p:nvPr/>
        </p:nvSpPr>
        <p:spPr bwMode="auto">
          <a:xfrm>
            <a:off x="4596783" y="1351161"/>
            <a:ext cx="5737387"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Explore Azure Container Instances Benefits</a:t>
            </a:r>
            <a:endParaRPr lang="en-US" sz="2000" dirty="0">
              <a:solidFill>
                <a:schemeClr val="tx1"/>
              </a:solidFill>
            </a:endParaRPr>
          </a:p>
        </p:txBody>
      </p:sp>
      <p:sp>
        <p:nvSpPr>
          <p:cNvPr id="20" name="Rectangle 19" descr="Icon of a square with two smaller squares inside it">
            <a:extLst>
              <a:ext uri="{FF2B5EF4-FFF2-40B4-BE49-F238E27FC236}">
                <a16:creationId xmlns:a16="http://schemas.microsoft.com/office/drawing/2014/main" id="{176FA9CB-98F9-4F56-9674-A5BC018EA25E}"/>
              </a:ext>
            </a:extLst>
          </p:cNvPr>
          <p:cNvSpPr/>
          <p:nvPr/>
        </p:nvSpPr>
        <p:spPr bwMode="auto">
          <a:xfrm>
            <a:off x="4596784" y="2018631"/>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Implement Container Groups</a:t>
            </a:r>
          </a:p>
        </p:txBody>
      </p:sp>
      <p:sp>
        <p:nvSpPr>
          <p:cNvPr id="21" name="Rectangle 20">
            <a:extLst>
              <a:ext uri="{FF2B5EF4-FFF2-40B4-BE49-F238E27FC236}">
                <a16:creationId xmlns:a16="http://schemas.microsoft.com/office/drawing/2014/main" id="{DF4ED247-B189-47CF-83AC-2D60F2F8D0EE}"/>
              </a:ext>
            </a:extLst>
          </p:cNvPr>
          <p:cNvSpPr/>
          <p:nvPr/>
        </p:nvSpPr>
        <p:spPr bwMode="auto">
          <a:xfrm>
            <a:off x="4596784" y="2754374"/>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Understand the Docker Platform</a:t>
            </a:r>
          </a:p>
        </p:txBody>
      </p:sp>
      <p:sp>
        <p:nvSpPr>
          <p:cNvPr id="11" name="Rectangle 10">
            <a:extLst>
              <a:ext uri="{FF2B5EF4-FFF2-40B4-BE49-F238E27FC236}">
                <a16:creationId xmlns:a16="http://schemas.microsoft.com/office/drawing/2014/main" id="{52F8EB89-429B-4FAD-9852-F91C773B27CE}"/>
              </a:ext>
            </a:extLst>
          </p:cNvPr>
          <p:cNvSpPr/>
          <p:nvPr/>
        </p:nvSpPr>
        <p:spPr bwMode="auto">
          <a:xfrm>
            <a:off x="4596784" y="3392278"/>
            <a:ext cx="6014772"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Demonstration – Deploy Azure Container Instances</a:t>
            </a:r>
          </a:p>
        </p:txBody>
      </p:sp>
      <p:sp>
        <p:nvSpPr>
          <p:cNvPr id="4" name="Rectangle 3">
            <a:extLst>
              <a:ext uri="{FF2B5EF4-FFF2-40B4-BE49-F238E27FC236}">
                <a16:creationId xmlns:a16="http://schemas.microsoft.com/office/drawing/2014/main" id="{A1151DBA-4662-413F-A69A-B6FA51FB80EE}"/>
              </a:ext>
            </a:extLst>
          </p:cNvPr>
          <p:cNvSpPr/>
          <p:nvPr/>
        </p:nvSpPr>
        <p:spPr bwMode="auto">
          <a:xfrm>
            <a:off x="4596784" y="3996547"/>
            <a:ext cx="4381500" cy="30777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000" dirty="0">
                <a:solidFill>
                  <a:schemeClr val="tx1"/>
                </a:solidFill>
                <a:cs typeface="Segoe UI Semilight"/>
              </a:rPr>
              <a:t>Summary and Resources</a:t>
            </a:r>
          </a:p>
        </p:txBody>
      </p:sp>
      <p:grpSp>
        <p:nvGrpSpPr>
          <p:cNvPr id="9" name="Group 8">
            <a:extLst>
              <a:ext uri="{FF2B5EF4-FFF2-40B4-BE49-F238E27FC236}">
                <a16:creationId xmlns:a16="http://schemas.microsoft.com/office/drawing/2014/main" id="{A92E5BBB-2259-4EBD-8442-6E1E5DC2B397}"/>
              </a:ext>
              <a:ext uri="{C183D7F6-B498-43B3-948B-1728B52AA6E4}">
                <adec:decorative xmlns:adec="http://schemas.microsoft.com/office/drawing/2017/decorative" val="1"/>
              </a:ext>
            </a:extLst>
          </p:cNvPr>
          <p:cNvGrpSpPr/>
          <p:nvPr/>
        </p:nvGrpSpPr>
        <p:grpSpPr>
          <a:xfrm>
            <a:off x="3769111" y="577593"/>
            <a:ext cx="683854" cy="3867324"/>
            <a:chOff x="3769111" y="577593"/>
            <a:chExt cx="683854" cy="3867324"/>
          </a:xfrm>
        </p:grpSpPr>
        <p:grpSp>
          <p:nvGrpSpPr>
            <p:cNvPr id="3" name="Group 2">
              <a:extLst>
                <a:ext uri="{FF2B5EF4-FFF2-40B4-BE49-F238E27FC236}">
                  <a16:creationId xmlns:a16="http://schemas.microsoft.com/office/drawing/2014/main" id="{234CAFEE-A173-4856-8E8C-6367522ECF5E}"/>
                </a:ext>
              </a:extLst>
            </p:cNvPr>
            <p:cNvGrpSpPr/>
            <p:nvPr/>
          </p:nvGrpSpPr>
          <p:grpSpPr>
            <a:xfrm>
              <a:off x="3769111" y="577593"/>
              <a:ext cx="653669" cy="2590657"/>
              <a:chOff x="3711348" y="991529"/>
              <a:chExt cx="1005840" cy="5011379"/>
            </a:xfrm>
          </p:grpSpPr>
          <p:pic>
            <p:nvPicPr>
              <p:cNvPr id="8" name="Picture 7" descr="Icon of coding brackets">
                <a:extLst>
                  <a:ext uri="{FF2B5EF4-FFF2-40B4-BE49-F238E27FC236}">
                    <a16:creationId xmlns:a16="http://schemas.microsoft.com/office/drawing/2014/main" id="{E93BE699-FD70-4EE1-A5FD-A5DEE6092B3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11348" y="991529"/>
                <a:ext cx="1005840" cy="1005840"/>
              </a:xfrm>
              <a:prstGeom prst="rect">
                <a:avLst/>
              </a:prstGeom>
            </p:spPr>
          </p:pic>
          <p:pic>
            <p:nvPicPr>
              <p:cNvPr id="10" name="Picture 9" descr="Icon of a square with a smaller square positioned in the lower left corner">
                <a:extLst>
                  <a:ext uri="{FF2B5EF4-FFF2-40B4-BE49-F238E27FC236}">
                    <a16:creationId xmlns:a16="http://schemas.microsoft.com/office/drawing/2014/main" id="{914AE258-4411-4EAF-9C05-A2E36838D22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11348" y="2327188"/>
                <a:ext cx="1005840" cy="1005840"/>
              </a:xfrm>
              <a:prstGeom prst="rect">
                <a:avLst/>
              </a:prstGeom>
            </p:spPr>
          </p:pic>
          <p:pic>
            <p:nvPicPr>
              <p:cNvPr id="37" name="Picture 36" descr="Icon of a square with two smaller squares inside it">
                <a:extLst>
                  <a:ext uri="{FF2B5EF4-FFF2-40B4-BE49-F238E27FC236}">
                    <a16:creationId xmlns:a16="http://schemas.microsoft.com/office/drawing/2014/main" id="{5B6D2CAB-AE40-46F2-86A9-5815DF6ADD3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11348" y="3662847"/>
                <a:ext cx="1005840" cy="1005840"/>
              </a:xfrm>
              <a:prstGeom prst="rect">
                <a:avLst/>
              </a:prstGeom>
            </p:spPr>
          </p:pic>
          <p:pic>
            <p:nvPicPr>
              <p:cNvPr id="41" name="Picture 40" descr="Icon of chart build by blocks of square with the letter SQL on it">
                <a:extLst>
                  <a:ext uri="{FF2B5EF4-FFF2-40B4-BE49-F238E27FC236}">
                    <a16:creationId xmlns:a16="http://schemas.microsoft.com/office/drawing/2014/main" id="{F0755D7E-0C77-470A-94A0-9CB7E3F68BC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11348" y="4997068"/>
                <a:ext cx="1005840" cy="1005840"/>
              </a:xfrm>
              <a:prstGeom prst="rect">
                <a:avLst/>
              </a:prstGeom>
            </p:spPr>
          </p:pic>
        </p:grpSp>
        <p:grpSp>
          <p:nvGrpSpPr>
            <p:cNvPr id="12" name="Group 11">
              <a:extLst>
                <a:ext uri="{FF2B5EF4-FFF2-40B4-BE49-F238E27FC236}">
                  <a16:creationId xmlns:a16="http://schemas.microsoft.com/office/drawing/2014/main" id="{8892CE76-6732-417D-BAE1-5D99E7F7F1A1}"/>
                </a:ext>
              </a:extLst>
            </p:cNvPr>
            <p:cNvGrpSpPr/>
            <p:nvPr/>
          </p:nvGrpSpPr>
          <p:grpSpPr>
            <a:xfrm>
              <a:off x="3799296" y="3924942"/>
              <a:ext cx="653669" cy="519975"/>
              <a:chOff x="10493727" y="629664"/>
              <a:chExt cx="519000" cy="503150"/>
            </a:xfrm>
          </p:grpSpPr>
          <p:pic>
            <p:nvPicPr>
              <p:cNvPr id="13" name="Picture 12">
                <a:extLst>
                  <a:ext uri="{FF2B5EF4-FFF2-40B4-BE49-F238E27FC236}">
                    <a16:creationId xmlns:a16="http://schemas.microsoft.com/office/drawing/2014/main" id="{905000CB-2309-404C-A3D9-D9C8F6DF5E6D}"/>
                  </a:ext>
                </a:extLst>
              </p:cNvPr>
              <p:cNvPicPr>
                <a:picLocks noChangeAspect="1"/>
              </p:cNvPicPr>
              <p:nvPr/>
            </p:nvPicPr>
            <p:blipFill>
              <a:blip r:embed="rId7"/>
              <a:stretch>
                <a:fillRect/>
              </a:stretch>
            </p:blipFill>
            <p:spPr>
              <a:xfrm>
                <a:off x="10493727" y="629664"/>
                <a:ext cx="519000" cy="503150"/>
              </a:xfrm>
              <a:prstGeom prst="rect">
                <a:avLst/>
              </a:prstGeom>
            </p:spPr>
          </p:pic>
          <p:grpSp>
            <p:nvGrpSpPr>
              <p:cNvPr id="14" name="Group 13">
                <a:extLst>
                  <a:ext uri="{FF2B5EF4-FFF2-40B4-BE49-F238E27FC236}">
                    <a16:creationId xmlns:a16="http://schemas.microsoft.com/office/drawing/2014/main" id="{E66D2C03-78CA-4660-B418-88C55F495BCC}"/>
                  </a:ext>
                </a:extLst>
              </p:cNvPr>
              <p:cNvGrpSpPr/>
              <p:nvPr/>
            </p:nvGrpSpPr>
            <p:grpSpPr>
              <a:xfrm>
                <a:off x="10604345" y="727773"/>
                <a:ext cx="297764" cy="272864"/>
                <a:chOff x="3876178" y="3413953"/>
                <a:chExt cx="297764" cy="255320"/>
              </a:xfrm>
            </p:grpSpPr>
            <p:sp>
              <p:nvSpPr>
                <p:cNvPr id="15" name="Freeform: Shape 14">
                  <a:extLst>
                    <a:ext uri="{FF2B5EF4-FFF2-40B4-BE49-F238E27FC236}">
                      <a16:creationId xmlns:a16="http://schemas.microsoft.com/office/drawing/2014/main" id="{D41202FC-16B0-4612-B960-4991FD2CAC17}"/>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16" name="Freeform: Shape 15">
                  <a:extLst>
                    <a:ext uri="{FF2B5EF4-FFF2-40B4-BE49-F238E27FC236}">
                      <a16:creationId xmlns:a16="http://schemas.microsoft.com/office/drawing/2014/main" id="{52BF60F8-A230-4AFD-A517-DA18372A6D6E}"/>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19" name="Freeform: Shape 18">
                  <a:extLst>
                    <a:ext uri="{FF2B5EF4-FFF2-40B4-BE49-F238E27FC236}">
                      <a16:creationId xmlns:a16="http://schemas.microsoft.com/office/drawing/2014/main" id="{C5BA3924-1705-4F4B-A4E8-AD136477FE76}"/>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2" name="Freeform: Shape 21">
                  <a:extLst>
                    <a:ext uri="{FF2B5EF4-FFF2-40B4-BE49-F238E27FC236}">
                      <a16:creationId xmlns:a16="http://schemas.microsoft.com/office/drawing/2014/main" id="{79F2CA45-8637-49B2-AA08-636211098B75}"/>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23" name="Freeform: Shape 22">
                  <a:extLst>
                    <a:ext uri="{FF2B5EF4-FFF2-40B4-BE49-F238E27FC236}">
                      <a16:creationId xmlns:a16="http://schemas.microsoft.com/office/drawing/2014/main" id="{E84F57D7-C785-4C6C-B503-AD2041D4BB19}"/>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24" name="Freeform: Shape 23">
                  <a:extLst>
                    <a:ext uri="{FF2B5EF4-FFF2-40B4-BE49-F238E27FC236}">
                      <a16:creationId xmlns:a16="http://schemas.microsoft.com/office/drawing/2014/main" id="{BDD16F40-621C-4A93-ADA5-CD824B32A1FA}"/>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25" name="Freeform: Shape 24">
                  <a:extLst>
                    <a:ext uri="{FF2B5EF4-FFF2-40B4-BE49-F238E27FC236}">
                      <a16:creationId xmlns:a16="http://schemas.microsoft.com/office/drawing/2014/main" id="{FA4AF028-CC55-4033-9ADA-37808194A0F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26" name="Freeform: Shape 25">
                  <a:extLst>
                    <a:ext uri="{FF2B5EF4-FFF2-40B4-BE49-F238E27FC236}">
                      <a16:creationId xmlns:a16="http://schemas.microsoft.com/office/drawing/2014/main" id="{D84CCF4F-AC53-41B3-AA1E-C8E394FA79BF}"/>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pic>
          <p:nvPicPr>
            <p:cNvPr id="6" name="Picture 5" descr="Icon of a whiteboard with a cloud symbol drawn on it">
              <a:extLst>
                <a:ext uri="{FF2B5EF4-FFF2-40B4-BE49-F238E27FC236}">
                  <a16:creationId xmlns:a16="http://schemas.microsoft.com/office/drawing/2014/main" id="{4A2EAE3D-553C-4A29-94B0-AE8A26C1535B}"/>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794411" y="3323254"/>
              <a:ext cx="628368" cy="521046"/>
            </a:xfrm>
            <a:prstGeom prst="rect">
              <a:avLst/>
            </a:prstGeom>
          </p:spPr>
        </p:pic>
      </p:grpSp>
    </p:spTree>
    <p:extLst>
      <p:ext uri="{BB962C8B-B14F-4D97-AF65-F5344CB8AC3E}">
        <p14:creationId xmlns:p14="http://schemas.microsoft.com/office/powerpoint/2010/main" val="2835027989"/>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08ADD-4C8A-4700-BB53-D1B5157535ED}"/>
              </a:ext>
            </a:extLst>
          </p:cNvPr>
          <p:cNvSpPr>
            <a:spLocks noGrp="1"/>
          </p:cNvSpPr>
          <p:nvPr>
            <p:ph type="title"/>
          </p:nvPr>
        </p:nvSpPr>
        <p:spPr/>
        <p:txBody>
          <a:bodyPr/>
          <a:lstStyle/>
          <a:p>
            <a:r>
              <a:rPr lang="en-US" spc="0" dirty="0">
                <a:solidFill>
                  <a:schemeClr val="tx1"/>
                </a:solidFill>
              </a:rPr>
              <a:t>Compare Containers to Virtual Machines</a:t>
            </a:r>
            <a:endParaRPr lang="en-US" dirty="0"/>
          </a:p>
        </p:txBody>
      </p:sp>
      <p:sp>
        <p:nvSpPr>
          <p:cNvPr id="47" name="TextBox 46">
            <a:extLst>
              <a:ext uri="{FF2B5EF4-FFF2-40B4-BE49-F238E27FC236}">
                <a16:creationId xmlns:a16="http://schemas.microsoft.com/office/drawing/2014/main" id="{5C595E68-EC96-4F95-B13A-FE37DDCAA705}"/>
              </a:ext>
            </a:extLst>
          </p:cNvPr>
          <p:cNvSpPr txBox="1"/>
          <p:nvPr/>
        </p:nvSpPr>
        <p:spPr>
          <a:xfrm>
            <a:off x="351235" y="1768946"/>
            <a:ext cx="3136243" cy="3304431"/>
          </a:xfrm>
          <a:prstGeom prst="rect">
            <a:avLst/>
          </a:prstGeom>
          <a:noFill/>
        </p:spPr>
        <p:txBody>
          <a:bodyPr wrap="none" lIns="182880" tIns="146304" rIns="182880" bIns="146304" rtlCol="0">
            <a:spAutoFit/>
          </a:bodyPr>
          <a:lstStyle/>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Isolation</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Operating System</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Deployment</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Persistent storage</a:t>
            </a:r>
          </a:p>
          <a:p>
            <a:pPr marL="342900" indent="-342900">
              <a:lnSpc>
                <a:spcPct val="15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Fault tolerance</a:t>
            </a:r>
          </a:p>
        </p:txBody>
      </p:sp>
      <p:grpSp>
        <p:nvGrpSpPr>
          <p:cNvPr id="5" name="Group 4" descr="Containers run on the Host OS which runs on the Server. Virtual Machines run on the Hypervisor which runs on the Host OS which runs on the Server. ">
            <a:extLst>
              <a:ext uri="{FF2B5EF4-FFF2-40B4-BE49-F238E27FC236}">
                <a16:creationId xmlns:a16="http://schemas.microsoft.com/office/drawing/2014/main" id="{93F70077-C304-4CE1-A904-6557021DCBBF}"/>
              </a:ext>
            </a:extLst>
          </p:cNvPr>
          <p:cNvGrpSpPr/>
          <p:nvPr/>
        </p:nvGrpSpPr>
        <p:grpSpPr>
          <a:xfrm>
            <a:off x="3757919" y="1426577"/>
            <a:ext cx="8315484" cy="4678561"/>
            <a:chOff x="3757919" y="1426577"/>
            <a:chExt cx="8315484" cy="4678561"/>
          </a:xfrm>
        </p:grpSpPr>
        <p:sp>
          <p:nvSpPr>
            <p:cNvPr id="3" name="Rectangle 2">
              <a:extLst>
                <a:ext uri="{FF2B5EF4-FFF2-40B4-BE49-F238E27FC236}">
                  <a16:creationId xmlns:a16="http://schemas.microsoft.com/office/drawing/2014/main" id="{51B3F1A5-5C94-4D1F-93E7-F46AD09E27FB}"/>
                </a:ext>
              </a:extLst>
            </p:cNvPr>
            <p:cNvSpPr/>
            <p:nvPr/>
          </p:nvSpPr>
          <p:spPr bwMode="auto">
            <a:xfrm>
              <a:off x="3757919" y="5598362"/>
              <a:ext cx="8315484" cy="506776"/>
            </a:xfrm>
            <a:prstGeom prst="rect">
              <a:avLst/>
            </a:prstGeom>
            <a:solidFill>
              <a:schemeClr val="accent3">
                <a:lumMod val="90000"/>
                <a:lumOff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Server</a:t>
              </a:r>
            </a:p>
          </p:txBody>
        </p:sp>
        <p:sp>
          <p:nvSpPr>
            <p:cNvPr id="4" name="Rectangle 3">
              <a:extLst>
                <a:ext uri="{FF2B5EF4-FFF2-40B4-BE49-F238E27FC236}">
                  <a16:creationId xmlns:a16="http://schemas.microsoft.com/office/drawing/2014/main" id="{6A216DD5-FBC4-4324-B345-2D1F913E49F0}"/>
                </a:ext>
              </a:extLst>
            </p:cNvPr>
            <p:cNvSpPr/>
            <p:nvPr/>
          </p:nvSpPr>
          <p:spPr bwMode="auto">
            <a:xfrm>
              <a:off x="3757919" y="4991038"/>
              <a:ext cx="8315484" cy="506776"/>
            </a:xfrm>
            <a:prstGeom prst="rect">
              <a:avLst/>
            </a:prstGeom>
            <a:solidFill>
              <a:schemeClr val="tx2">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Host OS</a:t>
              </a:r>
            </a:p>
          </p:txBody>
        </p:sp>
        <p:sp>
          <p:nvSpPr>
            <p:cNvPr id="6" name="Rectangle 5">
              <a:extLst>
                <a:ext uri="{FF2B5EF4-FFF2-40B4-BE49-F238E27FC236}">
                  <a16:creationId xmlns:a16="http://schemas.microsoft.com/office/drawing/2014/main" id="{E7A59B95-232D-49E8-BBF9-88D16316CAC3}"/>
                </a:ext>
              </a:extLst>
            </p:cNvPr>
            <p:cNvSpPr/>
            <p:nvPr/>
          </p:nvSpPr>
          <p:spPr bwMode="auto">
            <a:xfrm>
              <a:off x="7849539" y="4412977"/>
              <a:ext cx="4083884" cy="506776"/>
            </a:xfrm>
            <a:prstGeom prst="rect">
              <a:avLst/>
            </a:prstGeom>
            <a:solidFill>
              <a:schemeClr val="tx2">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bg1"/>
                  </a:solidFill>
                  <a:ea typeface="Segoe UI" pitchFamily="34" charset="0"/>
                  <a:cs typeface="Segoe UI" pitchFamily="34" charset="0"/>
                </a:rPr>
                <a:t>Hypervisor</a:t>
              </a:r>
            </a:p>
          </p:txBody>
        </p:sp>
        <p:grpSp>
          <p:nvGrpSpPr>
            <p:cNvPr id="50" name="Group 49">
              <a:extLst>
                <a:ext uri="{FF2B5EF4-FFF2-40B4-BE49-F238E27FC236}">
                  <a16:creationId xmlns:a16="http://schemas.microsoft.com/office/drawing/2014/main" id="{F5326143-ACC5-449C-A6D3-83DA8B8EA243}"/>
                </a:ext>
              </a:extLst>
            </p:cNvPr>
            <p:cNvGrpSpPr/>
            <p:nvPr/>
          </p:nvGrpSpPr>
          <p:grpSpPr>
            <a:xfrm>
              <a:off x="7859809" y="1426577"/>
              <a:ext cx="4023118" cy="2888120"/>
              <a:chOff x="3818686" y="1338364"/>
              <a:chExt cx="4023118" cy="2888120"/>
            </a:xfrm>
          </p:grpSpPr>
          <p:sp>
            <p:nvSpPr>
              <p:cNvPr id="34" name="Rectangle 33">
                <a:extLst>
                  <a:ext uri="{FF2B5EF4-FFF2-40B4-BE49-F238E27FC236}">
                    <a16:creationId xmlns:a16="http://schemas.microsoft.com/office/drawing/2014/main" id="{DB40EC47-4D04-4889-8FA2-EC197C083F02}"/>
                  </a:ext>
                </a:extLst>
              </p:cNvPr>
              <p:cNvSpPr/>
              <p:nvPr/>
            </p:nvSpPr>
            <p:spPr bwMode="auto">
              <a:xfrm>
                <a:off x="5913852" y="1810666"/>
                <a:ext cx="1927952" cy="2401146"/>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1" name="Group 20">
                <a:extLst>
                  <a:ext uri="{FF2B5EF4-FFF2-40B4-BE49-F238E27FC236}">
                    <a16:creationId xmlns:a16="http://schemas.microsoft.com/office/drawing/2014/main" id="{95A5BC0D-51AE-4C5A-935F-C51BAFDE4286}"/>
                  </a:ext>
                </a:extLst>
              </p:cNvPr>
              <p:cNvGrpSpPr/>
              <p:nvPr/>
            </p:nvGrpSpPr>
            <p:grpSpPr>
              <a:xfrm>
                <a:off x="6017413" y="2043881"/>
                <a:ext cx="1743680" cy="2008565"/>
                <a:chOff x="680034" y="1276877"/>
                <a:chExt cx="1743680" cy="2008565"/>
              </a:xfrm>
              <a:solidFill>
                <a:schemeClr val="bg1">
                  <a:lumMod val="85000"/>
                </a:schemeClr>
              </a:solidFill>
            </p:grpSpPr>
            <p:sp>
              <p:nvSpPr>
                <p:cNvPr id="14" name="Rectangle 13">
                  <a:extLst>
                    <a:ext uri="{FF2B5EF4-FFF2-40B4-BE49-F238E27FC236}">
                      <a16:creationId xmlns:a16="http://schemas.microsoft.com/office/drawing/2014/main" id="{419325D8-42EB-4F21-972F-21564D5A8019}"/>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6" name="Rectangle 15">
                  <a:extLst>
                    <a:ext uri="{FF2B5EF4-FFF2-40B4-BE49-F238E27FC236}">
                      <a16:creationId xmlns:a16="http://schemas.microsoft.com/office/drawing/2014/main" id="{6F7FF98A-8D81-42EE-8604-4A7C70F84314}"/>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18" name="Rectangle 17">
                  <a:extLst>
                    <a:ext uri="{FF2B5EF4-FFF2-40B4-BE49-F238E27FC236}">
                      <a16:creationId xmlns:a16="http://schemas.microsoft.com/office/drawing/2014/main" id="{74654402-9A23-4AC6-A82B-667A8EB7CEC8}"/>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23" name="Rectangle 22">
                <a:extLst>
                  <a:ext uri="{FF2B5EF4-FFF2-40B4-BE49-F238E27FC236}">
                    <a16:creationId xmlns:a16="http://schemas.microsoft.com/office/drawing/2014/main" id="{458A3788-A328-48A4-8F20-B9E6442DC2E8}"/>
                  </a:ext>
                </a:extLst>
              </p:cNvPr>
              <p:cNvSpPr/>
              <p:nvPr/>
            </p:nvSpPr>
            <p:spPr bwMode="auto">
              <a:xfrm>
                <a:off x="3818686" y="1810666"/>
                <a:ext cx="1927952" cy="241581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29" name="Group 28">
                <a:extLst>
                  <a:ext uri="{FF2B5EF4-FFF2-40B4-BE49-F238E27FC236}">
                    <a16:creationId xmlns:a16="http://schemas.microsoft.com/office/drawing/2014/main" id="{03F7D6E4-C43E-4537-BA26-E57AB050557A}"/>
                  </a:ext>
                </a:extLst>
              </p:cNvPr>
              <p:cNvGrpSpPr/>
              <p:nvPr/>
            </p:nvGrpSpPr>
            <p:grpSpPr>
              <a:xfrm>
                <a:off x="3910823" y="2043881"/>
                <a:ext cx="1743680" cy="2008565"/>
                <a:chOff x="680034" y="1276877"/>
                <a:chExt cx="1743680" cy="2008565"/>
              </a:xfrm>
            </p:grpSpPr>
            <p:sp>
              <p:nvSpPr>
                <p:cNvPr id="30" name="Rectangle 29">
                  <a:extLst>
                    <a:ext uri="{FF2B5EF4-FFF2-40B4-BE49-F238E27FC236}">
                      <a16:creationId xmlns:a16="http://schemas.microsoft.com/office/drawing/2014/main" id="{FE068BB1-C9D8-408B-AF7E-40A6A9A850F3}"/>
                    </a:ext>
                  </a:extLst>
                </p:cNvPr>
                <p:cNvSpPr/>
                <p:nvPr/>
              </p:nvSpPr>
              <p:spPr bwMode="auto">
                <a:xfrm>
                  <a:off x="680035" y="2000992"/>
                  <a:ext cx="1743678"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31" name="Rectangle 30">
                  <a:extLst>
                    <a:ext uri="{FF2B5EF4-FFF2-40B4-BE49-F238E27FC236}">
                      <a16:creationId xmlns:a16="http://schemas.microsoft.com/office/drawing/2014/main" id="{28AC6E8C-5492-4AE0-B94E-3742BEAB91E9}"/>
                    </a:ext>
                  </a:extLst>
                </p:cNvPr>
                <p:cNvSpPr/>
                <p:nvPr/>
              </p:nvSpPr>
              <p:spPr bwMode="auto">
                <a:xfrm>
                  <a:off x="680036" y="2778666"/>
                  <a:ext cx="1743678" cy="506776"/>
                </a:xfrm>
                <a:prstGeom prst="rect">
                  <a:avLst/>
                </a:prstGeom>
                <a:solidFill>
                  <a:schemeClr val="accent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Guest OS</a:t>
                  </a:r>
                </a:p>
              </p:txBody>
            </p:sp>
            <p:sp>
              <p:nvSpPr>
                <p:cNvPr id="32" name="Rectangle 31">
                  <a:extLst>
                    <a:ext uri="{FF2B5EF4-FFF2-40B4-BE49-F238E27FC236}">
                      <a16:creationId xmlns:a16="http://schemas.microsoft.com/office/drawing/2014/main" id="{36A911C5-6F08-47DB-8FB8-C54CB3AB71B4}"/>
                    </a:ext>
                  </a:extLst>
                </p:cNvPr>
                <p:cNvSpPr/>
                <p:nvPr/>
              </p:nvSpPr>
              <p:spPr bwMode="auto">
                <a:xfrm>
                  <a:off x="680034" y="1276877"/>
                  <a:ext cx="1743678" cy="506776"/>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sp>
            <p:nvSpPr>
              <p:cNvPr id="38" name="TextBox 37">
                <a:extLst>
                  <a:ext uri="{FF2B5EF4-FFF2-40B4-BE49-F238E27FC236}">
                    <a16:creationId xmlns:a16="http://schemas.microsoft.com/office/drawing/2014/main" id="{9511D82D-F274-4027-90F3-16DBD34005DD}"/>
                  </a:ext>
                </a:extLst>
              </p:cNvPr>
              <p:cNvSpPr txBox="1"/>
              <p:nvPr/>
            </p:nvSpPr>
            <p:spPr>
              <a:xfrm>
                <a:off x="6478728" y="1352719"/>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sp>
            <p:nvSpPr>
              <p:cNvPr id="37" name="TextBox 36">
                <a:extLst>
                  <a:ext uri="{FF2B5EF4-FFF2-40B4-BE49-F238E27FC236}">
                    <a16:creationId xmlns:a16="http://schemas.microsoft.com/office/drawing/2014/main" id="{B2ECB99B-7066-468D-928B-9AB4F8170EA5}"/>
                  </a:ext>
                </a:extLst>
              </p:cNvPr>
              <p:cNvSpPr txBox="1"/>
              <p:nvPr/>
            </p:nvSpPr>
            <p:spPr>
              <a:xfrm>
                <a:off x="4383562" y="1338364"/>
                <a:ext cx="798199" cy="461665"/>
              </a:xfrm>
              <a:prstGeom prst="rect">
                <a:avLst/>
              </a:prstGeom>
              <a:solidFill>
                <a:schemeClr val="bg1"/>
              </a:solidFill>
            </p:spPr>
            <p:txBody>
              <a:bodyPr wrap="square">
                <a:spAutoFit/>
              </a:bodyPr>
              <a:lstStyle/>
              <a:p>
                <a:r>
                  <a:rPr lang="en-US" sz="2400" dirty="0">
                    <a:cs typeface="Segoe UI" pitchFamily="34" charset="0"/>
                  </a:rPr>
                  <a:t>VM</a:t>
                </a:r>
                <a:endParaRPr lang="en-US" sz="2400" dirty="0"/>
              </a:p>
            </p:txBody>
          </p:sp>
        </p:grpSp>
        <p:grpSp>
          <p:nvGrpSpPr>
            <p:cNvPr id="51" name="Group 50">
              <a:extLst>
                <a:ext uri="{FF2B5EF4-FFF2-40B4-BE49-F238E27FC236}">
                  <a16:creationId xmlns:a16="http://schemas.microsoft.com/office/drawing/2014/main" id="{6AAF4A67-0B91-487E-9566-89955B6BAA64}"/>
                </a:ext>
              </a:extLst>
            </p:cNvPr>
            <p:cNvGrpSpPr/>
            <p:nvPr/>
          </p:nvGrpSpPr>
          <p:grpSpPr>
            <a:xfrm>
              <a:off x="3757919" y="2126819"/>
              <a:ext cx="3981190" cy="2699322"/>
              <a:chOff x="8104050" y="2151549"/>
              <a:chExt cx="3981190" cy="2699322"/>
            </a:xfrm>
          </p:grpSpPr>
          <p:grpSp>
            <p:nvGrpSpPr>
              <p:cNvPr id="22" name="Group 21">
                <a:extLst>
                  <a:ext uri="{FF2B5EF4-FFF2-40B4-BE49-F238E27FC236}">
                    <a16:creationId xmlns:a16="http://schemas.microsoft.com/office/drawing/2014/main" id="{C386D16C-27AB-46C5-BFE0-2348FC83D5E7}"/>
                  </a:ext>
                </a:extLst>
              </p:cNvPr>
              <p:cNvGrpSpPr/>
              <p:nvPr/>
            </p:nvGrpSpPr>
            <p:grpSpPr>
              <a:xfrm>
                <a:off x="8104050" y="2616927"/>
                <a:ext cx="1927952" cy="2229485"/>
                <a:chOff x="3852620" y="2000992"/>
                <a:chExt cx="1927952" cy="2229485"/>
              </a:xfrm>
            </p:grpSpPr>
            <p:sp>
              <p:nvSpPr>
                <p:cNvPr id="20" name="Rectangle 19">
                  <a:extLst>
                    <a:ext uri="{FF2B5EF4-FFF2-40B4-BE49-F238E27FC236}">
                      <a16:creationId xmlns:a16="http://schemas.microsoft.com/office/drawing/2014/main" id="{325D4171-9DB7-4E61-88BE-B49B66AD30D3}"/>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B53E0E8A-0D97-4B96-AE50-44FC880B0FF6}"/>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10" name="Rectangle 9">
                  <a:extLst>
                    <a:ext uri="{FF2B5EF4-FFF2-40B4-BE49-F238E27FC236}">
                      <a16:creationId xmlns:a16="http://schemas.microsoft.com/office/drawing/2014/main" id="{4691A36C-F8B9-43F5-86A2-CC7A7FDDB05F}"/>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sp>
              <p:nvSpPr>
                <p:cNvPr id="12" name="Rectangle 11">
                  <a:extLst>
                    <a:ext uri="{FF2B5EF4-FFF2-40B4-BE49-F238E27FC236}">
                      <a16:creationId xmlns:a16="http://schemas.microsoft.com/office/drawing/2014/main" id="{4C1B1388-547A-47FE-BBE2-3FCCFE859571}"/>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A</a:t>
                  </a:r>
                </a:p>
              </p:txBody>
            </p:sp>
          </p:grpSp>
          <p:grpSp>
            <p:nvGrpSpPr>
              <p:cNvPr id="24" name="Group 23">
                <a:extLst>
                  <a:ext uri="{FF2B5EF4-FFF2-40B4-BE49-F238E27FC236}">
                    <a16:creationId xmlns:a16="http://schemas.microsoft.com/office/drawing/2014/main" id="{72EE76CB-EBD8-4775-A708-BB039699F0AF}"/>
                  </a:ext>
                </a:extLst>
              </p:cNvPr>
              <p:cNvGrpSpPr/>
              <p:nvPr/>
            </p:nvGrpSpPr>
            <p:grpSpPr>
              <a:xfrm>
                <a:off x="10145451" y="2621386"/>
                <a:ext cx="1927952" cy="2229485"/>
                <a:chOff x="3852620" y="2000992"/>
                <a:chExt cx="1927952" cy="2229485"/>
              </a:xfrm>
            </p:grpSpPr>
            <p:sp>
              <p:nvSpPr>
                <p:cNvPr id="25" name="Rectangle 24">
                  <a:extLst>
                    <a:ext uri="{FF2B5EF4-FFF2-40B4-BE49-F238E27FC236}">
                      <a16:creationId xmlns:a16="http://schemas.microsoft.com/office/drawing/2014/main" id="{5CD23103-D8E0-46A7-A31E-8DD5B4A25672}"/>
                    </a:ext>
                  </a:extLst>
                </p:cNvPr>
                <p:cNvSpPr/>
                <p:nvPr/>
              </p:nvSpPr>
              <p:spPr bwMode="auto">
                <a:xfrm>
                  <a:off x="3852620" y="2000992"/>
                  <a:ext cx="1927952" cy="2229485"/>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BDB15350-672D-44ED-8DF6-C385CE826D60}"/>
                    </a:ext>
                  </a:extLst>
                </p:cNvPr>
                <p:cNvSpPr/>
                <p:nvPr/>
              </p:nvSpPr>
              <p:spPr bwMode="auto">
                <a:xfrm>
                  <a:off x="3966069" y="3571656"/>
                  <a:ext cx="1701054" cy="506776"/>
                </a:xfrm>
                <a:prstGeom prst="rect">
                  <a:avLst/>
                </a:prstGeom>
                <a:solidFill>
                  <a:srgbClr val="FFFFC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Bins/Libs</a:t>
                  </a:r>
                </a:p>
              </p:txBody>
            </p:sp>
            <p:sp>
              <p:nvSpPr>
                <p:cNvPr id="27" name="Rectangle 26">
                  <a:extLst>
                    <a:ext uri="{FF2B5EF4-FFF2-40B4-BE49-F238E27FC236}">
                      <a16:creationId xmlns:a16="http://schemas.microsoft.com/office/drawing/2014/main" id="{D888EE68-9A2D-4703-8D53-D81A4540FF05}"/>
                    </a:ext>
                  </a:extLst>
                </p:cNvPr>
                <p:cNvSpPr/>
                <p:nvPr/>
              </p:nvSpPr>
              <p:spPr bwMode="auto">
                <a:xfrm rot="5400000">
                  <a:off x="3711505" y="243225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sp>
              <p:nvSpPr>
                <p:cNvPr id="28" name="Rectangle 27">
                  <a:extLst>
                    <a:ext uri="{FF2B5EF4-FFF2-40B4-BE49-F238E27FC236}">
                      <a16:creationId xmlns:a16="http://schemas.microsoft.com/office/drawing/2014/main" id="{BFA0C94F-065A-4B00-AF17-82B27F5A3AD2}"/>
                    </a:ext>
                  </a:extLst>
                </p:cNvPr>
                <p:cNvSpPr/>
                <p:nvPr/>
              </p:nvSpPr>
              <p:spPr bwMode="auto">
                <a:xfrm rot="5400000">
                  <a:off x="4665521" y="2406848"/>
                  <a:ext cx="1227328" cy="758058"/>
                </a:xfrm>
                <a:prstGeom prst="rect">
                  <a:avLst/>
                </a:prstGeom>
                <a:solidFill>
                  <a:schemeClr val="tx2">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App B</a:t>
                  </a:r>
                </a:p>
              </p:txBody>
            </p:sp>
          </p:grpSp>
          <p:sp>
            <p:nvSpPr>
              <p:cNvPr id="40" name="TextBox 39">
                <a:extLst>
                  <a:ext uri="{FF2B5EF4-FFF2-40B4-BE49-F238E27FC236}">
                    <a16:creationId xmlns:a16="http://schemas.microsoft.com/office/drawing/2014/main" id="{88C57A0E-DB37-435E-B5E4-A3327913DBD1}"/>
                  </a:ext>
                </a:extLst>
              </p:cNvPr>
              <p:cNvSpPr txBox="1"/>
              <p:nvPr/>
            </p:nvSpPr>
            <p:spPr>
              <a:xfrm>
                <a:off x="10384186" y="2156008"/>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sp>
            <p:nvSpPr>
              <p:cNvPr id="42" name="TextBox 41">
                <a:extLst>
                  <a:ext uri="{FF2B5EF4-FFF2-40B4-BE49-F238E27FC236}">
                    <a16:creationId xmlns:a16="http://schemas.microsoft.com/office/drawing/2014/main" id="{3498E6D4-0B86-41FA-A0F5-3CEF5238B3DB}"/>
                  </a:ext>
                </a:extLst>
              </p:cNvPr>
              <p:cNvSpPr txBox="1"/>
              <p:nvPr/>
            </p:nvSpPr>
            <p:spPr>
              <a:xfrm>
                <a:off x="8417449" y="2151549"/>
                <a:ext cx="1701054" cy="461665"/>
              </a:xfrm>
              <a:prstGeom prst="rect">
                <a:avLst/>
              </a:prstGeom>
              <a:solidFill>
                <a:schemeClr val="bg1"/>
              </a:solidFill>
            </p:spPr>
            <p:txBody>
              <a:bodyPr wrap="square">
                <a:spAutoFit/>
              </a:bodyPr>
              <a:lstStyle/>
              <a:p>
                <a:r>
                  <a:rPr lang="en-US" sz="2400" dirty="0">
                    <a:cs typeface="Segoe UI" pitchFamily="34" charset="0"/>
                  </a:rPr>
                  <a:t>Container</a:t>
                </a:r>
                <a:endParaRPr lang="en-US" sz="2400" dirty="0"/>
              </a:p>
            </p:txBody>
          </p:sp>
        </p:grpSp>
      </p:grpSp>
      <p:sp>
        <p:nvSpPr>
          <p:cNvPr id="48" name="Rectangle 47">
            <a:extLst>
              <a:ext uri="{FF2B5EF4-FFF2-40B4-BE49-F238E27FC236}">
                <a16:creationId xmlns:a16="http://schemas.microsoft.com/office/drawing/2014/main" id="{EB8CFD0A-756D-4380-89BC-315B32270E73}"/>
              </a:ext>
              <a:ext uri="{C183D7F6-B498-43B3-948B-1728B52AA6E4}">
                <adec:decorative xmlns:adec="http://schemas.microsoft.com/office/drawing/2017/decorative" val="1"/>
              </a:ext>
            </a:extLst>
          </p:cNvPr>
          <p:cNvSpPr/>
          <p:nvPr/>
        </p:nvSpPr>
        <p:spPr bwMode="auto">
          <a:xfrm>
            <a:off x="3514425" y="1195612"/>
            <a:ext cx="8670229"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spTree>
    <p:extLst>
      <p:ext uri="{BB962C8B-B14F-4D97-AF65-F5344CB8AC3E}">
        <p14:creationId xmlns:p14="http://schemas.microsoft.com/office/powerpoint/2010/main" val="148169183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Compare Containers to Virtual Machines</a:t>
            </a:r>
          </a:p>
        </p:txBody>
      </p:sp>
      <p:graphicFrame>
        <p:nvGraphicFramePr>
          <p:cNvPr id="3" name="Table 6">
            <a:extLst>
              <a:ext uri="{FF2B5EF4-FFF2-40B4-BE49-F238E27FC236}">
                <a16:creationId xmlns:a16="http://schemas.microsoft.com/office/drawing/2014/main" id="{295DA8AF-8D30-4AB4-A1BA-98BFA9AA0885}"/>
              </a:ext>
            </a:extLst>
          </p:cNvPr>
          <p:cNvGraphicFramePr>
            <a:graphicFrameLocks noGrp="1"/>
          </p:cNvGraphicFramePr>
          <p:nvPr/>
        </p:nvGraphicFramePr>
        <p:xfrm>
          <a:off x="436766" y="1192213"/>
          <a:ext cx="11582400" cy="5191968"/>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1289156279"/>
                    </a:ext>
                  </a:extLst>
                </a:gridCol>
                <a:gridCol w="4964334">
                  <a:extLst>
                    <a:ext uri="{9D8B030D-6E8A-4147-A177-3AD203B41FA5}">
                      <a16:colId xmlns:a16="http://schemas.microsoft.com/office/drawing/2014/main" val="2759990731"/>
                    </a:ext>
                  </a:extLst>
                </a:gridCol>
                <a:gridCol w="5250066">
                  <a:extLst>
                    <a:ext uri="{9D8B030D-6E8A-4147-A177-3AD203B41FA5}">
                      <a16:colId xmlns:a16="http://schemas.microsoft.com/office/drawing/2014/main" val="4259266004"/>
                    </a:ext>
                  </a:extLst>
                </a:gridCol>
              </a:tblGrid>
              <a:tr h="386179">
                <a:tc>
                  <a:txBody>
                    <a:bodyPr/>
                    <a:lstStyle/>
                    <a:p>
                      <a:pPr algn="l"/>
                      <a:r>
                        <a:rPr lang="en-US" sz="1800" b="0" dirty="0">
                          <a:solidFill>
                            <a:schemeClr val="bg1"/>
                          </a:solidFill>
                          <a:effectLst/>
                          <a:latin typeface="+mj-lt"/>
                        </a:rPr>
                        <a:t>Feature</a:t>
                      </a:r>
                    </a:p>
                  </a:txBody>
                  <a:tcPr marL="109728" marR="109728" marT="64008" marB="64008">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Containers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effectLst/>
                          <a:latin typeface="+mj-lt"/>
                        </a:rPr>
                        <a:t>Virtual Machines</a:t>
                      </a:r>
                    </a:p>
                  </a:txBody>
                  <a:tcPr marL="109728" marR="109728" marT="64008" marB="64008">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1097100">
                <a:tc>
                  <a:txBody>
                    <a:bodyPr/>
                    <a:lstStyle/>
                    <a:p>
                      <a:pPr algn="l"/>
                      <a:r>
                        <a:rPr lang="en-US" sz="1600" dirty="0">
                          <a:solidFill>
                            <a:schemeClr val="tx1"/>
                          </a:solidFill>
                          <a:effectLst/>
                          <a:latin typeface="+mj-lt"/>
                        </a:rPr>
                        <a:t>Isolation</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Typically provides lightweight isolation from the host and other containers but doesn’t provide as strong a security boundary as a virtual machine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Provides complete isolation from the host operating system and other VMs. This is useful when a strong security boundary is critical, such as hosting apps from competing companies on the same server or cluster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21564">
                <a:tc>
                  <a:txBody>
                    <a:bodyPr/>
                    <a:lstStyle/>
                    <a:p>
                      <a:pPr algn="l"/>
                      <a:r>
                        <a:rPr lang="en-US" sz="1600" dirty="0">
                          <a:solidFill>
                            <a:schemeClr val="tx1"/>
                          </a:solidFill>
                          <a:effectLst/>
                          <a:latin typeface="+mj-lt"/>
                        </a:rPr>
                        <a:t>Operating system</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Runs the user mode portion of an operating system and can be tailored to contain just the needed services for your app, using fewer system resources.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Runs a complete operating system including the kernel, thus requiring more system resources (CPU, memory, and storage)</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21564">
                <a:tc>
                  <a:txBody>
                    <a:bodyPr/>
                    <a:lstStyle/>
                    <a:p>
                      <a:pPr algn="l"/>
                      <a:r>
                        <a:rPr lang="en-US" sz="1600" dirty="0">
                          <a:solidFill>
                            <a:schemeClr val="tx1"/>
                          </a:solidFill>
                          <a:effectLst/>
                          <a:latin typeface="+mj-lt"/>
                        </a:rPr>
                        <a:t>Deployment</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Deploy individual containers by using Docker via command line; deploy multiple containers by using an orchestrator such as Azure Kubernetes Service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Deploy individual VMs by using Windows Admin Center or Hyper-V Manager; deploy multiple VMs by using</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PowerShell or System Center Virtual Machine Manager</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21564">
                <a:tc>
                  <a:txBody>
                    <a:bodyPr/>
                    <a:lstStyle/>
                    <a:p>
                      <a:pPr algn="l"/>
                      <a:r>
                        <a:rPr lang="en-US" sz="1600" dirty="0">
                          <a:solidFill>
                            <a:schemeClr val="tx1"/>
                          </a:solidFill>
                          <a:effectLst/>
                          <a:latin typeface="+mj-lt"/>
                        </a:rPr>
                        <a:t>Persistent storage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Use Azure Disks for local storage for a single node, or Azure Files (SMB shares) for storage shared by multiple nodes or servers</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lnSpc>
                          <a:spcPct val="100000"/>
                        </a:lnSpc>
                        <a:spcBef>
                          <a:spcPts val="0"/>
                        </a:spcBef>
                        <a:spcAft>
                          <a:spcPts val="0"/>
                        </a:spcAft>
                        <a:buNone/>
                      </a:pPr>
                      <a:r>
                        <a:rPr lang="en-US" sz="1600" b="0" i="0" u="none" strike="noStrike" noProof="0" dirty="0">
                          <a:solidFill>
                            <a:schemeClr val="tx1"/>
                          </a:solidFill>
                          <a:effectLst/>
                          <a:latin typeface="+mn-lt"/>
                        </a:rPr>
                        <a:t>Use a virtual hard disk (VHD) for local storage for a single VM, or an SMB file share for storage shared by</a:t>
                      </a:r>
                      <a:br>
                        <a:rPr lang="en-US" sz="1600" b="0" i="0" u="none" strike="noStrike" noProof="0" dirty="0">
                          <a:solidFill>
                            <a:schemeClr val="tx1"/>
                          </a:solidFill>
                          <a:effectLst/>
                          <a:latin typeface="+mn-lt"/>
                        </a:rPr>
                      </a:br>
                      <a:r>
                        <a:rPr lang="en-US" sz="1600" b="0" i="0" u="none" strike="noStrike" noProof="0" dirty="0">
                          <a:solidFill>
                            <a:schemeClr val="tx1"/>
                          </a:solidFill>
                          <a:effectLst/>
                          <a:latin typeface="+mn-lt"/>
                        </a:rPr>
                        <a:t>multiple servers</a:t>
                      </a: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921564">
                <a:tc>
                  <a:txBody>
                    <a:bodyPr/>
                    <a:lstStyle/>
                    <a:p>
                      <a:pPr algn="l"/>
                      <a:r>
                        <a:rPr lang="en-US" sz="1600" dirty="0">
                          <a:solidFill>
                            <a:schemeClr val="tx1"/>
                          </a:solidFill>
                          <a:effectLst/>
                          <a:latin typeface="+mj-lt"/>
                        </a:rPr>
                        <a:t>Fault tolerance</a:t>
                      </a:r>
                    </a:p>
                  </a:txBody>
                  <a:tcPr marL="109728" marR="109728" marT="64008" marB="64008">
                    <a:lnL w="6350" cap="flat" cmpd="sng" algn="ctr">
                      <a:solidFill>
                        <a:schemeClr val="bg1">
                          <a:lumMod val="75000"/>
                        </a:schemeClr>
                      </a:solid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vl="0" algn="l">
                        <a:buNone/>
                      </a:pPr>
                      <a:r>
                        <a:rPr lang="en-US" sz="1600" b="0" i="0" u="none" strike="noStrike" noProof="0" dirty="0">
                          <a:solidFill>
                            <a:schemeClr val="tx1"/>
                          </a:solidFill>
                          <a:effectLst/>
                          <a:latin typeface="+mn-lt"/>
                        </a:rPr>
                        <a:t>If a cluster node fails, any containers running on it are rapidly recreated by the orchestrator on another cluster node</a:t>
                      </a:r>
                      <a:endParaRPr lang="en-US" sz="1600" dirty="0">
                        <a:solidFill>
                          <a:schemeClr val="tx1"/>
                        </a:solidFill>
                        <a:effectLst/>
                        <a:latin typeface="+mn-lt"/>
                      </a:endParaRPr>
                    </a:p>
                  </a:txBody>
                  <a:tcPr marL="109728" marR="109728" marT="64008" marB="64008">
                    <a:lnL w="1270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vl="0" algn="l">
                        <a:buNone/>
                      </a:pPr>
                      <a:r>
                        <a:rPr lang="en-US" sz="1600" b="0" i="0" u="none" strike="noStrike" noProof="0" dirty="0">
                          <a:solidFill>
                            <a:schemeClr val="tx1"/>
                          </a:solidFill>
                          <a:effectLst/>
                          <a:latin typeface="+mn-lt"/>
                        </a:rPr>
                        <a:t>VMs can fail over to another server in a cluster, with the VM’s operating system restarting on the new server</a:t>
                      </a:r>
                      <a:endParaRPr lang="en-US" sz="2000" dirty="0">
                        <a:solidFill>
                          <a:schemeClr val="tx1"/>
                        </a:solidFill>
                        <a:latin typeface="+mn-lt"/>
                      </a:endParaRPr>
                    </a:p>
                  </a:txBody>
                  <a:tcPr marL="109728" marR="109728" marT="64008" marB="6400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Tree>
    <p:extLst>
      <p:ext uri="{BB962C8B-B14F-4D97-AF65-F5344CB8AC3E}">
        <p14:creationId xmlns:p14="http://schemas.microsoft.com/office/powerpoint/2010/main" val="4053432555"/>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a:xfrm>
            <a:off x="465138" y="632779"/>
            <a:ext cx="11533187" cy="430887"/>
          </a:xfrm>
        </p:spPr>
        <p:txBody>
          <a:bodyPr/>
          <a:lstStyle/>
          <a:p>
            <a:pPr>
              <a:lnSpc>
                <a:spcPct val="100000"/>
              </a:lnSpc>
            </a:pPr>
            <a:r>
              <a:rPr lang="en-US" spc="0" dirty="0"/>
              <a:t>Explore Azure Container Instances Benefits</a:t>
            </a:r>
          </a:p>
        </p:txBody>
      </p:sp>
      <p:sp>
        <p:nvSpPr>
          <p:cNvPr id="3" name="Rectangle 2">
            <a:extLst>
              <a:ext uri="{FF2B5EF4-FFF2-40B4-BE49-F238E27FC236}">
                <a16:creationId xmlns:a16="http://schemas.microsoft.com/office/drawing/2014/main" id="{9F8EEF0C-686E-4C46-8543-8691A1EE74A0}"/>
              </a:ext>
            </a:extLst>
          </p:cNvPr>
          <p:cNvSpPr/>
          <p:nvPr/>
        </p:nvSpPr>
        <p:spPr>
          <a:xfrm>
            <a:off x="427039" y="1192213"/>
            <a:ext cx="5791198" cy="5166134"/>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t" anchorCtr="0">
            <a:noAutofit/>
          </a:bodyPr>
          <a:lstStyle/>
          <a:p>
            <a:pPr marL="342900" indent="-342900" fontAlgn="t">
              <a:spcBef>
                <a:spcPts val="500"/>
              </a:spcBef>
              <a:spcAft>
                <a:spcPts val="600"/>
              </a:spcAft>
              <a:buFont typeface="Arial" panose="020B0604020202020204" pitchFamily="34" charset="0"/>
              <a:buChar char="•"/>
            </a:pPr>
            <a:r>
              <a:rPr lang="en-US" sz="2400" dirty="0">
                <a:solidFill>
                  <a:schemeClr val="tx1"/>
                </a:solidFill>
              </a:rPr>
              <a:t>PaaS Service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Fast startup times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Public IP connectivity and DNS name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Isolation features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Custom sizes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Persistent storage</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Linux and Windows Containers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Co-scheduled Groups</a:t>
            </a:r>
          </a:p>
          <a:p>
            <a:pPr marL="342900" indent="-342900" fontAlgn="t">
              <a:spcBef>
                <a:spcPts val="500"/>
              </a:spcBef>
              <a:spcAft>
                <a:spcPts val="600"/>
              </a:spcAft>
              <a:buFont typeface="Arial" panose="020B0604020202020204" pitchFamily="34" charset="0"/>
              <a:buChar char="•"/>
            </a:pPr>
            <a:r>
              <a:rPr lang="en-US" sz="2400" dirty="0">
                <a:solidFill>
                  <a:schemeClr val="tx1"/>
                </a:solidFill>
              </a:rPr>
              <a:t>Virtual network Deployment</a:t>
            </a:r>
          </a:p>
        </p:txBody>
      </p:sp>
      <p:sp>
        <p:nvSpPr>
          <p:cNvPr id="4" name="Rectangle 3">
            <a:extLst>
              <a:ext uri="{FF2B5EF4-FFF2-40B4-BE49-F238E27FC236}">
                <a16:creationId xmlns:a16="http://schemas.microsoft.com/office/drawing/2014/main" id="{02FA9123-19DF-42AD-9E6D-8A2CF2C48E85}"/>
              </a:ext>
              <a:ext uri="{C183D7F6-B498-43B3-948B-1728B52AA6E4}">
                <adec:decorative xmlns:adec="http://schemas.microsoft.com/office/drawing/2017/decorative" val="1"/>
              </a:ext>
            </a:extLst>
          </p:cNvPr>
          <p:cNvSpPr/>
          <p:nvPr/>
        </p:nvSpPr>
        <p:spPr bwMode="auto">
          <a:xfrm>
            <a:off x="6412674" y="1195612"/>
            <a:ext cx="5596761" cy="51661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5" name="Picture 4" descr="A container (web server) is on a virtual machine in a virtual network. ">
            <a:extLst>
              <a:ext uri="{FF2B5EF4-FFF2-40B4-BE49-F238E27FC236}">
                <a16:creationId xmlns:a16="http://schemas.microsoft.com/office/drawing/2014/main" id="{A906902A-584D-41B2-BBCF-3C7810E3BB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54204" y="1202345"/>
            <a:ext cx="3149285" cy="4421513"/>
          </a:xfrm>
          <a:prstGeom prst="rect">
            <a:avLst/>
          </a:prstGeom>
        </p:spPr>
      </p:pic>
      <p:sp>
        <p:nvSpPr>
          <p:cNvPr id="6" name="Rectangle 5">
            <a:extLst>
              <a:ext uri="{FF2B5EF4-FFF2-40B4-BE49-F238E27FC236}">
                <a16:creationId xmlns:a16="http://schemas.microsoft.com/office/drawing/2014/main" id="{E1EEDE17-BA9B-4EB8-A3F9-31B8D9D3BFC5}"/>
              </a:ext>
            </a:extLst>
          </p:cNvPr>
          <p:cNvSpPr/>
          <p:nvPr/>
        </p:nvSpPr>
        <p:spPr bwMode="auto">
          <a:xfrm>
            <a:off x="7039727" y="5557366"/>
            <a:ext cx="4552950" cy="81280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Container Groups</a:t>
            </a:r>
          </a:p>
        </p:txBody>
      </p:sp>
      <p:sp>
        <p:nvSpPr>
          <p:cNvPr id="3" name="Rectangle 2">
            <a:extLst>
              <a:ext uri="{FF2B5EF4-FFF2-40B4-BE49-F238E27FC236}">
                <a16:creationId xmlns:a16="http://schemas.microsoft.com/office/drawing/2014/main" id="{A09BD4FE-BA6F-448D-A0AE-D56244B93DAA}"/>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26" name="Picture 25" descr="Container Group working with Azure files which is connected to DNS through port 80">
            <a:extLst>
              <a:ext uri="{FF2B5EF4-FFF2-40B4-BE49-F238E27FC236}">
                <a16:creationId xmlns:a16="http://schemas.microsoft.com/office/drawing/2014/main" id="{3FCF82BC-F905-468A-944C-3DFA75497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1548" y="1374724"/>
            <a:ext cx="7413379" cy="3395766"/>
          </a:xfrm>
          <a:prstGeom prst="rect">
            <a:avLst/>
          </a:prstGeom>
        </p:spPr>
      </p:pic>
      <p:sp>
        <p:nvSpPr>
          <p:cNvPr id="50" name="Rectangle 49">
            <a:extLst>
              <a:ext uri="{FF2B5EF4-FFF2-40B4-BE49-F238E27FC236}">
                <a16:creationId xmlns:a16="http://schemas.microsoft.com/office/drawing/2014/main" id="{33887101-D253-4EB6-9C09-52FACE0B229E}"/>
              </a:ext>
            </a:extLst>
          </p:cNvPr>
          <p:cNvSpPr/>
          <p:nvPr/>
        </p:nvSpPr>
        <p:spPr>
          <a:xfrm>
            <a:off x="427035" y="5108447"/>
            <a:ext cx="325426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Top-level resource in Azure Container Instances</a:t>
            </a:r>
            <a:endParaRPr lang="en-US" sz="2200" dirty="0">
              <a:solidFill>
                <a:schemeClr val="tx1"/>
              </a:solidFill>
            </a:endParaRPr>
          </a:p>
        </p:txBody>
      </p:sp>
      <p:sp>
        <p:nvSpPr>
          <p:cNvPr id="51" name="Rectangle 50">
            <a:extLst>
              <a:ext uri="{FF2B5EF4-FFF2-40B4-BE49-F238E27FC236}">
                <a16:creationId xmlns:a16="http://schemas.microsoft.com/office/drawing/2014/main" id="{9294C462-2765-463C-B18B-65BF529568C1}"/>
              </a:ext>
            </a:extLst>
          </p:cNvPr>
          <p:cNvSpPr/>
          <p:nvPr/>
        </p:nvSpPr>
        <p:spPr>
          <a:xfrm>
            <a:off x="3827107" y="5108447"/>
            <a:ext cx="34118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A collection of containers</a:t>
            </a:r>
            <a:br>
              <a:rPr lang="en-US" sz="2200" dirty="0">
                <a:solidFill>
                  <a:schemeClr val="tx1"/>
                </a:solidFill>
                <a:cs typeface="Segoe UI"/>
              </a:rPr>
            </a:br>
            <a:r>
              <a:rPr lang="en-US" sz="2200" dirty="0">
                <a:solidFill>
                  <a:schemeClr val="tx1"/>
                </a:solidFill>
                <a:cs typeface="Segoe UI"/>
              </a:rPr>
              <a:t>that get scheduled on</a:t>
            </a:r>
            <a:br>
              <a:rPr lang="en-US" sz="2200" dirty="0">
                <a:solidFill>
                  <a:schemeClr val="tx1"/>
                </a:solidFill>
                <a:cs typeface="Segoe UI"/>
              </a:rPr>
            </a:br>
            <a:r>
              <a:rPr lang="en-US" sz="2200" dirty="0">
                <a:solidFill>
                  <a:schemeClr val="tx1"/>
                </a:solidFill>
                <a:cs typeface="Segoe UI"/>
              </a:rPr>
              <a:t>the same host</a:t>
            </a:r>
          </a:p>
        </p:txBody>
      </p:sp>
      <p:sp>
        <p:nvSpPr>
          <p:cNvPr id="52" name="Rectangle 51">
            <a:extLst>
              <a:ext uri="{FF2B5EF4-FFF2-40B4-BE49-F238E27FC236}">
                <a16:creationId xmlns:a16="http://schemas.microsoft.com/office/drawing/2014/main" id="{8B7BF4EF-0A56-447D-A388-24F3AD88C6A9}"/>
              </a:ext>
            </a:extLst>
          </p:cNvPr>
          <p:cNvSpPr/>
          <p:nvPr/>
        </p:nvSpPr>
        <p:spPr>
          <a:xfrm>
            <a:off x="7384810" y="5108447"/>
            <a:ext cx="462462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cs typeface="Segoe UI"/>
              </a:rPr>
              <a:t>The containers in the group share a lifecycle, resources, local network, and storage volumes</a:t>
            </a:r>
          </a:p>
        </p:txBody>
      </p:sp>
    </p:spTree>
    <p:extLst>
      <p:ext uri="{BB962C8B-B14F-4D97-AF65-F5344CB8AC3E}">
        <p14:creationId xmlns:p14="http://schemas.microsoft.com/office/powerpoint/2010/main" val="3749059638"/>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465138" y="632779"/>
            <a:ext cx="11533187" cy="430887"/>
          </a:xfrm>
        </p:spPr>
        <p:txBody>
          <a:bodyPr/>
          <a:lstStyle/>
          <a:p>
            <a:pPr>
              <a:lnSpc>
                <a:spcPct val="100000"/>
              </a:lnSpc>
            </a:pPr>
            <a:r>
              <a:rPr lang="en-US" spc="0" dirty="0"/>
              <a:t>Understand the Docker Platform</a:t>
            </a:r>
          </a:p>
        </p:txBody>
      </p:sp>
      <p:sp>
        <p:nvSpPr>
          <p:cNvPr id="3" name="Rectangle 2">
            <a:extLst>
              <a:ext uri="{FF2B5EF4-FFF2-40B4-BE49-F238E27FC236}">
                <a16:creationId xmlns:a16="http://schemas.microsoft.com/office/drawing/2014/main" id="{3A86C3B4-2617-4B80-8788-7B7B2893A77B}"/>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7" name="Picture 5" descr="A docker hub and docker host are working together. The docker hub has ubuntu Linux, windows, and nginx. The Docker host has a docker engine and containers">
            <a:extLst>
              <a:ext uri="{FF2B5EF4-FFF2-40B4-BE49-F238E27FC236}">
                <a16:creationId xmlns:a16="http://schemas.microsoft.com/office/drawing/2014/main" id="{34C7392E-306D-4048-BC80-DCDF2B1418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811" y="1354609"/>
            <a:ext cx="9386853" cy="3435997"/>
          </a:xfrm>
          <a:prstGeom prst="rect">
            <a:avLst/>
          </a:prstGeom>
        </p:spPr>
      </p:pic>
      <p:sp>
        <p:nvSpPr>
          <p:cNvPr id="8" name="Rectangle 7">
            <a:extLst>
              <a:ext uri="{FF2B5EF4-FFF2-40B4-BE49-F238E27FC236}">
                <a16:creationId xmlns:a16="http://schemas.microsoft.com/office/drawing/2014/main" id="{242D7FC1-114F-473C-B79B-84D47FD6EB41}"/>
              </a:ext>
            </a:extLst>
          </p:cNvPr>
          <p:cNvSpPr/>
          <p:nvPr/>
        </p:nvSpPr>
        <p:spPr>
          <a:xfrm>
            <a:off x="427035" y="5108447"/>
            <a:ext cx="355199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Enables developers to</a:t>
            </a:r>
            <a:br>
              <a:rPr lang="en-US" sz="2000" dirty="0">
                <a:solidFill>
                  <a:schemeClr val="tx1"/>
                </a:solidFill>
                <a:cs typeface="Segoe UI Semilight"/>
              </a:rPr>
            </a:br>
            <a:r>
              <a:rPr lang="en-US" sz="2000" dirty="0">
                <a:solidFill>
                  <a:schemeClr val="tx1"/>
                </a:solidFill>
                <a:cs typeface="Segoe UI Semilight"/>
              </a:rPr>
              <a:t>host applications within</a:t>
            </a:r>
            <a:br>
              <a:rPr lang="en-US" sz="2000" dirty="0">
                <a:solidFill>
                  <a:schemeClr val="tx1"/>
                </a:solidFill>
                <a:cs typeface="Segoe UI Semilight"/>
              </a:rPr>
            </a:br>
            <a:r>
              <a:rPr lang="en-US" sz="2000" dirty="0">
                <a:solidFill>
                  <a:schemeClr val="tx1"/>
                </a:solidFill>
                <a:cs typeface="Segoe UI Semilight"/>
              </a:rPr>
              <a:t>a container</a:t>
            </a:r>
            <a:endParaRPr lang="en-US" sz="2000" dirty="0">
              <a:solidFill>
                <a:schemeClr val="tx1"/>
              </a:solidFill>
            </a:endParaRPr>
          </a:p>
        </p:txBody>
      </p:sp>
      <p:sp>
        <p:nvSpPr>
          <p:cNvPr id="9" name="Rectangle 8">
            <a:extLst>
              <a:ext uri="{FF2B5EF4-FFF2-40B4-BE49-F238E27FC236}">
                <a16:creationId xmlns:a16="http://schemas.microsoft.com/office/drawing/2014/main" id="{C13AEDEF-FF34-4C46-8403-4BE422AE607F}"/>
              </a:ext>
            </a:extLst>
          </p:cNvPr>
          <p:cNvSpPr/>
          <p:nvPr/>
        </p:nvSpPr>
        <p:spPr>
          <a:xfrm>
            <a:off x="4138178" y="5108447"/>
            <a:ext cx="4535922"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 container is a standardized “unit of software“ that contains everything required for an application to run</a:t>
            </a:r>
          </a:p>
        </p:txBody>
      </p:sp>
      <p:sp>
        <p:nvSpPr>
          <p:cNvPr id="10" name="Rectangle 9">
            <a:extLst>
              <a:ext uri="{FF2B5EF4-FFF2-40B4-BE49-F238E27FC236}">
                <a16:creationId xmlns:a16="http://schemas.microsoft.com/office/drawing/2014/main" id="{73FA0030-192B-424C-B9BA-11FFFB118558}"/>
              </a:ext>
            </a:extLst>
          </p:cNvPr>
          <p:cNvSpPr/>
          <p:nvPr/>
        </p:nvSpPr>
        <p:spPr>
          <a:xfrm>
            <a:off x="8851900" y="5108447"/>
            <a:ext cx="3157536"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000" dirty="0">
                <a:solidFill>
                  <a:schemeClr val="tx1"/>
                </a:solidFill>
                <a:cs typeface="Segoe UI Semilight"/>
              </a:rPr>
              <a:t>Available on both Linux</a:t>
            </a:r>
            <a:br>
              <a:rPr lang="en-US" sz="2000" dirty="0">
                <a:solidFill>
                  <a:schemeClr val="tx1"/>
                </a:solidFill>
                <a:cs typeface="Segoe UI Semilight"/>
              </a:rPr>
            </a:br>
            <a:r>
              <a:rPr lang="en-US" sz="2000" dirty="0">
                <a:solidFill>
                  <a:schemeClr val="tx1"/>
                </a:solidFill>
                <a:cs typeface="Segoe UI Semilight"/>
              </a:rPr>
              <a:t>and Windows and can be</a:t>
            </a:r>
            <a:br>
              <a:rPr lang="en-US" sz="2000" dirty="0">
                <a:solidFill>
                  <a:schemeClr val="tx1"/>
                </a:solidFill>
                <a:cs typeface="Segoe UI Semilight"/>
              </a:rPr>
            </a:br>
            <a:r>
              <a:rPr lang="en-US" sz="2000" dirty="0">
                <a:solidFill>
                  <a:schemeClr val="tx1"/>
                </a:solidFill>
                <a:cs typeface="Segoe UI Semilight"/>
              </a:rPr>
              <a:t>hosted on Azure</a:t>
            </a:r>
            <a:endParaRPr lang="en-US" sz="2000" dirty="0">
              <a:solidFill>
                <a:schemeClr val="tx1"/>
              </a:solidFill>
              <a:cs typeface="Segoe UI Semilight" panose="020B0402040204020203" pitchFamily="34" charset="0"/>
            </a:endParaRPr>
          </a:p>
        </p:txBody>
      </p:sp>
    </p:spTree>
    <p:extLst>
      <p:ext uri="{BB962C8B-B14F-4D97-AF65-F5344CB8AC3E}">
        <p14:creationId xmlns:p14="http://schemas.microsoft.com/office/powerpoint/2010/main" val="233156565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App Service Plans</a:t>
            </a:r>
          </a:p>
        </p:txBody>
      </p:sp>
      <p:pic>
        <p:nvPicPr>
          <p:cNvPr id="5" name="Graphic 4">
            <a:extLst>
              <a:ext uri="{FF2B5EF4-FFF2-40B4-BE49-F238E27FC236}">
                <a16:creationId xmlns:a16="http://schemas.microsoft.com/office/drawing/2014/main" id="{D4274ABC-3BF1-4590-958C-C5510FFC22A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309096" y="2862669"/>
            <a:ext cx="1269186" cy="1269186"/>
          </a:xfrm>
          <a:prstGeom prst="rect">
            <a:avLst/>
          </a:prstGeom>
        </p:spPr>
      </p:pic>
    </p:spTree>
    <p:extLst>
      <p:ext uri="{BB962C8B-B14F-4D97-AF65-F5344CB8AC3E}">
        <p14:creationId xmlns:p14="http://schemas.microsoft.com/office/powerpoint/2010/main" val="3746766023"/>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Container Instances</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grpSp>
        <p:nvGrpSpPr>
          <p:cNvPr id="9" name="Group 8">
            <a:extLst>
              <a:ext uri="{FF2B5EF4-FFF2-40B4-BE49-F238E27FC236}">
                <a16:creationId xmlns:a16="http://schemas.microsoft.com/office/drawing/2014/main" id="{FA71F632-5054-4342-87A6-0D0B61DC4229}"/>
              </a:ext>
              <a:ext uri="{C183D7F6-B498-43B3-948B-1728B52AA6E4}">
                <adec:decorative xmlns:adec="http://schemas.microsoft.com/office/drawing/2017/decorative" val="1"/>
              </a:ext>
            </a:extLst>
          </p:cNvPr>
          <p:cNvGrpSpPr/>
          <p:nvPr/>
        </p:nvGrpSpPr>
        <p:grpSpPr>
          <a:xfrm>
            <a:off x="4360758" y="1949044"/>
            <a:ext cx="7742238" cy="1505671"/>
            <a:chOff x="4256087" y="1876158"/>
            <a:chExt cx="7742238" cy="1236378"/>
          </a:xfrm>
        </p:grpSpPr>
        <p:sp>
          <p:nvSpPr>
            <p:cNvPr id="5" name="Rectangle 4">
              <a:extLst>
                <a:ext uri="{FF2B5EF4-FFF2-40B4-BE49-F238E27FC236}">
                  <a16:creationId xmlns:a16="http://schemas.microsoft.com/office/drawing/2014/main" id="{7B402F18-F086-4DCC-831B-F7591FCF6A68}"/>
                </a:ext>
              </a:extLst>
            </p:cNvPr>
            <p:cNvSpPr/>
            <p:nvPr/>
          </p:nvSpPr>
          <p:spPr>
            <a:xfrm>
              <a:off x="4256087" y="1876158"/>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Run Docker containers with Azure Container Instances </a:t>
              </a:r>
              <a:endParaRPr lang="en-US" sz="2000" dirty="0">
                <a:solidFill>
                  <a:schemeClr val="tx1"/>
                </a:solidFill>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411109"/>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2614B41-D3B8-405E-BA18-F7271A99EF93}"/>
                </a:ext>
              </a:extLst>
            </p:cNvPr>
            <p:cNvSpPr/>
            <p:nvPr/>
          </p:nvSpPr>
          <p:spPr>
            <a:xfrm>
              <a:off x="4256087" y="2446615"/>
              <a:ext cx="7742238" cy="653257"/>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4"/>
                </a:rPr>
                <a:t>Build a containerized web application with Docker</a:t>
              </a:r>
              <a:endParaRPr lang="en-US" sz="2000" dirty="0">
                <a:solidFill>
                  <a:schemeClr val="tx1"/>
                </a:solidFill>
              </a:endParaRPr>
            </a:p>
          </p:txBody>
        </p:sp>
        <p:cxnSp>
          <p:nvCxnSpPr>
            <p:cNvPr id="8" name="Straight Connector 7">
              <a:extLst>
                <a:ext uri="{FF2B5EF4-FFF2-40B4-BE49-F238E27FC236}">
                  <a16:creationId xmlns:a16="http://schemas.microsoft.com/office/drawing/2014/main" id="{445F1080-3A30-4F6B-9FFB-7F79888AA764}"/>
                </a:ext>
                <a:ext uri="{C183D7F6-B498-43B3-948B-1728B52AA6E4}">
                  <adec:decorative xmlns:adec="http://schemas.microsoft.com/office/drawing/2017/decorative" val="1"/>
                </a:ext>
              </a:extLst>
            </p:cNvPr>
            <p:cNvCxnSpPr>
              <a:cxnSpLocks/>
            </p:cNvCxnSpPr>
            <p:nvPr/>
          </p:nvCxnSpPr>
          <p:spPr>
            <a:xfrm>
              <a:off x="4256087" y="3112536"/>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grp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Tree>
    <p:extLst>
      <p:ext uri="{BB962C8B-B14F-4D97-AF65-F5344CB8AC3E}">
        <p14:creationId xmlns:p14="http://schemas.microsoft.com/office/powerpoint/2010/main" val="373641153"/>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427038" y="3251041"/>
            <a:ext cx="9070923" cy="492443"/>
          </a:xfrm>
        </p:spPr>
        <p:txBody>
          <a:bodyPr/>
          <a:lstStyle/>
          <a:p>
            <a:pPr>
              <a:lnSpc>
                <a:spcPct val="100000"/>
              </a:lnSpc>
            </a:pPr>
            <a:r>
              <a:rPr lang="en-US" sz="3200" spc="0" dirty="0"/>
              <a:t>Configure Azure Kubernetes Service</a:t>
            </a:r>
          </a:p>
        </p:txBody>
      </p:sp>
      <p:pic>
        <p:nvPicPr>
          <p:cNvPr id="5" name="Graphic 4">
            <a:extLst>
              <a:ext uri="{FF2B5EF4-FFF2-40B4-BE49-F238E27FC236}">
                <a16:creationId xmlns:a16="http://schemas.microsoft.com/office/drawing/2014/main" id="{228BDFDD-0C61-4B44-80A0-BBE2889767F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96511" y="2867025"/>
            <a:ext cx="1260473" cy="1260473"/>
          </a:xfrm>
          <a:prstGeom prst="rect">
            <a:avLst/>
          </a:prstGeom>
        </p:spPr>
      </p:pic>
    </p:spTree>
    <p:extLst>
      <p:ext uri="{BB962C8B-B14F-4D97-AF65-F5344CB8AC3E}">
        <p14:creationId xmlns:p14="http://schemas.microsoft.com/office/powerpoint/2010/main" val="4170648255"/>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87178" y="2584400"/>
            <a:ext cx="2066451" cy="1782989"/>
          </a:xfrm>
        </p:spPr>
        <p:txBody>
          <a:bodyPr/>
          <a:lstStyle/>
          <a:p>
            <a:r>
              <a:rPr lang="en-US" sz="2400" dirty="0"/>
              <a:t>Configure Azure Kubernetes Service Introduction</a:t>
            </a:r>
          </a:p>
        </p:txBody>
      </p:sp>
      <p:sp>
        <p:nvSpPr>
          <p:cNvPr id="37" name="Rectangle 36">
            <a:extLst>
              <a:ext uri="{FF2B5EF4-FFF2-40B4-BE49-F238E27FC236}">
                <a16:creationId xmlns:a16="http://schemas.microsoft.com/office/drawing/2014/main" id="{E663AA8D-AA15-4EF8-8A82-E75F75D20B20}"/>
              </a:ext>
            </a:extLst>
          </p:cNvPr>
          <p:cNvSpPr/>
          <p:nvPr/>
        </p:nvSpPr>
        <p:spPr>
          <a:xfrm>
            <a:off x="4248672" y="571804"/>
            <a:ext cx="3312253" cy="307777"/>
          </a:xfrm>
          <a:prstGeom prst="rect">
            <a:avLst/>
          </a:prstGeom>
        </p:spPr>
        <p:txBody>
          <a:bodyPr wrap="none" lIns="0" tIns="0" rIns="0" bIns="0">
            <a:spAutoFit/>
          </a:bodyPr>
          <a:lstStyle/>
          <a:p>
            <a:r>
              <a:rPr lang="en-US" sz="2000" dirty="0">
                <a:cs typeface="Segoe UI Semilight"/>
              </a:rPr>
              <a:t>Understand AKS Terminology</a:t>
            </a:r>
          </a:p>
        </p:txBody>
      </p:sp>
      <p:sp>
        <p:nvSpPr>
          <p:cNvPr id="38" name="Rectangle 37">
            <a:extLst>
              <a:ext uri="{FF2B5EF4-FFF2-40B4-BE49-F238E27FC236}">
                <a16:creationId xmlns:a16="http://schemas.microsoft.com/office/drawing/2014/main" id="{B1ACDC84-5A31-4A3D-9689-0383F72A2807}"/>
              </a:ext>
            </a:extLst>
          </p:cNvPr>
          <p:cNvSpPr/>
          <p:nvPr/>
        </p:nvSpPr>
        <p:spPr>
          <a:xfrm>
            <a:off x="4248672" y="1120252"/>
            <a:ext cx="4113177" cy="307777"/>
          </a:xfrm>
          <a:prstGeom prst="rect">
            <a:avLst/>
          </a:prstGeom>
        </p:spPr>
        <p:txBody>
          <a:bodyPr wrap="none" lIns="0" tIns="0" rIns="0" bIns="0">
            <a:spAutoFit/>
          </a:bodyPr>
          <a:lstStyle/>
          <a:p>
            <a:r>
              <a:rPr lang="en-US" sz="2000" dirty="0">
                <a:cs typeface="Segoe UI Semilight"/>
              </a:rPr>
              <a:t>Understand AKS Clusters and Nodes</a:t>
            </a:r>
          </a:p>
        </p:txBody>
      </p:sp>
      <p:sp>
        <p:nvSpPr>
          <p:cNvPr id="39" name="Rectangle 38">
            <a:extLst>
              <a:ext uri="{FF2B5EF4-FFF2-40B4-BE49-F238E27FC236}">
                <a16:creationId xmlns:a16="http://schemas.microsoft.com/office/drawing/2014/main" id="{52A04B7B-2098-45B5-98A2-47A1884BB2E9}"/>
              </a:ext>
            </a:extLst>
          </p:cNvPr>
          <p:cNvSpPr/>
          <p:nvPr/>
        </p:nvSpPr>
        <p:spPr>
          <a:xfrm>
            <a:off x="4248672" y="1669124"/>
            <a:ext cx="3033523" cy="307777"/>
          </a:xfrm>
          <a:prstGeom prst="rect">
            <a:avLst/>
          </a:prstGeom>
        </p:spPr>
        <p:txBody>
          <a:bodyPr wrap="none" lIns="0" tIns="0" rIns="0" bIns="0">
            <a:spAutoFit/>
          </a:bodyPr>
          <a:lstStyle/>
          <a:p>
            <a:r>
              <a:rPr lang="en-US" sz="2000" dirty="0">
                <a:cs typeface="Segoe UI Semilight"/>
              </a:rPr>
              <a:t>Configure AKS Networking</a:t>
            </a:r>
          </a:p>
        </p:txBody>
      </p:sp>
      <p:sp>
        <p:nvSpPr>
          <p:cNvPr id="40" name="Rectangle 39">
            <a:extLst>
              <a:ext uri="{FF2B5EF4-FFF2-40B4-BE49-F238E27FC236}">
                <a16:creationId xmlns:a16="http://schemas.microsoft.com/office/drawing/2014/main" id="{1CC0614B-7200-452C-A141-4865B50D2183}"/>
              </a:ext>
            </a:extLst>
          </p:cNvPr>
          <p:cNvSpPr/>
          <p:nvPr/>
        </p:nvSpPr>
        <p:spPr>
          <a:xfrm>
            <a:off x="4248672" y="2199243"/>
            <a:ext cx="2575192" cy="307777"/>
          </a:xfrm>
          <a:prstGeom prst="rect">
            <a:avLst/>
          </a:prstGeom>
        </p:spPr>
        <p:txBody>
          <a:bodyPr wrap="none" lIns="0" tIns="0" rIns="0" bIns="0">
            <a:spAutoFit/>
          </a:bodyPr>
          <a:lstStyle/>
          <a:p>
            <a:r>
              <a:rPr lang="en-US" sz="2000" dirty="0">
                <a:cs typeface="Segoe UI Semilight"/>
              </a:rPr>
              <a:t>Configure AKS Storage</a:t>
            </a:r>
          </a:p>
        </p:txBody>
      </p:sp>
      <p:sp>
        <p:nvSpPr>
          <p:cNvPr id="43" name="Rectangle 42">
            <a:extLst>
              <a:ext uri="{FF2B5EF4-FFF2-40B4-BE49-F238E27FC236}">
                <a16:creationId xmlns:a16="http://schemas.microsoft.com/office/drawing/2014/main" id="{CD54B398-93F7-477B-87E4-2CB645C9863E}"/>
              </a:ext>
            </a:extLst>
          </p:cNvPr>
          <p:cNvSpPr/>
          <p:nvPr/>
        </p:nvSpPr>
        <p:spPr>
          <a:xfrm>
            <a:off x="4248672" y="2755293"/>
            <a:ext cx="2513317" cy="307777"/>
          </a:xfrm>
          <a:prstGeom prst="rect">
            <a:avLst/>
          </a:prstGeom>
        </p:spPr>
        <p:txBody>
          <a:bodyPr wrap="none" lIns="0" tIns="0" rIns="0" bIns="0">
            <a:spAutoFit/>
          </a:bodyPr>
          <a:lstStyle/>
          <a:p>
            <a:r>
              <a:rPr lang="en-US" sz="2000" dirty="0">
                <a:cs typeface="Segoe UI Semilight"/>
              </a:rPr>
              <a:t>Configure AKS Scaling</a:t>
            </a:r>
          </a:p>
        </p:txBody>
      </p:sp>
      <p:sp>
        <p:nvSpPr>
          <p:cNvPr id="44" name="Rectangle 43">
            <a:extLst>
              <a:ext uri="{FF2B5EF4-FFF2-40B4-BE49-F238E27FC236}">
                <a16:creationId xmlns:a16="http://schemas.microsoft.com/office/drawing/2014/main" id="{17C58CB9-0FBF-40FE-AC1C-48DAEA18B5AC}"/>
              </a:ext>
            </a:extLst>
          </p:cNvPr>
          <p:cNvSpPr/>
          <p:nvPr/>
        </p:nvSpPr>
        <p:spPr>
          <a:xfrm>
            <a:off x="4248672" y="3239518"/>
            <a:ext cx="4442755" cy="307777"/>
          </a:xfrm>
          <a:prstGeom prst="rect">
            <a:avLst/>
          </a:prstGeom>
        </p:spPr>
        <p:txBody>
          <a:bodyPr wrap="none" lIns="0" tIns="0" rIns="0" bIns="0">
            <a:spAutoFit/>
          </a:bodyPr>
          <a:lstStyle/>
          <a:p>
            <a:r>
              <a:rPr lang="en-US" sz="2000" dirty="0">
                <a:cs typeface="Segoe UI Semilight"/>
              </a:rPr>
              <a:t>Configure AKS Scaling to ACI (optional)</a:t>
            </a:r>
          </a:p>
        </p:txBody>
      </p:sp>
      <p:sp>
        <p:nvSpPr>
          <p:cNvPr id="49" name="Rectangle 48">
            <a:extLst>
              <a:ext uri="{FF2B5EF4-FFF2-40B4-BE49-F238E27FC236}">
                <a16:creationId xmlns:a16="http://schemas.microsoft.com/office/drawing/2014/main" id="{A42C43CD-E203-43C1-AE98-2988E3162BAB}"/>
              </a:ext>
            </a:extLst>
          </p:cNvPr>
          <p:cNvSpPr/>
          <p:nvPr/>
        </p:nvSpPr>
        <p:spPr>
          <a:xfrm>
            <a:off x="4248671" y="3769637"/>
            <a:ext cx="7319391" cy="307777"/>
          </a:xfrm>
          <a:prstGeom prst="rect">
            <a:avLst/>
          </a:prstGeom>
        </p:spPr>
        <p:txBody>
          <a:bodyPr wrap="square" lIns="0" tIns="0" rIns="0" bIns="0">
            <a:spAutoFit/>
          </a:bodyPr>
          <a:lstStyle/>
          <a:p>
            <a:r>
              <a:rPr lang="en-US" sz="2000" dirty="0">
                <a:cs typeface="Segoe UI Semilight"/>
              </a:rPr>
              <a:t>Demonstration – Deploy Azure Kubernetes Service (optional)</a:t>
            </a:r>
          </a:p>
        </p:txBody>
      </p:sp>
      <p:sp>
        <p:nvSpPr>
          <p:cNvPr id="5" name="Rectangle 4">
            <a:extLst>
              <a:ext uri="{FF2B5EF4-FFF2-40B4-BE49-F238E27FC236}">
                <a16:creationId xmlns:a16="http://schemas.microsoft.com/office/drawing/2014/main" id="{204C106C-CADC-4B16-A588-62B7E5434A6F}"/>
              </a:ext>
            </a:extLst>
          </p:cNvPr>
          <p:cNvSpPr/>
          <p:nvPr/>
        </p:nvSpPr>
        <p:spPr>
          <a:xfrm>
            <a:off x="4248672" y="4239641"/>
            <a:ext cx="5988514" cy="307777"/>
          </a:xfrm>
          <a:prstGeom prst="rect">
            <a:avLst/>
          </a:prstGeom>
        </p:spPr>
        <p:txBody>
          <a:bodyPr wrap="square" lIns="0" tIns="0" rIns="0" bIns="0">
            <a:spAutoFit/>
          </a:bodyPr>
          <a:lstStyle/>
          <a:p>
            <a:r>
              <a:rPr lang="en-US" sz="2000" dirty="0">
                <a:cs typeface="Segoe UI Semilight"/>
              </a:rPr>
              <a:t>Summary and Resources</a:t>
            </a:r>
          </a:p>
        </p:txBody>
      </p:sp>
      <p:grpSp>
        <p:nvGrpSpPr>
          <p:cNvPr id="3" name="Group 2">
            <a:extLst>
              <a:ext uri="{FF2B5EF4-FFF2-40B4-BE49-F238E27FC236}">
                <a16:creationId xmlns:a16="http://schemas.microsoft.com/office/drawing/2014/main" id="{68E76FC0-C5E7-4A0D-88C3-71E6AF0893E4}"/>
              </a:ext>
              <a:ext uri="{C183D7F6-B498-43B3-948B-1728B52AA6E4}">
                <adec:decorative xmlns:adec="http://schemas.microsoft.com/office/drawing/2017/decorative" val="1"/>
              </a:ext>
            </a:extLst>
          </p:cNvPr>
          <p:cNvGrpSpPr/>
          <p:nvPr/>
        </p:nvGrpSpPr>
        <p:grpSpPr>
          <a:xfrm>
            <a:off x="3643340" y="526646"/>
            <a:ext cx="444313" cy="4088200"/>
            <a:chOff x="3817512" y="570189"/>
            <a:chExt cx="444313" cy="4088200"/>
          </a:xfrm>
        </p:grpSpPr>
        <p:pic>
          <p:nvPicPr>
            <p:cNvPr id="16" name="Picture 15">
              <a:extLst>
                <a:ext uri="{FF2B5EF4-FFF2-40B4-BE49-F238E27FC236}">
                  <a16:creationId xmlns:a16="http://schemas.microsoft.com/office/drawing/2014/main" id="{F31FF49E-16C3-43B3-98B3-ACA0DD3AB34D}"/>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7512" y="570189"/>
              <a:ext cx="444312" cy="418768"/>
            </a:xfrm>
            <a:prstGeom prst="rect">
              <a:avLst/>
            </a:prstGeom>
          </p:spPr>
        </p:pic>
        <p:pic>
          <p:nvPicPr>
            <p:cNvPr id="19" name="Picture 18">
              <a:extLst>
                <a:ext uri="{FF2B5EF4-FFF2-40B4-BE49-F238E27FC236}">
                  <a16:creationId xmlns:a16="http://schemas.microsoft.com/office/drawing/2014/main" id="{2EB52DB1-5C76-4CC3-881C-FBC531F9C3B2}"/>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7512" y="1107849"/>
              <a:ext cx="444312" cy="418768"/>
            </a:xfrm>
            <a:prstGeom prst="rect">
              <a:avLst/>
            </a:prstGeom>
          </p:spPr>
        </p:pic>
        <p:pic>
          <p:nvPicPr>
            <p:cNvPr id="23" name="Picture 22">
              <a:extLst>
                <a:ext uri="{FF2B5EF4-FFF2-40B4-BE49-F238E27FC236}">
                  <a16:creationId xmlns:a16="http://schemas.microsoft.com/office/drawing/2014/main" id="{12C9720E-D293-400F-B892-630406086444}"/>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17512" y="1639500"/>
              <a:ext cx="444312" cy="418768"/>
            </a:xfrm>
            <a:prstGeom prst="rect">
              <a:avLst/>
            </a:prstGeom>
          </p:spPr>
        </p:pic>
        <p:pic>
          <p:nvPicPr>
            <p:cNvPr id="84" name="Picture 83">
              <a:extLst>
                <a:ext uri="{FF2B5EF4-FFF2-40B4-BE49-F238E27FC236}">
                  <a16:creationId xmlns:a16="http://schemas.microsoft.com/office/drawing/2014/main" id="{1447F96B-F7D4-4534-8F3F-56E2171563C4}"/>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7512" y="2181046"/>
              <a:ext cx="444312" cy="418768"/>
            </a:xfrm>
            <a:prstGeom prst="rect">
              <a:avLst/>
            </a:prstGeom>
          </p:spPr>
        </p:pic>
        <p:pic>
          <p:nvPicPr>
            <p:cNvPr id="97" name="Picture 96">
              <a:extLst>
                <a:ext uri="{FF2B5EF4-FFF2-40B4-BE49-F238E27FC236}">
                  <a16:creationId xmlns:a16="http://schemas.microsoft.com/office/drawing/2014/main" id="{5CC7F094-98EF-4D72-B746-3468F7500CF7}"/>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17512" y="2759883"/>
              <a:ext cx="444313" cy="374206"/>
            </a:xfrm>
            <a:prstGeom prst="rect">
              <a:avLst/>
            </a:prstGeom>
          </p:spPr>
        </p:pic>
        <p:pic>
          <p:nvPicPr>
            <p:cNvPr id="95" name="Picture 94">
              <a:extLst>
                <a:ext uri="{FF2B5EF4-FFF2-40B4-BE49-F238E27FC236}">
                  <a16:creationId xmlns:a16="http://schemas.microsoft.com/office/drawing/2014/main" id="{156D9A1D-2E3E-485C-A9A8-E45E288C0FB4}"/>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817512" y="3241963"/>
              <a:ext cx="444313" cy="374206"/>
            </a:xfrm>
            <a:prstGeom prst="rect">
              <a:avLst/>
            </a:prstGeom>
          </p:spPr>
        </p:pic>
        <p:pic>
          <p:nvPicPr>
            <p:cNvPr id="88" name="Picture 87">
              <a:extLst>
                <a:ext uri="{FF2B5EF4-FFF2-40B4-BE49-F238E27FC236}">
                  <a16:creationId xmlns:a16="http://schemas.microsoft.com/office/drawing/2014/main" id="{5F55411A-794E-4AE8-9D03-6929955FCFB7}"/>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17512" y="3768692"/>
              <a:ext cx="444313" cy="374206"/>
            </a:xfrm>
            <a:prstGeom prst="rect">
              <a:avLst/>
            </a:prstGeom>
          </p:spPr>
        </p:pic>
        <p:grpSp>
          <p:nvGrpSpPr>
            <p:cNvPr id="2" name="Group 1">
              <a:extLst>
                <a:ext uri="{FF2B5EF4-FFF2-40B4-BE49-F238E27FC236}">
                  <a16:creationId xmlns:a16="http://schemas.microsoft.com/office/drawing/2014/main" id="{B44CDBD3-1F4C-4129-BA68-45FA1E31A708}"/>
                </a:ext>
                <a:ext uri="{C183D7F6-B498-43B3-948B-1728B52AA6E4}">
                  <adec:decorative xmlns:adec="http://schemas.microsoft.com/office/drawing/2017/decorative" val="1"/>
                </a:ext>
              </a:extLst>
            </p:cNvPr>
            <p:cNvGrpSpPr/>
            <p:nvPr/>
          </p:nvGrpSpPr>
          <p:grpSpPr>
            <a:xfrm>
              <a:off x="3817512" y="4239621"/>
              <a:ext cx="444313" cy="418768"/>
              <a:chOff x="3817512" y="4239621"/>
              <a:chExt cx="444313" cy="418768"/>
            </a:xfrm>
          </p:grpSpPr>
          <p:pic>
            <p:nvPicPr>
              <p:cNvPr id="31" name="Picture 30">
                <a:extLst>
                  <a:ext uri="{FF2B5EF4-FFF2-40B4-BE49-F238E27FC236}">
                    <a16:creationId xmlns:a16="http://schemas.microsoft.com/office/drawing/2014/main" id="{845F9E0C-A272-428C-9666-6A0CFC07BFC4}"/>
                  </a:ext>
                </a:extLst>
              </p:cNvPr>
              <p:cNvPicPr>
                <a:picLocks noChangeAspect="1"/>
              </p:cNvPicPr>
              <p:nvPr/>
            </p:nvPicPr>
            <p:blipFill>
              <a:blip r:embed="rId10"/>
              <a:stretch>
                <a:fillRect/>
              </a:stretch>
            </p:blipFill>
            <p:spPr>
              <a:xfrm>
                <a:off x="3817512" y="4239621"/>
                <a:ext cx="444313" cy="418768"/>
              </a:xfrm>
              <a:prstGeom prst="rect">
                <a:avLst/>
              </a:prstGeom>
            </p:spPr>
          </p:pic>
          <p:sp>
            <p:nvSpPr>
              <p:cNvPr id="33" name="Freeform: Shape 32">
                <a:extLst>
                  <a:ext uri="{FF2B5EF4-FFF2-40B4-BE49-F238E27FC236}">
                    <a16:creationId xmlns:a16="http://schemas.microsoft.com/office/drawing/2014/main" id="{85A48368-0C37-4E02-B7BF-1313397ED264}"/>
                  </a:ext>
                </a:extLst>
              </p:cNvPr>
              <p:cNvSpPr/>
              <p:nvPr/>
            </p:nvSpPr>
            <p:spPr>
              <a:xfrm>
                <a:off x="4072033"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34" name="Freeform: Shape 33">
                <a:extLst>
                  <a:ext uri="{FF2B5EF4-FFF2-40B4-BE49-F238E27FC236}">
                    <a16:creationId xmlns:a16="http://schemas.microsoft.com/office/drawing/2014/main" id="{3BAF49B5-ED3C-436C-87FA-F96CC78D13DF}"/>
                  </a:ext>
                </a:extLst>
              </p:cNvPr>
              <p:cNvSpPr/>
              <p:nvPr/>
            </p:nvSpPr>
            <p:spPr>
              <a:xfrm>
                <a:off x="4092732"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sz="2000" dirty="0"/>
              </a:p>
            </p:txBody>
          </p:sp>
          <p:sp>
            <p:nvSpPr>
              <p:cNvPr id="35" name="Freeform: Shape 34">
                <a:extLst>
                  <a:ext uri="{FF2B5EF4-FFF2-40B4-BE49-F238E27FC236}">
                    <a16:creationId xmlns:a16="http://schemas.microsoft.com/office/drawing/2014/main" id="{E94E2341-EEA9-4A36-A20E-C9F4E8BBD0D0}"/>
                  </a:ext>
                </a:extLst>
              </p:cNvPr>
              <p:cNvSpPr/>
              <p:nvPr/>
            </p:nvSpPr>
            <p:spPr>
              <a:xfrm>
                <a:off x="3991898" y="43845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46" name="Freeform: Shape 45">
                <a:extLst>
                  <a:ext uri="{FF2B5EF4-FFF2-40B4-BE49-F238E27FC236}">
                    <a16:creationId xmlns:a16="http://schemas.microsoft.com/office/drawing/2014/main" id="{71B1C30A-D0AC-4839-8C66-12131E5972AF}"/>
                  </a:ext>
                </a:extLst>
              </p:cNvPr>
              <p:cNvSpPr/>
              <p:nvPr/>
            </p:nvSpPr>
            <p:spPr>
              <a:xfrm>
                <a:off x="4012602" y="4321276"/>
                <a:ext cx="52829" cy="51322"/>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sz="2000" dirty="0"/>
              </a:p>
            </p:txBody>
          </p:sp>
          <p:sp>
            <p:nvSpPr>
              <p:cNvPr id="47" name="Freeform: Shape 46">
                <a:extLst>
                  <a:ext uri="{FF2B5EF4-FFF2-40B4-BE49-F238E27FC236}">
                    <a16:creationId xmlns:a16="http://schemas.microsoft.com/office/drawing/2014/main" id="{8401BF65-2E6C-463E-A604-DC1909C10E67}"/>
                  </a:ext>
                </a:extLst>
              </p:cNvPr>
              <p:cNvSpPr/>
              <p:nvPr/>
            </p:nvSpPr>
            <p:spPr>
              <a:xfrm>
                <a:off x="3991898" y="4502188"/>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sz="2000" dirty="0"/>
              </a:p>
            </p:txBody>
          </p:sp>
          <p:sp>
            <p:nvSpPr>
              <p:cNvPr id="48" name="Freeform: Shape 47">
                <a:extLst>
                  <a:ext uri="{FF2B5EF4-FFF2-40B4-BE49-F238E27FC236}">
                    <a16:creationId xmlns:a16="http://schemas.microsoft.com/office/drawing/2014/main" id="{1B320EB2-0336-49AA-B811-D15D092FA3F4}"/>
                  </a:ext>
                </a:extLst>
              </p:cNvPr>
              <p:cNvSpPr/>
              <p:nvPr/>
            </p:nvSpPr>
            <p:spPr>
              <a:xfrm>
                <a:off x="4012602" y="4438897"/>
                <a:ext cx="52829" cy="51322"/>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sz="2000" dirty="0"/>
              </a:p>
            </p:txBody>
          </p:sp>
          <p:sp>
            <p:nvSpPr>
              <p:cNvPr id="50" name="Freeform: Shape 49">
                <a:extLst>
                  <a:ext uri="{FF2B5EF4-FFF2-40B4-BE49-F238E27FC236}">
                    <a16:creationId xmlns:a16="http://schemas.microsoft.com/office/drawing/2014/main" id="{AC36CAD6-9437-4373-A507-2FDE7AC61967}"/>
                  </a:ext>
                </a:extLst>
              </p:cNvPr>
              <p:cNvSpPr/>
              <p:nvPr/>
            </p:nvSpPr>
            <p:spPr>
              <a:xfrm>
                <a:off x="3912211" y="4436491"/>
                <a:ext cx="95092" cy="46191"/>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sz="2000" dirty="0"/>
              </a:p>
            </p:txBody>
          </p:sp>
          <p:sp>
            <p:nvSpPr>
              <p:cNvPr id="51" name="Freeform: Shape 50">
                <a:extLst>
                  <a:ext uri="{FF2B5EF4-FFF2-40B4-BE49-F238E27FC236}">
                    <a16:creationId xmlns:a16="http://schemas.microsoft.com/office/drawing/2014/main" id="{49AE1B9A-FAD6-444B-AB61-83352CAA0C68}"/>
                  </a:ext>
                </a:extLst>
              </p:cNvPr>
              <p:cNvSpPr/>
              <p:nvPr/>
            </p:nvSpPr>
            <p:spPr>
              <a:xfrm>
                <a:off x="3932915" y="4373160"/>
                <a:ext cx="52829" cy="51322"/>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sz="2000" dirty="0"/>
              </a:p>
            </p:txBody>
          </p:sp>
        </p:grpSp>
      </p:grpSp>
    </p:spTree>
    <p:extLst>
      <p:ext uri="{BB962C8B-B14F-4D97-AF65-F5344CB8AC3E}">
        <p14:creationId xmlns:p14="http://schemas.microsoft.com/office/powerpoint/2010/main" val="169860013"/>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Terminology</a:t>
            </a:r>
          </a:p>
        </p:txBody>
      </p:sp>
      <p:graphicFrame>
        <p:nvGraphicFramePr>
          <p:cNvPr id="56" name="Table 6">
            <a:extLst>
              <a:ext uri="{FF2B5EF4-FFF2-40B4-BE49-F238E27FC236}">
                <a16:creationId xmlns:a16="http://schemas.microsoft.com/office/drawing/2014/main" id="{C6A12215-A43F-4EEC-B2E2-4FC967C5C03E}"/>
              </a:ext>
            </a:extLst>
          </p:cNvPr>
          <p:cNvGraphicFramePr>
            <a:graphicFrameLocks noGrp="1"/>
          </p:cNvGraphicFramePr>
          <p:nvPr/>
        </p:nvGraphicFramePr>
        <p:xfrm>
          <a:off x="427037" y="1192212"/>
          <a:ext cx="5012547" cy="5169535"/>
        </p:xfrm>
        <a:graphic>
          <a:graphicData uri="http://schemas.openxmlformats.org/drawingml/2006/table">
            <a:tbl>
              <a:tblPr firstRow="1" bandRow="1">
                <a:tableStyleId>{5C22544A-7EE6-4342-B048-85BDC9FD1C3A}</a:tableStyleId>
              </a:tblPr>
              <a:tblGrid>
                <a:gridCol w="1389063">
                  <a:extLst>
                    <a:ext uri="{9D8B030D-6E8A-4147-A177-3AD203B41FA5}">
                      <a16:colId xmlns:a16="http://schemas.microsoft.com/office/drawing/2014/main" val="1289156279"/>
                    </a:ext>
                  </a:extLst>
                </a:gridCol>
                <a:gridCol w="3623484">
                  <a:extLst>
                    <a:ext uri="{9D8B030D-6E8A-4147-A177-3AD203B41FA5}">
                      <a16:colId xmlns:a16="http://schemas.microsoft.com/office/drawing/2014/main" val="2759990731"/>
                    </a:ext>
                  </a:extLst>
                </a:gridCol>
              </a:tblGrid>
              <a:tr h="475531">
                <a:tc>
                  <a:txBody>
                    <a:bodyPr/>
                    <a:lstStyle/>
                    <a:p>
                      <a:pPr algn="l"/>
                      <a:r>
                        <a:rPr lang="en-US" sz="1800" b="0" dirty="0">
                          <a:solidFill>
                            <a:schemeClr val="bg1"/>
                          </a:solidFill>
                          <a:latin typeface="+mj-lt"/>
                        </a:rPr>
                        <a:t>Term</a:t>
                      </a:r>
                    </a:p>
                  </a:txBody>
                  <a:tcPr marL="93260" marR="93260" marT="46630" marB="46630"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tc>
                  <a:txBody>
                    <a:bodyPr/>
                    <a:lstStyle/>
                    <a:p>
                      <a:pPr algn="l"/>
                      <a:r>
                        <a:rPr lang="en-US" sz="1800" b="0" dirty="0">
                          <a:solidFill>
                            <a:schemeClr val="bg1"/>
                          </a:solidFill>
                          <a:latin typeface="+mj-lt"/>
                        </a:rPr>
                        <a:t>Description</a:t>
                      </a:r>
                    </a:p>
                  </a:txBody>
                  <a:tcPr marL="93260" marR="93260" marT="46630" marB="46630"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3A5E"/>
                    </a:solidFill>
                  </a:tcPr>
                </a:tc>
                <a:extLst>
                  <a:ext uri="{0D108BD9-81ED-4DB2-BD59-A6C34878D82A}">
                    <a16:rowId xmlns:a16="http://schemas.microsoft.com/office/drawing/2014/main" val="2897835809"/>
                  </a:ext>
                </a:extLst>
              </a:tr>
              <a:tr h="985613">
                <a:tc>
                  <a:txBody>
                    <a:bodyPr/>
                    <a:lstStyle/>
                    <a:p>
                      <a:pPr algn="l"/>
                      <a:r>
                        <a:rPr lang="en-US" sz="1600" dirty="0">
                          <a:solidFill>
                            <a:schemeClr val="tx1"/>
                          </a:solidFill>
                          <a:latin typeface="+mj-lt"/>
                        </a:rPr>
                        <a:t>Pools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Groups of nodes with identical configurations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88139117"/>
                  </a:ext>
                </a:extLst>
              </a:tr>
              <a:tr h="985613">
                <a:tc>
                  <a:txBody>
                    <a:bodyPr/>
                    <a:lstStyle/>
                    <a:p>
                      <a:pPr algn="l"/>
                      <a:r>
                        <a:rPr lang="en-US" sz="1600" dirty="0">
                          <a:solidFill>
                            <a:schemeClr val="tx1"/>
                          </a:solidFill>
                          <a:latin typeface="+mj-lt"/>
                        </a:rPr>
                        <a:t>Nodes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Individual VMs running containerized applications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58439219"/>
                  </a:ext>
                </a:extLst>
              </a:tr>
              <a:tr h="985613">
                <a:tc>
                  <a:txBody>
                    <a:bodyPr/>
                    <a:lstStyle/>
                    <a:p>
                      <a:pPr algn="l"/>
                      <a:r>
                        <a:rPr lang="en-US" sz="1600" dirty="0">
                          <a:solidFill>
                            <a:schemeClr val="tx1"/>
                          </a:solidFill>
                          <a:latin typeface="+mj-lt"/>
                        </a:rPr>
                        <a:t>Pods</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Single instance of an application.</a:t>
                      </a:r>
                      <a:br>
                        <a:rPr lang="en-US" sz="1600" b="0" i="0" u="none" strike="noStrike" dirty="0">
                          <a:solidFill>
                            <a:schemeClr val="tx1"/>
                          </a:solidFill>
                          <a:effectLst/>
                          <a:latin typeface="+mn-lt"/>
                        </a:rPr>
                      </a:br>
                      <a:r>
                        <a:rPr lang="en-US" sz="1600" b="0" i="0" u="none" strike="noStrike" dirty="0">
                          <a:solidFill>
                            <a:schemeClr val="tx1"/>
                          </a:solidFill>
                          <a:effectLst/>
                          <a:latin typeface="+mn-lt"/>
                        </a:rPr>
                        <a:t>A pod can contain multiple containers</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98512727"/>
                  </a:ext>
                </a:extLst>
              </a:tr>
              <a:tr h="985613">
                <a:tc>
                  <a:txBody>
                    <a:bodyPr/>
                    <a:lstStyle/>
                    <a:p>
                      <a:pPr algn="l"/>
                      <a:r>
                        <a:rPr lang="en-US" sz="1600" dirty="0">
                          <a:solidFill>
                            <a:schemeClr val="tx1"/>
                          </a:solidFill>
                          <a:latin typeface="+mj-lt"/>
                        </a:rPr>
                        <a:t>Deployment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1600" b="0" i="0" u="none" strike="noStrike" dirty="0">
                          <a:solidFill>
                            <a:schemeClr val="tx1"/>
                          </a:solidFill>
                          <a:effectLst/>
                          <a:latin typeface="+mn-lt"/>
                        </a:rPr>
                        <a:t>One or more identical pods managed by Kubernetes</a:t>
                      </a:r>
                      <a:r>
                        <a:rPr lang="en-US" sz="1600" b="0" i="0" dirty="0">
                          <a:solidFill>
                            <a:schemeClr val="tx1"/>
                          </a:solidFill>
                          <a:effectLst/>
                          <a:latin typeface="+mn-lt"/>
                        </a:rPr>
                        <a:t>​</a:t>
                      </a: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2684497"/>
                  </a:ext>
                </a:extLst>
              </a:tr>
              <a:tr h="751552">
                <a:tc>
                  <a:txBody>
                    <a:bodyPr/>
                    <a:lstStyle/>
                    <a:p>
                      <a:pPr algn="l"/>
                      <a:r>
                        <a:rPr lang="en-US" sz="1600" dirty="0">
                          <a:solidFill>
                            <a:schemeClr val="tx1"/>
                          </a:solidFill>
                          <a:latin typeface="+mj-lt"/>
                        </a:rPr>
                        <a:t>Manifest</a:t>
                      </a:r>
                    </a:p>
                  </a:txBody>
                  <a:tcPr marL="93260" marR="93260" marT="46630" marB="46630" anchor="ctr">
                    <a:lnL w="6350" cap="flat" cmpd="sng" algn="ctr">
                      <a:solidFill>
                        <a:schemeClr val="bg1">
                          <a:lumMod val="75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l"/>
                      <a:r>
                        <a:rPr lang="en-US" sz="1600" b="0" i="0" u="none" strike="noStrike" dirty="0">
                          <a:solidFill>
                            <a:schemeClr val="tx1"/>
                          </a:solidFill>
                          <a:effectLst/>
                          <a:latin typeface="+mn-lt"/>
                        </a:rPr>
                        <a:t>YAML file describing a deployment</a:t>
                      </a:r>
                      <a:endParaRPr lang="en-US" sz="1600" dirty="0">
                        <a:solidFill>
                          <a:schemeClr val="tx1"/>
                        </a:solidFill>
                        <a:latin typeface="+mn-lt"/>
                      </a:endParaRPr>
                    </a:p>
                  </a:txBody>
                  <a:tcPr marL="93260" marR="93260" marT="46630" marB="46630" anchor="ctr">
                    <a:lnL w="6350" cap="flat" cmpd="sng" algn="ctr">
                      <a:no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8446895"/>
                  </a:ext>
                </a:extLst>
              </a:tr>
            </a:tbl>
          </a:graphicData>
        </a:graphic>
      </p:graphicFrame>
      <p:sp>
        <p:nvSpPr>
          <p:cNvPr id="4" name="Rectangle 3">
            <a:extLst>
              <a:ext uri="{FF2B5EF4-FFF2-40B4-BE49-F238E27FC236}">
                <a16:creationId xmlns:a16="http://schemas.microsoft.com/office/drawing/2014/main" id="{CB978711-4EDF-43DC-B1D6-D6934495E363}"/>
              </a:ext>
              <a:ext uri="{C183D7F6-B498-43B3-948B-1728B52AA6E4}">
                <adec:decorative xmlns:adec="http://schemas.microsoft.com/office/drawing/2017/decorative" val="1"/>
              </a:ext>
            </a:extLst>
          </p:cNvPr>
          <p:cNvSpPr/>
          <p:nvPr/>
        </p:nvSpPr>
        <p:spPr bwMode="auto">
          <a:xfrm>
            <a:off x="5600700" y="1192212"/>
            <a:ext cx="6408737" cy="5169534"/>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49" name="Picture 48" descr="A Pool contains Nodes. Nodes are deployed with a YAML file and contain Pods. Pods have Containers">
            <a:extLst>
              <a:ext uri="{FF2B5EF4-FFF2-40B4-BE49-F238E27FC236}">
                <a16:creationId xmlns:a16="http://schemas.microsoft.com/office/drawing/2014/main" id="{8A31F694-08EF-4C73-A95F-C2C9259922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4536" y="1533569"/>
            <a:ext cx="5961064" cy="4486822"/>
          </a:xfrm>
          <a:prstGeom prst="rect">
            <a:avLst/>
          </a:prstGeom>
        </p:spPr>
      </p:pic>
    </p:spTree>
    <p:extLst>
      <p:ext uri="{BB962C8B-B14F-4D97-AF65-F5344CB8AC3E}">
        <p14:creationId xmlns:p14="http://schemas.microsoft.com/office/powerpoint/2010/main" val="1015645993"/>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Understand AKS Clusters and Nodes</a:t>
            </a:r>
          </a:p>
        </p:txBody>
      </p:sp>
      <p:sp>
        <p:nvSpPr>
          <p:cNvPr id="4" name="Rectangle 3">
            <a:extLst>
              <a:ext uri="{FF2B5EF4-FFF2-40B4-BE49-F238E27FC236}">
                <a16:creationId xmlns:a16="http://schemas.microsoft.com/office/drawing/2014/main" id="{8E2C6DDF-A61F-441B-91D6-830A1EFCBC3C}"/>
              </a:ext>
            </a:extLst>
          </p:cNvPr>
          <p:cNvSpPr/>
          <p:nvPr/>
        </p:nvSpPr>
        <p:spPr>
          <a:xfrm>
            <a:off x="427035"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Azure-managed node provides core Kubernetes services and orchestration</a:t>
            </a:r>
          </a:p>
        </p:txBody>
      </p:sp>
      <p:sp>
        <p:nvSpPr>
          <p:cNvPr id="5" name="Rectangle 4">
            <a:extLst>
              <a:ext uri="{FF2B5EF4-FFF2-40B4-BE49-F238E27FC236}">
                <a16:creationId xmlns:a16="http://schemas.microsoft.com/office/drawing/2014/main" id="{473C1FB5-47EE-4D2B-8A73-13D6AC64C92A}"/>
              </a:ext>
            </a:extLst>
          </p:cNvPr>
          <p:cNvSpPr/>
          <p:nvPr/>
        </p:nvSpPr>
        <p:spPr>
          <a:xfrm>
            <a:off x="4276156" y="5108447"/>
            <a:ext cx="3699384"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Customer-managed nodes run applications and supporting services</a:t>
            </a:r>
          </a:p>
        </p:txBody>
      </p:sp>
      <p:sp>
        <p:nvSpPr>
          <p:cNvPr id="6" name="Rectangle 5">
            <a:extLst>
              <a:ext uri="{FF2B5EF4-FFF2-40B4-BE49-F238E27FC236}">
                <a16:creationId xmlns:a16="http://schemas.microsoft.com/office/drawing/2014/main" id="{5318D4EF-C9C3-4734-9B19-EA16AC3CD273}"/>
              </a:ext>
            </a:extLst>
          </p:cNvPr>
          <p:cNvSpPr/>
          <p:nvPr/>
        </p:nvSpPr>
        <p:spPr>
          <a:xfrm>
            <a:off x="8125082" y="5108447"/>
            <a:ext cx="3884353" cy="125329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t" anchorCtr="0">
            <a:noAutofit/>
          </a:bodyPr>
          <a:lstStyle/>
          <a:p>
            <a:r>
              <a:rPr lang="en-US" sz="2200" dirty="0">
                <a:solidFill>
                  <a:schemeClr val="tx1"/>
                </a:solidFill>
              </a:rPr>
              <a:t>Each individual node is an Azure virtual machine</a:t>
            </a:r>
          </a:p>
        </p:txBody>
      </p:sp>
      <p:sp>
        <p:nvSpPr>
          <p:cNvPr id="3" name="Rectangle 2">
            <a:extLst>
              <a:ext uri="{FF2B5EF4-FFF2-40B4-BE49-F238E27FC236}">
                <a16:creationId xmlns:a16="http://schemas.microsoft.com/office/drawing/2014/main" id="{F087C827-2446-44E1-93A3-B5ACCE187106}"/>
              </a:ext>
              <a:ext uri="{C183D7F6-B498-43B3-948B-1728B52AA6E4}">
                <adec:decorative xmlns:adec="http://schemas.microsoft.com/office/drawing/2017/decorative" val="1"/>
              </a:ext>
            </a:extLst>
          </p:cNvPr>
          <p:cNvSpPr/>
          <p:nvPr/>
        </p:nvSpPr>
        <p:spPr bwMode="auto">
          <a:xfrm>
            <a:off x="427037" y="1192214"/>
            <a:ext cx="11582401" cy="3760786"/>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1" name="Picture 10"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9AFABE64-EBBA-43B0-9467-B885167355FA}"/>
              </a:ext>
            </a:extLst>
          </p:cNvPr>
          <p:cNvPicPr>
            <a:picLocks noChangeAspect="1"/>
          </p:cNvPicPr>
          <p:nvPr/>
        </p:nvPicPr>
        <p:blipFill>
          <a:blip r:embed="rId3"/>
          <a:stretch>
            <a:fillRect/>
          </a:stretch>
        </p:blipFill>
        <p:spPr>
          <a:xfrm>
            <a:off x="465138" y="1487487"/>
            <a:ext cx="11171139" cy="2706504"/>
          </a:xfrm>
          <a:prstGeom prst="rect">
            <a:avLst/>
          </a:prstGeom>
        </p:spPr>
      </p:pic>
    </p:spTree>
    <p:extLst>
      <p:ext uri="{BB962C8B-B14F-4D97-AF65-F5344CB8AC3E}">
        <p14:creationId xmlns:p14="http://schemas.microsoft.com/office/powerpoint/2010/main" val="1879403739"/>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a:xfrm>
            <a:off x="465138" y="632779"/>
            <a:ext cx="11533187" cy="430887"/>
          </a:xfrm>
        </p:spPr>
        <p:txBody>
          <a:bodyPr/>
          <a:lstStyle/>
          <a:p>
            <a:pPr>
              <a:lnSpc>
                <a:spcPct val="100000"/>
              </a:lnSpc>
            </a:pPr>
            <a:r>
              <a:rPr lang="en-US" spc="0" dirty="0"/>
              <a:t>Configure AKS Storage</a:t>
            </a:r>
          </a:p>
        </p:txBody>
      </p:sp>
      <p:sp>
        <p:nvSpPr>
          <p:cNvPr id="3" name="Rectangle 2">
            <a:extLst>
              <a:ext uri="{FF2B5EF4-FFF2-40B4-BE49-F238E27FC236}">
                <a16:creationId xmlns:a16="http://schemas.microsoft.com/office/drawing/2014/main" id="{71BADB41-2DEF-41FC-8AD0-68219FB08909}"/>
              </a:ext>
            </a:extLst>
          </p:cNvPr>
          <p:cNvSpPr/>
          <p:nvPr/>
        </p:nvSpPr>
        <p:spPr>
          <a:xfrm>
            <a:off x="427038" y="1192213"/>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on the node is fast and simple to use</a:t>
            </a:r>
          </a:p>
        </p:txBody>
      </p:sp>
      <p:sp>
        <p:nvSpPr>
          <p:cNvPr id="4" name="Rectangle 3">
            <a:extLst>
              <a:ext uri="{FF2B5EF4-FFF2-40B4-BE49-F238E27FC236}">
                <a16:creationId xmlns:a16="http://schemas.microsoft.com/office/drawing/2014/main" id="{CE5656D3-7333-4FA2-A451-8C7A05378695}"/>
              </a:ext>
            </a:extLst>
          </p:cNvPr>
          <p:cNvSpPr/>
          <p:nvPr/>
        </p:nvSpPr>
        <p:spPr>
          <a:xfrm>
            <a:off x="427038" y="2567088"/>
            <a:ext cx="4416552" cy="111568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Local storage might not be available after the pod is deleted</a:t>
            </a:r>
          </a:p>
        </p:txBody>
      </p:sp>
      <p:sp>
        <p:nvSpPr>
          <p:cNvPr id="5" name="Rectangle 4">
            <a:extLst>
              <a:ext uri="{FF2B5EF4-FFF2-40B4-BE49-F238E27FC236}">
                <a16:creationId xmlns:a16="http://schemas.microsoft.com/office/drawing/2014/main" id="{15B8AD9D-D825-4135-9F58-7C6653A0F4EE}"/>
              </a:ext>
            </a:extLst>
          </p:cNvPr>
          <p:cNvSpPr/>
          <p:nvPr/>
        </p:nvSpPr>
        <p:spPr>
          <a:xfrm>
            <a:off x="427038" y="3829214"/>
            <a:ext cx="4416552" cy="1115681"/>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Multiple pods may share data volumes</a:t>
            </a:r>
          </a:p>
        </p:txBody>
      </p:sp>
      <p:sp>
        <p:nvSpPr>
          <p:cNvPr id="7" name="Rectangle 6">
            <a:extLst>
              <a:ext uri="{FF2B5EF4-FFF2-40B4-BE49-F238E27FC236}">
                <a16:creationId xmlns:a16="http://schemas.microsoft.com/office/drawing/2014/main" id="{879451D1-3D81-4C25-B5D7-CE436747DF06}"/>
              </a:ext>
            </a:extLst>
          </p:cNvPr>
          <p:cNvSpPr/>
          <p:nvPr/>
        </p:nvSpPr>
        <p:spPr>
          <a:xfrm>
            <a:off x="427038" y="5091341"/>
            <a:ext cx="4416552" cy="122842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37160" rIns="182880" bIns="137160" numCol="1" spcCol="0" rtlCol="0" fromWordArt="0" anchor="ctr" anchorCtr="0" forceAA="0" compatLnSpc="1">
            <a:prstTxWarp prst="textNoShape">
              <a:avLst/>
            </a:prstTxWarp>
            <a:noAutofit/>
          </a:bodyPr>
          <a:lstStyle/>
          <a:p>
            <a:pPr>
              <a:spcBef>
                <a:spcPts val="300"/>
              </a:spcBef>
              <a:spcAft>
                <a:spcPts val="600"/>
              </a:spcAft>
            </a:pPr>
            <a:r>
              <a:rPr lang="en-US" sz="2000" dirty="0">
                <a:solidFill>
                  <a:schemeClr val="tx1"/>
                </a:solidFill>
                <a:cs typeface="Segoe UI Semilight"/>
              </a:rPr>
              <a:t>Storage could potentially be reattached to another pod</a:t>
            </a:r>
          </a:p>
        </p:txBody>
      </p:sp>
      <p:sp>
        <p:nvSpPr>
          <p:cNvPr id="11" name="Rectangle 10">
            <a:extLst>
              <a:ext uri="{FF2B5EF4-FFF2-40B4-BE49-F238E27FC236}">
                <a16:creationId xmlns:a16="http://schemas.microsoft.com/office/drawing/2014/main" id="{D8509463-9F36-4310-BEEB-69C460542E4C}"/>
              </a:ext>
              <a:ext uri="{C183D7F6-B498-43B3-948B-1728B52AA6E4}">
                <adec:decorative xmlns:adec="http://schemas.microsoft.com/office/drawing/2017/decorative" val="1"/>
              </a:ext>
            </a:extLst>
          </p:cNvPr>
          <p:cNvSpPr/>
          <p:nvPr/>
        </p:nvSpPr>
        <p:spPr bwMode="auto">
          <a:xfrm>
            <a:off x="4991100" y="1192213"/>
            <a:ext cx="7018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9" name="Picture 8" descr="An AKS cluster has a cluster manager and a node with pod. Both are using a persistent volume to store managed disk premium storage and azure files standard storage">
            <a:extLst>
              <a:ext uri="{FF2B5EF4-FFF2-40B4-BE49-F238E27FC236}">
                <a16:creationId xmlns:a16="http://schemas.microsoft.com/office/drawing/2014/main" id="{B00976C7-F17A-4F91-A9C4-55C9821E7D27}"/>
              </a:ext>
            </a:extLst>
          </p:cNvPr>
          <p:cNvPicPr>
            <a:picLocks noChangeAspect="1"/>
          </p:cNvPicPr>
          <p:nvPr/>
        </p:nvPicPr>
        <p:blipFill>
          <a:blip r:embed="rId3"/>
          <a:stretch>
            <a:fillRect/>
          </a:stretch>
        </p:blipFill>
        <p:spPr>
          <a:xfrm>
            <a:off x="5480050" y="1476119"/>
            <a:ext cx="6235700" cy="4706189"/>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47417-C736-4B6B-C1F0-53F0D29024F8}"/>
              </a:ext>
            </a:extLst>
          </p:cNvPr>
          <p:cNvSpPr>
            <a:spLocks noGrp="1"/>
          </p:cNvSpPr>
          <p:nvPr>
            <p:ph type="title"/>
          </p:nvPr>
        </p:nvSpPr>
        <p:spPr>
          <a:xfrm>
            <a:off x="465139" y="632779"/>
            <a:ext cx="5650938" cy="764633"/>
          </a:xfrm>
        </p:spPr>
        <p:txBody>
          <a:bodyPr/>
          <a:lstStyle/>
          <a:p>
            <a:r>
              <a:rPr lang="en-US" sz="1600" i="0" dirty="0">
                <a:solidFill>
                  <a:srgbClr val="161616"/>
                </a:solidFill>
                <a:effectLst/>
                <a:latin typeface="Segoe UI" panose="020B0502040204020203" pitchFamily="34" charset="0"/>
              </a:rPr>
              <a:t>Persistent volume claim that uses the </a:t>
            </a:r>
            <a:r>
              <a:rPr lang="en-US" sz="1600" i="1" dirty="0">
                <a:solidFill>
                  <a:srgbClr val="161616"/>
                </a:solidFill>
                <a:effectLst/>
                <a:latin typeface="Segoe UI" panose="020B0502040204020203" pitchFamily="34" charset="0"/>
              </a:rPr>
              <a:t>managed-premium</a:t>
            </a:r>
            <a:r>
              <a:rPr lang="en-US" sz="1600" i="0" dirty="0">
                <a:solidFill>
                  <a:srgbClr val="161616"/>
                </a:solidFill>
                <a:effectLst/>
                <a:latin typeface="Segoe UI" panose="020B0502040204020203" pitchFamily="34" charset="0"/>
              </a:rPr>
              <a:t> storage class and requests an Azure Disk that is </a:t>
            </a:r>
            <a:r>
              <a:rPr lang="en-US" sz="1600" i="1" dirty="0">
                <a:solidFill>
                  <a:srgbClr val="161616"/>
                </a:solidFill>
                <a:effectLst/>
                <a:latin typeface="Segoe UI" panose="020B0502040204020203" pitchFamily="34" charset="0"/>
              </a:rPr>
              <a:t>5Gi</a:t>
            </a:r>
            <a:r>
              <a:rPr lang="en-US" sz="1600" i="0" dirty="0">
                <a:solidFill>
                  <a:srgbClr val="161616"/>
                </a:solidFill>
                <a:effectLst/>
                <a:latin typeface="Segoe UI" panose="020B0502040204020203" pitchFamily="34" charset="0"/>
              </a:rPr>
              <a:t> in size:</a:t>
            </a:r>
            <a:endParaRPr lang="en-US" sz="1600" dirty="0"/>
          </a:p>
        </p:txBody>
      </p:sp>
      <p:pic>
        <p:nvPicPr>
          <p:cNvPr id="4" name="Picture 3">
            <a:extLst>
              <a:ext uri="{FF2B5EF4-FFF2-40B4-BE49-F238E27FC236}">
                <a16:creationId xmlns:a16="http://schemas.microsoft.com/office/drawing/2014/main" id="{7422F7F3-DA49-3810-4F3F-E32125693861}"/>
              </a:ext>
            </a:extLst>
          </p:cNvPr>
          <p:cNvPicPr>
            <a:picLocks noChangeAspect="1"/>
          </p:cNvPicPr>
          <p:nvPr/>
        </p:nvPicPr>
        <p:blipFill>
          <a:blip r:embed="rId3"/>
          <a:stretch>
            <a:fillRect/>
          </a:stretch>
        </p:blipFill>
        <p:spPr>
          <a:xfrm>
            <a:off x="465138" y="1589451"/>
            <a:ext cx="5181866" cy="289574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 name="Title 1">
            <a:extLst>
              <a:ext uri="{FF2B5EF4-FFF2-40B4-BE49-F238E27FC236}">
                <a16:creationId xmlns:a16="http://schemas.microsoft.com/office/drawing/2014/main" id="{E0F202D7-BC87-0902-0950-1F5B54A93252}"/>
              </a:ext>
            </a:extLst>
          </p:cNvPr>
          <p:cNvSpPr txBox="1">
            <a:spLocks/>
          </p:cNvSpPr>
          <p:nvPr/>
        </p:nvSpPr>
        <p:spPr>
          <a:xfrm>
            <a:off x="6320399" y="686621"/>
            <a:ext cx="5650938" cy="764633"/>
          </a:xfrm>
          <a:prstGeom prst="rect">
            <a:avLst/>
          </a:prstGeom>
        </p:spPr>
        <p:txBody>
          <a:bodyPr vert="horz" wrap="square" lIns="0" tIns="0" rIns="0" bIns="0" rtlCol="0" anchor="t">
            <a:spAutoFit/>
          </a:bodyPr>
          <a:lstStyle>
            <a:lvl1pPr algn="l" defTabSz="932742" rtl="0" eaLnBrk="1" latinLnBrk="0" hangingPunct="1">
              <a:lnSpc>
                <a:spcPts val="3200"/>
              </a:lnSpc>
              <a:spcBef>
                <a:spcPct val="0"/>
              </a:spcBef>
              <a:buNone/>
              <a:defRPr lang="en-US" sz="2800" b="0" strike="noStrike" kern="1200" cap="none" spc="-50" baseline="0">
                <a:ln w="3175">
                  <a:noFill/>
                </a:ln>
                <a:solidFill>
                  <a:srgbClr val="000000"/>
                </a:solidFill>
                <a:effectLst/>
                <a:latin typeface="+mj-lt"/>
                <a:ea typeface="+mn-ea"/>
                <a:cs typeface="Segoe UI" pitchFamily="34" charset="0"/>
              </a:defRPr>
            </a:lvl1pPr>
          </a:lstStyle>
          <a:p>
            <a:r>
              <a:rPr lang="en-US" sz="1600" dirty="0">
                <a:solidFill>
                  <a:srgbClr val="161616"/>
                </a:solidFill>
                <a:latin typeface="Segoe UI" panose="020B0502040204020203" pitchFamily="34" charset="0"/>
              </a:rPr>
              <a:t>Previously created </a:t>
            </a:r>
            <a:r>
              <a:rPr lang="en-US" sz="1600" b="0" i="0" dirty="0">
                <a:solidFill>
                  <a:srgbClr val="161616"/>
                </a:solidFill>
                <a:effectLst/>
                <a:latin typeface="Segoe UI" panose="020B0502040204020203" pitchFamily="34" charset="0"/>
              </a:rPr>
              <a:t>persistent volume claim </a:t>
            </a:r>
            <a:r>
              <a:rPr lang="en-US" sz="1600" dirty="0">
                <a:solidFill>
                  <a:srgbClr val="161616"/>
                </a:solidFill>
                <a:latin typeface="Segoe UI" panose="020B0502040204020203" pitchFamily="34" charset="0"/>
              </a:rPr>
              <a:t>being used to </a:t>
            </a:r>
            <a:r>
              <a:rPr lang="en-US" sz="1600" b="0" i="0" dirty="0">
                <a:solidFill>
                  <a:srgbClr val="161616"/>
                </a:solidFill>
                <a:effectLst/>
                <a:latin typeface="Segoe UI" panose="020B0502040204020203" pitchFamily="34" charset="0"/>
              </a:rPr>
              <a:t>mount a volume in a pod definition:</a:t>
            </a:r>
            <a:endParaRPr lang="en-US" sz="2400" dirty="0"/>
          </a:p>
        </p:txBody>
      </p:sp>
      <p:pic>
        <p:nvPicPr>
          <p:cNvPr id="7" name="Picture 6">
            <a:extLst>
              <a:ext uri="{FF2B5EF4-FFF2-40B4-BE49-F238E27FC236}">
                <a16:creationId xmlns:a16="http://schemas.microsoft.com/office/drawing/2014/main" id="{F37D34E7-CBC5-0A5B-9058-035D3E86F41F}"/>
              </a:ext>
            </a:extLst>
          </p:cNvPr>
          <p:cNvPicPr>
            <a:picLocks noChangeAspect="1"/>
          </p:cNvPicPr>
          <p:nvPr/>
        </p:nvPicPr>
        <p:blipFill>
          <a:blip r:embed="rId4"/>
          <a:stretch>
            <a:fillRect/>
          </a:stretch>
        </p:blipFill>
        <p:spPr>
          <a:xfrm>
            <a:off x="6320399" y="1589451"/>
            <a:ext cx="5359675" cy="36831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30479805"/>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a:t>
            </a:r>
          </a:p>
        </p:txBody>
      </p:sp>
      <p:sp>
        <p:nvSpPr>
          <p:cNvPr id="3" name="Rectangle 2">
            <a:extLst>
              <a:ext uri="{FF2B5EF4-FFF2-40B4-BE49-F238E27FC236}">
                <a16:creationId xmlns:a16="http://schemas.microsoft.com/office/drawing/2014/main" id="{8667C93B-1EA7-4807-9F9E-513EEA4A1B01}"/>
              </a:ext>
            </a:extLst>
          </p:cNvPr>
          <p:cNvSpPr/>
          <p:nvPr/>
        </p:nvSpPr>
        <p:spPr>
          <a:xfrm>
            <a:off x="427038" y="1192213"/>
            <a:ext cx="4297680" cy="1228429"/>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Applications might grow beyond the capacity of a single pod</a:t>
            </a:r>
            <a:endParaRPr lang="en-US" sz="2000" dirty="0">
              <a:solidFill>
                <a:schemeClr val="tx1"/>
              </a:solidFill>
            </a:endParaRPr>
          </a:p>
        </p:txBody>
      </p:sp>
      <p:sp>
        <p:nvSpPr>
          <p:cNvPr id="4" name="Rectangle 3">
            <a:extLst>
              <a:ext uri="{FF2B5EF4-FFF2-40B4-BE49-F238E27FC236}">
                <a16:creationId xmlns:a16="http://schemas.microsoft.com/office/drawing/2014/main" id="{E07A898E-D804-4E10-A4E9-D2D4E6E3DFBF}"/>
              </a:ext>
            </a:extLst>
          </p:cNvPr>
          <p:cNvSpPr/>
          <p:nvPr/>
        </p:nvSpPr>
        <p:spPr>
          <a:xfrm>
            <a:off x="427038" y="2567087"/>
            <a:ext cx="4297680" cy="110729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Kubernetes has built-in autoscalers </a:t>
            </a:r>
          </a:p>
        </p:txBody>
      </p:sp>
      <p:sp>
        <p:nvSpPr>
          <p:cNvPr id="5" name="Rectangle 4">
            <a:extLst>
              <a:ext uri="{FF2B5EF4-FFF2-40B4-BE49-F238E27FC236}">
                <a16:creationId xmlns:a16="http://schemas.microsoft.com/office/drawing/2014/main" id="{3A455FA3-9C96-4214-BEF0-D728FD794447}"/>
              </a:ext>
            </a:extLst>
          </p:cNvPr>
          <p:cNvSpPr/>
          <p:nvPr/>
        </p:nvSpPr>
        <p:spPr>
          <a:xfrm>
            <a:off x="427038" y="3881391"/>
            <a:ext cx="4297680" cy="116878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Cluster autoscaler scales based on compute resources</a:t>
            </a:r>
            <a:endParaRPr lang="en-US" sz="2000" dirty="0">
              <a:solidFill>
                <a:schemeClr val="tx1"/>
              </a:solidFill>
            </a:endParaRPr>
          </a:p>
        </p:txBody>
      </p:sp>
      <p:sp>
        <p:nvSpPr>
          <p:cNvPr id="7" name="Rectangle 6">
            <a:extLst>
              <a:ext uri="{FF2B5EF4-FFF2-40B4-BE49-F238E27FC236}">
                <a16:creationId xmlns:a16="http://schemas.microsoft.com/office/drawing/2014/main" id="{4C34EBE4-109F-49A9-9146-B2184355EB08}"/>
              </a:ext>
            </a:extLst>
          </p:cNvPr>
          <p:cNvSpPr/>
          <p:nvPr/>
        </p:nvSpPr>
        <p:spPr>
          <a:xfrm>
            <a:off x="427038" y="5257185"/>
            <a:ext cx="4297680" cy="1104561"/>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r>
              <a:rPr lang="en-US" sz="2000" dirty="0">
                <a:solidFill>
                  <a:schemeClr val="tx1"/>
                </a:solidFill>
                <a:cs typeface="Segoe UI Semilight"/>
              </a:rPr>
              <a:t>Horizontal pod autoscaler scales based on metrics</a:t>
            </a:r>
          </a:p>
        </p:txBody>
      </p:sp>
      <p:sp>
        <p:nvSpPr>
          <p:cNvPr id="6" name="Rectangle 5">
            <a:extLst>
              <a:ext uri="{FF2B5EF4-FFF2-40B4-BE49-F238E27FC236}">
                <a16:creationId xmlns:a16="http://schemas.microsoft.com/office/drawing/2014/main" id="{3917016F-7626-42E5-8C10-0482425C1C42}"/>
              </a:ext>
              <a:ext uri="{C183D7F6-B498-43B3-948B-1728B52AA6E4}">
                <adec:decorative xmlns:adec="http://schemas.microsoft.com/office/drawing/2017/decorative" val="1"/>
              </a:ext>
            </a:extLst>
          </p:cNvPr>
          <p:cNvSpPr/>
          <p:nvPr/>
        </p:nvSpPr>
        <p:spPr bwMode="auto">
          <a:xfrm>
            <a:off x="4864100" y="1192213"/>
            <a:ext cx="7145337" cy="5169533"/>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 name="Picture 9" descr="Diagram showing cluster autoscaler and horizontal pod autoscaler">
            <a:extLst>
              <a:ext uri="{FF2B5EF4-FFF2-40B4-BE49-F238E27FC236}">
                <a16:creationId xmlns:a16="http://schemas.microsoft.com/office/drawing/2014/main" id="{32840113-6E8F-45D6-8EAE-AFEC1D9C04A2}"/>
              </a:ext>
            </a:extLst>
          </p:cNvPr>
          <p:cNvPicPr>
            <a:picLocks noChangeAspect="1"/>
          </p:cNvPicPr>
          <p:nvPr/>
        </p:nvPicPr>
        <p:blipFill>
          <a:blip r:embed="rId3"/>
          <a:stretch>
            <a:fillRect/>
          </a:stretch>
        </p:blipFill>
        <p:spPr>
          <a:xfrm>
            <a:off x="5379243" y="1590628"/>
            <a:ext cx="6115050" cy="4581525"/>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Configure AKS Scaling to ACI (optional)</a:t>
            </a:r>
          </a:p>
        </p:txBody>
      </p:sp>
      <p:sp>
        <p:nvSpPr>
          <p:cNvPr id="14" name="Rectangle 13">
            <a:extLst>
              <a:ext uri="{FF2B5EF4-FFF2-40B4-BE49-F238E27FC236}">
                <a16:creationId xmlns:a16="http://schemas.microsoft.com/office/drawing/2014/main" id="{6D21D500-0B5A-4A25-ACEE-EFF7C55CDA5F}"/>
              </a:ext>
            </a:extLst>
          </p:cNvPr>
          <p:cNvSpPr/>
          <p:nvPr/>
        </p:nvSpPr>
        <p:spPr>
          <a:xfrm>
            <a:off x="427037" y="1192214"/>
            <a:ext cx="11582401" cy="640080"/>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37160" tIns="91440" rIns="137160" bIns="91440" numCol="1" spcCol="1270" anchor="ctr" anchorCtr="0">
            <a:noAutofit/>
          </a:bodyPr>
          <a:lstStyle/>
          <a:p>
            <a:pPr>
              <a:buNone/>
            </a:pPr>
            <a:r>
              <a:rPr lang="en-US" sz="2000" dirty="0">
                <a:solidFill>
                  <a:schemeClr val="tx1"/>
                </a:solidFill>
                <a:cs typeface="Segoe UI Semilight"/>
              </a:rPr>
              <a:t>If you need to rapidly grow your AKS cluster, you can create new pods in Azure Container Instances </a:t>
            </a:r>
            <a:endParaRPr lang="en-US" sz="2000" dirty="0">
              <a:solidFill>
                <a:schemeClr val="tx1"/>
              </a:solidFill>
            </a:endParaRPr>
          </a:p>
        </p:txBody>
      </p:sp>
      <p:sp>
        <p:nvSpPr>
          <p:cNvPr id="3" name="Rectangle 2">
            <a:extLst>
              <a:ext uri="{FF2B5EF4-FFF2-40B4-BE49-F238E27FC236}">
                <a16:creationId xmlns:a16="http://schemas.microsoft.com/office/drawing/2014/main" id="{8241E931-3517-4C20-B36F-8AC4FC3E921A}"/>
              </a:ext>
              <a:ext uri="{C183D7F6-B498-43B3-948B-1728B52AA6E4}">
                <adec:decorative xmlns:adec="http://schemas.microsoft.com/office/drawing/2017/decorative" val="1"/>
              </a:ext>
            </a:extLst>
          </p:cNvPr>
          <p:cNvSpPr/>
          <p:nvPr/>
        </p:nvSpPr>
        <p:spPr bwMode="auto">
          <a:xfrm>
            <a:off x="427037" y="1980567"/>
            <a:ext cx="11582401" cy="4381179"/>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cs typeface="Segoe UI" pitchFamily="34" charset="0"/>
            </a:endParaRPr>
          </a:p>
        </p:txBody>
      </p:sp>
      <p:pic>
        <p:nvPicPr>
          <p:cNvPr id="1026" name="Picture 2" descr="An AKS cluster uses rapid burst scaling to create pods in an Azure container instance.">
            <a:extLst>
              <a:ext uri="{FF2B5EF4-FFF2-40B4-BE49-F238E27FC236}">
                <a16:creationId xmlns:a16="http://schemas.microsoft.com/office/drawing/2014/main" id="{04BC0811-E167-440E-AE8D-017EDC2745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138" y="2276042"/>
            <a:ext cx="11201477" cy="3790228"/>
          </a:xfrm>
          <a:prstGeom prst="rect">
            <a:avLst/>
          </a:prstGeom>
          <a:noFill/>
        </p:spPr>
      </p:pic>
    </p:spTree>
    <p:extLst>
      <p:ext uri="{BB962C8B-B14F-4D97-AF65-F5344CB8AC3E}">
        <p14:creationId xmlns:p14="http://schemas.microsoft.com/office/powerpoint/2010/main" val="5602844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38" y="632779"/>
            <a:ext cx="11533187" cy="430887"/>
          </a:xfrm>
        </p:spPr>
        <p:txBody>
          <a:bodyPr/>
          <a:lstStyle/>
          <a:p>
            <a:pPr>
              <a:lnSpc>
                <a:spcPct val="100000"/>
              </a:lnSpc>
            </a:pPr>
            <a:r>
              <a:rPr lang="en-IE" spc="0" dirty="0">
                <a:solidFill>
                  <a:schemeClr val="tx1"/>
                </a:solidFill>
              </a:rPr>
              <a:t>Demonstration – Deploy Azure Kubernetes Service (optional)</a:t>
            </a:r>
            <a:endParaRPr lang="en-US" spc="0" dirty="0">
              <a:solidFill>
                <a:schemeClr val="tx1"/>
              </a:solidFill>
            </a:endParaRPr>
          </a:p>
        </p:txBody>
      </p:sp>
      <p:sp>
        <p:nvSpPr>
          <p:cNvPr id="3" name="Rectangle 2">
            <a:extLst>
              <a:ext uri="{FF2B5EF4-FFF2-40B4-BE49-F238E27FC236}">
                <a16:creationId xmlns:a16="http://schemas.microsoft.com/office/drawing/2014/main" id="{8C9B026D-AED6-4194-9922-5AF089B4B807}"/>
              </a:ext>
            </a:extLst>
          </p:cNvPr>
          <p:cNvSpPr/>
          <p:nvPr/>
        </p:nvSpPr>
        <p:spPr>
          <a:xfrm>
            <a:off x="427037" y="1493134"/>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pPr>
              <a:tabLst>
                <a:tab pos="526205" algn="l"/>
              </a:tabLst>
            </a:pPr>
            <a:r>
              <a:rPr lang="en-US" sz="2400" dirty="0">
                <a:solidFill>
                  <a:schemeClr val="tx1"/>
                </a:solidFill>
                <a:cs typeface="Segoe UI Semilight"/>
              </a:rPr>
              <a:t>Create a Kubernetes service</a:t>
            </a:r>
            <a:endParaRPr lang="en-US" sz="2400" dirty="0">
              <a:solidFill>
                <a:schemeClr val="tx1"/>
              </a:solidFill>
              <a:cs typeface="Segoe UI Semilight" panose="020B0402040204020203" pitchFamily="34" charset="0"/>
            </a:endParaRPr>
          </a:p>
        </p:txBody>
      </p:sp>
      <p:sp>
        <p:nvSpPr>
          <p:cNvPr id="4" name="Rectangle 3">
            <a:extLst>
              <a:ext uri="{FF2B5EF4-FFF2-40B4-BE49-F238E27FC236}">
                <a16:creationId xmlns:a16="http://schemas.microsoft.com/office/drawing/2014/main" id="{00EDDF23-A63D-4926-8BCE-0145348CFA30}"/>
              </a:ext>
            </a:extLst>
          </p:cNvPr>
          <p:cNvSpPr/>
          <p:nvPr/>
        </p:nvSpPr>
        <p:spPr>
          <a:xfrm>
            <a:off x="427037" y="3228489"/>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Connect</a:t>
            </a:r>
            <a:br>
              <a:rPr lang="en-US" sz="2400" dirty="0">
                <a:solidFill>
                  <a:schemeClr val="tx1"/>
                </a:solidFill>
                <a:cs typeface="Segoe UI Semilight"/>
              </a:rPr>
            </a:br>
            <a:r>
              <a:rPr lang="en-US" sz="2400" dirty="0">
                <a:solidFill>
                  <a:schemeClr val="tx1"/>
                </a:solidFill>
                <a:cs typeface="Segoe UI Semilight"/>
              </a:rPr>
              <a:t>to the cluster</a:t>
            </a:r>
          </a:p>
        </p:txBody>
      </p:sp>
      <p:sp>
        <p:nvSpPr>
          <p:cNvPr id="5" name="Rectangle 4">
            <a:extLst>
              <a:ext uri="{FF2B5EF4-FFF2-40B4-BE49-F238E27FC236}">
                <a16:creationId xmlns:a16="http://schemas.microsoft.com/office/drawing/2014/main" id="{07C8DF73-1D4B-4A21-AE4F-6D2C8E9C7439}"/>
              </a:ext>
            </a:extLst>
          </p:cNvPr>
          <p:cNvSpPr/>
          <p:nvPr/>
        </p:nvSpPr>
        <p:spPr>
          <a:xfrm>
            <a:off x="427037" y="4905573"/>
            <a:ext cx="3040062" cy="1462123"/>
          </a:xfrm>
          <a:prstGeom prst="rect">
            <a:avLst/>
          </a:prstGeom>
          <a:solidFill>
            <a:schemeClr val="bg1">
              <a:lumMod val="95000"/>
            </a:schemeClr>
          </a:solidFill>
          <a:ln w="190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400" dirty="0">
                <a:solidFill>
                  <a:schemeClr val="tx1"/>
                </a:solidFill>
                <a:cs typeface="Segoe UI Semilight"/>
              </a:rPr>
              <a:t>Test the applications</a:t>
            </a:r>
            <a:endParaRPr lang="en-US" sz="2400" dirty="0">
              <a:solidFill>
                <a:schemeClr val="tx1"/>
              </a:solidFill>
            </a:endParaRPr>
          </a:p>
        </p:txBody>
      </p:sp>
      <p:sp>
        <p:nvSpPr>
          <p:cNvPr id="6" name="Rectangle 5">
            <a:extLst>
              <a:ext uri="{FF2B5EF4-FFF2-40B4-BE49-F238E27FC236}">
                <a16:creationId xmlns:a16="http://schemas.microsoft.com/office/drawing/2014/main" id="{9126B9FB-CF12-4349-9577-08FA73B11B48}"/>
              </a:ext>
              <a:ext uri="{C183D7F6-B498-43B3-948B-1728B52AA6E4}">
                <adec:decorative xmlns:adec="http://schemas.microsoft.com/office/drawing/2017/decorative" val="1"/>
              </a:ext>
            </a:extLst>
          </p:cNvPr>
          <p:cNvSpPr/>
          <p:nvPr/>
        </p:nvSpPr>
        <p:spPr bwMode="auto">
          <a:xfrm>
            <a:off x="3626138" y="1493134"/>
            <a:ext cx="8383300" cy="4868612"/>
          </a:xfrm>
          <a:prstGeom prst="rect">
            <a:avLst/>
          </a:prstGeom>
          <a:noFill/>
          <a:ln w="190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IN"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6" descr="Screenshot of the Azure Voting App created in the demonstration">
            <a:extLst>
              <a:ext uri="{FF2B5EF4-FFF2-40B4-BE49-F238E27FC236}">
                <a16:creationId xmlns:a16="http://schemas.microsoft.com/office/drawing/2014/main" id="{CF6C799F-E534-40A1-A3A9-948A5808D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17199" y="1670481"/>
            <a:ext cx="5443493" cy="4344426"/>
          </a:xfrm>
          <a:prstGeom prst="rect">
            <a:avLst/>
          </a:prstGeom>
          <a:ln>
            <a:no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pPr>
              <a:lnSpc>
                <a:spcPct val="100000"/>
              </a:lnSpc>
            </a:pPr>
            <a:r>
              <a:rPr lang="en-US" spc="0" dirty="0"/>
              <a:t>Before Getting into App Service Plans (ASPs) ..</a:t>
            </a:r>
          </a:p>
        </p:txBody>
      </p:sp>
      <p:sp>
        <p:nvSpPr>
          <p:cNvPr id="2" name="TextBox 1">
            <a:extLst>
              <a:ext uri="{FF2B5EF4-FFF2-40B4-BE49-F238E27FC236}">
                <a16:creationId xmlns:a16="http://schemas.microsoft.com/office/drawing/2014/main" id="{7F5A2E3A-C966-BA52-D48B-7EAC28D71EB4}"/>
              </a:ext>
            </a:extLst>
          </p:cNvPr>
          <p:cNvSpPr txBox="1"/>
          <p:nvPr/>
        </p:nvSpPr>
        <p:spPr>
          <a:xfrm>
            <a:off x="545690" y="1696065"/>
            <a:ext cx="11233355" cy="3825663"/>
          </a:xfrm>
          <a:prstGeom prst="rect">
            <a:avLst/>
          </a:prstGeom>
          <a:noFill/>
        </p:spPr>
        <p:txBody>
          <a:bodyPr wrap="square" lIns="182880" tIns="146304" rIns="182880" bIns="146304" rtlCol="0">
            <a:spAutoFit/>
          </a:bodyPr>
          <a:lstStyle/>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Web Applications need Web Servers before they can be accessed.</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Linux/Windows </a:t>
            </a:r>
            <a:r>
              <a:rPr lang="en-US" sz="2400" dirty="0" err="1">
                <a:gradFill>
                  <a:gsLst>
                    <a:gs pos="2917">
                      <a:schemeClr val="tx1"/>
                    </a:gs>
                    <a:gs pos="30000">
                      <a:schemeClr val="tx1"/>
                    </a:gs>
                  </a:gsLst>
                  <a:lin ang="5400000" scaled="0"/>
                </a:gradFill>
              </a:rPr>
              <a:t>OpenSource</a:t>
            </a:r>
            <a:r>
              <a:rPr lang="en-US" sz="2400" dirty="0">
                <a:gradFill>
                  <a:gsLst>
                    <a:gs pos="2917">
                      <a:schemeClr val="tx1"/>
                    </a:gs>
                    <a:gs pos="30000">
                      <a:schemeClr val="tx1"/>
                    </a:gs>
                  </a:gsLst>
                  <a:lin ang="5400000" scaled="0"/>
                </a:gradFill>
              </a:rPr>
              <a:t> Web Servers: Apache Tomcat, Nginx, etc.</a:t>
            </a:r>
          </a:p>
          <a:p>
            <a:pPr marL="1275642" lvl="2"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Nginx is beta version on Windows</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Native Windows Web Server: Internet Information Services (IIS)</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Multiple Web Applications can be hosted on a single webserver</a:t>
            </a:r>
          </a:p>
          <a:p>
            <a:pPr marL="342900"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There are two ways a web servers can send the request to a specific web application:</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Each web application is hosted on a different port, OR</a:t>
            </a:r>
          </a:p>
          <a:p>
            <a:pPr marL="809271" lvl="1" indent="-342900">
              <a:lnSpc>
                <a:spcPct val="90000"/>
              </a:lnSpc>
              <a:spcAft>
                <a:spcPts val="600"/>
              </a:spcAft>
              <a:buFont typeface="Arial" panose="020B0604020202020204" pitchFamily="34" charset="0"/>
              <a:buChar char="•"/>
            </a:pPr>
            <a:r>
              <a:rPr lang="en-US" sz="2400" dirty="0">
                <a:gradFill>
                  <a:gsLst>
                    <a:gs pos="2917">
                      <a:schemeClr val="tx1"/>
                    </a:gs>
                    <a:gs pos="30000">
                      <a:schemeClr val="tx1"/>
                    </a:gs>
                  </a:gsLst>
                  <a:lin ang="5400000" scaled="0"/>
                </a:gradFill>
              </a:rPr>
              <a:t>Each web application has a different host address (host header)</a:t>
            </a:r>
          </a:p>
        </p:txBody>
      </p:sp>
    </p:spTree>
    <p:extLst>
      <p:ext uri="{BB962C8B-B14F-4D97-AF65-F5344CB8AC3E}">
        <p14:creationId xmlns:p14="http://schemas.microsoft.com/office/powerpoint/2010/main" val="197699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cs typeface="Segoe UI"/>
              </a:rPr>
              <a:t>Summary and Resources – Configure Azure Kubernetes Service</a:t>
            </a:r>
          </a:p>
        </p:txBody>
      </p:sp>
      <p:sp>
        <p:nvSpPr>
          <p:cNvPr id="3" name="Rectangle 2">
            <a:extLst>
              <a:ext uri="{FF2B5EF4-FFF2-40B4-BE49-F238E27FC236}">
                <a16:creationId xmlns:a16="http://schemas.microsoft.com/office/drawing/2014/main" id="{F185F91B-2F94-4692-B4F6-FB1FE64CD155}"/>
              </a:ext>
            </a:extLst>
          </p:cNvPr>
          <p:cNvSpPr/>
          <p:nvPr/>
        </p:nvSpPr>
        <p:spPr bwMode="auto">
          <a:xfrm>
            <a:off x="427039" y="1195592"/>
            <a:ext cx="3687761"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Knowledge Check Questions</a:t>
            </a:r>
          </a:p>
        </p:txBody>
      </p:sp>
      <p:sp>
        <p:nvSpPr>
          <p:cNvPr id="4" name="Rectangle 3">
            <a:extLst>
              <a:ext uri="{FF2B5EF4-FFF2-40B4-BE49-F238E27FC236}">
                <a16:creationId xmlns:a16="http://schemas.microsoft.com/office/drawing/2014/main" id="{DB314D9F-C825-4894-BD62-410DBCB194ED}"/>
              </a:ext>
            </a:extLst>
          </p:cNvPr>
          <p:cNvSpPr/>
          <p:nvPr/>
        </p:nvSpPr>
        <p:spPr bwMode="auto">
          <a:xfrm>
            <a:off x="4256087" y="1195592"/>
            <a:ext cx="7760037" cy="548640"/>
          </a:xfrm>
          <a:prstGeom prst="rect">
            <a:avLst/>
          </a:prstGeom>
          <a:solidFill>
            <a:srgbClr val="243A5E"/>
          </a:solidFill>
          <a:ln w="6350">
            <a:noFill/>
          </a:ln>
        </p:spPr>
        <p:style>
          <a:lnRef idx="0">
            <a:scrgbClr r="0" g="0" b="0"/>
          </a:lnRef>
          <a:fillRef idx="0">
            <a:scrgbClr r="0" g="0" b="0"/>
          </a:fillRef>
          <a:effectRef idx="0">
            <a:scrgbClr r="0" g="0" b="0"/>
          </a:effectRef>
          <a:fontRef idx="minor">
            <a:schemeClr val="lt1"/>
          </a:fontRef>
        </p:style>
        <p:txBody>
          <a:bodyPr spcFirstLastPara="0" vert="horz" wrap="square" lIns="182880" tIns="137160" rIns="182880" bIns="137160" numCol="1" spcCol="1270" anchor="ctr" anchorCtr="0">
            <a:noAutofit/>
          </a:bodyPr>
          <a:lstStyle/>
          <a:p>
            <a:r>
              <a:rPr lang="en-US" sz="2000" dirty="0">
                <a:solidFill>
                  <a:schemeClr val="bg1"/>
                </a:solidFill>
                <a:latin typeface="+mj-lt"/>
              </a:rPr>
              <a:t>Microsoft Learn Modules (docs.microsoft.com/Learn)</a:t>
            </a:r>
          </a:p>
        </p:txBody>
      </p:sp>
      <p:sp>
        <p:nvSpPr>
          <p:cNvPr id="5" name="Rectangle 4">
            <a:extLst>
              <a:ext uri="{FF2B5EF4-FFF2-40B4-BE49-F238E27FC236}">
                <a16:creationId xmlns:a16="http://schemas.microsoft.com/office/drawing/2014/main" id="{7B402F18-F086-4DCC-831B-F7591FCF6A68}"/>
              </a:ext>
            </a:extLst>
          </p:cNvPr>
          <p:cNvSpPr/>
          <p:nvPr/>
        </p:nvSpPr>
        <p:spPr>
          <a:xfrm>
            <a:off x="4256087" y="1958811"/>
            <a:ext cx="7742238" cy="457200"/>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marL="0" lvl="1"/>
            <a:r>
              <a:rPr lang="en-US" sz="2000" dirty="0">
                <a:hlinkClick r:id="rId3"/>
              </a:rPr>
              <a:t>Introduction to Azure Kubernetes Service </a:t>
            </a:r>
            <a:endParaRPr lang="en-US" sz="2000" dirty="0">
              <a:solidFill>
                <a:schemeClr val="tx1"/>
              </a:solidFill>
              <a:cs typeface="Segoe UI"/>
            </a:endParaRPr>
          </a:p>
        </p:txBody>
      </p:sp>
      <p:cxnSp>
        <p:nvCxnSpPr>
          <p:cNvPr id="6" name="Straight Connector 5">
            <a:extLst>
              <a:ext uri="{FF2B5EF4-FFF2-40B4-BE49-F238E27FC236}">
                <a16:creationId xmlns:a16="http://schemas.microsoft.com/office/drawing/2014/main" id="{0E989E35-8AFE-4D2C-8C05-28CAD7D717F8}"/>
              </a:ext>
              <a:ext uri="{C183D7F6-B498-43B3-948B-1728B52AA6E4}">
                <adec:decorative xmlns:adec="http://schemas.microsoft.com/office/drawing/2017/decorative" val="1"/>
              </a:ext>
            </a:extLst>
          </p:cNvPr>
          <p:cNvCxnSpPr>
            <a:cxnSpLocks/>
          </p:cNvCxnSpPr>
          <p:nvPr/>
        </p:nvCxnSpPr>
        <p:spPr>
          <a:xfrm>
            <a:off x="4256087" y="2562507"/>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B64E6168-34A6-4052-8098-A1C03E09BA71}"/>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23596" y="2701880"/>
            <a:ext cx="1494645" cy="2173707"/>
          </a:xfrm>
          <a:prstGeom prst="rect">
            <a:avLst/>
          </a:prstGeom>
        </p:spPr>
      </p:pic>
      <p:sp>
        <p:nvSpPr>
          <p:cNvPr id="9" name="TextBox 8">
            <a:extLst>
              <a:ext uri="{FF2B5EF4-FFF2-40B4-BE49-F238E27FC236}">
                <a16:creationId xmlns:a16="http://schemas.microsoft.com/office/drawing/2014/main" id="{E7ED77C4-4B5D-403C-9028-B30B1DCDD646}"/>
              </a:ext>
            </a:extLst>
          </p:cNvPr>
          <p:cNvSpPr txBox="1"/>
          <p:nvPr/>
        </p:nvSpPr>
        <p:spPr>
          <a:xfrm>
            <a:off x="4187952" y="2701880"/>
            <a:ext cx="6217920" cy="369332"/>
          </a:xfrm>
          <a:prstGeom prst="rect">
            <a:avLst/>
          </a:prstGeom>
          <a:noFill/>
        </p:spPr>
        <p:txBody>
          <a:bodyPr wrap="square">
            <a:spAutoFit/>
          </a:bodyPr>
          <a:lstStyle/>
          <a:p>
            <a:r>
              <a:rPr lang="en-US" dirty="0">
                <a:hlinkClick r:id="rId5"/>
              </a:rPr>
              <a:t>Implement Azure Kubernetes Service (AKS)</a:t>
            </a:r>
            <a:endParaRPr lang="en-US" dirty="0"/>
          </a:p>
        </p:txBody>
      </p:sp>
      <p:cxnSp>
        <p:nvCxnSpPr>
          <p:cNvPr id="8" name="Straight Connector 7">
            <a:extLst>
              <a:ext uri="{FF2B5EF4-FFF2-40B4-BE49-F238E27FC236}">
                <a16:creationId xmlns:a16="http://schemas.microsoft.com/office/drawing/2014/main" id="{89E1C2A7-E2AA-4595-BBCF-2F7BCADCF278}"/>
              </a:ext>
              <a:ext uri="{C183D7F6-B498-43B3-948B-1728B52AA6E4}">
                <adec:decorative xmlns:adec="http://schemas.microsoft.com/office/drawing/2017/decorative" val="1"/>
              </a:ext>
            </a:extLst>
          </p:cNvPr>
          <p:cNvCxnSpPr>
            <a:cxnSpLocks/>
          </p:cNvCxnSpPr>
          <p:nvPr/>
        </p:nvCxnSpPr>
        <p:spPr>
          <a:xfrm>
            <a:off x="4273886" y="3239163"/>
            <a:ext cx="7742238" cy="0"/>
          </a:xfrm>
          <a:prstGeom prst="line">
            <a:avLst/>
          </a:prstGeom>
          <a:ln w="19050">
            <a:solidFill>
              <a:schemeClr val="bg1">
                <a:lumMod val="7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61893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7AF0-C684-503F-7298-D0FD8203890C}"/>
              </a:ext>
            </a:extLst>
          </p:cNvPr>
          <p:cNvSpPr>
            <a:spLocks noGrp="1"/>
          </p:cNvSpPr>
          <p:nvPr>
            <p:ph type="title"/>
          </p:nvPr>
        </p:nvSpPr>
        <p:spPr/>
        <p:txBody>
          <a:bodyPr/>
          <a:lstStyle/>
          <a:p>
            <a:r>
              <a:rPr lang="en-US" dirty="0"/>
              <a:t>Installing IIS on Windows</a:t>
            </a:r>
          </a:p>
        </p:txBody>
      </p:sp>
      <p:pic>
        <p:nvPicPr>
          <p:cNvPr id="4" name="Picture 3">
            <a:extLst>
              <a:ext uri="{FF2B5EF4-FFF2-40B4-BE49-F238E27FC236}">
                <a16:creationId xmlns:a16="http://schemas.microsoft.com/office/drawing/2014/main" id="{2B6A0A00-2995-31E6-EC84-67B671C7FC8F}"/>
              </a:ext>
            </a:extLst>
          </p:cNvPr>
          <p:cNvPicPr>
            <a:picLocks noChangeAspect="1"/>
          </p:cNvPicPr>
          <p:nvPr/>
        </p:nvPicPr>
        <p:blipFill>
          <a:blip r:embed="rId3"/>
          <a:stretch>
            <a:fillRect/>
          </a:stretch>
        </p:blipFill>
        <p:spPr>
          <a:xfrm>
            <a:off x="465138" y="1373097"/>
            <a:ext cx="4348194" cy="3786215"/>
          </a:xfrm>
          <a:prstGeom prst="rect">
            <a:avLst/>
          </a:prstGeom>
        </p:spPr>
      </p:pic>
      <p:pic>
        <p:nvPicPr>
          <p:cNvPr id="6" name="Picture 5">
            <a:extLst>
              <a:ext uri="{FF2B5EF4-FFF2-40B4-BE49-F238E27FC236}">
                <a16:creationId xmlns:a16="http://schemas.microsoft.com/office/drawing/2014/main" id="{D15B7989-6FDD-562B-A6A3-3C295BACF9B1}"/>
              </a:ext>
            </a:extLst>
          </p:cNvPr>
          <p:cNvPicPr>
            <a:picLocks noChangeAspect="1"/>
          </p:cNvPicPr>
          <p:nvPr/>
        </p:nvPicPr>
        <p:blipFill>
          <a:blip r:embed="rId4"/>
          <a:stretch>
            <a:fillRect/>
          </a:stretch>
        </p:blipFill>
        <p:spPr>
          <a:xfrm>
            <a:off x="7384422" y="1373097"/>
            <a:ext cx="3724302" cy="3438550"/>
          </a:xfrm>
          <a:prstGeom prst="rect">
            <a:avLst/>
          </a:prstGeom>
        </p:spPr>
      </p:pic>
      <p:sp>
        <p:nvSpPr>
          <p:cNvPr id="7" name="Arrow: Right 6">
            <a:extLst>
              <a:ext uri="{FF2B5EF4-FFF2-40B4-BE49-F238E27FC236}">
                <a16:creationId xmlns:a16="http://schemas.microsoft.com/office/drawing/2014/main" id="{2A766055-8C2C-D428-34B1-D280B4AC6E7B}"/>
              </a:ext>
            </a:extLst>
          </p:cNvPr>
          <p:cNvSpPr/>
          <p:nvPr/>
        </p:nvSpPr>
        <p:spPr bwMode="auto">
          <a:xfrm>
            <a:off x="5344670" y="2913472"/>
            <a:ext cx="1705897" cy="639096"/>
          </a:xfrm>
          <a:prstGeom prst="rightArrow">
            <a:avLst/>
          </a:prstGeom>
          <a:solidFill>
            <a:srgbClr val="C00000"/>
          </a:solidFill>
          <a:ln/>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14470205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5C8FFB8-14DC-E4F5-9CC0-1521C76E7EAC}"/>
              </a:ext>
            </a:extLst>
          </p:cNvPr>
          <p:cNvPicPr>
            <a:picLocks noChangeAspect="1"/>
          </p:cNvPicPr>
          <p:nvPr/>
        </p:nvPicPr>
        <p:blipFill>
          <a:blip r:embed="rId3"/>
          <a:stretch>
            <a:fillRect/>
          </a:stretch>
        </p:blipFill>
        <p:spPr>
          <a:xfrm>
            <a:off x="1441415" y="615929"/>
            <a:ext cx="9553645" cy="5762667"/>
          </a:xfrm>
          <a:prstGeom prst="rect">
            <a:avLst/>
          </a:prstGeom>
        </p:spPr>
      </p:pic>
    </p:spTree>
    <p:extLst>
      <p:ext uri="{BB962C8B-B14F-4D97-AF65-F5344CB8AC3E}">
        <p14:creationId xmlns:p14="http://schemas.microsoft.com/office/powerpoint/2010/main" val="1185233553"/>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7319463-9DC6-1446-EA8F-0A7222AB610C}"/>
              </a:ext>
            </a:extLst>
          </p:cNvPr>
          <p:cNvPicPr>
            <a:picLocks noChangeAspect="1"/>
          </p:cNvPicPr>
          <p:nvPr/>
        </p:nvPicPr>
        <p:blipFill>
          <a:blip r:embed="rId3"/>
          <a:stretch>
            <a:fillRect/>
          </a:stretch>
        </p:blipFill>
        <p:spPr>
          <a:xfrm>
            <a:off x="1440099" y="3269220"/>
            <a:ext cx="3835989" cy="3054315"/>
          </a:xfrm>
          <a:prstGeom prst="rect">
            <a:avLst/>
          </a:prstGeom>
        </p:spPr>
      </p:pic>
      <p:pic>
        <p:nvPicPr>
          <p:cNvPr id="12" name="Picture 11">
            <a:extLst>
              <a:ext uri="{FF2B5EF4-FFF2-40B4-BE49-F238E27FC236}">
                <a16:creationId xmlns:a16="http://schemas.microsoft.com/office/drawing/2014/main" id="{2E702B1A-5D3E-A1A9-0617-C45246C2526D}"/>
              </a:ext>
            </a:extLst>
          </p:cNvPr>
          <p:cNvPicPr>
            <a:picLocks noChangeAspect="1"/>
          </p:cNvPicPr>
          <p:nvPr/>
        </p:nvPicPr>
        <p:blipFill>
          <a:blip r:embed="rId4"/>
          <a:stretch>
            <a:fillRect/>
          </a:stretch>
        </p:blipFill>
        <p:spPr>
          <a:xfrm>
            <a:off x="55517" y="87108"/>
            <a:ext cx="5220571" cy="3074247"/>
          </a:xfrm>
          <a:prstGeom prst="rect">
            <a:avLst/>
          </a:prstGeom>
        </p:spPr>
      </p:pic>
      <p:pic>
        <p:nvPicPr>
          <p:cNvPr id="16" name="Picture 15">
            <a:extLst>
              <a:ext uri="{FF2B5EF4-FFF2-40B4-BE49-F238E27FC236}">
                <a16:creationId xmlns:a16="http://schemas.microsoft.com/office/drawing/2014/main" id="{10CCA6DB-D2A3-EB56-AE00-065C6B4E4ED6}"/>
              </a:ext>
            </a:extLst>
          </p:cNvPr>
          <p:cNvPicPr>
            <a:picLocks noChangeAspect="1"/>
          </p:cNvPicPr>
          <p:nvPr/>
        </p:nvPicPr>
        <p:blipFill>
          <a:blip r:embed="rId5"/>
          <a:stretch>
            <a:fillRect/>
          </a:stretch>
        </p:blipFill>
        <p:spPr>
          <a:xfrm>
            <a:off x="5413165" y="87108"/>
            <a:ext cx="3826847" cy="3047036"/>
          </a:xfrm>
          <a:prstGeom prst="rect">
            <a:avLst/>
          </a:prstGeom>
        </p:spPr>
      </p:pic>
      <p:sp>
        <p:nvSpPr>
          <p:cNvPr id="17" name="TextBox 16">
            <a:extLst>
              <a:ext uri="{FF2B5EF4-FFF2-40B4-BE49-F238E27FC236}">
                <a16:creationId xmlns:a16="http://schemas.microsoft.com/office/drawing/2014/main" id="{2F84BD70-099E-AC2F-F24A-BE2865C386FB}"/>
              </a:ext>
            </a:extLst>
          </p:cNvPr>
          <p:cNvSpPr txBox="1"/>
          <p:nvPr/>
        </p:nvSpPr>
        <p:spPr>
          <a:xfrm>
            <a:off x="5413165" y="3269220"/>
            <a:ext cx="6862655" cy="2776145"/>
          </a:xfrm>
          <a:prstGeom prst="rect">
            <a:avLst/>
          </a:prstGeom>
        </p:spPr>
        <p:style>
          <a:lnRef idx="1">
            <a:schemeClr val="accent3"/>
          </a:lnRef>
          <a:fillRef idx="2">
            <a:schemeClr val="accent3"/>
          </a:fillRef>
          <a:effectRef idx="1">
            <a:schemeClr val="accent3"/>
          </a:effectRef>
          <a:fontRef idx="minor">
            <a:schemeClr val="dk1"/>
          </a:fontRef>
        </p:style>
        <p:txBody>
          <a:bodyPr wrap="squar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Once website is setup, add the required entries in windows hosts file (</a:t>
            </a:r>
            <a:r>
              <a:rPr lang="en-US" sz="2000" i="1" dirty="0">
                <a:gradFill>
                  <a:gsLst>
                    <a:gs pos="2917">
                      <a:schemeClr val="tx1"/>
                    </a:gs>
                    <a:gs pos="30000">
                      <a:schemeClr val="tx1"/>
                    </a:gs>
                  </a:gsLst>
                  <a:lin ang="5400000" scaled="0"/>
                </a:gradFill>
              </a:rPr>
              <a:t>c:\windows\system32\drivers\</a:t>
            </a:r>
            <a:r>
              <a:rPr lang="en-US" sz="2000" i="1" dirty="0" err="1">
                <a:gradFill>
                  <a:gsLst>
                    <a:gs pos="2917">
                      <a:schemeClr val="tx1"/>
                    </a:gs>
                    <a:gs pos="30000">
                      <a:schemeClr val="tx1"/>
                    </a:gs>
                  </a:gsLst>
                  <a:lin ang="5400000" scaled="0"/>
                </a:gradFill>
              </a:rPr>
              <a:t>etc</a:t>
            </a:r>
            <a:r>
              <a:rPr lang="en-US" sz="2000" i="1" dirty="0">
                <a:gradFill>
                  <a:gsLst>
                    <a:gs pos="2917">
                      <a:schemeClr val="tx1"/>
                    </a:gs>
                    <a:gs pos="30000">
                      <a:schemeClr val="tx1"/>
                    </a:gs>
                  </a:gsLst>
                  <a:lin ang="5400000" scaled="0"/>
                </a:gradFill>
              </a:rPr>
              <a:t>\hosts</a:t>
            </a:r>
            <a:r>
              <a:rPr lang="en-US" sz="2400" dirty="0">
                <a:gradFill>
                  <a:gsLst>
                    <a:gs pos="2917">
                      <a:schemeClr val="tx1"/>
                    </a:gs>
                    <a:gs pos="30000">
                      <a:schemeClr val="tx1"/>
                    </a:gs>
                  </a:gsLst>
                  <a:lin ang="5400000" scaled="0"/>
                </a:gradFill>
              </a:rPr>
              <a:t>) for local testing, or add a public DNS A record.</a:t>
            </a:r>
          </a:p>
          <a:p>
            <a:pPr>
              <a:lnSpc>
                <a:spcPct val="90000"/>
              </a:lnSpc>
              <a:spcAft>
                <a:spcPts val="600"/>
              </a:spcAft>
            </a:pPr>
            <a:endParaRPr lang="en-US" sz="2400" dirty="0">
              <a:gradFill>
                <a:gsLst>
                  <a:gs pos="2917">
                    <a:schemeClr val="tx1"/>
                  </a:gs>
                  <a:gs pos="30000">
                    <a:schemeClr val="tx1"/>
                  </a:gs>
                </a:gsLst>
                <a:lin ang="5400000" scaled="0"/>
              </a:gradFill>
            </a:endParaRPr>
          </a:p>
          <a:p>
            <a:pPr>
              <a:lnSpc>
                <a:spcPct val="90000"/>
              </a:lnSpc>
              <a:spcAft>
                <a:spcPts val="600"/>
              </a:spcAft>
            </a:pPr>
            <a:r>
              <a:rPr lang="en-US" sz="2400" dirty="0">
                <a:gradFill>
                  <a:gsLst>
                    <a:gs pos="2917">
                      <a:schemeClr val="tx1"/>
                    </a:gs>
                    <a:gs pos="30000">
                      <a:schemeClr val="tx1"/>
                    </a:gs>
                  </a:gsLst>
                  <a:lin ang="5400000" scaled="0"/>
                </a:gradFill>
              </a:rPr>
              <a:t>This process allows mapping of custom domain name to your website.</a:t>
            </a:r>
          </a:p>
        </p:txBody>
      </p:sp>
    </p:spTree>
    <p:extLst>
      <p:ext uri="{BB962C8B-B14F-4D97-AF65-F5344CB8AC3E}">
        <p14:creationId xmlns:p14="http://schemas.microsoft.com/office/powerpoint/2010/main" val="292855573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9" y="2635489"/>
            <a:ext cx="2506662" cy="1723549"/>
          </a:xfrm>
        </p:spPr>
        <p:txBody>
          <a:bodyPr/>
          <a:lstStyle/>
          <a:p>
            <a:pPr>
              <a:lnSpc>
                <a:spcPct val="100000"/>
              </a:lnSpc>
            </a:pPr>
            <a:r>
              <a:rPr lang="en-US" sz="2800" spc="0" dirty="0"/>
              <a:t>Configure </a:t>
            </a:r>
            <a:r>
              <a:rPr lang="en-US" spc="0" dirty="0"/>
              <a:t>Azure App Service Plans Introduction</a:t>
            </a:r>
          </a:p>
        </p:txBody>
      </p:sp>
      <p:sp>
        <p:nvSpPr>
          <p:cNvPr id="34" name="Rectangle 33" descr="Icon of a document with a checkmark">
            <a:extLst>
              <a:ext uri="{FF2B5EF4-FFF2-40B4-BE49-F238E27FC236}">
                <a16:creationId xmlns:a16="http://schemas.microsoft.com/office/drawing/2014/main" id="{9D31645C-F97F-4C81-8AEA-109FEFAF0678}"/>
              </a:ext>
            </a:extLst>
          </p:cNvPr>
          <p:cNvSpPr/>
          <p:nvPr/>
        </p:nvSpPr>
        <p:spPr>
          <a:xfrm>
            <a:off x="4459399" y="49487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Implement Azure App Service Plans</a:t>
            </a:r>
            <a:endParaRPr lang="en-US" sz="2000" dirty="0">
              <a:solidFill>
                <a:schemeClr val="tx1"/>
              </a:solidFill>
            </a:endParaRPr>
          </a:p>
        </p:txBody>
      </p:sp>
      <p:sp>
        <p:nvSpPr>
          <p:cNvPr id="35" name="Rectangle 34">
            <a:extLst>
              <a:ext uri="{FF2B5EF4-FFF2-40B4-BE49-F238E27FC236}">
                <a16:creationId xmlns:a16="http://schemas.microsoft.com/office/drawing/2014/main" id="{5BD804E0-0ADF-435B-A1B6-A4E856136506}"/>
              </a:ext>
            </a:extLst>
          </p:cNvPr>
          <p:cNvSpPr/>
          <p:nvPr/>
        </p:nvSpPr>
        <p:spPr>
          <a:xfrm>
            <a:off x="4459399" y="116025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Determine App Service Plan Pricing</a:t>
            </a:r>
          </a:p>
        </p:txBody>
      </p:sp>
      <p:sp>
        <p:nvSpPr>
          <p:cNvPr id="36" name="Rectangle 35">
            <a:extLst>
              <a:ext uri="{FF2B5EF4-FFF2-40B4-BE49-F238E27FC236}">
                <a16:creationId xmlns:a16="http://schemas.microsoft.com/office/drawing/2014/main" id="{0FC9BC42-E477-4E55-B0C5-87AE8667FF12}"/>
              </a:ext>
            </a:extLst>
          </p:cNvPr>
          <p:cNvSpPr/>
          <p:nvPr/>
        </p:nvSpPr>
        <p:spPr>
          <a:xfrm>
            <a:off x="4459399" y="1825626"/>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Scale Up and Scale Out the App Service Plan</a:t>
            </a:r>
          </a:p>
        </p:txBody>
      </p:sp>
      <p:sp>
        <p:nvSpPr>
          <p:cNvPr id="37" name="Rectangle 36">
            <a:extLst>
              <a:ext uri="{FF2B5EF4-FFF2-40B4-BE49-F238E27FC236}">
                <a16:creationId xmlns:a16="http://schemas.microsoft.com/office/drawing/2014/main" id="{D4A3BDF2-9037-4B73-8830-6E60A6076B72}"/>
              </a:ext>
            </a:extLst>
          </p:cNvPr>
          <p:cNvSpPr/>
          <p:nvPr/>
        </p:nvSpPr>
        <p:spPr>
          <a:xfrm>
            <a:off x="4459399" y="2491001"/>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Configure App Service Plan Scaling</a:t>
            </a:r>
          </a:p>
        </p:txBody>
      </p:sp>
      <p:sp>
        <p:nvSpPr>
          <p:cNvPr id="38" name="Rectangle 37">
            <a:extLst>
              <a:ext uri="{FF2B5EF4-FFF2-40B4-BE49-F238E27FC236}">
                <a16:creationId xmlns:a16="http://schemas.microsoft.com/office/drawing/2014/main" id="{A848C769-80C8-48B3-926C-7196AAE714CF}"/>
              </a:ext>
            </a:extLst>
          </p:cNvPr>
          <p:cNvSpPr/>
          <p:nvPr/>
        </p:nvSpPr>
        <p:spPr>
          <a:xfrm>
            <a:off x="4459399" y="3155458"/>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Demonstration – Create an App Service Plan</a:t>
            </a:r>
          </a:p>
        </p:txBody>
      </p:sp>
      <p:grpSp>
        <p:nvGrpSpPr>
          <p:cNvPr id="5" name="Group 4">
            <a:extLst>
              <a:ext uri="{FF2B5EF4-FFF2-40B4-BE49-F238E27FC236}">
                <a16:creationId xmlns:a16="http://schemas.microsoft.com/office/drawing/2014/main" id="{09691F22-D518-4BEC-B0E4-263014C25A37}"/>
              </a:ext>
              <a:ext uri="{C183D7F6-B498-43B3-948B-1728B52AA6E4}">
                <adec:decorative xmlns:adec="http://schemas.microsoft.com/office/drawing/2017/decorative" val="1"/>
              </a:ext>
            </a:extLst>
          </p:cNvPr>
          <p:cNvGrpSpPr/>
          <p:nvPr/>
        </p:nvGrpSpPr>
        <p:grpSpPr>
          <a:xfrm>
            <a:off x="3697067" y="532665"/>
            <a:ext cx="533557" cy="3826373"/>
            <a:chOff x="3855563" y="550863"/>
            <a:chExt cx="631597" cy="3826373"/>
          </a:xfrm>
        </p:grpSpPr>
        <p:grpSp>
          <p:nvGrpSpPr>
            <p:cNvPr id="2" name="Group 1">
              <a:extLst>
                <a:ext uri="{FF2B5EF4-FFF2-40B4-BE49-F238E27FC236}">
                  <a16:creationId xmlns:a16="http://schemas.microsoft.com/office/drawing/2014/main" id="{AF251913-B18D-4FF7-B9C3-DA709DD3047F}"/>
                </a:ext>
              </a:extLst>
            </p:cNvPr>
            <p:cNvGrpSpPr/>
            <p:nvPr/>
          </p:nvGrpSpPr>
          <p:grpSpPr>
            <a:xfrm>
              <a:off x="3855564" y="550863"/>
              <a:ext cx="631596" cy="3163298"/>
              <a:chOff x="3859989" y="550863"/>
              <a:chExt cx="951058" cy="5896906"/>
            </a:xfrm>
          </p:grpSpPr>
          <p:pic>
            <p:nvPicPr>
              <p:cNvPr id="4" name="Picture 3" descr="Icon of a document with a checkmark">
                <a:extLst>
                  <a:ext uri="{FF2B5EF4-FFF2-40B4-BE49-F238E27FC236}">
                    <a16:creationId xmlns:a16="http://schemas.microsoft.com/office/drawing/2014/main" id="{210DA301-8F13-4BD7-9FC9-2875388503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9989" y="550863"/>
                <a:ext cx="950976" cy="950976"/>
              </a:xfrm>
              <a:prstGeom prst="rect">
                <a:avLst/>
              </a:prstGeom>
            </p:spPr>
          </p:pic>
          <p:pic>
            <p:nvPicPr>
              <p:cNvPr id="7" name="Picture 6" descr="Icon of a hollow circle with a dollar sign at the centre">
                <a:extLst>
                  <a:ext uri="{FF2B5EF4-FFF2-40B4-BE49-F238E27FC236}">
                    <a16:creationId xmlns:a16="http://schemas.microsoft.com/office/drawing/2014/main" id="{3C0F0359-533B-4843-B702-6F0F30FBA6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59989" y="1786944"/>
                <a:ext cx="950976" cy="952500"/>
              </a:xfrm>
              <a:prstGeom prst="rect">
                <a:avLst/>
              </a:prstGeom>
            </p:spPr>
          </p:pic>
          <p:pic>
            <p:nvPicPr>
              <p:cNvPr id="12" name="Picture 11" descr="Icon of a computer screen">
                <a:extLst>
                  <a:ext uri="{FF2B5EF4-FFF2-40B4-BE49-F238E27FC236}">
                    <a16:creationId xmlns:a16="http://schemas.microsoft.com/office/drawing/2014/main" id="{4FD921CB-BC6C-4B1F-81C4-04D27109798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59989" y="3024549"/>
                <a:ext cx="951058" cy="951058"/>
              </a:xfrm>
              <a:prstGeom prst="rect">
                <a:avLst/>
              </a:prstGeom>
            </p:spPr>
          </p:pic>
          <p:pic>
            <p:nvPicPr>
              <p:cNvPr id="33" name="Picture 32" descr="Icon of three squares and a cloud">
                <a:extLst>
                  <a:ext uri="{FF2B5EF4-FFF2-40B4-BE49-F238E27FC236}">
                    <a16:creationId xmlns:a16="http://schemas.microsoft.com/office/drawing/2014/main" id="{38B57E4A-0ADF-4898-9116-DC8F033B0F4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59989" y="4260712"/>
                <a:ext cx="950976" cy="950976"/>
              </a:xfrm>
              <a:prstGeom prst="rect">
                <a:avLst/>
              </a:prstGeom>
            </p:spPr>
          </p:pic>
          <p:pic>
            <p:nvPicPr>
              <p:cNvPr id="42" name="Picture 41" descr="Icon of a whiteboard">
                <a:extLst>
                  <a:ext uri="{FF2B5EF4-FFF2-40B4-BE49-F238E27FC236}">
                    <a16:creationId xmlns:a16="http://schemas.microsoft.com/office/drawing/2014/main" id="{7402DE51-2284-4C0C-A3D7-B6420E113025}"/>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859989" y="5496793"/>
                <a:ext cx="950976" cy="950976"/>
              </a:xfrm>
              <a:prstGeom prst="rect">
                <a:avLst/>
              </a:prstGeom>
            </p:spPr>
          </p:pic>
        </p:grpSp>
        <p:grpSp>
          <p:nvGrpSpPr>
            <p:cNvPr id="14" name="Group 13">
              <a:extLst>
                <a:ext uri="{FF2B5EF4-FFF2-40B4-BE49-F238E27FC236}">
                  <a16:creationId xmlns:a16="http://schemas.microsoft.com/office/drawing/2014/main" id="{D527872C-758E-4685-B293-123FF0AA7B57}"/>
                </a:ext>
              </a:extLst>
            </p:cNvPr>
            <p:cNvGrpSpPr/>
            <p:nvPr/>
          </p:nvGrpSpPr>
          <p:grpSpPr>
            <a:xfrm>
              <a:off x="3855563" y="3867102"/>
              <a:ext cx="631542" cy="510134"/>
              <a:chOff x="10493727" y="629664"/>
              <a:chExt cx="519000" cy="503150"/>
            </a:xfrm>
          </p:grpSpPr>
          <p:pic>
            <p:nvPicPr>
              <p:cNvPr id="15" name="Picture 14">
                <a:extLst>
                  <a:ext uri="{FF2B5EF4-FFF2-40B4-BE49-F238E27FC236}">
                    <a16:creationId xmlns:a16="http://schemas.microsoft.com/office/drawing/2014/main" id="{5A85E4E3-9314-4F97-8282-CBF4AC60C097}"/>
                  </a:ext>
                </a:extLst>
              </p:cNvPr>
              <p:cNvPicPr>
                <a:picLocks noChangeAspect="1"/>
              </p:cNvPicPr>
              <p:nvPr/>
            </p:nvPicPr>
            <p:blipFill>
              <a:blip r:embed="rId8"/>
              <a:stretch>
                <a:fillRect/>
              </a:stretch>
            </p:blipFill>
            <p:spPr>
              <a:xfrm>
                <a:off x="10493727" y="629664"/>
                <a:ext cx="519000" cy="503150"/>
              </a:xfrm>
              <a:prstGeom prst="rect">
                <a:avLst/>
              </a:prstGeom>
            </p:spPr>
          </p:pic>
          <p:grpSp>
            <p:nvGrpSpPr>
              <p:cNvPr id="16" name="Group 15">
                <a:extLst>
                  <a:ext uri="{FF2B5EF4-FFF2-40B4-BE49-F238E27FC236}">
                    <a16:creationId xmlns:a16="http://schemas.microsoft.com/office/drawing/2014/main" id="{CEAE4943-144A-45F9-9617-241FB32FD168}"/>
                  </a:ext>
                </a:extLst>
              </p:cNvPr>
              <p:cNvGrpSpPr/>
              <p:nvPr/>
            </p:nvGrpSpPr>
            <p:grpSpPr>
              <a:xfrm>
                <a:off x="10604345" y="727773"/>
                <a:ext cx="297764" cy="272864"/>
                <a:chOff x="3876178" y="3413953"/>
                <a:chExt cx="297764" cy="255320"/>
              </a:xfrm>
            </p:grpSpPr>
            <p:sp>
              <p:nvSpPr>
                <p:cNvPr id="18" name="Freeform: Shape 17">
                  <a:extLst>
                    <a:ext uri="{FF2B5EF4-FFF2-40B4-BE49-F238E27FC236}">
                      <a16:creationId xmlns:a16="http://schemas.microsoft.com/office/drawing/2014/main" id="{E9B78AD7-8071-4D33-BDF8-5C433E0677B0}"/>
                    </a:ext>
                  </a:extLst>
                </p:cNvPr>
                <p:cNvSpPr/>
                <p:nvPr/>
              </p:nvSpPr>
              <p:spPr>
                <a:xfrm>
                  <a:off x="4062866"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DE086F1B-C956-473C-8A53-A9ECDD4C3C07}"/>
                    </a:ext>
                  </a:extLst>
                </p:cNvPr>
                <p:cNvSpPr/>
                <p:nvPr/>
              </p:nvSpPr>
              <p:spPr>
                <a:xfrm>
                  <a:off x="4087044"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96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6" y="102397"/>
                        <a:pt x="52196" y="102397"/>
                      </a:cubicBezTo>
                      <a:cubicBezTo>
                        <a:pt x="24495" y="102397"/>
                        <a:pt x="1994" y="79896"/>
                        <a:pt x="1994" y="52195"/>
                      </a:cubicBezTo>
                      <a:cubicBezTo>
                        <a:pt x="1994" y="24495"/>
                        <a:pt x="24495" y="1994"/>
                        <a:pt x="52196" y="1994"/>
                      </a:cubicBezTo>
                      <a:cubicBezTo>
                        <a:pt x="79896" y="1994"/>
                        <a:pt x="102398" y="24495"/>
                        <a:pt x="102398" y="52195"/>
                      </a:cubicBezTo>
                      <a:close/>
                    </a:path>
                  </a:pathLst>
                </a:custGeom>
                <a:solidFill>
                  <a:srgbClr val="50E6FF"/>
                </a:solidFill>
                <a:ln w="500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F44C1AA8-6FC4-49FF-B3B0-634B0BCEE52E}"/>
                    </a:ext>
                  </a:extLst>
                </p:cNvPr>
                <p:cNvSpPr/>
                <p:nvPr/>
              </p:nvSpPr>
              <p:spPr>
                <a:xfrm>
                  <a:off x="3969260" y="3485131"/>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77903C8C-7B2C-4675-A7CA-78CA13F5208A}"/>
                    </a:ext>
                  </a:extLst>
                </p:cNvPr>
                <p:cNvSpPr/>
                <p:nvPr/>
              </p:nvSpPr>
              <p:spPr>
                <a:xfrm>
                  <a:off x="3993444" y="3413953"/>
                  <a:ext cx="61709" cy="57699"/>
                </a:xfrm>
                <a:custGeom>
                  <a:avLst/>
                  <a:gdLst>
                    <a:gd name="connsiteX0" fmla="*/ 102398 w 101142"/>
                    <a:gd name="connsiteY0" fmla="*/ 52196 h 101141"/>
                    <a:gd name="connsiteX1" fmla="*/ 52196 w 101142"/>
                    <a:gd name="connsiteY1" fmla="*/ 102397 h 101141"/>
                    <a:gd name="connsiteX2" fmla="*/ 1994 w 101142"/>
                    <a:gd name="connsiteY2" fmla="*/ 52196 h 101141"/>
                    <a:gd name="connsiteX3" fmla="*/ 52111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7"/>
                        <a:pt x="52196" y="102397"/>
                      </a:cubicBezTo>
                      <a:cubicBezTo>
                        <a:pt x="24496" y="102397"/>
                        <a:pt x="1994" y="79896"/>
                        <a:pt x="1994" y="52196"/>
                      </a:cubicBezTo>
                      <a:cubicBezTo>
                        <a:pt x="1994" y="24495"/>
                        <a:pt x="24410" y="1994"/>
                        <a:pt x="52111" y="1994"/>
                      </a:cubicBezTo>
                      <a:cubicBezTo>
                        <a:pt x="79812" y="1994"/>
                        <a:pt x="102398" y="24495"/>
                        <a:pt x="102398" y="52196"/>
                      </a:cubicBezTo>
                      <a:close/>
                    </a:path>
                  </a:pathLst>
                </a:custGeom>
                <a:solidFill>
                  <a:srgbClr val="0078D7"/>
                </a:solidFill>
                <a:ln w="500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9A708B3D-21B8-472D-9E7D-FCFD7F0C7D1E}"/>
                    </a:ext>
                  </a:extLst>
                </p:cNvPr>
                <p:cNvSpPr/>
                <p:nvPr/>
              </p:nvSpPr>
              <p:spPr>
                <a:xfrm>
                  <a:off x="3969260" y="361734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50E6FF"/>
                </a:solidFill>
                <a:ln w="500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B1D4A0A1-E9E5-41BB-BA74-BC7B63E8EEB2}"/>
                    </a:ext>
                  </a:extLst>
                </p:cNvPr>
                <p:cNvSpPr/>
                <p:nvPr/>
              </p:nvSpPr>
              <p:spPr>
                <a:xfrm>
                  <a:off x="3993444" y="3546188"/>
                  <a:ext cx="61709" cy="57699"/>
                </a:xfrm>
                <a:custGeom>
                  <a:avLst/>
                  <a:gdLst>
                    <a:gd name="connsiteX0" fmla="*/ 102398 w 101142"/>
                    <a:gd name="connsiteY0" fmla="*/ 52196 h 101141"/>
                    <a:gd name="connsiteX1" fmla="*/ 52196 w 101142"/>
                    <a:gd name="connsiteY1" fmla="*/ 102398 h 101141"/>
                    <a:gd name="connsiteX2" fmla="*/ 1994 w 101142"/>
                    <a:gd name="connsiteY2" fmla="*/ 52196 h 101141"/>
                    <a:gd name="connsiteX3" fmla="*/ 52196 w 101142"/>
                    <a:gd name="connsiteY3" fmla="*/ 1994 h 101141"/>
                    <a:gd name="connsiteX4" fmla="*/ 102398 w 101142"/>
                    <a:gd name="connsiteY4" fmla="*/ 52196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6"/>
                      </a:moveTo>
                      <a:cubicBezTo>
                        <a:pt x="102398" y="79982"/>
                        <a:pt x="79896" y="102398"/>
                        <a:pt x="52196" y="102398"/>
                      </a:cubicBezTo>
                      <a:cubicBezTo>
                        <a:pt x="24496" y="102398"/>
                        <a:pt x="1994" y="79896"/>
                        <a:pt x="1994" y="52196"/>
                      </a:cubicBezTo>
                      <a:cubicBezTo>
                        <a:pt x="1994" y="24496"/>
                        <a:pt x="24496" y="1994"/>
                        <a:pt x="52196" y="1994"/>
                      </a:cubicBezTo>
                      <a:cubicBezTo>
                        <a:pt x="79896" y="1994"/>
                        <a:pt x="102398" y="24410"/>
                        <a:pt x="102398" y="52196"/>
                      </a:cubicBezTo>
                      <a:close/>
                    </a:path>
                  </a:pathLst>
                </a:custGeom>
                <a:solidFill>
                  <a:srgbClr val="50E6FF"/>
                </a:solidFill>
                <a:ln w="500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580230A7-4393-457F-B006-ED69CA133685}"/>
                    </a:ext>
                  </a:extLst>
                </p:cNvPr>
                <p:cNvSpPr/>
                <p:nvPr/>
              </p:nvSpPr>
              <p:spPr>
                <a:xfrm>
                  <a:off x="3876178" y="3543483"/>
                  <a:ext cx="111076" cy="51930"/>
                </a:xfrm>
                <a:custGeom>
                  <a:avLst/>
                  <a:gdLst>
                    <a:gd name="connsiteX0" fmla="*/ 1994 w 182056"/>
                    <a:gd name="connsiteY0" fmla="*/ 91743 h 91027"/>
                    <a:gd name="connsiteX1" fmla="*/ 91744 w 182056"/>
                    <a:gd name="connsiteY1" fmla="*/ 1994 h 91027"/>
                    <a:gd name="connsiteX2" fmla="*/ 181493 w 182056"/>
                    <a:gd name="connsiteY2" fmla="*/ 91743 h 91027"/>
                    <a:gd name="connsiteX3" fmla="*/ 1994 w 182056"/>
                    <a:gd name="connsiteY3" fmla="*/ 91743 h 91027"/>
                  </a:gdLst>
                  <a:ahLst/>
                  <a:cxnLst>
                    <a:cxn ang="0">
                      <a:pos x="connsiteX0" y="connsiteY0"/>
                    </a:cxn>
                    <a:cxn ang="0">
                      <a:pos x="connsiteX1" y="connsiteY1"/>
                    </a:cxn>
                    <a:cxn ang="0">
                      <a:pos x="connsiteX2" y="connsiteY2"/>
                    </a:cxn>
                    <a:cxn ang="0">
                      <a:pos x="connsiteX3" y="connsiteY3"/>
                    </a:cxn>
                  </a:cxnLst>
                  <a:rect l="l" t="t" r="r" b="b"/>
                  <a:pathLst>
                    <a:path w="182056" h="91027">
                      <a:moveTo>
                        <a:pt x="1994" y="91743"/>
                      </a:moveTo>
                      <a:cubicBezTo>
                        <a:pt x="1994" y="42138"/>
                        <a:pt x="42139" y="1994"/>
                        <a:pt x="91744" y="1994"/>
                      </a:cubicBezTo>
                      <a:cubicBezTo>
                        <a:pt x="141349" y="1994"/>
                        <a:pt x="181493" y="42138"/>
                        <a:pt x="181493" y="91743"/>
                      </a:cubicBezTo>
                      <a:lnTo>
                        <a:pt x="1994" y="91743"/>
                      </a:lnTo>
                      <a:close/>
                    </a:path>
                  </a:pathLst>
                </a:custGeom>
                <a:solidFill>
                  <a:srgbClr val="0078D7"/>
                </a:solidFill>
                <a:ln w="500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2018DE5-47D7-4B7B-BF49-7A167ADFE877}"/>
                    </a:ext>
                  </a:extLst>
                </p:cNvPr>
                <p:cNvSpPr/>
                <p:nvPr/>
              </p:nvSpPr>
              <p:spPr>
                <a:xfrm>
                  <a:off x="3900362" y="3472284"/>
                  <a:ext cx="61709" cy="57699"/>
                </a:xfrm>
                <a:custGeom>
                  <a:avLst/>
                  <a:gdLst>
                    <a:gd name="connsiteX0" fmla="*/ 102398 w 101142"/>
                    <a:gd name="connsiteY0" fmla="*/ 52195 h 101141"/>
                    <a:gd name="connsiteX1" fmla="*/ 52196 w 101142"/>
                    <a:gd name="connsiteY1" fmla="*/ 102397 h 101141"/>
                    <a:gd name="connsiteX2" fmla="*/ 1994 w 101142"/>
                    <a:gd name="connsiteY2" fmla="*/ 52195 h 101141"/>
                    <a:gd name="connsiteX3" fmla="*/ 52111 w 101142"/>
                    <a:gd name="connsiteY3" fmla="*/ 1994 h 101141"/>
                    <a:gd name="connsiteX4" fmla="*/ 102398 w 101142"/>
                    <a:gd name="connsiteY4" fmla="*/ 52195 h 101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142" h="101141">
                      <a:moveTo>
                        <a:pt x="102398" y="52195"/>
                      </a:moveTo>
                      <a:cubicBezTo>
                        <a:pt x="102398" y="79981"/>
                        <a:pt x="79897" y="102397"/>
                        <a:pt x="52196" y="102397"/>
                      </a:cubicBezTo>
                      <a:cubicBezTo>
                        <a:pt x="24495" y="102397"/>
                        <a:pt x="1994" y="79896"/>
                        <a:pt x="1994" y="52195"/>
                      </a:cubicBezTo>
                      <a:cubicBezTo>
                        <a:pt x="1994" y="24495"/>
                        <a:pt x="24410" y="1994"/>
                        <a:pt x="52111" y="1994"/>
                      </a:cubicBezTo>
                      <a:cubicBezTo>
                        <a:pt x="79811" y="1994"/>
                        <a:pt x="102398" y="24495"/>
                        <a:pt x="102398" y="52195"/>
                      </a:cubicBezTo>
                      <a:close/>
                    </a:path>
                  </a:pathLst>
                </a:custGeom>
                <a:solidFill>
                  <a:srgbClr val="0078D7"/>
                </a:solidFill>
                <a:ln w="5008" cap="flat">
                  <a:noFill/>
                  <a:prstDash val="solid"/>
                  <a:miter/>
                </a:ln>
              </p:spPr>
              <p:txBody>
                <a:bodyPr rtlCol="0" anchor="ctr"/>
                <a:lstStyle/>
                <a:p>
                  <a:endParaRPr lang="en-US" dirty="0"/>
                </a:p>
              </p:txBody>
            </p:sp>
          </p:grpSp>
        </p:grpSp>
      </p:grpSp>
      <p:sp>
        <p:nvSpPr>
          <p:cNvPr id="3" name="Rectangle 2">
            <a:extLst>
              <a:ext uri="{FF2B5EF4-FFF2-40B4-BE49-F238E27FC236}">
                <a16:creationId xmlns:a16="http://schemas.microsoft.com/office/drawing/2014/main" id="{20AF9285-0E3A-4469-8D48-5A2693C21697}"/>
              </a:ext>
            </a:extLst>
          </p:cNvPr>
          <p:cNvSpPr/>
          <p:nvPr/>
        </p:nvSpPr>
        <p:spPr>
          <a:xfrm>
            <a:off x="4459399" y="3819915"/>
            <a:ext cx="6935788" cy="510954"/>
          </a:xfrm>
          <a:prstGeom prst="rect">
            <a:avLst/>
          </a:prstGeom>
          <a:no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r>
              <a:rPr lang="en-US" sz="2000" dirty="0">
                <a:solidFill>
                  <a:schemeClr val="tx1"/>
                </a:solidFill>
                <a:cs typeface="Segoe UI Semilight"/>
              </a:rPr>
              <a:t>Summary and Resources</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65138" y="632779"/>
            <a:ext cx="11533187" cy="430887"/>
          </a:xfrm>
        </p:spPr>
        <p:txBody>
          <a:bodyPr/>
          <a:lstStyle/>
          <a:p>
            <a:pPr>
              <a:lnSpc>
                <a:spcPct val="100000"/>
              </a:lnSpc>
            </a:pPr>
            <a:r>
              <a:rPr lang="en-US" spc="0" dirty="0">
                <a:solidFill>
                  <a:schemeClr val="tx1"/>
                </a:solidFill>
              </a:rPr>
              <a:t>Implement Azure App Service Plans</a:t>
            </a:r>
          </a:p>
        </p:txBody>
      </p:sp>
      <p:pic>
        <p:nvPicPr>
          <p:cNvPr id="4" name="Picture 3" descr="Icon of two chat bubbles">
            <a:extLst>
              <a:ext uri="{FF2B5EF4-FFF2-40B4-BE49-F238E27FC236}">
                <a16:creationId xmlns:a16="http://schemas.microsoft.com/office/drawing/2014/main" id="{62A8BFD3-7093-4365-AD3C-1BDC0C5812A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038" y="1234349"/>
            <a:ext cx="950976" cy="950976"/>
          </a:xfrm>
          <a:prstGeom prst="rect">
            <a:avLst/>
          </a:prstGeom>
        </p:spPr>
      </p:pic>
      <p:sp>
        <p:nvSpPr>
          <p:cNvPr id="34" name="TextBox 33">
            <a:extLst>
              <a:ext uri="{FF2B5EF4-FFF2-40B4-BE49-F238E27FC236}">
                <a16:creationId xmlns:a16="http://schemas.microsoft.com/office/drawing/2014/main" id="{4B272B9C-7AB4-402A-9790-9A2728BD194F}"/>
              </a:ext>
            </a:extLst>
          </p:cNvPr>
          <p:cNvSpPr txBox="1"/>
          <p:nvPr/>
        </p:nvSpPr>
        <p:spPr>
          <a:xfrm>
            <a:off x="1676400" y="1338163"/>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Define a set of compute resources for a web app to run</a:t>
            </a:r>
          </a:p>
        </p:txBody>
      </p:sp>
      <p:cxnSp>
        <p:nvCxnSpPr>
          <p:cNvPr id="29" name="Straight Connector 28">
            <a:extLst>
              <a:ext uri="{FF2B5EF4-FFF2-40B4-BE49-F238E27FC236}">
                <a16:creationId xmlns:a16="http://schemas.microsoft.com/office/drawing/2014/main" id="{53E57297-6431-4DB5-ABBB-7180B6D1AAAC}"/>
              </a:ext>
              <a:ext uri="{C183D7F6-B498-43B3-948B-1728B52AA6E4}">
                <adec:decorative xmlns:adec="http://schemas.microsoft.com/office/drawing/2017/decorative" val="1"/>
              </a:ext>
            </a:extLst>
          </p:cNvPr>
          <p:cNvCxnSpPr>
            <a:cxnSpLocks/>
          </p:cNvCxnSpPr>
          <p:nvPr/>
        </p:nvCxnSpPr>
        <p:spPr>
          <a:xfrm>
            <a:off x="1671739" y="2252627"/>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 name="Picture 6" descr="Icon of a series of circles arranged in a circular pattern">
            <a:extLst>
              <a:ext uri="{FF2B5EF4-FFF2-40B4-BE49-F238E27FC236}">
                <a16:creationId xmlns:a16="http://schemas.microsoft.com/office/drawing/2014/main" id="{AB0BFAFD-474A-477E-9CAA-C6B1ABBAA0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7038" y="2326490"/>
            <a:ext cx="950976" cy="950976"/>
          </a:xfrm>
          <a:prstGeom prst="rect">
            <a:avLst/>
          </a:prstGeom>
        </p:spPr>
      </p:pic>
      <p:sp>
        <p:nvSpPr>
          <p:cNvPr id="36" name="TextBox 35">
            <a:extLst>
              <a:ext uri="{FF2B5EF4-FFF2-40B4-BE49-F238E27FC236}">
                <a16:creationId xmlns:a16="http://schemas.microsoft.com/office/drawing/2014/main" id="{D42F2A4E-4628-48CD-94EB-2CB8F583BC58}"/>
              </a:ext>
            </a:extLst>
          </p:cNvPr>
          <p:cNvSpPr txBox="1"/>
          <p:nvPr/>
        </p:nvSpPr>
        <p:spPr>
          <a:xfrm>
            <a:off x="1676400" y="2435571"/>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Determines performance, price, and features</a:t>
            </a:r>
          </a:p>
        </p:txBody>
      </p:sp>
      <p:cxnSp>
        <p:nvCxnSpPr>
          <p:cNvPr id="30" name="Straight Connector 29">
            <a:extLst>
              <a:ext uri="{FF2B5EF4-FFF2-40B4-BE49-F238E27FC236}">
                <a16:creationId xmlns:a16="http://schemas.microsoft.com/office/drawing/2014/main" id="{2E76497B-27AD-4976-B73C-4E5CE9A2A841}"/>
              </a:ext>
              <a:ext uri="{C183D7F6-B498-43B3-948B-1728B52AA6E4}">
                <adec:decorative xmlns:adec="http://schemas.microsoft.com/office/drawing/2017/decorative" val="1"/>
              </a:ext>
            </a:extLst>
          </p:cNvPr>
          <p:cNvCxnSpPr>
            <a:cxnSpLocks/>
          </p:cNvCxnSpPr>
          <p:nvPr/>
        </p:nvCxnSpPr>
        <p:spPr>
          <a:xfrm>
            <a:off x="1671739" y="3350035"/>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descr="Icon of a puzzle map">
            <a:extLst>
              <a:ext uri="{FF2B5EF4-FFF2-40B4-BE49-F238E27FC236}">
                <a16:creationId xmlns:a16="http://schemas.microsoft.com/office/drawing/2014/main" id="{5771A941-D69D-40EB-B8B2-BD4905FC8B4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7038" y="3418631"/>
            <a:ext cx="950976" cy="950976"/>
          </a:xfrm>
          <a:prstGeom prst="rect">
            <a:avLst/>
          </a:prstGeom>
        </p:spPr>
      </p:pic>
      <p:sp>
        <p:nvSpPr>
          <p:cNvPr id="38" name="TextBox 37">
            <a:extLst>
              <a:ext uri="{FF2B5EF4-FFF2-40B4-BE49-F238E27FC236}">
                <a16:creationId xmlns:a16="http://schemas.microsoft.com/office/drawing/2014/main" id="{36FABD01-9B82-4FB5-AADA-1BC4145A50F9}"/>
              </a:ext>
            </a:extLst>
          </p:cNvPr>
          <p:cNvSpPr txBox="1"/>
          <p:nvPr/>
        </p:nvSpPr>
        <p:spPr>
          <a:xfrm>
            <a:off x="1676400" y="3532979"/>
            <a:ext cx="10320236" cy="731520"/>
          </a:xfrm>
          <a:prstGeom prst="rect">
            <a:avLst/>
          </a:prstGeom>
          <a:noFill/>
        </p:spPr>
        <p:txBody>
          <a:bodyPr wrap="square" lIns="0" tIns="0" rIns="0" bIns="0" rtlCol="0" anchor="ctr">
            <a:noAutofit/>
          </a:bodyPr>
          <a:lstStyle/>
          <a:p>
            <a:pPr defTabSz="932472" fontAlgn="base">
              <a:spcBef>
                <a:spcPct val="0"/>
              </a:spcBef>
              <a:spcAft>
                <a:spcPct val="0"/>
              </a:spcAft>
            </a:pPr>
            <a:r>
              <a:rPr lang="en-US" sz="2400" dirty="0"/>
              <a:t>One or more apps can be configured to run in the same App Service plan</a:t>
            </a:r>
          </a:p>
        </p:txBody>
      </p:sp>
      <p:cxnSp>
        <p:nvCxnSpPr>
          <p:cNvPr id="31" name="Straight Connector 30">
            <a:extLst>
              <a:ext uri="{FF2B5EF4-FFF2-40B4-BE49-F238E27FC236}">
                <a16:creationId xmlns:a16="http://schemas.microsoft.com/office/drawing/2014/main" id="{84EFEF22-4302-4F77-9F3B-A899B3DCE50F}"/>
              </a:ext>
              <a:ext uri="{C183D7F6-B498-43B3-948B-1728B52AA6E4}">
                <adec:decorative xmlns:adec="http://schemas.microsoft.com/office/drawing/2017/decorative" val="1"/>
              </a:ext>
            </a:extLst>
          </p:cNvPr>
          <p:cNvCxnSpPr>
            <a:cxnSpLocks/>
          </p:cNvCxnSpPr>
          <p:nvPr/>
        </p:nvCxnSpPr>
        <p:spPr>
          <a:xfrm>
            <a:off x="1671739" y="4447443"/>
            <a:ext cx="1032023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circle branched into three connect circles">
            <a:extLst>
              <a:ext uri="{FF2B5EF4-FFF2-40B4-BE49-F238E27FC236}">
                <a16:creationId xmlns:a16="http://schemas.microsoft.com/office/drawing/2014/main" id="{B28A96A1-08BA-46F2-B1BF-5D0AE04097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27038" y="4589463"/>
            <a:ext cx="950976" cy="952500"/>
          </a:xfrm>
          <a:prstGeom prst="rect">
            <a:avLst/>
          </a:prstGeom>
        </p:spPr>
      </p:pic>
      <p:sp>
        <p:nvSpPr>
          <p:cNvPr id="40" name="TextBox 39">
            <a:extLst>
              <a:ext uri="{FF2B5EF4-FFF2-40B4-BE49-F238E27FC236}">
                <a16:creationId xmlns:a16="http://schemas.microsoft.com/office/drawing/2014/main" id="{83009821-43BE-4C35-A421-7076B3158455}"/>
              </a:ext>
            </a:extLst>
          </p:cNvPr>
          <p:cNvSpPr txBox="1"/>
          <p:nvPr/>
        </p:nvSpPr>
        <p:spPr>
          <a:xfrm>
            <a:off x="1676400" y="4630387"/>
            <a:ext cx="10320236" cy="1914876"/>
          </a:xfrm>
          <a:prstGeom prst="rect">
            <a:avLst/>
          </a:prstGeom>
          <a:noFill/>
        </p:spPr>
        <p:txBody>
          <a:bodyPr wrap="square" lIns="0" tIns="0" rIns="0" bIns="0" rtlCol="0" anchor="ctr">
            <a:noAutofit/>
          </a:bodyPr>
          <a:lstStyle/>
          <a:p>
            <a:pPr marL="0" lvl="1" fontAlgn="base">
              <a:spcBef>
                <a:spcPts val="300"/>
              </a:spcBef>
              <a:spcAft>
                <a:spcPts val="400"/>
              </a:spcAft>
            </a:pPr>
            <a:r>
              <a:rPr lang="en-US" sz="2400" dirty="0">
                <a:cs typeface="Segoe UI Semilight" panose="020B0402040204020203" pitchFamily="34" charset="0"/>
              </a:rPr>
              <a:t>Operating System (Windows</a:t>
            </a:r>
            <a:r>
              <a:rPr lang="en-US" sz="2400">
                <a:cs typeface="Segoe UI Semilight" panose="020B0402040204020203" pitchFamily="34" charset="0"/>
              </a:rPr>
              <a:t>, Linux)</a:t>
            </a:r>
          </a:p>
          <a:p>
            <a:pPr marL="0" lvl="1" fontAlgn="base">
              <a:spcBef>
                <a:spcPts val="300"/>
              </a:spcBef>
              <a:spcAft>
                <a:spcPts val="400"/>
              </a:spcAft>
            </a:pPr>
            <a:r>
              <a:rPr lang="en-US" sz="2400" dirty="0">
                <a:cs typeface="Segoe UI Semilight" panose="020B0402040204020203" pitchFamily="34" charset="0"/>
              </a:rPr>
              <a:t>Region where compute resources will be created </a:t>
            </a:r>
          </a:p>
          <a:p>
            <a:pPr marL="0" lvl="1" fontAlgn="base">
              <a:spcBef>
                <a:spcPts val="300"/>
              </a:spcBef>
              <a:spcAft>
                <a:spcPts val="400"/>
              </a:spcAft>
            </a:pPr>
            <a:r>
              <a:rPr lang="en-US" sz="2400" dirty="0">
                <a:cs typeface="Segoe UI Semilight" panose="020B0402040204020203" pitchFamily="34" charset="0"/>
              </a:rPr>
              <a:t>Number of virtual machine instances </a:t>
            </a:r>
          </a:p>
          <a:p>
            <a:pPr marL="0" lvl="1" fontAlgn="base">
              <a:spcBef>
                <a:spcPts val="300"/>
              </a:spcBef>
              <a:spcAft>
                <a:spcPts val="400"/>
              </a:spcAft>
            </a:pPr>
            <a:r>
              <a:rPr lang="en-US" sz="2400" dirty="0">
                <a:cs typeface="Segoe UI Semilight" panose="020B0402040204020203" pitchFamily="34" charset="0"/>
              </a:rPr>
              <a:t>Size of virtual machine instances </a:t>
            </a:r>
          </a:p>
          <a:p>
            <a:pPr marL="0" lvl="1" fontAlgn="base">
              <a:spcBef>
                <a:spcPts val="300"/>
              </a:spcBef>
              <a:spcAft>
                <a:spcPts val="400"/>
              </a:spcAft>
            </a:pPr>
            <a:r>
              <a:rPr lang="en-US" sz="2400" dirty="0">
                <a:cs typeface="Segoe UI Semilight" panose="020B0402040204020203" pitchFamily="34" charset="0"/>
              </a:rPr>
              <a:t>Pricing tier (next slide)</a:t>
            </a:r>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4167</Words>
  <Application>Microsoft Office PowerPoint</Application>
  <PresentationFormat>Custom</PresentationFormat>
  <Paragraphs>505</Paragraphs>
  <Slides>40</Slides>
  <Notes>40</Notes>
  <HiddenSlides>0</HiddenSlides>
  <MMClips>0</MMClips>
  <ScaleCrop>false</ScaleCrop>
  <HeadingPairs>
    <vt:vector size="8" baseType="variant">
      <vt:variant>
        <vt:lpstr>Fonts Used</vt:lpstr>
      </vt:variant>
      <vt:variant>
        <vt:i4>10</vt:i4>
      </vt:variant>
      <vt:variant>
        <vt:lpstr>Theme</vt:lpstr>
      </vt:variant>
      <vt:variant>
        <vt:i4>2</vt:i4>
      </vt:variant>
      <vt:variant>
        <vt:lpstr>Embedded OLE Servers</vt:lpstr>
      </vt:variant>
      <vt:variant>
        <vt:i4>1</vt:i4>
      </vt:variant>
      <vt:variant>
        <vt:lpstr>Slide Titles</vt:lpstr>
      </vt:variant>
      <vt:variant>
        <vt:i4>40</vt:i4>
      </vt:variant>
    </vt:vector>
  </HeadingPairs>
  <TitlesOfParts>
    <vt:vector size="53" baseType="lpstr">
      <vt:lpstr>Aptos</vt:lpstr>
      <vt:lpstr>Aptos Display</vt:lpstr>
      <vt:lpstr>Arial</vt:lpstr>
      <vt:lpstr>Calibri</vt:lpstr>
      <vt:lpstr>Consolas</vt:lpstr>
      <vt:lpstr>Segoe UI</vt:lpstr>
      <vt:lpstr>Segoe UI Light</vt:lpstr>
      <vt:lpstr>Segoe UI Semibold</vt:lpstr>
      <vt:lpstr>Segoe UI Semilight</vt:lpstr>
      <vt:lpstr>Wingdings</vt:lpstr>
      <vt:lpstr>Azure 1</vt:lpstr>
      <vt:lpstr>Office Theme</vt:lpstr>
      <vt:lpstr>Bitmap Image</vt:lpstr>
      <vt:lpstr>6. Administer Azure PaaS Compute</vt:lpstr>
      <vt:lpstr>Administer PaaS Compute Options Introduction</vt:lpstr>
      <vt:lpstr>Configure Azure App Service Plans</vt:lpstr>
      <vt:lpstr>Before Getting into App Service Plans (ASPs) ..</vt:lpstr>
      <vt:lpstr>Installing IIS on Windows</vt:lpstr>
      <vt:lpstr>PowerPoint Presentation</vt:lpstr>
      <vt:lpstr>PowerPoint Presentation</vt:lpstr>
      <vt:lpstr>Configure Azure App Service Plans Introduction</vt:lpstr>
      <vt:lpstr>Implement Azure App Service Plans</vt:lpstr>
      <vt:lpstr>Determine App Service Plan Pricing</vt:lpstr>
      <vt:lpstr>Scale Up and Scale Out the App Service Plan</vt:lpstr>
      <vt:lpstr>Configure App Service Plan Scaling</vt:lpstr>
      <vt:lpstr>Configure Azure App Services</vt:lpstr>
      <vt:lpstr>Configure Azure App Services Introduction</vt:lpstr>
      <vt:lpstr>Implement Azure App Service</vt:lpstr>
      <vt:lpstr>Create an App Service</vt:lpstr>
      <vt:lpstr>Create Deployment Slots</vt:lpstr>
      <vt:lpstr>Add Deployment Slots</vt:lpstr>
      <vt:lpstr>Secure an App Service</vt:lpstr>
      <vt:lpstr>Create Custom Domain Names</vt:lpstr>
      <vt:lpstr>Backup an App Service</vt:lpstr>
      <vt:lpstr>Summary and Resources  – Configure Azure App Services</vt:lpstr>
      <vt:lpstr>Configure Azure Container Instances</vt:lpstr>
      <vt:lpstr>Configure Azure Container Instances Introduction</vt:lpstr>
      <vt:lpstr>Compare Containers to Virtual Machines</vt:lpstr>
      <vt:lpstr>Compare Containers to Virtual Machines</vt:lpstr>
      <vt:lpstr>Explore Azure Container Instances Benefits</vt:lpstr>
      <vt:lpstr>Implement Container Groups</vt:lpstr>
      <vt:lpstr>Understand the Docker Platform</vt:lpstr>
      <vt:lpstr>Summary and Resources  – Configure Azure Container Instances</vt:lpstr>
      <vt:lpstr>Configure Azure Kubernetes Service</vt:lpstr>
      <vt:lpstr>Configure Azure Kubernetes Service Introduction</vt:lpstr>
      <vt:lpstr>Understand AKS Terminology</vt:lpstr>
      <vt:lpstr>Understand AKS Clusters and Nodes</vt:lpstr>
      <vt:lpstr>Configure AKS Storage</vt:lpstr>
      <vt:lpstr>Persistent volume claim that uses the managed-premium storage class and requests an Azure Disk that is 5Gi in size:</vt:lpstr>
      <vt:lpstr>Configure AKS Scaling</vt:lpstr>
      <vt:lpstr>Configure AKS Scaling to ACI (optional)</vt:lpstr>
      <vt:lpstr>Demonstration – Deploy Azure Kubernetes Service (optional)</vt:lpstr>
      <vt:lpstr>Summary and Resources – Configure Azure Kubernetes Service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2022-03-15T20:50:40Z</dcterms:created>
  <dcterms:modified xsi:type="dcterms:W3CDTF">2024-11-04T16:38:13Z</dcterms:modified>
</cp:coreProperties>
</file>