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41"/>
  </p:notesMasterIdLst>
  <p:sldIdLst>
    <p:sldId id="311" r:id="rId2"/>
    <p:sldId id="323" r:id="rId3"/>
    <p:sldId id="313" r:id="rId4"/>
    <p:sldId id="314" r:id="rId5"/>
    <p:sldId id="315" r:id="rId6"/>
    <p:sldId id="316" r:id="rId7"/>
    <p:sldId id="317" r:id="rId8"/>
    <p:sldId id="312" r:id="rId9"/>
    <p:sldId id="318" r:id="rId10"/>
    <p:sldId id="319" r:id="rId11"/>
    <p:sldId id="320" r:id="rId12"/>
    <p:sldId id="321" r:id="rId13"/>
    <p:sldId id="322" r:id="rId14"/>
    <p:sldId id="324" r:id="rId15"/>
    <p:sldId id="326" r:id="rId16"/>
    <p:sldId id="327" r:id="rId17"/>
    <p:sldId id="328" r:id="rId18"/>
    <p:sldId id="331" r:id="rId19"/>
    <p:sldId id="325" r:id="rId20"/>
    <p:sldId id="330" r:id="rId21"/>
    <p:sldId id="355" r:id="rId22"/>
    <p:sldId id="356" r:id="rId23"/>
    <p:sldId id="332" r:id="rId24"/>
    <p:sldId id="333" r:id="rId25"/>
    <p:sldId id="334" r:id="rId26"/>
    <p:sldId id="340" r:id="rId27"/>
    <p:sldId id="336" r:id="rId28"/>
    <p:sldId id="350" r:id="rId29"/>
    <p:sldId id="351" r:id="rId30"/>
    <p:sldId id="352" r:id="rId31"/>
    <p:sldId id="353" r:id="rId32"/>
    <p:sldId id="342" r:id="rId33"/>
    <p:sldId id="343" r:id="rId34"/>
    <p:sldId id="344" r:id="rId35"/>
    <p:sldId id="345" r:id="rId36"/>
    <p:sldId id="347" r:id="rId37"/>
    <p:sldId id="348" r:id="rId38"/>
    <p:sldId id="349" r:id="rId39"/>
    <p:sldId id="35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C038-6C54-4A75-99CF-25F285DF3DAB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CD257-9886-403F-BF56-EFEB94012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Sum=</a:t>
            </a:r>
            <a:r>
              <a:rPr lang="en-US" dirty="0" err="1"/>
              <a:t>sum+A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5CD257-9886-403F-BF56-EFEB94012F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35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36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6CFF-60BB-4882-8367-3D7599EE6018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fresh2refresh.com/c/c-strings/c-strcmpi-function/" TargetMode="External"/><Relationship Id="rId13" Type="http://schemas.openxmlformats.org/officeDocument/2006/relationships/hyperlink" Target="http://fresh2refresh.com/c/c-strings/c-strdup-function/" TargetMode="External"/><Relationship Id="rId18" Type="http://schemas.openxmlformats.org/officeDocument/2006/relationships/hyperlink" Target="http://fresh2refresh.com/c/c-strings/c-strnset-function/" TargetMode="External"/><Relationship Id="rId3" Type="http://schemas.openxmlformats.org/officeDocument/2006/relationships/hyperlink" Target="http://fresh2refresh.com/c/c-strings/c-strncat-function/" TargetMode="External"/><Relationship Id="rId21" Type="http://schemas.openxmlformats.org/officeDocument/2006/relationships/slide" Target="slide24.xml"/><Relationship Id="rId7" Type="http://schemas.openxmlformats.org/officeDocument/2006/relationships/hyperlink" Target="http://fresh2refresh.com/c/c-strings/c-strcmp-function/" TargetMode="External"/><Relationship Id="rId12" Type="http://schemas.openxmlformats.org/officeDocument/2006/relationships/hyperlink" Target="http://fresh2refresh.com/c/c-strings/c-strrstr-function/" TargetMode="External"/><Relationship Id="rId17" Type="http://schemas.openxmlformats.org/officeDocument/2006/relationships/hyperlink" Target="http://fresh2refresh.com/c/c-strings/c-strset-function/" TargetMode="External"/><Relationship Id="rId2" Type="http://schemas.openxmlformats.org/officeDocument/2006/relationships/hyperlink" Target="http://fresh2refresh.com/c/c-strings/c-strcat-function/" TargetMode="External"/><Relationship Id="rId16" Type="http://schemas.openxmlformats.org/officeDocument/2006/relationships/hyperlink" Target="http://fresh2refresh.com/c/c-strings/c-strrev-function/" TargetMode="External"/><Relationship Id="rId20" Type="http://schemas.openxmlformats.org/officeDocument/2006/relationships/hyperlink" Target="Pointer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resh2refresh.com/c/c-strings/c-strlen-function/" TargetMode="External"/><Relationship Id="rId11" Type="http://schemas.openxmlformats.org/officeDocument/2006/relationships/hyperlink" Target="http://fresh2refresh.com/c/c-strings/c-strstr-function/" TargetMode="External"/><Relationship Id="rId5" Type="http://schemas.openxmlformats.org/officeDocument/2006/relationships/hyperlink" Target="http://fresh2refresh.com/c/c-strings/c-strncpy-function/" TargetMode="External"/><Relationship Id="rId15" Type="http://schemas.openxmlformats.org/officeDocument/2006/relationships/hyperlink" Target="http://fresh2refresh.com/c/c-strings/c-strupr-function/" TargetMode="External"/><Relationship Id="rId10" Type="http://schemas.openxmlformats.org/officeDocument/2006/relationships/hyperlink" Target="http://fresh2refresh.com/c/c-strings/c-strrchr/" TargetMode="External"/><Relationship Id="rId19" Type="http://schemas.openxmlformats.org/officeDocument/2006/relationships/hyperlink" Target="http://fresh2refresh.com/c/c-strings/c-strtok-function/" TargetMode="External"/><Relationship Id="rId4" Type="http://schemas.openxmlformats.org/officeDocument/2006/relationships/hyperlink" Target="http://fresh2refresh.com/c/c-strings/c-strcpy-function/" TargetMode="External"/><Relationship Id="rId9" Type="http://schemas.openxmlformats.org/officeDocument/2006/relationships/hyperlink" Target="http://fresh2refresh.com/c/c-strings/c-strchr-function/" TargetMode="External"/><Relationship Id="rId14" Type="http://schemas.openxmlformats.org/officeDocument/2006/relationships/hyperlink" Target="http://fresh2refresh.com/c/c-strings/c-strlwr-function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3851"/>
            <a:ext cx="8915400" cy="5316583"/>
          </a:xfrm>
        </p:spPr>
        <p:txBody>
          <a:bodyPr>
            <a:normAutofit/>
          </a:bodyPr>
          <a:lstStyle/>
          <a:p>
            <a:r>
              <a:rPr lang="en-US" dirty="0"/>
              <a:t>Pointers are variables that store the address of other variables.</a:t>
            </a:r>
          </a:p>
          <a:p>
            <a:r>
              <a:rPr lang="en-US" dirty="0"/>
              <a:t>The pointer variable might be belonging to any of the data type such as </a:t>
            </a:r>
            <a:r>
              <a:rPr lang="en-US" dirty="0" err="1"/>
              <a:t>int</a:t>
            </a:r>
            <a:r>
              <a:rPr lang="en-US" dirty="0"/>
              <a:t>, float, char, double, short etc.</a:t>
            </a:r>
          </a:p>
          <a:p>
            <a:r>
              <a:rPr lang="en-US" dirty="0"/>
              <a:t>Normal variable stores the value whereas pointer variable stores the address of the variable.</a:t>
            </a:r>
          </a:p>
          <a:p>
            <a:r>
              <a:rPr lang="en-US" dirty="0"/>
              <a:t>If you have a variable</a:t>
            </a:r>
            <a:r>
              <a:rPr lang="en-US" b="1" dirty="0"/>
              <a:t>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in your program, </a:t>
            </a:r>
            <a:r>
              <a:rPr lang="en-US" b="1" dirty="0"/>
              <a:t>&amp;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will give you its address in the memory.</a:t>
            </a:r>
          </a:p>
          <a:p>
            <a:r>
              <a:rPr lang="en-US" dirty="0"/>
              <a:t>Pointer Syntax : </a:t>
            </a:r>
            <a:r>
              <a:rPr lang="en-US" dirty="0" err="1"/>
              <a:t>data_type</a:t>
            </a:r>
            <a:r>
              <a:rPr lang="en-US" dirty="0"/>
              <a:t> *</a:t>
            </a:r>
            <a:r>
              <a:rPr lang="en-US" dirty="0" err="1"/>
              <a:t>var_name</a:t>
            </a:r>
            <a:r>
              <a:rPr lang="en-US" dirty="0"/>
              <a:t>; Example : </a:t>
            </a:r>
            <a:r>
              <a:rPr lang="en-US" dirty="0" err="1"/>
              <a:t>int</a:t>
            </a:r>
            <a:r>
              <a:rPr lang="en-US" dirty="0"/>
              <a:t> *p;  char *p;</a:t>
            </a:r>
          </a:p>
          <a:p>
            <a:r>
              <a:rPr lang="en-US" dirty="0"/>
              <a:t>Where, * is used to denote that “p” is pointer variable and not a normal variable.</a:t>
            </a:r>
          </a:p>
        </p:txBody>
      </p:sp>
    </p:spTree>
    <p:extLst>
      <p:ext uri="{BB962C8B-B14F-4D97-AF65-F5344CB8AC3E}">
        <p14:creationId xmlns:p14="http://schemas.microsoft.com/office/powerpoint/2010/main" val="416734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Void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*p0;</a:t>
            </a:r>
          </a:p>
          <a:p>
            <a:pPr marL="0" indent="0">
              <a:buNone/>
            </a:pPr>
            <a:r>
              <a:rPr lang="en-US" dirty="0"/>
              <a:t>P0=p1;</a:t>
            </a:r>
          </a:p>
          <a:p>
            <a:pPr marL="0" indent="0">
              <a:buNone/>
            </a:pPr>
            <a:r>
              <a:rPr lang="en-US" dirty="0"/>
              <a:t>We can’t dereference it like we do in printing , and we can’t do this p0+1</a:t>
            </a:r>
            <a:br>
              <a:rPr lang="en-US" dirty="0"/>
            </a:br>
            <a:r>
              <a:rPr lang="en-US" dirty="0"/>
              <a:t>We will discuss about this later.</a:t>
            </a:r>
          </a:p>
        </p:txBody>
      </p:sp>
    </p:spTree>
    <p:extLst>
      <p:ext uri="{BB962C8B-B14F-4D97-AF65-F5344CB8AC3E}">
        <p14:creationId xmlns:p14="http://schemas.microsoft.com/office/powerpoint/2010/main" val="194072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8537"/>
            <a:ext cx="8915400" cy="5329646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c, *pc;</a:t>
            </a:r>
          </a:p>
          <a:p>
            <a:r>
              <a:rPr lang="en-US" dirty="0"/>
              <a:t>Pc=&amp;c;</a:t>
            </a:r>
          </a:p>
          <a:p>
            <a:r>
              <a:rPr lang="en-US" dirty="0"/>
              <a:t>// pc is address but c is not</a:t>
            </a:r>
          </a:p>
          <a:p>
            <a:r>
              <a:rPr lang="en-US" dirty="0"/>
              <a:t>pc = c; // Error</a:t>
            </a:r>
          </a:p>
          <a:p>
            <a:endParaRPr lang="en-US" dirty="0"/>
          </a:p>
          <a:p>
            <a:r>
              <a:rPr lang="en-US" dirty="0"/>
              <a:t>// &amp;c is address but *pc is not</a:t>
            </a:r>
          </a:p>
          <a:p>
            <a:r>
              <a:rPr lang="en-US" dirty="0"/>
              <a:t>*pc = &amp;c; // Error</a:t>
            </a:r>
          </a:p>
          <a:p>
            <a:r>
              <a:rPr lang="en-US" u="sng" dirty="0"/>
              <a:t>                  </a:t>
            </a:r>
          </a:p>
          <a:p>
            <a:r>
              <a:rPr lang="en-US" dirty="0"/>
              <a:t>// both &amp;c and pc are addresses</a:t>
            </a:r>
          </a:p>
          <a:p>
            <a:r>
              <a:rPr lang="en-US" dirty="0"/>
              <a:t>pc = &amp;c;</a:t>
            </a:r>
          </a:p>
          <a:p>
            <a:endParaRPr lang="en-US" dirty="0"/>
          </a:p>
          <a:p>
            <a:r>
              <a:rPr lang="en-US" dirty="0"/>
              <a:t>// both c and *pc values </a:t>
            </a:r>
          </a:p>
          <a:p>
            <a:r>
              <a:rPr lang="en-US" dirty="0"/>
              <a:t>*pc = c;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8BEBF-06B4-4B42-A111-3DF81715779C}"/>
              </a:ext>
            </a:extLst>
          </p:cNvPr>
          <p:cNvCxnSpPr/>
          <p:nvPr/>
        </p:nvCxnSpPr>
        <p:spPr>
          <a:xfrm>
            <a:off x="2982351" y="4318782"/>
            <a:ext cx="841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0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443" y="516533"/>
            <a:ext cx="8911687" cy="1280890"/>
          </a:xfrm>
        </p:spPr>
        <p:txBody>
          <a:bodyPr/>
          <a:lstStyle/>
          <a:p>
            <a:r>
              <a:rPr lang="en-US" dirty="0"/>
              <a:t>Do not confuse on it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30967" y="1548207"/>
            <a:ext cx="2914259" cy="2954655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{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c =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5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*p = &amp;c;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600" dirty="0" err="1">
                <a:solidFill>
                  <a:srgbClr val="C18401"/>
                </a:solidFill>
                <a:latin typeface="Droid Sans Mono"/>
              </a:rPr>
              <a:t>c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out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&lt;&lt;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*p;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A0A1A7"/>
                </a:solidFill>
                <a:effectLst/>
                <a:latin typeface="Droid Sans Mono"/>
              </a:rPr>
              <a:t>// 5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 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return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0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0" y="1449903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Why didn't we get an error when using </a:t>
            </a:r>
            <a:r>
              <a:rPr lang="en-US" sz="2400" dirty="0" err="1"/>
              <a:t>int</a:t>
            </a:r>
            <a:r>
              <a:rPr lang="en-US" sz="2400" dirty="0"/>
              <a:t> *p = &amp;c;?</a:t>
            </a:r>
          </a:p>
          <a:p>
            <a:endParaRPr lang="en-US" sz="2400" dirty="0"/>
          </a:p>
          <a:p>
            <a:r>
              <a:rPr lang="en-US" sz="2400" dirty="0"/>
              <a:t>It's because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*p = &amp;c;</a:t>
            </a:r>
          </a:p>
          <a:p>
            <a:r>
              <a:rPr lang="en-US" sz="2400" dirty="0"/>
              <a:t>is equivalent to</a:t>
            </a:r>
          </a:p>
          <a:p>
            <a:endParaRPr lang="en-US" sz="2400" dirty="0"/>
          </a:p>
          <a:p>
            <a:r>
              <a:rPr lang="en-US" sz="2400" dirty="0" err="1"/>
              <a:t>int</a:t>
            </a:r>
            <a:r>
              <a:rPr lang="en-US" sz="2400" dirty="0"/>
              <a:t> *p:</a:t>
            </a:r>
          </a:p>
          <a:p>
            <a:r>
              <a:rPr lang="en-US" sz="2400" dirty="0"/>
              <a:t>p = &amp;c;</a:t>
            </a:r>
          </a:p>
        </p:txBody>
      </p:sp>
    </p:spTree>
    <p:extLst>
      <p:ext uri="{BB962C8B-B14F-4D97-AF65-F5344CB8AC3E}">
        <p14:creationId xmlns:p14="http://schemas.microsoft.com/office/powerpoint/2010/main" val="403687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233" y="2701104"/>
            <a:ext cx="8911687" cy="1280890"/>
          </a:xfrm>
        </p:spPr>
        <p:txBody>
          <a:bodyPr/>
          <a:lstStyle/>
          <a:p>
            <a:r>
              <a:rPr lang="en-US" dirty="0"/>
              <a:t>Find Sum</a:t>
            </a:r>
            <a:br>
              <a:rPr lang="en-US" dirty="0"/>
            </a:br>
            <a:r>
              <a:rPr lang="en-US" dirty="0"/>
              <a:t>Find </a:t>
            </a:r>
            <a:r>
              <a:rPr lang="en-US" dirty="0" err="1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59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3845"/>
            <a:ext cx="8911687" cy="1280890"/>
          </a:xfrm>
        </p:spPr>
        <p:txBody>
          <a:bodyPr/>
          <a:lstStyle/>
          <a:p>
            <a:r>
              <a:rPr lang="en-US" dirty="0"/>
              <a:t>Pointers to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04290"/>
            <a:ext cx="8915400" cy="3777622"/>
          </a:xfrm>
        </p:spPr>
        <p:txBody>
          <a:bodyPr/>
          <a:lstStyle/>
          <a:p>
            <a:r>
              <a:rPr lang="en-US" dirty="0"/>
              <a:t>When a pointer holds the address of another pointer then such type of pointer is known as </a:t>
            </a:r>
            <a:r>
              <a:rPr lang="en-US" b="1" dirty="0"/>
              <a:t>pointer-to-pointer</a:t>
            </a:r>
            <a:r>
              <a:rPr lang="en-US" dirty="0"/>
              <a:t> or </a:t>
            </a:r>
            <a:r>
              <a:rPr lang="en-US" b="1" dirty="0"/>
              <a:t>double pointer</a:t>
            </a:r>
            <a:r>
              <a:rPr lang="en-US" dirty="0"/>
              <a:t>.</a:t>
            </a:r>
          </a:p>
          <a:p>
            <a:r>
              <a:rPr lang="en-US" dirty="0" err="1"/>
              <a:t>int</a:t>
            </a:r>
            <a:r>
              <a:rPr lang="en-US" dirty="0"/>
              <a:t> **pr1;</a:t>
            </a:r>
            <a:br>
              <a:rPr lang="en-US" dirty="0"/>
            </a:br>
            <a:r>
              <a:rPr lang="en-US" dirty="0"/>
              <a:t>pr1=&amp;pr2;</a:t>
            </a:r>
          </a:p>
          <a:p>
            <a:endParaRPr lang="en-US" dirty="0"/>
          </a:p>
        </p:txBody>
      </p:sp>
      <p:pic>
        <p:nvPicPr>
          <p:cNvPr id="6147" name="Picture 3" descr="pointer-to-pointer or double poin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705" y="2437484"/>
            <a:ext cx="7187591" cy="431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49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8206"/>
            <a:ext cx="8915400" cy="4946468"/>
          </a:xfrm>
        </p:spPr>
        <p:txBody>
          <a:bodyPr/>
          <a:lstStyle/>
          <a:p>
            <a:r>
              <a:rPr lang="en-US" dirty="0"/>
              <a:t>Suppose we declare an array </a:t>
            </a:r>
            <a:r>
              <a:rPr lang="en-US" dirty="0" err="1"/>
              <a:t>arr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[5] = { 1, 2, 3, 4, 5 };</a:t>
            </a:r>
          </a:p>
          <a:p>
            <a:r>
              <a:rPr lang="en-US" dirty="0"/>
              <a:t>Assuming that the base address ( </a:t>
            </a:r>
            <a:r>
              <a:rPr lang="en-US" dirty="0" err="1"/>
              <a:t>i.e</a:t>
            </a:r>
            <a:r>
              <a:rPr lang="en-US" dirty="0"/>
              <a:t> address of the first element of the array ) of </a:t>
            </a:r>
            <a:r>
              <a:rPr lang="en-US" dirty="0" err="1"/>
              <a:t>arr</a:t>
            </a:r>
            <a:r>
              <a:rPr lang="en-US" dirty="0"/>
              <a:t> is 1000 and each integer requires two bytes, the five elements will be stored as follows:</a:t>
            </a:r>
          </a:p>
        </p:txBody>
      </p:sp>
      <p:pic>
        <p:nvPicPr>
          <p:cNvPr id="1027" name="Picture 3" descr="address of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844" y="3587931"/>
            <a:ext cx="7090806" cy="240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8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583" y="448492"/>
            <a:ext cx="8915400" cy="6109062"/>
          </a:xfrm>
        </p:spPr>
        <p:txBody>
          <a:bodyPr/>
          <a:lstStyle/>
          <a:p>
            <a:r>
              <a:rPr lang="en-US" dirty="0"/>
              <a:t>Here variable </a:t>
            </a:r>
            <a:r>
              <a:rPr lang="en-US" dirty="0" err="1"/>
              <a:t>arr</a:t>
            </a:r>
            <a:r>
              <a:rPr lang="en-US" dirty="0"/>
              <a:t> will give the base address, which is a constant pointer pointing to the first element of the array, </a:t>
            </a:r>
            <a:r>
              <a:rPr lang="en-US" dirty="0" err="1"/>
              <a:t>arr</a:t>
            </a:r>
            <a:r>
              <a:rPr lang="en-US" dirty="0"/>
              <a:t>[0]. Hence </a:t>
            </a:r>
            <a:r>
              <a:rPr lang="en-US" dirty="0" err="1"/>
              <a:t>arr</a:t>
            </a:r>
            <a:r>
              <a:rPr lang="en-US" dirty="0"/>
              <a:t> contains the address of </a:t>
            </a:r>
            <a:r>
              <a:rPr lang="en-US" dirty="0" err="1"/>
              <a:t>arr</a:t>
            </a:r>
            <a:r>
              <a:rPr lang="en-US" dirty="0"/>
              <a:t>[0] </a:t>
            </a:r>
            <a:r>
              <a:rPr lang="en-US" dirty="0" err="1"/>
              <a:t>i.e</a:t>
            </a:r>
            <a:r>
              <a:rPr lang="en-US" dirty="0"/>
              <a:t> 1000. In short, </a:t>
            </a:r>
            <a:r>
              <a:rPr lang="en-US" dirty="0" err="1"/>
              <a:t>arr</a:t>
            </a:r>
            <a:r>
              <a:rPr lang="en-US" dirty="0"/>
              <a:t> has two purpose - it is the name of the array and it acts as a pointer pointing towards the first element in the array.</a:t>
            </a:r>
          </a:p>
          <a:p>
            <a:r>
              <a:rPr lang="en-US" dirty="0" err="1"/>
              <a:t>arr</a:t>
            </a:r>
            <a:r>
              <a:rPr lang="en-US" dirty="0"/>
              <a:t> is equal to &amp;</a:t>
            </a:r>
            <a:r>
              <a:rPr lang="en-US" dirty="0" err="1"/>
              <a:t>arr</a:t>
            </a:r>
            <a:r>
              <a:rPr lang="en-US" dirty="0"/>
              <a:t>[0] by default</a:t>
            </a:r>
          </a:p>
          <a:p>
            <a:r>
              <a:rPr lang="en-US" dirty="0"/>
              <a:t>We can also declare a pointer of type </a:t>
            </a:r>
            <a:r>
              <a:rPr lang="en-US" dirty="0" err="1"/>
              <a:t>int</a:t>
            </a:r>
            <a:r>
              <a:rPr lang="en-US" dirty="0"/>
              <a:t> to point to the array arr.</a:t>
            </a:r>
          </a:p>
          <a:p>
            <a:pPr marL="400050" lvl="1" indent="0">
              <a:buNone/>
            </a:pP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 marL="400050" lvl="1" indent="0">
              <a:buNone/>
            </a:pPr>
            <a:r>
              <a:rPr lang="en-US" dirty="0"/>
              <a:t>p = </a:t>
            </a:r>
            <a:r>
              <a:rPr lang="en-US" dirty="0" err="1"/>
              <a:t>arr</a:t>
            </a:r>
            <a:r>
              <a:rPr lang="en-US" dirty="0"/>
              <a:t>;  </a:t>
            </a:r>
          </a:p>
          <a:p>
            <a:pPr marL="400050" lvl="1" indent="0">
              <a:buNone/>
            </a:pPr>
            <a:r>
              <a:rPr lang="en-US" b="1" dirty="0"/>
              <a:t>// or, </a:t>
            </a:r>
          </a:p>
          <a:p>
            <a:pPr marL="400050" lvl="1" indent="0">
              <a:buNone/>
            </a:pPr>
            <a:r>
              <a:rPr lang="en-US" dirty="0"/>
              <a:t>p = &amp;</a:t>
            </a:r>
            <a:r>
              <a:rPr lang="en-US" dirty="0" err="1"/>
              <a:t>arr</a:t>
            </a:r>
            <a:r>
              <a:rPr lang="en-US" dirty="0"/>
              <a:t>[0];    //both the statements are equivalent.</a:t>
            </a:r>
          </a:p>
          <a:p>
            <a:pPr marL="400050" lvl="1" indent="0">
              <a:buNone/>
            </a:pPr>
            <a:r>
              <a:rPr lang="en-US" dirty="0"/>
              <a:t>Similarly if you print *(arr+1) it is same as </a:t>
            </a:r>
            <a:r>
              <a:rPr lang="en-US" dirty="0" err="1"/>
              <a:t>arr</a:t>
            </a:r>
            <a:r>
              <a:rPr lang="en-US" dirty="0"/>
              <a:t>[1]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we can access every element of the array </a:t>
            </a:r>
            <a:r>
              <a:rPr lang="en-US" dirty="0" err="1"/>
              <a:t>arr</a:t>
            </a:r>
            <a:r>
              <a:rPr lang="en-US" dirty="0"/>
              <a:t> using p++ to move from one element to another.</a:t>
            </a:r>
          </a:p>
        </p:txBody>
      </p:sp>
    </p:spTree>
    <p:extLst>
      <p:ext uri="{BB962C8B-B14F-4D97-AF65-F5344CB8AC3E}">
        <p14:creationId xmlns:p14="http://schemas.microsoft.com/office/powerpoint/2010/main" val="98343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70263"/>
            <a:ext cx="8915400" cy="60089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a[5] = {1, 2, 3, 4, 5};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*p = a;     // same as </a:t>
            </a:r>
            <a:r>
              <a:rPr lang="en-US" dirty="0" err="1"/>
              <a:t>int</a:t>
            </a:r>
            <a:r>
              <a:rPr lang="en-US" dirty="0"/>
              <a:t>*p = &amp;a[0]</a:t>
            </a:r>
          </a:p>
          <a:p>
            <a:pPr marL="0" indent="0">
              <a:buNone/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&lt;&lt;*p;</a:t>
            </a:r>
          </a:p>
          <a:p>
            <a:pPr marL="0" indent="0">
              <a:buNone/>
            </a:pPr>
            <a:r>
              <a:rPr lang="en-US" dirty="0"/>
              <a:t>        p++;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In the above program, the pointer *p will print all the values stored in the array one by one. We can also use the Base address (a in above case) to act as a pointer and print all the values.</a:t>
            </a:r>
          </a:p>
        </p:txBody>
      </p:sp>
    </p:spTree>
    <p:extLst>
      <p:ext uri="{BB962C8B-B14F-4D97-AF65-F5344CB8AC3E}">
        <p14:creationId xmlns:p14="http://schemas.microsoft.com/office/powerpoint/2010/main" val="3839937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2" y="0"/>
            <a:ext cx="8911687" cy="1280890"/>
          </a:xfrm>
        </p:spPr>
        <p:txBody>
          <a:bodyPr/>
          <a:lstStyle/>
          <a:p>
            <a:r>
              <a:rPr lang="en-US" b="1" dirty="0"/>
              <a:t>Array to Function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always passed as referenced parameter.</a:t>
            </a:r>
          </a:p>
          <a:p>
            <a:r>
              <a:rPr lang="en-US" dirty="0"/>
              <a:t>It never get copied completely.</a:t>
            </a:r>
          </a:p>
          <a:p>
            <a:r>
              <a:rPr lang="en-US" dirty="0"/>
              <a:t>We cant increment and decrement like pointer</a:t>
            </a:r>
          </a:p>
        </p:txBody>
      </p:sp>
    </p:spTree>
    <p:extLst>
      <p:ext uri="{BB962C8B-B14F-4D97-AF65-F5344CB8AC3E}">
        <p14:creationId xmlns:p14="http://schemas.microsoft.com/office/powerpoint/2010/main" val="132840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use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Pointers</a:t>
            </a:r>
            <a:r>
              <a:rPr lang="en-US" dirty="0"/>
              <a:t> are used to store and manage the addresses of dynamically allocated blocks of memory. Such blocks are used to store data objects or arrays of objects.</a:t>
            </a:r>
          </a:p>
          <a:p>
            <a:r>
              <a:rPr lang="en-US" dirty="0"/>
              <a:t>Most structured and object-oriented languages provide an area of memory, called the heap or free store, from which objects are dynamically allocated.</a:t>
            </a:r>
          </a:p>
          <a:p>
            <a:r>
              <a:rPr lang="en-US" dirty="0"/>
              <a:t>you can even use </a:t>
            </a:r>
            <a:r>
              <a:rPr lang="en-US" b="1" dirty="0"/>
              <a:t>++</a:t>
            </a:r>
            <a:r>
              <a:rPr lang="en-US" dirty="0"/>
              <a:t> and </a:t>
            </a:r>
            <a:r>
              <a:rPr lang="en-US" b="1" dirty="0"/>
              <a:t>--</a:t>
            </a:r>
            <a:r>
              <a:rPr lang="en-US" dirty="0"/>
              <a:t> with a pointer, but not with an array name because this is a constant pointer and cannot be changed. So to </a:t>
            </a:r>
            <a:r>
              <a:rPr lang="en-US" dirty="0" err="1"/>
              <a:t>summarise</a:t>
            </a:r>
            <a:r>
              <a:rPr lang="en-US" dirty="0"/>
              <a:t>: An array's name is a </a:t>
            </a:r>
            <a:r>
              <a:rPr lang="en-US" b="1" i="1" dirty="0"/>
              <a:t>constant pointer</a:t>
            </a:r>
            <a:r>
              <a:rPr lang="en-US" dirty="0"/>
              <a:t> to the first element in the array that is </a:t>
            </a:r>
            <a:r>
              <a:rPr lang="en-US" b="1" dirty="0"/>
              <a:t>a==&amp;a[0]</a:t>
            </a:r>
            <a:r>
              <a:rPr lang="en-US" dirty="0"/>
              <a:t> and </a:t>
            </a:r>
            <a:r>
              <a:rPr lang="en-US" b="1" dirty="0"/>
              <a:t>*a==a[0]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 Poin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03" y="260941"/>
            <a:ext cx="7431767" cy="23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44" y="260941"/>
            <a:ext cx="10189029" cy="6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52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2662" y="0"/>
            <a:ext cx="8911687" cy="1280890"/>
          </a:xfrm>
        </p:spPr>
        <p:txBody>
          <a:bodyPr/>
          <a:lstStyle/>
          <a:p>
            <a:r>
              <a:rPr lang="en-US" b="1" dirty="0"/>
              <a:t>Array to Function as parameters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136" y="653143"/>
            <a:ext cx="11482253" cy="60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3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2F452E-301F-4F83-AB7F-5CA234557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1750" y="628234"/>
            <a:ext cx="8988499" cy="56015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fun()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10;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(&amp;A);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Driver Code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Declare a pointer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call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fun();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PK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PK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*p;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PK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81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D6DB84E-43F9-463C-8D91-A319ABFC6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43512"/>
            <a:ext cx="4938853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fun()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Declare a static integer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10;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(&amp;A);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Driver Code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Declare a pointer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call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fun();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Address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PK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value at the above address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PK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PK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*p;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0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58350"/>
            <a:ext cx="8911687" cy="1280890"/>
          </a:xfrm>
        </p:spPr>
        <p:txBody>
          <a:bodyPr/>
          <a:lstStyle/>
          <a:p>
            <a:r>
              <a:rPr lang="en-US" dirty="0"/>
              <a:t>Character Arrays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02080"/>
            <a:ext cx="8915400" cy="3777622"/>
          </a:xfrm>
        </p:spPr>
        <p:txBody>
          <a:bodyPr/>
          <a:lstStyle/>
          <a:p>
            <a:r>
              <a:rPr lang="en-US" dirty="0"/>
              <a:t>Character arrays should be large enough to store a string.</a:t>
            </a:r>
          </a:p>
          <a:p>
            <a:endParaRPr lang="en-US" dirty="0"/>
          </a:p>
        </p:txBody>
      </p:sp>
      <p:pic>
        <p:nvPicPr>
          <p:cNvPr id="1026" name="Picture 2" descr="Character Array and Character Pointer in C - OverIQ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310"/>
          <a:stretch/>
        </p:blipFill>
        <p:spPr bwMode="auto">
          <a:xfrm>
            <a:off x="1867988" y="2108702"/>
            <a:ext cx="8608423" cy="236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411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674" y="0"/>
            <a:ext cx="8911687" cy="1280890"/>
          </a:xfrm>
        </p:spPr>
        <p:txBody>
          <a:bodyPr/>
          <a:lstStyle/>
          <a:p>
            <a:r>
              <a:rPr lang="en-US" dirty="0"/>
              <a:t>Functions in </a:t>
            </a:r>
            <a:r>
              <a:rPr lang="en-US" dirty="0" err="1"/>
              <a:t>string.h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433638"/>
              </p:ext>
            </p:extLst>
          </p:nvPr>
        </p:nvGraphicFramePr>
        <p:xfrm>
          <a:off x="1881052" y="783771"/>
          <a:ext cx="4767942" cy="5376352"/>
        </p:xfrm>
        <a:graphic>
          <a:graphicData uri="http://schemas.openxmlformats.org/drawingml/2006/table">
            <a:tbl>
              <a:tblPr/>
              <a:tblGrid>
                <a:gridCol w="2336038">
                  <a:extLst>
                    <a:ext uri="{9D8B030D-6E8A-4147-A177-3AD203B41FA5}">
                      <a16:colId xmlns:a16="http://schemas.microsoft.com/office/drawing/2014/main" val="4087924464"/>
                    </a:ext>
                  </a:extLst>
                </a:gridCol>
                <a:gridCol w="2431904">
                  <a:extLst>
                    <a:ext uri="{9D8B030D-6E8A-4147-A177-3AD203B41FA5}">
                      <a16:colId xmlns:a16="http://schemas.microsoft.com/office/drawing/2014/main" val="3480801875"/>
                    </a:ext>
                  </a:extLst>
                </a:gridCol>
              </a:tblGrid>
              <a:tr h="26405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String functions</a:t>
                      </a:r>
                      <a:endParaRPr lang="en-US" sz="140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558133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 dirty="0" err="1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2" tooltip="C – strcat() function"/>
                        </a:rPr>
                        <a:t>strcat</a:t>
                      </a: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2" tooltip="C – strcat() function"/>
                        </a:rPr>
                        <a:t> ( )</a:t>
                      </a:r>
                      <a:endParaRPr lang="en-US" sz="1400" b="1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solidFill>
                            <a:srgbClr val="7030A0"/>
                          </a:solidFill>
                          <a:effectLst/>
                        </a:rPr>
                        <a:t>Concatenates str2 at the end of str1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65562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3" tooltip="C – strncat() function"/>
                        </a:rPr>
                        <a:t>strncat ( )</a:t>
                      </a:r>
                      <a:endParaRPr lang="en-US" sz="1400" b="1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solidFill>
                            <a:srgbClr val="7030A0"/>
                          </a:solidFill>
                          <a:effectLst/>
                        </a:rPr>
                        <a:t>Appends a portion of string to another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380061"/>
                  </a:ext>
                </a:extLst>
              </a:tr>
              <a:tr h="2640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4" tooltip="C – strcpy() function"/>
                        </a:rPr>
                        <a:t>strcpy ( )</a:t>
                      </a:r>
                      <a:endParaRPr lang="en-US" sz="1400" b="1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>
                          <a:solidFill>
                            <a:srgbClr val="7030A0"/>
                          </a:solidFill>
                          <a:effectLst/>
                        </a:rPr>
                        <a:t>Copies str2 into str1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814565"/>
                  </a:ext>
                </a:extLst>
              </a:tr>
              <a:tr h="7231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 dirty="0" err="1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5" tooltip="C – strncpy() function"/>
                        </a:rPr>
                        <a:t>strncpy</a:t>
                      </a: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5" tooltip="C – strncpy() function"/>
                        </a:rPr>
                        <a:t> ( )</a:t>
                      </a:r>
                      <a:endParaRPr lang="en-US" sz="1400" b="1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Copies given number of characters of one string to another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93218"/>
                  </a:ext>
                </a:extLst>
              </a:tr>
              <a:tr h="23046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 dirty="0" err="1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6" tooltip="C – strlen() function"/>
                        </a:rPr>
                        <a:t>strlen</a:t>
                      </a: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6" tooltip="C – strlen() function"/>
                        </a:rPr>
                        <a:t> ( )</a:t>
                      </a:r>
                      <a:endParaRPr lang="en-US" sz="1400" b="1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Gives the length of str1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16650"/>
                  </a:ext>
                </a:extLst>
              </a:tr>
              <a:tr h="7231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 dirty="0" err="1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7" tooltip="C – strcmp() function"/>
                        </a:rPr>
                        <a:t>strcmp</a:t>
                      </a: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7" tooltip="C – strcmp() function"/>
                        </a:rPr>
                        <a:t> ( )</a:t>
                      </a:r>
                      <a:endParaRPr lang="en-US" sz="1400" b="1" u="none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dirty="0">
                          <a:solidFill>
                            <a:srgbClr val="7030A0"/>
                          </a:solidFill>
                          <a:effectLst/>
                        </a:rPr>
                        <a:t>Returns 0 if str1 is same as str2. Returns &lt;0 if </a:t>
                      </a:r>
                      <a:r>
                        <a:rPr lang="en-US" sz="1400" b="1" u="none" dirty="0" err="1">
                          <a:solidFill>
                            <a:srgbClr val="7030A0"/>
                          </a:solidFill>
                          <a:effectLst/>
                        </a:rPr>
                        <a:t>strl</a:t>
                      </a:r>
                      <a:r>
                        <a:rPr lang="en-US" sz="1400" b="1" u="none" dirty="0">
                          <a:solidFill>
                            <a:srgbClr val="7030A0"/>
                          </a:solidFill>
                          <a:effectLst/>
                        </a:rPr>
                        <a:t> &lt; str2. Returns &gt;0 if str1 &gt; str2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477652"/>
                  </a:ext>
                </a:extLst>
              </a:tr>
              <a:tr h="9526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 dirty="0" err="1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8" tooltip="C – strcmpi() function"/>
                        </a:rPr>
                        <a:t>strcmpi</a:t>
                      </a:r>
                      <a:r>
                        <a:rPr lang="en-US" sz="1400" u="none" strike="noStrike" dirty="0">
                          <a:solidFill>
                            <a:srgbClr val="DAECFF"/>
                          </a:solidFill>
                          <a:effectLst/>
                          <a:latin typeface="inherit"/>
                          <a:hlinkClick r:id="rId8" tooltip="C – strcmpi() function"/>
                        </a:rPr>
                        <a:t> </a:t>
                      </a:r>
                      <a:r>
                        <a:rPr lang="en-US" sz="1400" u="none" strike="noStrike" dirty="0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8" tooltip="C – strcmpi() function"/>
                        </a:rPr>
                        <a:t>(</a:t>
                      </a:r>
                      <a:r>
                        <a:rPr lang="en-US" sz="1400" u="none" strike="noStrike" dirty="0">
                          <a:solidFill>
                            <a:srgbClr val="DAECFF"/>
                          </a:solidFill>
                          <a:effectLst/>
                          <a:latin typeface="inherit"/>
                          <a:hlinkClick r:id="rId8" tooltip="C – strcmpi() function"/>
                        </a:rPr>
                        <a:t> </a:t>
                      </a:r>
                      <a:r>
                        <a:rPr lang="en-US" sz="1400" u="none" strike="noStrike" dirty="0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8" tooltip="C – strcmpi() function"/>
                        </a:rPr>
                        <a:t>)</a:t>
                      </a:r>
                      <a:endParaRPr lang="en-US" sz="1400" dirty="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Same as strcmp() function. But, this function negotiates case.  “A” and “a” are treated as same.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452195"/>
                  </a:ext>
                </a:extLst>
              </a:tr>
              <a:tr h="49358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9" tooltip="C – strchr() function"/>
                        </a:rPr>
                        <a:t>strchr ( )</a:t>
                      </a:r>
                      <a:endParaRPr lang="en-US" sz="140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Returns pointer to first occurrence of char in str1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360219"/>
                  </a:ext>
                </a:extLst>
              </a:tr>
              <a:tr h="72312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 dirty="0" err="1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0" tooltip="C – strrchr() function"/>
                        </a:rPr>
                        <a:t>strrchr</a:t>
                      </a:r>
                      <a:r>
                        <a:rPr lang="en-US" sz="1400" u="none" strike="noStrike" dirty="0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0" tooltip="C – strrchr() function"/>
                        </a:rPr>
                        <a:t> ( )</a:t>
                      </a:r>
                      <a:endParaRPr lang="en-US" sz="1400" dirty="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last occurrence of given character in a string is found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4196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07"/>
              </p:ext>
            </p:extLst>
          </p:nvPr>
        </p:nvGraphicFramePr>
        <p:xfrm>
          <a:off x="6779624" y="783772"/>
          <a:ext cx="4672738" cy="5394957"/>
        </p:xfrm>
        <a:graphic>
          <a:graphicData uri="http://schemas.openxmlformats.org/drawingml/2006/table">
            <a:tbl>
              <a:tblPr/>
              <a:tblGrid>
                <a:gridCol w="2289393">
                  <a:extLst>
                    <a:ext uri="{9D8B030D-6E8A-4147-A177-3AD203B41FA5}">
                      <a16:colId xmlns:a16="http://schemas.microsoft.com/office/drawing/2014/main" val="3210156582"/>
                    </a:ext>
                  </a:extLst>
                </a:gridCol>
                <a:gridCol w="2383345">
                  <a:extLst>
                    <a:ext uri="{9D8B030D-6E8A-4147-A177-3AD203B41FA5}">
                      <a16:colId xmlns:a16="http://schemas.microsoft.com/office/drawing/2014/main" val="3833536740"/>
                    </a:ext>
                  </a:extLst>
                </a:gridCol>
              </a:tblGrid>
              <a:tr h="632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 dirty="0" err="1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1" tooltip="C – strstr() function"/>
                        </a:rPr>
                        <a:t>strstr</a:t>
                      </a:r>
                      <a:r>
                        <a:rPr lang="en-US" sz="1400" u="none" strike="noStrike" dirty="0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1" tooltip="C – strstr() function"/>
                        </a:rPr>
                        <a:t> ( )</a:t>
                      </a:r>
                      <a:endParaRPr lang="en-US" sz="1400" dirty="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Returns pointer to first occurrence of str2 in str1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920753"/>
                  </a:ext>
                </a:extLst>
              </a:tr>
              <a:tr h="632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 dirty="0" err="1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2" tooltip="C – strrstr() function"/>
                        </a:rPr>
                        <a:t>strrstr</a:t>
                      </a:r>
                      <a:r>
                        <a:rPr lang="en-US" sz="1400" u="none" strike="noStrike" dirty="0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2" tooltip="C – strrstr() function"/>
                        </a:rPr>
                        <a:t> ( )</a:t>
                      </a:r>
                      <a:endParaRPr lang="en-US" sz="1400" dirty="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Returns pointer to last occurrence of str2 in str1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78118"/>
                  </a:ext>
                </a:extLst>
              </a:tr>
              <a:tr h="3381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 dirty="0" err="1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3" tooltip="C – strdup() function"/>
                        </a:rPr>
                        <a:t>strdup</a:t>
                      </a:r>
                      <a:r>
                        <a:rPr lang="en-US" sz="1400" u="none" strike="noStrike" dirty="0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3" tooltip="C – strdup() function"/>
                        </a:rPr>
                        <a:t> ( )</a:t>
                      </a:r>
                      <a:endParaRPr lang="en-US" sz="1400" dirty="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>
                          <a:effectLst/>
                        </a:rPr>
                        <a:t>Duplicates the string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33539"/>
                  </a:ext>
                </a:extLst>
              </a:tr>
              <a:tr h="632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 dirty="0" err="1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14" tooltip="C – strlwr() function"/>
                        </a:rPr>
                        <a:t>strlwr</a:t>
                      </a: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14" tooltip="C – strlwr() function"/>
                        </a:rPr>
                        <a:t> ( )</a:t>
                      </a:r>
                      <a:endParaRPr lang="en-US" sz="1400" b="1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Converts string to lowercase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29355"/>
                  </a:ext>
                </a:extLst>
              </a:tr>
              <a:tr h="632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 dirty="0" err="1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15" tooltip="C – strupr() function"/>
                        </a:rPr>
                        <a:t>strupr</a:t>
                      </a: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15" tooltip="C – strupr() function"/>
                        </a:rPr>
                        <a:t> ( )</a:t>
                      </a:r>
                      <a:endParaRPr lang="en-US" sz="1400" b="1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Converts string to uppercase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636015"/>
                  </a:ext>
                </a:extLst>
              </a:tr>
              <a:tr h="33815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u="none" strike="noStrike">
                          <a:solidFill>
                            <a:srgbClr val="7030A0"/>
                          </a:solidFill>
                          <a:effectLst/>
                          <a:latin typeface="inherit"/>
                          <a:hlinkClick r:id="rId16" tooltip="C – strrev() function"/>
                        </a:rPr>
                        <a:t>strrev ( )</a:t>
                      </a:r>
                      <a:endParaRPr lang="en-US" sz="1400" b="1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7030A0"/>
                          </a:solidFill>
                          <a:effectLst/>
                        </a:rPr>
                        <a:t>Reverses the given string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539120"/>
                  </a:ext>
                </a:extLst>
              </a:tr>
              <a:tr h="632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 dirty="0" err="1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7" tooltip="C – strset() function"/>
                        </a:rPr>
                        <a:t>strset</a:t>
                      </a:r>
                      <a:r>
                        <a:rPr lang="en-US" sz="1400" u="none" strike="noStrike" dirty="0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7" tooltip="C – strset() function"/>
                        </a:rPr>
                        <a:t> ( )</a:t>
                      </a:r>
                      <a:endParaRPr lang="en-US" sz="1400" dirty="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Sets all character in a string to given character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71531"/>
                  </a:ext>
                </a:extLst>
              </a:tr>
              <a:tr h="92604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8" tooltip="C – strnset() function"/>
                        </a:rPr>
                        <a:t>strnset ( )</a:t>
                      </a:r>
                      <a:endParaRPr lang="en-US" sz="140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It sets the portion of characters in a string to given character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074"/>
                  </a:ext>
                </a:extLst>
              </a:tr>
              <a:tr h="6321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u="none" strike="noStrike" dirty="0" err="1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9" tooltip="C – strtok() function"/>
                        </a:rPr>
                        <a:t>strtok</a:t>
                      </a:r>
                      <a:r>
                        <a:rPr lang="en-US" sz="1400" u="none" strike="noStrike" dirty="0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19" tooltip="C – strtok() function"/>
                        </a:rPr>
                        <a:t> ( )</a:t>
                      </a:r>
                      <a:endParaRPr lang="en-US" sz="1400" dirty="0">
                        <a:effectLst/>
                      </a:endParaRP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dirty="0">
                          <a:effectLst/>
                        </a:rPr>
                        <a:t>Tokenizing given string using delimiter</a:t>
                      </a:r>
                    </a:p>
                  </a:txBody>
                  <a:tcPr marL="34381" marR="34381" marT="16044" marB="160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58705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79416" y="6361609"/>
            <a:ext cx="7778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  <a:hlinkClick r:id="rId20" action="ppaction://hlinkpres?slideindex=1&amp;slidetitle="/>
              </a:rPr>
              <a:t>https://</a:t>
            </a:r>
            <a:r>
              <a:rPr lang="en-US" b="1" u="sng" dirty="0">
                <a:solidFill>
                  <a:srgbClr val="7030A0"/>
                </a:solidFill>
                <a:hlinkClick r:id="rId21" action="ppaction://hlinksldjump"/>
              </a:rPr>
              <a:t>www.tutorialspoint.com/c_standard_library/string_h.htm</a:t>
            </a:r>
            <a:endParaRPr lang="en-US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11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171" y="142961"/>
            <a:ext cx="8911687" cy="1280890"/>
          </a:xfrm>
        </p:spPr>
        <p:txBody>
          <a:bodyPr/>
          <a:lstStyle/>
          <a:p>
            <a:r>
              <a:rPr lang="en-US" dirty="0"/>
              <a:t>Character Arrays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732" y="809897"/>
            <a:ext cx="9897880" cy="4487371"/>
          </a:xfrm>
        </p:spPr>
        <p:txBody>
          <a:bodyPr/>
          <a:lstStyle/>
          <a:p>
            <a:r>
              <a:rPr lang="en-US" dirty="0"/>
              <a:t>Like we can handle pointers with array, similarly we can use character type pointers for character arrays.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print the array as </a:t>
            </a:r>
            <a:r>
              <a:rPr lang="en-US" dirty="0" err="1"/>
              <a:t>ptr</a:t>
            </a:r>
            <a:r>
              <a:rPr lang="en-US" dirty="0"/>
              <a:t>[2];      l</a:t>
            </a:r>
          </a:p>
          <a:p>
            <a:r>
              <a:rPr lang="en-US" dirty="0" err="1"/>
              <a:t>Ptr</a:t>
            </a:r>
            <a:r>
              <a:rPr lang="en-US" dirty="0"/>
              <a:t>[0] = A;   //</a:t>
            </a:r>
            <a:r>
              <a:rPr lang="en-US" dirty="0" err="1"/>
              <a:t>Aello</a:t>
            </a:r>
            <a:endParaRPr lang="en-US" dirty="0"/>
          </a:p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=A;</a:t>
            </a:r>
          </a:p>
          <a:p>
            <a:r>
              <a:rPr lang="en-US" dirty="0" err="1"/>
              <a:t>Ptr</a:t>
            </a:r>
            <a:r>
              <a:rPr lang="en-US" dirty="0"/>
              <a:t>++…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299279"/>
              </p:ext>
            </p:extLst>
          </p:nvPr>
        </p:nvGraphicFramePr>
        <p:xfrm>
          <a:off x="2037807" y="1423851"/>
          <a:ext cx="8780205" cy="914400"/>
        </p:xfrm>
        <a:graphic>
          <a:graphicData uri="http://schemas.openxmlformats.org/drawingml/2006/table">
            <a:tbl>
              <a:tblPr/>
              <a:tblGrid>
                <a:gridCol w="8780205">
                  <a:extLst>
                    <a:ext uri="{9D8B030D-6E8A-4147-A177-3AD203B41FA5}">
                      <a16:colId xmlns:a16="http://schemas.microsoft.com/office/drawing/2014/main" val="1799441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char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arr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b="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array version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b="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char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*</a:t>
                      </a:r>
                      <a:r>
                        <a:rPr lang="en-US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en-US" b="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pointer version</a:t>
                      </a:r>
                    </a:p>
                    <a:p>
                      <a:pPr algn="l" fontAlgn="t"/>
                      <a:r>
                        <a:rPr lang="en-US" b="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ptr</a:t>
                      </a:r>
                      <a:r>
                        <a:rPr lang="en-US" b="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b="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arr</a:t>
                      </a:r>
                      <a:r>
                        <a:rPr lang="en-US" b="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 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28575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313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8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3777622"/>
          </a:xfrm>
        </p:spPr>
        <p:txBody>
          <a:bodyPr/>
          <a:lstStyle/>
          <a:p>
            <a:r>
              <a:rPr lang="en-US" dirty="0"/>
              <a:t>With </a:t>
            </a:r>
            <a:r>
              <a:rPr lang="en-US" b="1" dirty="0"/>
              <a:t>macro</a:t>
            </a:r>
            <a:r>
              <a:rPr lang="en-US" dirty="0"/>
              <a:t>(#define): </a:t>
            </a:r>
            <a:r>
              <a:rPr lang="en-US" b="1" dirty="0"/>
              <a:t>macro</a:t>
            </a:r>
            <a:r>
              <a:rPr lang="en-US" dirty="0"/>
              <a:t> will be replaced with its </a:t>
            </a:r>
            <a:r>
              <a:rPr lang="en-US" b="1" dirty="0"/>
              <a:t>value</a:t>
            </a:r>
            <a:r>
              <a:rPr lang="en-US" dirty="0"/>
              <a:t> in source code compile time only, so compiler does not need to look into memory even single time, </a:t>
            </a:r>
            <a:r>
              <a:rPr lang="en-US" b="1" dirty="0"/>
              <a:t>it</a:t>
            </a:r>
            <a:r>
              <a:rPr lang="en-US" dirty="0"/>
              <a:t> compiles code directly with </a:t>
            </a:r>
            <a:r>
              <a:rPr lang="en-US" b="1" dirty="0"/>
              <a:t>constant value</a:t>
            </a:r>
            <a:r>
              <a:rPr lang="en-US" dirty="0"/>
              <a:t>. So </a:t>
            </a:r>
            <a:r>
              <a:rPr lang="en-US" b="1" dirty="0"/>
              <a:t>it</a:t>
            </a:r>
            <a:r>
              <a:rPr lang="en-US" dirty="0"/>
              <a:t> is better to </a:t>
            </a:r>
            <a:r>
              <a:rPr lang="en-US" b="1" dirty="0"/>
              <a:t>use macro</a:t>
            </a:r>
            <a:r>
              <a:rPr lang="en-US" dirty="0"/>
              <a:t> than </a:t>
            </a:r>
            <a:r>
              <a:rPr lang="en-US" b="1" dirty="0"/>
              <a:t>constant</a:t>
            </a:r>
            <a:r>
              <a:rPr lang="en-US" dirty="0"/>
              <a:t> variable</a:t>
            </a:r>
          </a:p>
        </p:txBody>
      </p:sp>
      <p:pic>
        <p:nvPicPr>
          <p:cNvPr id="5122" name="Picture 2" descr="Working of a preprocessor in C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629" y="2652490"/>
            <a:ext cx="7048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499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371600"/>
            <a:ext cx="8915400" cy="4951467"/>
          </a:xfrm>
        </p:spPr>
        <p:txBody>
          <a:bodyPr/>
          <a:lstStyle/>
          <a:p>
            <a:r>
              <a:rPr lang="en-US" dirty="0"/>
              <a:t>Sometimes the size of the array you declared may be insufficient. To solve this issue, you can allocate memory manually during run-time. This is known as dynamic memory allocation in C programming.</a:t>
            </a:r>
          </a:p>
        </p:txBody>
      </p:sp>
    </p:spTree>
    <p:extLst>
      <p:ext uri="{BB962C8B-B14F-4D97-AF65-F5344CB8AC3E}">
        <p14:creationId xmlns:p14="http://schemas.microsoft.com/office/powerpoint/2010/main" val="338039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4D5C-3129-4720-8E31-C6AEA631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9C0C-0B20-48D6-930D-2DD22598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times, you are not aware in advance how much memory you will need to store particular information in a defined variable and the size of required memory can be determined at run time.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allocate memory at run time within the heap for the variable of a given type using a special operator in C++ which returns the address of the space allocated. This operator is called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operator.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are not in need of dynamically allocated memory anymore, you can use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operator, which de-allocates memory that was previously allocated by new operator.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45248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4D5C-3129-4720-8E31-C6AEA631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9C0C-0B20-48D6-930D-2DD225982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double*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pvalue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= NULL; // Pointer initialized with null</a:t>
            </a:r>
          </a:p>
          <a:p>
            <a:pPr marL="0" indent="0" algn="just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pvalue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= new double; 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double*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= NULL;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if( !(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= new double )) {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&lt;&lt; "Error: out of memory." &lt;&lt;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exit(1);</a:t>
            </a:r>
          </a:p>
          <a:p>
            <a:pPr marL="400050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  <a:endParaRPr lang="en-PK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7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0584" y="248194"/>
            <a:ext cx="2508068" cy="6426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0584" y="4532811"/>
            <a:ext cx="2508068" cy="1071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P=205</a:t>
            </a:r>
          </a:p>
        </p:txBody>
      </p:sp>
      <p:sp>
        <p:nvSpPr>
          <p:cNvPr id="8" name="Rectangle 7"/>
          <p:cNvSpPr/>
          <p:nvPr/>
        </p:nvSpPr>
        <p:spPr>
          <a:xfrm>
            <a:off x="3030584" y="1696385"/>
            <a:ext cx="2508068" cy="1071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9692" y="2047296"/>
            <a:ext cx="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205</a:t>
            </a:r>
          </a:p>
        </p:txBody>
      </p:sp>
      <p:sp>
        <p:nvSpPr>
          <p:cNvPr id="13" name="Freeform 12"/>
          <p:cNvSpPr/>
          <p:nvPr/>
        </p:nvSpPr>
        <p:spPr>
          <a:xfrm>
            <a:off x="5525589" y="1996460"/>
            <a:ext cx="1286456" cy="3193889"/>
          </a:xfrm>
          <a:custGeom>
            <a:avLst/>
            <a:gdLst>
              <a:gd name="connsiteX0" fmla="*/ 26125 w 1286456"/>
              <a:gd name="connsiteY0" fmla="*/ 3071929 h 3193889"/>
              <a:gd name="connsiteX1" fmla="*/ 1058091 w 1286456"/>
              <a:gd name="connsiteY1" fmla="*/ 2875986 h 3193889"/>
              <a:gd name="connsiteX2" fmla="*/ 1201782 w 1286456"/>
              <a:gd name="connsiteY2" fmla="*/ 341791 h 3193889"/>
              <a:gd name="connsiteX3" fmla="*/ 0 w 1286456"/>
              <a:gd name="connsiteY3" fmla="*/ 93597 h 31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456" h="3193889">
                <a:moveTo>
                  <a:pt x="26125" y="3071929"/>
                </a:moveTo>
                <a:cubicBezTo>
                  <a:pt x="444136" y="3201469"/>
                  <a:pt x="862148" y="3331009"/>
                  <a:pt x="1058091" y="2875986"/>
                </a:cubicBezTo>
                <a:cubicBezTo>
                  <a:pt x="1254034" y="2420963"/>
                  <a:pt x="1378131" y="805522"/>
                  <a:pt x="1201782" y="341791"/>
                </a:cubicBezTo>
                <a:cubicBezTo>
                  <a:pt x="1025434" y="-121941"/>
                  <a:pt x="512717" y="-14172"/>
                  <a:pt x="0" y="935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4958282">
            <a:off x="5215334" y="1982412"/>
            <a:ext cx="418011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57846" y="4883722"/>
            <a:ext cx="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8095" y="2416628"/>
            <a:ext cx="215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endParaRPr lang="en-US" dirty="0"/>
          </a:p>
          <a:p>
            <a:r>
              <a:rPr lang="en-US" b="1" dirty="0"/>
              <a:t>P= &amp;a;</a:t>
            </a:r>
          </a:p>
        </p:txBody>
      </p:sp>
    </p:spTree>
    <p:extLst>
      <p:ext uri="{BB962C8B-B14F-4D97-AF65-F5344CB8AC3E}">
        <p14:creationId xmlns:p14="http://schemas.microsoft.com/office/powerpoint/2010/main" val="115912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3" grpId="0" animBg="1"/>
      <p:bldP spid="14" grpId="0" animBg="1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4D5C-3129-4720-8E31-C6AEA631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deletion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9C0C-0B20-48D6-930D-2DD22598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489" y="1725637"/>
            <a:ext cx="8915400" cy="3777622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any point, when you feel a variable that has been dynamically allocated is not anymore required, you can free up the memory that it occupies in the free store with the ‘delete’ operator as follows −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delete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pvalue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</a:t>
            </a:r>
            <a:endParaRPr lang="en-PK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73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4D5C-3129-4720-8E31-C6AEA631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489" y="624110"/>
            <a:ext cx="9689123" cy="1280890"/>
          </a:xfrm>
        </p:spPr>
        <p:txBody>
          <a:bodyPr/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Dynamic Memory Allocation for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9C0C-0B20-48D6-930D-2DD22598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5489" y="1725637"/>
            <a:ext cx="8915400" cy="377762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char*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NULL;         // Pointer initialized with null</a:t>
            </a:r>
          </a:p>
          <a:p>
            <a:pPr marL="0" indent="0" algn="just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pvalue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= new char[20];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delete 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double**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= NULL;      // Pointer initialized with null </a:t>
            </a: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= new double [3][4]; 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delete 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pvalue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 </a:t>
            </a:r>
            <a:endParaRPr lang="en-PK" sz="20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04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2D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924" y="1748181"/>
            <a:ext cx="891168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In a two dimensional array, we can access each element by using two subscripts, where first subscript represents the row number and second subscript represents the column number.</a:t>
            </a:r>
            <a:br>
              <a:rPr lang="en-US" sz="2000" dirty="0">
                <a:latin typeface="+mj-lt"/>
                <a:cs typeface="Times New Roman" panose="02020603050405020304" pitchFamily="18" charset="0"/>
              </a:rPr>
            </a:b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The elements of 2-D array can be accessed with the help of pointer notation also. Suppose </a:t>
            </a:r>
            <a:r>
              <a:rPr lang="en-US" dirty="0" err="1"/>
              <a:t>arr</a:t>
            </a:r>
            <a:r>
              <a:rPr lang="en-US" dirty="0"/>
              <a:t> is a 2-D array, we can access any element </a:t>
            </a:r>
            <a:r>
              <a:rPr lang="en-US" i="1" dirty="0" err="1"/>
              <a:t>arr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][j]</a:t>
            </a:r>
            <a:r>
              <a:rPr lang="en-US" dirty="0"/>
              <a:t> of the array using the pointer expression </a:t>
            </a:r>
            <a:r>
              <a:rPr lang="en-US" b="1" dirty="0"/>
              <a:t>*(*(</a:t>
            </a:r>
            <a:r>
              <a:rPr lang="en-US" b="1" dirty="0" err="1"/>
              <a:t>arr</a:t>
            </a:r>
            <a:r>
              <a:rPr lang="en-US" b="1" dirty="0"/>
              <a:t> + </a:t>
            </a:r>
            <a:r>
              <a:rPr lang="en-US" b="1" dirty="0" err="1"/>
              <a:t>i</a:t>
            </a:r>
            <a:r>
              <a:rPr lang="en-US" b="1" dirty="0"/>
              <a:t>) + j)</a:t>
            </a:r>
            <a:r>
              <a:rPr lang="en-US" dirty="0"/>
              <a:t>. Now we’ll see how this expression can be derived.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38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778" y="110278"/>
            <a:ext cx="8911687" cy="1280890"/>
          </a:xfrm>
        </p:spPr>
        <p:txBody>
          <a:bodyPr/>
          <a:lstStyle/>
          <a:p>
            <a:r>
              <a:rPr lang="en-US" dirty="0"/>
              <a:t>Pointers to 2D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6777" y="930762"/>
            <a:ext cx="8911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arr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[3][4] = { {1, 2, 3, 4}, {5, 6, 7, 8}, {9, 10, 11, 12} };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https://media.geeksforgeeks.org/wp-content/uploads/Diagram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237" y="1391168"/>
            <a:ext cx="3648383" cy="21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56853" y="3786798"/>
            <a:ext cx="92616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Since memory in a computer is organized linearly it is not possible to store the 2-D array in rows and columns. The concept of rows and columns is only theoretical, actually, a 2-D array is stored in row-major order </a:t>
            </a:r>
            <a:r>
              <a:rPr lang="en-US" dirty="0" err="1">
                <a:latin typeface="+mj-lt"/>
              </a:rPr>
              <a:t>i.e</a:t>
            </a:r>
            <a:r>
              <a:rPr lang="en-US" dirty="0">
                <a:latin typeface="+mj-lt"/>
              </a:rPr>
              <a:t> rows are placed next to each other. The following figure shows how the above 2-D array will be stored in memory.</a:t>
            </a:r>
          </a:p>
        </p:txBody>
      </p:sp>
      <p:pic>
        <p:nvPicPr>
          <p:cNvPr id="3078" name="Picture 6" descr="https://media.geeksforgeeks.org/wp-content/uploads/Diagra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57" y="5288380"/>
            <a:ext cx="7418294" cy="134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99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778" y="110278"/>
            <a:ext cx="8911687" cy="1280890"/>
          </a:xfrm>
        </p:spPr>
        <p:txBody>
          <a:bodyPr/>
          <a:lstStyle/>
          <a:p>
            <a:r>
              <a:rPr lang="en-US" dirty="0"/>
              <a:t>Pointers to 2D array</a:t>
            </a:r>
          </a:p>
        </p:txBody>
      </p:sp>
      <p:pic>
        <p:nvPicPr>
          <p:cNvPr id="3078" name="Picture 6" descr="https://media.geeksforgeeks.org/wp-content/uploads/Diagra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521" y="1090452"/>
            <a:ext cx="7418294" cy="134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732521" y="2967335"/>
            <a:ext cx="90161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Each row can be considered as a 1-D array, so a two-dimensional array can be considered as a collection of one-dimensional arrays that are placed one after another.</a:t>
            </a:r>
          </a:p>
          <a:p>
            <a:r>
              <a:rPr lang="en-US" dirty="0"/>
              <a:t>So here </a:t>
            </a:r>
            <a:r>
              <a:rPr lang="en-US" i="1" dirty="0" err="1"/>
              <a:t>arr</a:t>
            </a:r>
            <a:r>
              <a:rPr lang="en-US" dirty="0"/>
              <a:t> is an array of 3 elements where each element is a 1-D array of 4 integers.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7889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778" y="110278"/>
            <a:ext cx="8911687" cy="1280890"/>
          </a:xfrm>
        </p:spPr>
        <p:txBody>
          <a:bodyPr/>
          <a:lstStyle/>
          <a:p>
            <a:r>
              <a:rPr lang="en-US" dirty="0"/>
              <a:t>Pointers to 2D array</a:t>
            </a:r>
          </a:p>
        </p:txBody>
      </p:sp>
      <p:sp>
        <p:nvSpPr>
          <p:cNvPr id="3" name="Rectangle 2"/>
          <p:cNvSpPr/>
          <p:nvPr/>
        </p:nvSpPr>
        <p:spPr>
          <a:xfrm>
            <a:off x="2606778" y="1166244"/>
            <a:ext cx="90161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Since </a:t>
            </a:r>
            <a:r>
              <a:rPr lang="en-US" i="1" dirty="0" err="1"/>
              <a:t>arr</a:t>
            </a:r>
            <a:r>
              <a:rPr lang="en-US" dirty="0"/>
              <a:t> is a ‘pointer to an array of 4 integers’, according to pointer arithmetic the expression </a:t>
            </a:r>
            <a:r>
              <a:rPr lang="en-US" dirty="0" err="1"/>
              <a:t>arr</a:t>
            </a:r>
            <a:r>
              <a:rPr lang="en-US" dirty="0"/>
              <a:t> + 1 will represent the address 5016 and expression </a:t>
            </a:r>
            <a:r>
              <a:rPr lang="en-US" dirty="0" err="1"/>
              <a:t>arr</a:t>
            </a:r>
            <a:r>
              <a:rPr lang="en-US" dirty="0"/>
              <a:t> + 2 will represent address 5032.</a:t>
            </a:r>
          </a:p>
          <a:p>
            <a:pPr fontAlgn="base"/>
            <a:r>
              <a:rPr lang="en-US" dirty="0"/>
              <a:t>So we can say that </a:t>
            </a:r>
            <a:r>
              <a:rPr lang="en-US" i="1" dirty="0" err="1"/>
              <a:t>arr</a:t>
            </a:r>
            <a:r>
              <a:rPr lang="en-US" dirty="0"/>
              <a:t> points to the 0</a:t>
            </a:r>
            <a:r>
              <a:rPr lang="en-US" baseline="30000" dirty="0"/>
              <a:t>th</a:t>
            </a:r>
            <a:r>
              <a:rPr lang="en-US" dirty="0"/>
              <a:t> 1-D array, </a:t>
            </a:r>
            <a:r>
              <a:rPr lang="en-US" i="1" dirty="0" err="1"/>
              <a:t>arr</a:t>
            </a:r>
            <a:r>
              <a:rPr lang="en-US" i="1" dirty="0"/>
              <a:t> + 1</a:t>
            </a:r>
            <a:r>
              <a:rPr lang="en-US" dirty="0"/>
              <a:t> points to the 1</a:t>
            </a:r>
            <a:r>
              <a:rPr lang="en-US" baseline="30000" dirty="0"/>
              <a:t>st</a:t>
            </a:r>
            <a:r>
              <a:rPr lang="en-US" dirty="0"/>
              <a:t> 1-D array and </a:t>
            </a:r>
            <a:r>
              <a:rPr lang="en-US" i="1" dirty="0" err="1"/>
              <a:t>arr</a:t>
            </a:r>
            <a:r>
              <a:rPr lang="en-US" i="1" dirty="0"/>
              <a:t> + 2</a:t>
            </a:r>
            <a:r>
              <a:rPr lang="en-US" dirty="0"/>
              <a:t> points to the 2</a:t>
            </a:r>
            <a:r>
              <a:rPr lang="en-US" baseline="30000" dirty="0"/>
              <a:t>nd</a:t>
            </a:r>
            <a:r>
              <a:rPr lang="en-US" dirty="0"/>
              <a:t> 1-D array.</a:t>
            </a:r>
          </a:p>
          <a:p>
            <a:br>
              <a:rPr lang="en-US" dirty="0"/>
            </a:br>
            <a:endParaRPr lang="en-US" dirty="0">
              <a:latin typeface="+mj-lt"/>
            </a:endParaRPr>
          </a:p>
        </p:txBody>
      </p:sp>
      <p:pic>
        <p:nvPicPr>
          <p:cNvPr id="4099" name="Picture 3" descr="https://media.geeksforgeeks.org/wp-content/uploads/Diagram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102" y="3197569"/>
            <a:ext cx="6411620" cy="234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https://media.geeksforgeeks.org/wp-content/uploads/Screenshot-from-2017-06-10-0056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793" y="5901688"/>
            <a:ext cx="64008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49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edia.geeksforgeeks.org/wp-content/uploads/arraypoin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66" y="299245"/>
            <a:ext cx="8358745" cy="2194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92037" y="2746215"/>
            <a:ext cx="93241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access an individual element of our 2-D array, we should be able to access any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1-D array.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base type of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 is </a:t>
            </a:r>
            <a:r>
              <a:rPr lang="en-US" dirty="0" err="1"/>
              <a:t>int</a:t>
            </a:r>
            <a:r>
              <a:rPr lang="en-US" dirty="0"/>
              <a:t> and it contains the address of 0th element of </a:t>
            </a:r>
            <a:r>
              <a:rPr lang="en-US" dirty="0" err="1"/>
              <a:t>ith</a:t>
            </a:r>
            <a:r>
              <a:rPr lang="en-US" dirty="0"/>
              <a:t> 1-D array, we can get the addresses of subsequent elements in the </a:t>
            </a:r>
            <a:r>
              <a:rPr lang="en-US" dirty="0" err="1"/>
              <a:t>ith</a:t>
            </a:r>
            <a:r>
              <a:rPr lang="en-US" dirty="0"/>
              <a:t> 1-D array by adding integer values to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 + 1 will represent the address of 1</a:t>
            </a:r>
            <a:r>
              <a:rPr lang="en-US" baseline="30000" dirty="0"/>
              <a:t>st</a:t>
            </a:r>
            <a:r>
              <a:rPr lang="en-US" dirty="0"/>
              <a:t> element of 1</a:t>
            </a:r>
            <a:r>
              <a:rPr lang="en-US" baseline="30000" dirty="0"/>
              <a:t>st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1-D array and *(</a:t>
            </a:r>
            <a:r>
              <a:rPr lang="en-US" dirty="0" err="1"/>
              <a:t>arr+i</a:t>
            </a:r>
            <a:r>
              <a:rPr lang="en-US" dirty="0"/>
              <a:t>)+2 will represent the address of 2nd element of </a:t>
            </a:r>
            <a:r>
              <a:rPr lang="en-US" dirty="0" err="1"/>
              <a:t>ith</a:t>
            </a:r>
            <a:r>
              <a:rPr lang="en-US" dirty="0"/>
              <a:t> 1-D array.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 + j will represent the address of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1-D array. On dereferencing this expression we can get the </a:t>
            </a:r>
            <a:r>
              <a:rPr lang="en-US" dirty="0" err="1"/>
              <a:t>jth</a:t>
            </a:r>
            <a:r>
              <a:rPr lang="en-US" dirty="0"/>
              <a:t> element of the </a:t>
            </a:r>
            <a:r>
              <a:rPr lang="en-US" dirty="0" err="1"/>
              <a:t>ith</a:t>
            </a:r>
            <a:r>
              <a:rPr lang="en-US" dirty="0"/>
              <a:t> 1-D array.</a:t>
            </a:r>
          </a:p>
        </p:txBody>
      </p:sp>
    </p:spTree>
    <p:extLst>
      <p:ext uri="{BB962C8B-B14F-4D97-AF65-F5344CB8AC3E}">
        <p14:creationId xmlns:p14="http://schemas.microsoft.com/office/powerpoint/2010/main" val="4121080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6510" y="363233"/>
            <a:ext cx="93241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 + 1 will represent the address of 1</a:t>
            </a:r>
            <a:r>
              <a:rPr lang="en-US" baseline="30000" dirty="0"/>
              <a:t>st</a:t>
            </a:r>
            <a:r>
              <a:rPr lang="en-US" dirty="0"/>
              <a:t> element of 1</a:t>
            </a:r>
            <a:r>
              <a:rPr lang="en-US" baseline="30000" dirty="0"/>
              <a:t>st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1-D array and *(</a:t>
            </a:r>
            <a:r>
              <a:rPr lang="en-US" dirty="0" err="1"/>
              <a:t>arr+i</a:t>
            </a:r>
            <a:r>
              <a:rPr lang="en-US" dirty="0"/>
              <a:t>)+2 will represent the address of 2nd element of </a:t>
            </a:r>
            <a:r>
              <a:rPr lang="en-US" dirty="0" err="1"/>
              <a:t>ith</a:t>
            </a:r>
            <a:r>
              <a:rPr lang="en-US" dirty="0"/>
              <a:t> 1-D array.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 *(</a:t>
            </a:r>
            <a:r>
              <a:rPr lang="en-US" dirty="0" err="1"/>
              <a:t>arr</a:t>
            </a:r>
            <a:r>
              <a:rPr lang="en-US" dirty="0"/>
              <a:t> + </a:t>
            </a:r>
            <a:r>
              <a:rPr lang="en-US" dirty="0" err="1"/>
              <a:t>i</a:t>
            </a:r>
            <a:r>
              <a:rPr lang="en-US" dirty="0"/>
              <a:t>) + j will represent the address of </a:t>
            </a:r>
            <a:r>
              <a:rPr lang="en-US" dirty="0" err="1"/>
              <a:t>jth</a:t>
            </a:r>
            <a:r>
              <a:rPr lang="en-US" dirty="0"/>
              <a:t> element of </a:t>
            </a:r>
            <a:r>
              <a:rPr lang="en-US" dirty="0" err="1"/>
              <a:t>ith</a:t>
            </a:r>
            <a:r>
              <a:rPr lang="en-US" dirty="0"/>
              <a:t> 1-D array. On dereferencing this expression we can get the </a:t>
            </a:r>
            <a:r>
              <a:rPr lang="en-US" dirty="0" err="1"/>
              <a:t>jth</a:t>
            </a:r>
            <a:r>
              <a:rPr lang="en-US" dirty="0"/>
              <a:t> element of the </a:t>
            </a:r>
            <a:r>
              <a:rPr lang="en-US" dirty="0" err="1"/>
              <a:t>ith</a:t>
            </a:r>
            <a:r>
              <a:rPr lang="en-US" dirty="0"/>
              <a:t> 1-D array.</a:t>
            </a:r>
          </a:p>
        </p:txBody>
      </p:sp>
      <p:pic>
        <p:nvPicPr>
          <p:cNvPr id="8194" name="Picture 2" descr="https://media.geeksforgeeks.org/wp-content/uploads/pointere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908" y="2798618"/>
            <a:ext cx="6154294" cy="382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93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82983" y="1219445"/>
            <a:ext cx="6082144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[3][4] = 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10, 11, 12, 13 },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20, 21, 22, 23 },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30, 31, 32, 33 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j;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3;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 *(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(j = 0; j &lt; 4;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en-US" sz="1600" b="1" dirty="0">
                <a:solidFill>
                  <a:srgbClr val="FF149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][j]&lt;&lt; *(*(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+ j);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&lt;&lt;\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0;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5418" y="737030"/>
            <a:ext cx="45165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Address of 0th array = 0x7ffe50edd580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0x7ffe50edd580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10 10 11 11 12 12 13 13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Address of 1th array = 0x7ffe50edd590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0x7ffe50edd590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20 20 21 21 22 22 23 23 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Address of 2th array = 0x7ffe50edd5a0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0x7ffe50edd5a0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30 30 31 31 32 32 33 33</a:t>
            </a:r>
          </a:p>
        </p:txBody>
      </p:sp>
    </p:spTree>
    <p:extLst>
      <p:ext uri="{BB962C8B-B14F-4D97-AF65-F5344CB8AC3E}">
        <p14:creationId xmlns:p14="http://schemas.microsoft.com/office/powerpoint/2010/main" val="2679769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C2CE0B-30C0-40E4-B9CB-FA2856469CAB}"/>
              </a:ext>
            </a:extLst>
          </p:cNvPr>
          <p:cNvSpPr txBox="1"/>
          <p:nvPr/>
        </p:nvSpPr>
        <p:spPr>
          <a:xfrm>
            <a:off x="1572065" y="182880"/>
            <a:ext cx="5335173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using namespace std;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// Driver Code</a:t>
            </a:r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// Dimensions of the array</a:t>
            </a:r>
          </a:p>
          <a:p>
            <a:r>
              <a:rPr lang="en-US" sz="1600" dirty="0"/>
              <a:t>    int m = 3, n = 4, c = 0;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// Declare memory block of size M</a:t>
            </a:r>
          </a:p>
          <a:p>
            <a:r>
              <a:rPr lang="en-US" sz="1600" dirty="0"/>
              <a:t>    int** a = new int*[m];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m;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// Declare a memory block</a:t>
            </a:r>
          </a:p>
          <a:p>
            <a:r>
              <a:rPr lang="en-US" sz="1600" dirty="0"/>
              <a:t>        // of size n</a:t>
            </a:r>
          </a:p>
          <a:p>
            <a:r>
              <a:rPr lang="en-US" sz="1600" dirty="0"/>
              <a:t>        a[</a:t>
            </a:r>
            <a:r>
              <a:rPr lang="en-US" sz="1600" dirty="0" err="1"/>
              <a:t>i</a:t>
            </a:r>
            <a:r>
              <a:rPr lang="en-US" sz="1600" dirty="0"/>
              <a:t>] = new int[n];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// Traverse the 2D array</a:t>
            </a:r>
          </a:p>
          <a:p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m;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       for (int j = 0; j &lt; n; </a:t>
            </a:r>
            <a:r>
              <a:rPr lang="en-US" sz="1600" dirty="0" err="1"/>
              <a:t>j++</a:t>
            </a:r>
            <a:r>
              <a:rPr lang="en-US" sz="1600" dirty="0"/>
              <a:t>) {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          // Assign values to the</a:t>
            </a:r>
          </a:p>
          <a:p>
            <a:r>
              <a:rPr lang="en-US" sz="1600" dirty="0"/>
              <a:t>            // memory blocks created</a:t>
            </a:r>
          </a:p>
          <a:p>
            <a:r>
              <a:rPr lang="en-US" sz="1600" dirty="0"/>
              <a:t>            a[</a:t>
            </a:r>
            <a:r>
              <a:rPr lang="en-US" sz="1600" dirty="0" err="1"/>
              <a:t>i</a:t>
            </a:r>
            <a:r>
              <a:rPr lang="en-US" sz="1600" dirty="0"/>
              <a:t>][j] = ++c;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88FFF-0853-4FCD-82F1-332E885D4E48}"/>
              </a:ext>
            </a:extLst>
          </p:cNvPr>
          <p:cNvSpPr txBox="1"/>
          <p:nvPr/>
        </p:nvSpPr>
        <p:spPr>
          <a:xfrm>
            <a:off x="5651695" y="612844"/>
            <a:ext cx="60983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// Traverse the 2D array</a:t>
            </a:r>
          </a:p>
          <a:p>
            <a:r>
              <a:rPr lang="en-US" sz="1800" dirty="0"/>
              <a:t>    for (int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m; </a:t>
            </a:r>
            <a:r>
              <a:rPr lang="en-US" sz="1800" dirty="0" err="1"/>
              <a:t>i</a:t>
            </a:r>
            <a:r>
              <a:rPr lang="en-US" sz="1800" dirty="0"/>
              <a:t>++) {</a:t>
            </a:r>
          </a:p>
          <a:p>
            <a:r>
              <a:rPr lang="en-US" sz="1800" dirty="0"/>
              <a:t>        for (int j = 0; j &lt; n; </a:t>
            </a:r>
            <a:r>
              <a:rPr lang="en-US" sz="1800" dirty="0" err="1"/>
              <a:t>j++</a:t>
            </a:r>
            <a:r>
              <a:rPr lang="en-US" sz="1800" dirty="0"/>
              <a:t>) {</a:t>
            </a:r>
          </a:p>
          <a:p>
            <a:r>
              <a:rPr lang="en-US" sz="1800" dirty="0"/>
              <a:t> </a:t>
            </a:r>
          </a:p>
          <a:p>
            <a:r>
              <a:rPr lang="en-US" sz="1800" dirty="0"/>
              <a:t>            // Print the values of</a:t>
            </a:r>
          </a:p>
          <a:p>
            <a:r>
              <a:rPr lang="en-US" sz="1800" dirty="0"/>
              <a:t>            // memory blocks created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cout</a:t>
            </a:r>
            <a:r>
              <a:rPr lang="en-US" sz="1800" dirty="0"/>
              <a:t> &lt;&lt; a[</a:t>
            </a:r>
            <a:r>
              <a:rPr lang="en-US" sz="1800" dirty="0" err="1"/>
              <a:t>i</a:t>
            </a:r>
            <a:r>
              <a:rPr lang="en-US" sz="1800" dirty="0"/>
              <a:t>][j] &lt;&lt; " ";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 </a:t>
            </a:r>
          </a:p>
          <a:p>
            <a:r>
              <a:rPr lang="en-US" sz="1800" dirty="0"/>
              <a:t>      //Delete the array created</a:t>
            </a:r>
          </a:p>
          <a:p>
            <a:r>
              <a:rPr lang="en-US" sz="1800" dirty="0"/>
              <a:t>      for(int </a:t>
            </a:r>
            <a:r>
              <a:rPr lang="en-US" sz="1800" dirty="0" err="1"/>
              <a:t>i</a:t>
            </a:r>
            <a:r>
              <a:rPr lang="en-US" sz="1800" dirty="0"/>
              <a:t>=0;i&lt;</a:t>
            </a:r>
            <a:r>
              <a:rPr lang="en-US" sz="1800" dirty="0" err="1"/>
              <a:t>m;i</a:t>
            </a:r>
            <a:r>
              <a:rPr lang="en-US" sz="1800" dirty="0"/>
              <a:t>++)    //To delete the inner arrays</a:t>
            </a:r>
          </a:p>
          <a:p>
            <a:r>
              <a:rPr lang="en-US" sz="1800" dirty="0"/>
              <a:t>      delete [] a[</a:t>
            </a:r>
            <a:r>
              <a:rPr lang="en-US" sz="1800" dirty="0" err="1"/>
              <a:t>i</a:t>
            </a:r>
            <a:r>
              <a:rPr lang="en-US" sz="1800" dirty="0"/>
              <a:t>];   </a:t>
            </a:r>
          </a:p>
          <a:p>
            <a:r>
              <a:rPr lang="en-US" sz="1800" dirty="0"/>
              <a:t>      delete [] a;              //To delete the outer array</a:t>
            </a:r>
          </a:p>
          <a:p>
            <a:r>
              <a:rPr lang="en-US" sz="1800" dirty="0"/>
              <a:t>                              //which contained the pointers</a:t>
            </a:r>
          </a:p>
          <a:p>
            <a:r>
              <a:rPr lang="en-US" sz="1800" dirty="0"/>
              <a:t>                              //of all the inner arrays</a:t>
            </a:r>
          </a:p>
          <a:p>
            <a:r>
              <a:rPr lang="en-US" sz="1800" dirty="0"/>
              <a:t>     </a:t>
            </a:r>
          </a:p>
          <a:p>
            <a:r>
              <a:rPr lang="en-US" sz="1800" dirty="0"/>
              <a:t>      return 0;</a:t>
            </a:r>
          </a:p>
          <a:p>
            <a:r>
              <a:rPr lang="en-US" sz="1800" dirty="0"/>
              <a:t>}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9173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30584" y="248194"/>
            <a:ext cx="2508068" cy="6426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0584" y="4532811"/>
            <a:ext cx="2508068" cy="1071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P=209</a:t>
            </a:r>
          </a:p>
        </p:txBody>
      </p:sp>
      <p:sp>
        <p:nvSpPr>
          <p:cNvPr id="8" name="Rectangle 7"/>
          <p:cNvSpPr/>
          <p:nvPr/>
        </p:nvSpPr>
        <p:spPr>
          <a:xfrm>
            <a:off x="3030584" y="1696385"/>
            <a:ext cx="2508068" cy="1071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29692" y="2047296"/>
            <a:ext cx="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205</a:t>
            </a:r>
          </a:p>
        </p:txBody>
      </p:sp>
      <p:sp>
        <p:nvSpPr>
          <p:cNvPr id="13" name="Freeform 12"/>
          <p:cNvSpPr/>
          <p:nvPr/>
        </p:nvSpPr>
        <p:spPr>
          <a:xfrm rot="343083">
            <a:off x="5749514" y="1306286"/>
            <a:ext cx="1560907" cy="4310742"/>
          </a:xfrm>
          <a:custGeom>
            <a:avLst/>
            <a:gdLst>
              <a:gd name="connsiteX0" fmla="*/ 26125 w 1286456"/>
              <a:gd name="connsiteY0" fmla="*/ 3071929 h 3193889"/>
              <a:gd name="connsiteX1" fmla="*/ 1058091 w 1286456"/>
              <a:gd name="connsiteY1" fmla="*/ 2875986 h 3193889"/>
              <a:gd name="connsiteX2" fmla="*/ 1201782 w 1286456"/>
              <a:gd name="connsiteY2" fmla="*/ 341791 h 3193889"/>
              <a:gd name="connsiteX3" fmla="*/ 0 w 1286456"/>
              <a:gd name="connsiteY3" fmla="*/ 93597 h 31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456" h="3193889">
                <a:moveTo>
                  <a:pt x="26125" y="3071929"/>
                </a:moveTo>
                <a:cubicBezTo>
                  <a:pt x="444136" y="3201469"/>
                  <a:pt x="862148" y="3331009"/>
                  <a:pt x="1058091" y="2875986"/>
                </a:cubicBezTo>
                <a:cubicBezTo>
                  <a:pt x="1254034" y="2420963"/>
                  <a:pt x="1378131" y="805522"/>
                  <a:pt x="1201782" y="341791"/>
                </a:cubicBezTo>
                <a:cubicBezTo>
                  <a:pt x="1025434" y="-121941"/>
                  <a:pt x="512717" y="-14172"/>
                  <a:pt x="0" y="935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 rot="14958282">
            <a:off x="5541928" y="1253355"/>
            <a:ext cx="418011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57846" y="4883722"/>
            <a:ext cx="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604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0584" y="976140"/>
            <a:ext cx="2508068" cy="7202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b=8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57846" y="1160808"/>
            <a:ext cx="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209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86800" y="2942995"/>
            <a:ext cx="2155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r>
              <a:rPr lang="en-US" dirty="0"/>
              <a:t>P=&amp;b;</a:t>
            </a:r>
          </a:p>
        </p:txBody>
      </p:sp>
    </p:spTree>
    <p:extLst>
      <p:ext uri="{BB962C8B-B14F-4D97-AF65-F5344CB8AC3E}">
        <p14:creationId xmlns:p14="http://schemas.microsoft.com/office/powerpoint/2010/main" val="52026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3" grpId="0" animBg="1"/>
      <p:bldP spid="14" grpId="0" animBg="1"/>
      <p:bldP spid="15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841" y="483047"/>
            <a:ext cx="5350236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Assigning addresses to Pointers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39" y="1763937"/>
            <a:ext cx="5234441" cy="4228011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a=5;</a:t>
            </a:r>
          </a:p>
          <a:p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r>
              <a:rPr lang="en-US" dirty="0"/>
              <a:t>we give the address to pointer as</a:t>
            </a:r>
            <a:br>
              <a:rPr lang="en-US" dirty="0"/>
            </a:br>
            <a:r>
              <a:rPr lang="en-US" dirty="0"/>
              <a:t>p=&amp;a;</a:t>
            </a:r>
            <a:br>
              <a:rPr lang="en-US" dirty="0"/>
            </a:br>
            <a:r>
              <a:rPr lang="en-US" sz="1800" dirty="0"/>
              <a:t>Here, 5 is assigned to the a variable. And, the address of a is assigned to the p pointer.</a:t>
            </a:r>
          </a:p>
          <a:p>
            <a:r>
              <a:rPr lang="en-US" dirty="0"/>
              <a:t>If we want to print p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&lt;&lt;p;  </a:t>
            </a:r>
            <a:r>
              <a:rPr lang="en-US" dirty="0">
                <a:solidFill>
                  <a:srgbClr val="FF0000"/>
                </a:solidFill>
              </a:rPr>
              <a:t>//205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cout</a:t>
            </a:r>
            <a:r>
              <a:rPr lang="en-US" dirty="0"/>
              <a:t>&lt;&lt;&amp;a;  </a:t>
            </a:r>
            <a:r>
              <a:rPr lang="en-US" dirty="0">
                <a:solidFill>
                  <a:srgbClr val="FF0000"/>
                </a:solidFill>
              </a:rPr>
              <a:t>//205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cout</a:t>
            </a:r>
            <a:r>
              <a:rPr lang="en-US" dirty="0"/>
              <a:t>&lt;&lt;&amp;p;  </a:t>
            </a:r>
            <a:r>
              <a:rPr lang="en-US" dirty="0">
                <a:solidFill>
                  <a:srgbClr val="FF0000"/>
                </a:solidFill>
              </a:rPr>
              <a:t>//604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cout</a:t>
            </a:r>
            <a:r>
              <a:rPr lang="en-US" dirty="0"/>
              <a:t>&lt;&lt;*p;  </a:t>
            </a:r>
            <a:r>
              <a:rPr lang="en-US" dirty="0">
                <a:solidFill>
                  <a:srgbClr val="FF0000"/>
                </a:solidFill>
              </a:rPr>
              <a:t>//5     </a:t>
            </a:r>
            <a:r>
              <a:rPr lang="en-US" dirty="0" err="1">
                <a:solidFill>
                  <a:srgbClr val="FF0000"/>
                </a:solidFill>
              </a:rPr>
              <a:t>Derefrencing</a:t>
            </a:r>
            <a:endParaRPr lang="en-US" dirty="0">
              <a:solidFill>
                <a:srgbClr val="FF0000"/>
              </a:solidFill>
            </a:endParaRP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116184" y="234747"/>
            <a:ext cx="2508068" cy="6426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6184" y="4519364"/>
            <a:ext cx="2508068" cy="1071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P=205</a:t>
            </a:r>
          </a:p>
        </p:txBody>
      </p:sp>
      <p:sp>
        <p:nvSpPr>
          <p:cNvPr id="6" name="Rectangle 5"/>
          <p:cNvSpPr/>
          <p:nvPr/>
        </p:nvSpPr>
        <p:spPr>
          <a:xfrm>
            <a:off x="2116184" y="1682938"/>
            <a:ext cx="2508068" cy="1071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5292" y="2033849"/>
            <a:ext cx="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205</a:t>
            </a:r>
          </a:p>
        </p:txBody>
      </p:sp>
      <p:sp>
        <p:nvSpPr>
          <p:cNvPr id="8" name="Freeform 7"/>
          <p:cNvSpPr/>
          <p:nvPr/>
        </p:nvSpPr>
        <p:spPr>
          <a:xfrm>
            <a:off x="4611189" y="1983013"/>
            <a:ext cx="1286456" cy="3193889"/>
          </a:xfrm>
          <a:custGeom>
            <a:avLst/>
            <a:gdLst>
              <a:gd name="connsiteX0" fmla="*/ 26125 w 1286456"/>
              <a:gd name="connsiteY0" fmla="*/ 3071929 h 3193889"/>
              <a:gd name="connsiteX1" fmla="*/ 1058091 w 1286456"/>
              <a:gd name="connsiteY1" fmla="*/ 2875986 h 3193889"/>
              <a:gd name="connsiteX2" fmla="*/ 1201782 w 1286456"/>
              <a:gd name="connsiteY2" fmla="*/ 341791 h 3193889"/>
              <a:gd name="connsiteX3" fmla="*/ 0 w 1286456"/>
              <a:gd name="connsiteY3" fmla="*/ 93597 h 31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456" h="3193889">
                <a:moveTo>
                  <a:pt x="26125" y="3071929"/>
                </a:moveTo>
                <a:cubicBezTo>
                  <a:pt x="444136" y="3201469"/>
                  <a:pt x="862148" y="3331009"/>
                  <a:pt x="1058091" y="2875986"/>
                </a:cubicBezTo>
                <a:cubicBezTo>
                  <a:pt x="1254034" y="2420963"/>
                  <a:pt x="1378131" y="805522"/>
                  <a:pt x="1201782" y="341791"/>
                </a:cubicBezTo>
                <a:cubicBezTo>
                  <a:pt x="1025434" y="-121941"/>
                  <a:pt x="512717" y="-14172"/>
                  <a:pt x="0" y="935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4958282">
            <a:off x="4300934" y="1968965"/>
            <a:ext cx="418011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3446" y="4870275"/>
            <a:ext cx="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604</a:t>
            </a:r>
          </a:p>
        </p:txBody>
      </p:sp>
    </p:spTree>
    <p:extLst>
      <p:ext uri="{BB962C8B-B14F-4D97-AF65-F5344CB8AC3E}">
        <p14:creationId xmlns:p14="http://schemas.microsoft.com/office/powerpoint/2010/main" val="351436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841" y="483047"/>
            <a:ext cx="5350236" cy="12808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Assigning addresses to Pointers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39" y="1763937"/>
            <a:ext cx="5234441" cy="4649926"/>
          </a:xfrm>
        </p:spPr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a=5;</a:t>
            </a:r>
          </a:p>
          <a:p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r>
              <a:rPr lang="en-US" dirty="0"/>
              <a:t>we give the address to pointer as</a:t>
            </a:r>
            <a:br>
              <a:rPr lang="en-US" dirty="0"/>
            </a:br>
            <a:r>
              <a:rPr lang="en-US" dirty="0"/>
              <a:t>p=&amp;a;</a:t>
            </a:r>
            <a:br>
              <a:rPr lang="en-US" dirty="0"/>
            </a:br>
            <a:r>
              <a:rPr lang="en-US" sz="1800" dirty="0"/>
              <a:t>Here, 5 is assigned to the a variable. And, the address of a is assigned to the p pointer.</a:t>
            </a:r>
          </a:p>
          <a:p>
            <a:r>
              <a:rPr lang="en-US" dirty="0"/>
              <a:t>If we want to print p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&lt;&lt;p;  </a:t>
            </a:r>
            <a:r>
              <a:rPr lang="en-US" dirty="0">
                <a:solidFill>
                  <a:srgbClr val="FF0000"/>
                </a:solidFill>
              </a:rPr>
              <a:t>//205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cout</a:t>
            </a:r>
            <a:r>
              <a:rPr lang="en-US" dirty="0"/>
              <a:t>&lt;&lt;&amp;a;  </a:t>
            </a:r>
            <a:r>
              <a:rPr lang="en-US" dirty="0">
                <a:solidFill>
                  <a:srgbClr val="FF0000"/>
                </a:solidFill>
              </a:rPr>
              <a:t>//205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cout</a:t>
            </a:r>
            <a:r>
              <a:rPr lang="en-US" dirty="0"/>
              <a:t>&lt;&lt;&amp;p;  </a:t>
            </a:r>
            <a:r>
              <a:rPr lang="en-US" dirty="0">
                <a:solidFill>
                  <a:srgbClr val="FF0000"/>
                </a:solidFill>
              </a:rPr>
              <a:t>//604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/>
              <a:t>cout</a:t>
            </a:r>
            <a:r>
              <a:rPr lang="en-US" dirty="0"/>
              <a:t>&lt;&lt;*p;  </a:t>
            </a:r>
            <a:r>
              <a:rPr lang="en-US" dirty="0">
                <a:solidFill>
                  <a:srgbClr val="FF0000"/>
                </a:solidFill>
              </a:rPr>
              <a:t>//5     </a:t>
            </a:r>
            <a:r>
              <a:rPr lang="en-US" dirty="0" err="1">
                <a:solidFill>
                  <a:srgbClr val="FF0000"/>
                </a:solidFill>
              </a:rPr>
              <a:t>Derefrencing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*p=8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&lt;&lt;*p;  </a:t>
            </a:r>
            <a:r>
              <a:rPr lang="en-US" dirty="0">
                <a:solidFill>
                  <a:srgbClr val="FF0000"/>
                </a:solidFill>
              </a:rPr>
              <a:t>//8</a:t>
            </a:r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116184" y="234747"/>
            <a:ext cx="2508068" cy="6426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6184" y="4519364"/>
            <a:ext cx="2508068" cy="1071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P=205</a:t>
            </a:r>
          </a:p>
        </p:txBody>
      </p:sp>
      <p:sp>
        <p:nvSpPr>
          <p:cNvPr id="6" name="Rectangle 5"/>
          <p:cNvSpPr/>
          <p:nvPr/>
        </p:nvSpPr>
        <p:spPr>
          <a:xfrm>
            <a:off x="2116184" y="1682938"/>
            <a:ext cx="2508068" cy="1071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a=8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5292" y="2033849"/>
            <a:ext cx="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205</a:t>
            </a:r>
          </a:p>
        </p:txBody>
      </p:sp>
      <p:sp>
        <p:nvSpPr>
          <p:cNvPr id="8" name="Freeform 7"/>
          <p:cNvSpPr/>
          <p:nvPr/>
        </p:nvSpPr>
        <p:spPr>
          <a:xfrm>
            <a:off x="4611189" y="1983013"/>
            <a:ext cx="1286456" cy="3193889"/>
          </a:xfrm>
          <a:custGeom>
            <a:avLst/>
            <a:gdLst>
              <a:gd name="connsiteX0" fmla="*/ 26125 w 1286456"/>
              <a:gd name="connsiteY0" fmla="*/ 3071929 h 3193889"/>
              <a:gd name="connsiteX1" fmla="*/ 1058091 w 1286456"/>
              <a:gd name="connsiteY1" fmla="*/ 2875986 h 3193889"/>
              <a:gd name="connsiteX2" fmla="*/ 1201782 w 1286456"/>
              <a:gd name="connsiteY2" fmla="*/ 341791 h 3193889"/>
              <a:gd name="connsiteX3" fmla="*/ 0 w 1286456"/>
              <a:gd name="connsiteY3" fmla="*/ 93597 h 31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456" h="3193889">
                <a:moveTo>
                  <a:pt x="26125" y="3071929"/>
                </a:moveTo>
                <a:cubicBezTo>
                  <a:pt x="444136" y="3201469"/>
                  <a:pt x="862148" y="3331009"/>
                  <a:pt x="1058091" y="2875986"/>
                </a:cubicBezTo>
                <a:cubicBezTo>
                  <a:pt x="1254034" y="2420963"/>
                  <a:pt x="1378131" y="805522"/>
                  <a:pt x="1201782" y="341791"/>
                </a:cubicBezTo>
                <a:cubicBezTo>
                  <a:pt x="1025434" y="-121941"/>
                  <a:pt x="512717" y="-14172"/>
                  <a:pt x="0" y="935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14958282">
            <a:off x="4300934" y="1968965"/>
            <a:ext cx="418011" cy="3657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43446" y="4870275"/>
            <a:ext cx="74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604</a:t>
            </a:r>
          </a:p>
        </p:txBody>
      </p:sp>
    </p:spTree>
    <p:extLst>
      <p:ext uri="{BB962C8B-B14F-4D97-AF65-F5344CB8AC3E}">
        <p14:creationId xmlns:p14="http://schemas.microsoft.com/office/powerpoint/2010/main" val="98077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937" y="0"/>
            <a:ext cx="8911687" cy="1280890"/>
          </a:xfrm>
        </p:spPr>
        <p:txBody>
          <a:bodyPr/>
          <a:lstStyle/>
          <a:p>
            <a:r>
              <a:rPr lang="en-US" dirty="0"/>
              <a:t>Some 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937" y="640080"/>
            <a:ext cx="9718766" cy="603504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Always C pointer is initialized to null, i.e. </a:t>
            </a:r>
            <a:r>
              <a:rPr lang="en-US" dirty="0" err="1"/>
              <a:t>int</a:t>
            </a:r>
            <a:r>
              <a:rPr lang="en-US" dirty="0"/>
              <a:t> *p = null.</a:t>
            </a:r>
          </a:p>
          <a:p>
            <a:pPr fontAlgn="base"/>
            <a:r>
              <a:rPr lang="en-US" dirty="0"/>
              <a:t>The value of null pointer is 0.</a:t>
            </a:r>
          </a:p>
          <a:p>
            <a:pPr fontAlgn="base"/>
            <a:r>
              <a:rPr lang="en-US" dirty="0"/>
              <a:t>&amp; symbol is used to get the address of the variable.</a:t>
            </a:r>
          </a:p>
          <a:p>
            <a:pPr fontAlgn="base"/>
            <a:r>
              <a:rPr lang="en-US" dirty="0"/>
              <a:t>* symbol is used to get the value of the variable that the pointer is pointing to.</a:t>
            </a:r>
          </a:p>
          <a:p>
            <a:pPr fontAlgn="base"/>
            <a:r>
              <a:rPr lang="en-US" dirty="0"/>
              <a:t>If a pointer in C is assigned to NULL, it means it is pointing to nothing.</a:t>
            </a:r>
          </a:p>
          <a:p>
            <a:pPr fontAlgn="base"/>
            <a:r>
              <a:rPr lang="en-US" dirty="0"/>
              <a:t>Pointer addition, multiplication, division are not allowed. You have to deference it first then you can Add, divide and multiply etc.</a:t>
            </a:r>
          </a:p>
          <a:p>
            <a:pPr lvl="1" fontAlgn="base"/>
            <a:r>
              <a:rPr lang="en-US" i="1" dirty="0" err="1"/>
              <a:t>int</a:t>
            </a:r>
            <a:r>
              <a:rPr lang="en-US" i="1" dirty="0"/>
              <a:t>    *</a:t>
            </a:r>
            <a:r>
              <a:rPr lang="en-US" i="1" dirty="0" err="1"/>
              <a:t>ip</a:t>
            </a:r>
            <a:r>
              <a:rPr lang="en-US" i="1" dirty="0"/>
              <a:t>;    /* pointer to an integer */</a:t>
            </a:r>
          </a:p>
          <a:p>
            <a:pPr lvl="1" fontAlgn="base"/>
            <a:r>
              <a:rPr lang="en-US" i="1" dirty="0"/>
              <a:t>double *</a:t>
            </a:r>
            <a:r>
              <a:rPr lang="en-US" i="1" dirty="0" err="1"/>
              <a:t>dp</a:t>
            </a:r>
            <a:r>
              <a:rPr lang="en-US" i="1" dirty="0"/>
              <a:t>;    /* pointer to a double */</a:t>
            </a:r>
          </a:p>
          <a:p>
            <a:pPr lvl="1" fontAlgn="base"/>
            <a:r>
              <a:rPr lang="en-US" i="1" dirty="0"/>
              <a:t>float  *</a:t>
            </a:r>
            <a:r>
              <a:rPr lang="en-US" i="1" dirty="0" err="1"/>
              <a:t>fp</a:t>
            </a:r>
            <a:r>
              <a:rPr lang="en-US" i="1" dirty="0"/>
              <a:t>;    /* pointer to a float */</a:t>
            </a:r>
          </a:p>
          <a:p>
            <a:pPr lvl="1" fontAlgn="base"/>
            <a:r>
              <a:rPr lang="en-US" i="1" dirty="0"/>
              <a:t>char   *</a:t>
            </a:r>
            <a:r>
              <a:rPr lang="en-US" i="1" dirty="0" err="1"/>
              <a:t>ch</a:t>
            </a:r>
            <a:r>
              <a:rPr lang="en-US" i="1" dirty="0"/>
              <a:t>     /* pointer to a character */</a:t>
            </a:r>
          </a:p>
          <a:p>
            <a:pPr fontAlgn="base"/>
            <a:r>
              <a:rPr lang="en-US" dirty="0"/>
              <a:t>The actual data type of the value of all pointers, whether integer, float, character, or otherwise, is the same, a long hexadecimal number that represents a memory address. The only difference between pointers of different data types is the data type of the variable or constant that the pointer points to.</a:t>
            </a:r>
          </a:p>
        </p:txBody>
      </p:sp>
    </p:spTree>
    <p:extLst>
      <p:ext uri="{BB962C8B-B14F-4D97-AF65-F5344CB8AC3E}">
        <p14:creationId xmlns:p14="http://schemas.microsoft.com/office/powerpoint/2010/main" val="1133771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inters in c++ programming language -AndroWep-Tutorial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46" y="296031"/>
            <a:ext cx="5865224" cy="632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integer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334102" y="2495006"/>
            <a:ext cx="2063931" cy="404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00000001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09806" y="2495006"/>
            <a:ext cx="2063931" cy="404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00000100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85510" y="2495006"/>
            <a:ext cx="2063931" cy="404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00000000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61214" y="2495006"/>
            <a:ext cx="2063931" cy="404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00000000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15138" y="1253593"/>
            <a:ext cx="8667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we take an integer 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a=1025;</a:t>
            </a:r>
            <a:br>
              <a:rPr lang="en-US" dirty="0"/>
            </a:br>
            <a:r>
              <a:rPr lang="en-US" dirty="0"/>
              <a:t>1025 is representing as 32 bits because integer is of 4 bytes and every bytes contains 8 bits. So 1025 is representing the following way.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0937" y="2900524"/>
            <a:ext cx="9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7858" y="2941037"/>
            <a:ext cx="9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4779" y="2941037"/>
            <a:ext cx="9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9654" y="2941037"/>
            <a:ext cx="92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204</a:t>
            </a:r>
          </a:p>
        </p:txBody>
      </p:sp>
    </p:spTree>
    <p:extLst>
      <p:ext uri="{BB962C8B-B14F-4D97-AF65-F5344CB8AC3E}">
        <p14:creationId xmlns:p14="http://schemas.microsoft.com/office/powerpoint/2010/main" val="30492210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15885</TotalTime>
  <Words>3168</Words>
  <Application>Microsoft Office PowerPoint</Application>
  <PresentationFormat>Widescreen</PresentationFormat>
  <Paragraphs>367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Century Gothic</vt:lpstr>
      <vt:lpstr>Consolas</vt:lpstr>
      <vt:lpstr>Droid Sans Mono</vt:lpstr>
      <vt:lpstr>inherit</vt:lpstr>
      <vt:lpstr>Times New Roman</vt:lpstr>
      <vt:lpstr>Wingdings</vt:lpstr>
      <vt:lpstr>Wingdings 3</vt:lpstr>
      <vt:lpstr>Wisp</vt:lpstr>
      <vt:lpstr>Pointers</vt:lpstr>
      <vt:lpstr>PowerPoint Presentation</vt:lpstr>
      <vt:lpstr>PowerPoint Presentation</vt:lpstr>
      <vt:lpstr>PowerPoint Presentation</vt:lpstr>
      <vt:lpstr>Assigning addresses to Pointers </vt:lpstr>
      <vt:lpstr>Assigning addresses to Pointers </vt:lpstr>
      <vt:lpstr>Some Important points</vt:lpstr>
      <vt:lpstr>PowerPoint Presentation</vt:lpstr>
      <vt:lpstr>Representation of integer</vt:lpstr>
      <vt:lpstr>Void pointer</vt:lpstr>
      <vt:lpstr>Common mistakes</vt:lpstr>
      <vt:lpstr>Do not confuse on it</vt:lpstr>
      <vt:lpstr>Find Sum Find MAx</vt:lpstr>
      <vt:lpstr>Pointers to Pointers</vt:lpstr>
      <vt:lpstr>Pointers and arrays</vt:lpstr>
      <vt:lpstr>PowerPoint Presentation</vt:lpstr>
      <vt:lpstr>PowerPoint Presentation</vt:lpstr>
      <vt:lpstr>Array to Function as parameters</vt:lpstr>
      <vt:lpstr>Why we use Pointers</vt:lpstr>
      <vt:lpstr>Array to Function as parameters</vt:lpstr>
      <vt:lpstr>PowerPoint Presentation</vt:lpstr>
      <vt:lpstr>PowerPoint Presentation</vt:lpstr>
      <vt:lpstr>Character Arrays and pointers</vt:lpstr>
      <vt:lpstr>Functions in string.h</vt:lpstr>
      <vt:lpstr>Character Arrays and pointers</vt:lpstr>
      <vt:lpstr>Macros </vt:lpstr>
      <vt:lpstr>Dynamic Memory</vt:lpstr>
      <vt:lpstr>Heap</vt:lpstr>
      <vt:lpstr>Heap</vt:lpstr>
      <vt:lpstr>Heap deletion</vt:lpstr>
      <vt:lpstr>Dynamic Memory Allocation for Arrays</vt:lpstr>
      <vt:lpstr>Pointers to 2D array</vt:lpstr>
      <vt:lpstr>Pointers to 2D array</vt:lpstr>
      <vt:lpstr>Pointers to 2D array</vt:lpstr>
      <vt:lpstr>Pointers to 2D array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Arooj Khalil</dc:creator>
  <cp:lastModifiedBy>Arooj Khalil</cp:lastModifiedBy>
  <cp:revision>369</cp:revision>
  <dcterms:created xsi:type="dcterms:W3CDTF">2020-04-12T15:15:05Z</dcterms:created>
  <dcterms:modified xsi:type="dcterms:W3CDTF">2022-02-23T09:13:58Z</dcterms:modified>
</cp:coreProperties>
</file>