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6858000" cx="12192000"/>
  <p:notesSz cx="6858000" cy="9144000"/>
  <p:embeddedFontLst>
    <p:embeddedFont>
      <p:font typeface="Sofia"/>
      <p:regular r:id="rId63"/>
    </p:embeddedFont>
    <p:embeddedFont>
      <p:font typeface="Oi"/>
      <p:regular r:id="rId64"/>
    </p:embeddedFont>
    <p:embeddedFont>
      <p:font typeface="Century Gothic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9" roundtripDataSignature="AMtx7mgcD6WCUak5mI2XYNR211LGsWXB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8B654B-22C7-4FA7-AF57-59B753F2E400}">
  <a:tblStyle styleId="{EC8B654B-22C7-4FA7-AF57-59B753F2E40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Oi-regular.fntdata"/><Relationship Id="rId63" Type="http://schemas.openxmlformats.org/officeDocument/2006/relationships/font" Target="fonts/Sofia-regular.fntdata"/><Relationship Id="rId22" Type="http://schemas.openxmlformats.org/officeDocument/2006/relationships/slide" Target="slides/slide17.xml"/><Relationship Id="rId66" Type="http://schemas.openxmlformats.org/officeDocument/2006/relationships/font" Target="fonts/CenturyGothic-bold.fntdata"/><Relationship Id="rId21" Type="http://schemas.openxmlformats.org/officeDocument/2006/relationships/slide" Target="slides/slide16.xml"/><Relationship Id="rId65" Type="http://schemas.openxmlformats.org/officeDocument/2006/relationships/font" Target="fonts/CenturyGothic-regular.fntdata"/><Relationship Id="rId24" Type="http://schemas.openxmlformats.org/officeDocument/2006/relationships/slide" Target="slides/slide19.xml"/><Relationship Id="rId68" Type="http://schemas.openxmlformats.org/officeDocument/2006/relationships/font" Target="fonts/CenturyGothic-boldItalic.fntdata"/><Relationship Id="rId23" Type="http://schemas.openxmlformats.org/officeDocument/2006/relationships/slide" Target="slides/slide18.xml"/><Relationship Id="rId67" Type="http://schemas.openxmlformats.org/officeDocument/2006/relationships/font" Target="fonts/CenturyGothic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Sum=sum+A[i]</a:t>
            </a:r>
            <a:endParaRPr/>
          </a:p>
        </p:txBody>
      </p:sp>
      <p:sp>
        <p:nvSpPr>
          <p:cNvPr id="317" name="Google Shape;31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411d36f8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411d36f8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1411d36f8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411d36f8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411d36f8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11411d36f88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411d36f88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1411d36f8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11411d36f88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411d36f88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1411d36f88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11411d36f88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1411d36f88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1411d36f88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11411d36f88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411d36f88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1411d36f88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11411d36f88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1411d36f88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1411d36f88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11411d36f88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411d36f88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411d36f88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11411d36f88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411d36f88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1411d36f88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11411d36f88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411d36f88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411d36f88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11411d36f88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5" name="Google Shape;45;p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8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8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5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9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59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5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5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5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0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0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6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1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6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6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6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6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2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2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62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6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6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3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6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4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4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6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5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1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1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5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54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54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6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6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56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5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7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7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7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5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8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8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48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48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48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48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48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48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8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8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8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8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8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48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48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8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8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8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8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8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8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8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8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8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8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8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4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4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20" Type="http://schemas.openxmlformats.org/officeDocument/2006/relationships/hyperlink" Target="http://fresh2refresh.com/c/c-strings/c-strupr-function/" TargetMode="External"/><Relationship Id="rId22" Type="http://schemas.openxmlformats.org/officeDocument/2006/relationships/hyperlink" Target="http://fresh2refresh.com/c/c-strings/c-strset-function/" TargetMode="External"/><Relationship Id="rId21" Type="http://schemas.openxmlformats.org/officeDocument/2006/relationships/hyperlink" Target="http://fresh2refresh.com/c/c-strings/c-strrev-function/" TargetMode="External"/><Relationship Id="rId24" Type="http://schemas.openxmlformats.org/officeDocument/2006/relationships/hyperlink" Target="http://fresh2refresh.com/c/c-strings/c-strtok-function/" TargetMode="External"/><Relationship Id="rId23" Type="http://schemas.openxmlformats.org/officeDocument/2006/relationships/hyperlink" Target="http://fresh2refresh.com/c/c-strings/c-strnset-function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fresh2refresh.com/c/c-strings/c-strcat-function/" TargetMode="External"/><Relationship Id="rId4" Type="http://schemas.openxmlformats.org/officeDocument/2006/relationships/hyperlink" Target="http://fresh2refresh.com/c/c-strings/c-strncat-function/" TargetMode="External"/><Relationship Id="rId9" Type="http://schemas.openxmlformats.org/officeDocument/2006/relationships/hyperlink" Target="http://fresh2refresh.com/c/c-strings/c-strcmpi-function/" TargetMode="External"/><Relationship Id="rId26" Type="http://schemas.openxmlformats.org/officeDocument/2006/relationships/slide" Target="/ppt/slides/slide24.xml"/><Relationship Id="rId25" Type="http://schemas.openxmlformats.org/officeDocument/2006/relationships/hyperlink" Target="http://pointers.pptx" TargetMode="External"/><Relationship Id="rId5" Type="http://schemas.openxmlformats.org/officeDocument/2006/relationships/hyperlink" Target="http://fresh2refresh.com/c/c-strings/c-strcpy-function/" TargetMode="External"/><Relationship Id="rId6" Type="http://schemas.openxmlformats.org/officeDocument/2006/relationships/hyperlink" Target="http://fresh2refresh.com/c/c-strings/c-strncpy-function/" TargetMode="External"/><Relationship Id="rId7" Type="http://schemas.openxmlformats.org/officeDocument/2006/relationships/hyperlink" Target="http://fresh2refresh.com/c/c-strings/c-strlen-function/" TargetMode="External"/><Relationship Id="rId8" Type="http://schemas.openxmlformats.org/officeDocument/2006/relationships/hyperlink" Target="http://fresh2refresh.com/c/c-strings/c-strcmp-function/" TargetMode="External"/><Relationship Id="rId11" Type="http://schemas.openxmlformats.org/officeDocument/2006/relationships/hyperlink" Target="http://fresh2refresh.com/c/c-strings/c-strcmpi-function/" TargetMode="External"/><Relationship Id="rId10" Type="http://schemas.openxmlformats.org/officeDocument/2006/relationships/hyperlink" Target="http://fresh2refresh.com/c/c-strings/c-strcmpi-function/" TargetMode="External"/><Relationship Id="rId13" Type="http://schemas.openxmlformats.org/officeDocument/2006/relationships/hyperlink" Target="http://fresh2refresh.com/c/c-strings/c-strcmpi-function/" TargetMode="External"/><Relationship Id="rId12" Type="http://schemas.openxmlformats.org/officeDocument/2006/relationships/hyperlink" Target="http://fresh2refresh.com/c/c-strings/c-strcmpi-function/" TargetMode="External"/><Relationship Id="rId15" Type="http://schemas.openxmlformats.org/officeDocument/2006/relationships/hyperlink" Target="http://fresh2refresh.com/c/c-strings/c-strrchr/" TargetMode="External"/><Relationship Id="rId14" Type="http://schemas.openxmlformats.org/officeDocument/2006/relationships/hyperlink" Target="http://fresh2refresh.com/c/c-strings/c-strchr-function/" TargetMode="External"/><Relationship Id="rId17" Type="http://schemas.openxmlformats.org/officeDocument/2006/relationships/hyperlink" Target="http://fresh2refresh.com/c/c-strings/c-strrstr-function/" TargetMode="External"/><Relationship Id="rId16" Type="http://schemas.openxmlformats.org/officeDocument/2006/relationships/hyperlink" Target="http://fresh2refresh.com/c/c-strings/c-strstr-function/" TargetMode="External"/><Relationship Id="rId19" Type="http://schemas.openxmlformats.org/officeDocument/2006/relationships/hyperlink" Target="http://fresh2refresh.com/c/c-strings/c-strlwr-function/" TargetMode="External"/><Relationship Id="rId18" Type="http://schemas.openxmlformats.org/officeDocument/2006/relationships/hyperlink" Target="http://fresh2refresh.com/c/c-strings/c-strdup-function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en.wikipedia.org/wiki/Dangling_pointer" TargetMode="External"/><Relationship Id="rId4" Type="http://schemas.openxmlformats.org/officeDocument/2006/relationships/hyperlink" Target="http://www.ibm.com/developerworks/aix/library/au-toughgame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169" name="Google Shape;169;p1"/>
          <p:cNvSpPr txBox="1"/>
          <p:nvPr>
            <p:ph idx="1" type="body"/>
          </p:nvPr>
        </p:nvSpPr>
        <p:spPr>
          <a:xfrm>
            <a:off x="2589212" y="1423851"/>
            <a:ext cx="8915400" cy="531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Pointers are variables that store the address of other variables.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The pointer variable might be belonging to any of the data type such as int, float, char, double, short etc.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Normal variable stores the value whereas pointer variable stores the address of the variable.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If you have a variable</a:t>
            </a:r>
            <a:r>
              <a:rPr b="1" lang="en-US"/>
              <a:t> var </a:t>
            </a:r>
            <a:r>
              <a:rPr lang="en-US"/>
              <a:t>in your program, </a:t>
            </a:r>
            <a:r>
              <a:rPr b="1" lang="en-US"/>
              <a:t>&amp;var </a:t>
            </a:r>
            <a:r>
              <a:rPr lang="en-US"/>
              <a:t>will give you its address in the memory.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Pointer Syntax : data_type *var_name; Example : int *p;  char *p;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Where, * is used to denote that “p” is pointer variable and not a normal variable.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Void pointer</a:t>
            </a:r>
            <a:endParaRPr/>
          </a:p>
        </p:txBody>
      </p:sp>
      <p:sp>
        <p:nvSpPr>
          <p:cNvPr id="258" name="Google Shape;258;p1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Void *p0;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P0=p1;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We can’t dereference it like we do in printing , and we can’t do this p0+1</a:t>
            </a:r>
            <a:br>
              <a:rPr lang="en-US"/>
            </a:br>
            <a:r>
              <a:rPr lang="en-US"/>
              <a:t>We will discuss about this later.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Common mistakes</a:t>
            </a:r>
            <a:endParaRPr/>
          </a:p>
        </p:txBody>
      </p:sp>
      <p:sp>
        <p:nvSpPr>
          <p:cNvPr id="264" name="Google Shape;264;p11"/>
          <p:cNvSpPr txBox="1"/>
          <p:nvPr>
            <p:ph idx="1" type="body"/>
          </p:nvPr>
        </p:nvSpPr>
        <p:spPr>
          <a:xfrm>
            <a:off x="2589212" y="1358537"/>
            <a:ext cx="8915400" cy="5329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int c, *pc;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Pc=&amp;c;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// pc is address but c is not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pc = c; // Error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// &amp;c is address but *pc is not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*pc = &amp;c; // Error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u="sng"/>
              <a:t>                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// both &amp;c and pc are addresses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pc = &amp;c;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// both c and *pc values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*pc = c;</a:t>
            </a:r>
            <a:endParaRPr/>
          </a:p>
        </p:txBody>
      </p:sp>
      <p:cxnSp>
        <p:nvCxnSpPr>
          <p:cNvPr id="265" name="Google Shape;265;p11"/>
          <p:cNvCxnSpPr/>
          <p:nvPr/>
        </p:nvCxnSpPr>
        <p:spPr>
          <a:xfrm>
            <a:off x="2982351" y="4318782"/>
            <a:ext cx="8412480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/>
          <p:nvPr>
            <p:ph type="title"/>
          </p:nvPr>
        </p:nvSpPr>
        <p:spPr>
          <a:xfrm>
            <a:off x="1826443" y="51653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Do not confuse on it</a:t>
            </a:r>
            <a:endParaRPr/>
          </a:p>
        </p:txBody>
      </p:sp>
      <p:sp>
        <p:nvSpPr>
          <p:cNvPr id="271" name="Google Shape;271;p12"/>
          <p:cNvSpPr txBox="1"/>
          <p:nvPr>
            <p:ph idx="1" type="body"/>
          </p:nvPr>
        </p:nvSpPr>
        <p:spPr>
          <a:xfrm>
            <a:off x="2030967" y="1548207"/>
            <a:ext cx="2914259" cy="295465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26A4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rgbClr val="A626A4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2800" u="none" cap="none" strike="noStrike">
                <a:solidFill>
                  <a:srgbClr val="383A4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b="0" i="0" lang="en-US" sz="2800" u="none" cap="none" strike="noStrike">
                <a:solidFill>
                  <a:srgbClr val="4078F2"/>
                </a:solidFill>
                <a:latin typeface="Oi"/>
                <a:ea typeface="Oi"/>
                <a:cs typeface="Oi"/>
                <a:sym typeface="Oi"/>
              </a:rPr>
              <a:t>main</a:t>
            </a:r>
            <a:r>
              <a:rPr b="0" i="0" lang="en-US" sz="2800" u="none" cap="none" strike="noStrike">
                <a:solidFill>
                  <a:srgbClr val="383A42"/>
                </a:solidFill>
                <a:latin typeface="Oi"/>
                <a:ea typeface="Oi"/>
                <a:cs typeface="Oi"/>
                <a:sym typeface="Oi"/>
              </a:rPr>
              <a:t>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800"/>
              <a:buFont typeface="Oi"/>
              <a:buNone/>
            </a:pPr>
            <a:r>
              <a:rPr b="0" i="0" lang="en-US" sz="2800" u="none" cap="none" strike="noStrike">
                <a:solidFill>
                  <a:srgbClr val="383A42"/>
                </a:solidFill>
                <a:latin typeface="Oi"/>
                <a:ea typeface="Oi"/>
                <a:cs typeface="Oi"/>
                <a:sym typeface="Oi"/>
              </a:rPr>
              <a:t>{ </a:t>
            </a:r>
            <a:endParaRPr/>
          </a:p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Clr>
                <a:srgbClr val="A626A4"/>
              </a:buClr>
              <a:buSzPts val="2600"/>
              <a:buFont typeface="Oi"/>
              <a:buNone/>
            </a:pPr>
            <a:r>
              <a:rPr b="0" i="0" lang="en-US" sz="2600" u="none" cap="none" strike="noStrike">
                <a:solidFill>
                  <a:srgbClr val="A626A4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2600" u="none" cap="none" strike="noStrike">
                <a:solidFill>
                  <a:srgbClr val="383A42"/>
                </a:solidFill>
                <a:latin typeface="Oi"/>
                <a:ea typeface="Oi"/>
                <a:cs typeface="Oi"/>
                <a:sym typeface="Oi"/>
              </a:rPr>
              <a:t> c = </a:t>
            </a:r>
            <a:r>
              <a:rPr b="0" i="0" lang="en-US" sz="2600" u="none" cap="none" strike="noStrike">
                <a:solidFill>
                  <a:srgbClr val="986801"/>
                </a:solidFill>
                <a:latin typeface="Oi"/>
                <a:ea typeface="Oi"/>
                <a:cs typeface="Oi"/>
                <a:sym typeface="Oi"/>
              </a:rPr>
              <a:t>5</a:t>
            </a:r>
            <a:r>
              <a:rPr b="0" i="0" lang="en-US" sz="2600" u="none" cap="none" strike="noStrike">
                <a:solidFill>
                  <a:srgbClr val="383A42"/>
                </a:solidFill>
                <a:latin typeface="Oi"/>
                <a:ea typeface="Oi"/>
                <a:cs typeface="Oi"/>
                <a:sym typeface="Oi"/>
              </a:rPr>
              <a:t>; </a:t>
            </a:r>
            <a:endParaRPr/>
          </a:p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Clr>
                <a:srgbClr val="A626A4"/>
              </a:buClr>
              <a:buSzPts val="2600"/>
              <a:buFont typeface="Oi"/>
              <a:buNone/>
            </a:pPr>
            <a:r>
              <a:rPr b="0" i="0" lang="en-US" sz="2600" u="none" cap="none" strike="noStrike">
                <a:solidFill>
                  <a:srgbClr val="A626A4"/>
                </a:solidFill>
                <a:latin typeface="Oi"/>
                <a:ea typeface="Oi"/>
                <a:cs typeface="Oi"/>
                <a:sym typeface="Oi"/>
              </a:rPr>
              <a:t>int</a:t>
            </a:r>
            <a:r>
              <a:rPr b="0" i="0" lang="en-US" sz="2600" u="none" cap="none" strike="noStrike">
                <a:solidFill>
                  <a:srgbClr val="383A42"/>
                </a:solidFill>
                <a:latin typeface="Oi"/>
                <a:ea typeface="Oi"/>
                <a:cs typeface="Oi"/>
                <a:sym typeface="Oi"/>
              </a:rPr>
              <a:t> *p = &amp;c; </a:t>
            </a:r>
            <a:endParaRPr/>
          </a:p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Clr>
                <a:srgbClr val="C18401"/>
              </a:buClr>
              <a:buSzPts val="2600"/>
              <a:buFont typeface="Oi"/>
              <a:buNone/>
            </a:pPr>
            <a:r>
              <a:rPr lang="en-US" sz="2600">
                <a:solidFill>
                  <a:srgbClr val="C18401"/>
                </a:solidFill>
                <a:latin typeface="Oi"/>
                <a:ea typeface="Oi"/>
                <a:cs typeface="Oi"/>
                <a:sym typeface="Oi"/>
              </a:rPr>
              <a:t>c</a:t>
            </a:r>
            <a:r>
              <a:rPr b="0" i="0" lang="en-US" sz="2600" u="none" cap="none" strike="noStrike">
                <a:solidFill>
                  <a:srgbClr val="C18401"/>
                </a:solidFill>
                <a:latin typeface="Oi"/>
                <a:ea typeface="Oi"/>
                <a:cs typeface="Oi"/>
                <a:sym typeface="Oi"/>
              </a:rPr>
              <a:t>out&lt;&lt;</a:t>
            </a:r>
            <a:r>
              <a:rPr b="0" i="0" lang="en-US" sz="2600" u="none" cap="none" strike="noStrike">
                <a:solidFill>
                  <a:srgbClr val="383A42"/>
                </a:solidFill>
                <a:latin typeface="Oi"/>
                <a:ea typeface="Oi"/>
                <a:cs typeface="Oi"/>
                <a:sym typeface="Oi"/>
              </a:rPr>
              <a:t>*p; </a:t>
            </a:r>
            <a:r>
              <a:rPr b="0" i="0" lang="en-US" sz="2600" u="none" cap="none" strike="noStrike">
                <a:solidFill>
                  <a:srgbClr val="A0A1A7"/>
                </a:solidFill>
                <a:latin typeface="Oi"/>
                <a:ea typeface="Oi"/>
                <a:cs typeface="Oi"/>
                <a:sym typeface="Oi"/>
              </a:rPr>
              <a:t>// 5</a:t>
            </a:r>
            <a:r>
              <a:rPr b="0" i="0" lang="en-US" sz="2600" u="none" cap="none" strike="noStrike">
                <a:solidFill>
                  <a:srgbClr val="383A42"/>
                </a:solidFill>
                <a:latin typeface="Oi"/>
                <a:ea typeface="Oi"/>
                <a:cs typeface="Oi"/>
                <a:sym typeface="Oi"/>
              </a:rPr>
              <a:t>   </a:t>
            </a:r>
            <a:endParaRPr/>
          </a:p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Clr>
                <a:srgbClr val="A626A4"/>
              </a:buClr>
              <a:buSzPts val="2600"/>
              <a:buFont typeface="Oi"/>
              <a:buNone/>
            </a:pPr>
            <a:r>
              <a:rPr b="0" i="0" lang="en-US" sz="2600" u="none" cap="none" strike="noStrike">
                <a:solidFill>
                  <a:srgbClr val="A626A4"/>
                </a:solidFill>
                <a:latin typeface="Oi"/>
                <a:ea typeface="Oi"/>
                <a:cs typeface="Oi"/>
                <a:sym typeface="Oi"/>
              </a:rPr>
              <a:t>return</a:t>
            </a:r>
            <a:r>
              <a:rPr b="0" i="0" lang="en-US" sz="2600" u="none" cap="none" strike="noStrike">
                <a:solidFill>
                  <a:srgbClr val="383A4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b="0" i="0" lang="en-US" sz="2600" u="none" cap="none" strike="noStrike">
                <a:solidFill>
                  <a:srgbClr val="986801"/>
                </a:solidFill>
                <a:latin typeface="Oi"/>
                <a:ea typeface="Oi"/>
                <a:cs typeface="Oi"/>
                <a:sym typeface="Oi"/>
              </a:rPr>
              <a:t>0</a:t>
            </a:r>
            <a:r>
              <a:rPr b="0" i="0" lang="en-US" sz="2600" u="none" cap="none" strike="noStrike">
                <a:solidFill>
                  <a:srgbClr val="383A42"/>
                </a:solidFill>
                <a:latin typeface="Oi"/>
                <a:ea typeface="Oi"/>
                <a:cs typeface="Oi"/>
                <a:sym typeface="Oi"/>
              </a:rPr>
              <a:t>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400"/>
              <a:buFont typeface="Oi"/>
              <a:buNone/>
            </a:pPr>
            <a:r>
              <a:rPr b="0" i="0" lang="en-US" sz="2400" u="none" cap="none" strike="noStrike">
                <a:solidFill>
                  <a:srgbClr val="383A42"/>
                </a:solidFill>
                <a:latin typeface="Oi"/>
                <a:ea typeface="Oi"/>
                <a:cs typeface="Oi"/>
                <a:sym typeface="Oi"/>
              </a:rPr>
              <a:t>}</a:t>
            </a:r>
            <a:r>
              <a:rPr b="0" i="0" lang="en-US" sz="3200" u="none" cap="none" strike="noStrike">
                <a:solidFill>
                  <a:schemeClr val="dk1"/>
                </a:solidFill>
              </a:rPr>
              <a:t> 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/>
          <p:nvPr/>
        </p:nvSpPr>
        <p:spPr>
          <a:xfrm>
            <a:off x="6096000" y="1449903"/>
            <a:ext cx="6096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didn't we get an error when using int *p = &amp;c;?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It's because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*p = &amp;c;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equivalent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*p: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 = &amp;c;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2449233" y="270110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Find Sum</a:t>
            </a:r>
            <a:br>
              <a:rPr lang="en-US"/>
            </a:br>
            <a:r>
              <a:rPr lang="en-US"/>
              <a:t>Find MAx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2592925" y="16384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Pointers to Pointers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2589212" y="80429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When a pointer holds the address of another pointer then such type of pointer is known as </a:t>
            </a:r>
            <a:r>
              <a:rPr b="1" lang="en-US"/>
              <a:t>pointer-to-pointer</a:t>
            </a:r>
            <a:r>
              <a:rPr lang="en-US"/>
              <a:t> or </a:t>
            </a:r>
            <a:r>
              <a:rPr b="1" lang="en-US"/>
              <a:t>double pointer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int **pr1;</a:t>
            </a:r>
            <a:br>
              <a:rPr lang="en-US"/>
            </a:br>
            <a:r>
              <a:rPr lang="en-US"/>
              <a:t>pr1=&amp;pr2;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pointer-to-pointer or double pointer" id="284" name="Google Shape;2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6705" y="2437484"/>
            <a:ext cx="7187591" cy="4312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Pointers and arrays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2589212" y="1428206"/>
            <a:ext cx="8915400" cy="4946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Suppose we declare an array arr,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int arr[5] = { 1, 2, 3, 4, 5 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Assuming that the base address ( i.e address of the first element of the array ) of arr is 1000 and each integer requires two bytes, the five elements will be stored as follows:</a:t>
            </a:r>
            <a:endParaRPr/>
          </a:p>
        </p:txBody>
      </p:sp>
      <p:pic>
        <p:nvPicPr>
          <p:cNvPr descr="address of array"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0844" y="3587931"/>
            <a:ext cx="7090806" cy="2407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2458583" y="448492"/>
            <a:ext cx="8915400" cy="610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Here variable arr will give the base address, which is a constant pointer pointing to the first element of the array, arr[0]. Hence arr contains the address of arr[0] i.e 1000. In short, arr has two purpose - it is the name of the array and it acts as a pointer pointing towards the first element in the array.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arr is equal to &amp;arr[0] by default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We can also declare a pointer of type int to point to the array arr.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int *p;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p = arr;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// or,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p = &amp;arr[0];    //both the statements are equivalent.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Similarly if you print *(arr+1) it is same as arr[1]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Now we can access every element of the array arr using p++ to move from one element to another.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2589212" y="470263"/>
            <a:ext cx="8915400" cy="6008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int main()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int i;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int a[5] = {1, 2, 3, 4, 5};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int *p = a;     // same as int*p = &amp;a[0]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for (i = 0; i &lt; 5; i++)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 cout&lt;&lt;*p;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 p++;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return 0;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In the above program, the pointer *p will print all the values stored in the array one by one. We can also use the Base address (a in above case) to act as a pointer and print all the values.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2122662" y="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Array to Function as parameters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Arrays always passed as referenced parameter.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It never get copied completely.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We cant increment and decrement like pointer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Why we use Pointers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Pointers</a:t>
            </a:r>
            <a:r>
              <a:rPr lang="en-US"/>
              <a:t> are used to store and manage the addresses of dynamically allocated blocks of memory. Such blocks are used to store data objects or arrays of objects.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Most structured and object-oriented languages provide an area of memory, called the heap or free store, from which objects are dynamically allocated.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you can even use </a:t>
            </a:r>
            <a:r>
              <a:rPr b="1" lang="en-US"/>
              <a:t>++</a:t>
            </a:r>
            <a:r>
              <a:rPr lang="en-US"/>
              <a:t> and </a:t>
            </a:r>
            <a:r>
              <a:rPr b="1" lang="en-US"/>
              <a:t>--</a:t>
            </a:r>
            <a:r>
              <a:rPr lang="en-US"/>
              <a:t> with a pointer, but not with an array name because this is a constant pointer and cannot be changed. So to summarise: An array's name is a </a:t>
            </a:r>
            <a:r>
              <a:rPr b="1" i="1" lang="en-US"/>
              <a:t>constant pointer</a:t>
            </a:r>
            <a:r>
              <a:rPr lang="en-US"/>
              <a:t> to the first element in the array that is </a:t>
            </a:r>
            <a:r>
              <a:rPr b="1" lang="en-US"/>
              <a:t>a==&amp;a[0]</a:t>
            </a:r>
            <a:r>
              <a:rPr lang="en-US"/>
              <a:t> and </a:t>
            </a:r>
            <a:r>
              <a:rPr b="1" lang="en-US"/>
              <a:t>*a==a[0]</a:t>
            </a:r>
            <a:r>
              <a:rPr lang="en-US"/>
              <a:t>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 Pointers" id="174" name="Google Shape;1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6903" y="260941"/>
            <a:ext cx="7431767" cy="237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5744" y="260941"/>
            <a:ext cx="10189029" cy="6113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2122662" y="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Array to Function as parameters</a:t>
            </a:r>
            <a:endParaRPr/>
          </a:p>
        </p:txBody>
      </p:sp>
      <p:pic>
        <p:nvPicPr>
          <p:cNvPr id="320" name="Google Shape;32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136" y="653143"/>
            <a:ext cx="11482253" cy="607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601750" y="628234"/>
            <a:ext cx="8988499" cy="56015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fun()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10;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(&amp;A);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Driver Code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Declare a pointer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p;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Function call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 = fun();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800" u="none" cap="none" strike="noStrik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800" u="none" cap="none" strike="noStrik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*p;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2589212" y="243512"/>
            <a:ext cx="4938853" cy="6370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1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fun()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Declare a static integer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10;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(&amp;A);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Driver Code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Declare a pointer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p;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Function call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 = fun();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Print Address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800" u="none" cap="none" strike="noStrik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Print value at the above address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800" u="none" cap="none" strike="noStrik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*p;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2592925" y="25835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Character Arrays and pointers</a:t>
            </a:r>
            <a:endParaRPr/>
          </a:p>
        </p:txBody>
      </p:sp>
      <p:sp>
        <p:nvSpPr>
          <p:cNvPr id="336" name="Google Shape;336;p23"/>
          <p:cNvSpPr txBox="1"/>
          <p:nvPr>
            <p:ph idx="1" type="body"/>
          </p:nvPr>
        </p:nvSpPr>
        <p:spPr>
          <a:xfrm>
            <a:off x="2592925" y="140208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Character arrays should be large enough to store a string.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Character Array and Character Pointer in C - OverIQ.com" id="337" name="Google Shape;337;p23"/>
          <p:cNvPicPr preferRelativeResize="0"/>
          <p:nvPr/>
        </p:nvPicPr>
        <p:blipFill rotWithShape="1">
          <a:blip r:embed="rId3">
            <a:alphaModFix/>
          </a:blip>
          <a:srcRect b="27310" l="0" r="0" t="0"/>
          <a:stretch/>
        </p:blipFill>
        <p:spPr>
          <a:xfrm>
            <a:off x="1867988" y="2108702"/>
            <a:ext cx="8608423" cy="236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2540674" y="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Functions in string.h</a:t>
            </a:r>
            <a:endParaRPr/>
          </a:p>
        </p:txBody>
      </p:sp>
      <p:graphicFrame>
        <p:nvGraphicFramePr>
          <p:cNvPr id="343" name="Google Shape;343;p24"/>
          <p:cNvGraphicFramePr/>
          <p:nvPr/>
        </p:nvGraphicFramePr>
        <p:xfrm>
          <a:off x="1881052" y="7837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{EC8B654B-22C7-4FA7-AF57-59B753F2E400}</a:tableStyleId>
              </a:tblPr>
              <a:tblGrid>
                <a:gridCol w="2336050"/>
                <a:gridCol w="2431900"/>
              </a:tblGrid>
              <a:tr h="26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 functions</a:t>
                      </a:r>
                      <a:endParaRPr sz="1400" u="none" cap="none" strike="noStrike"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49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sng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strcat ( )</a:t>
                      </a:r>
                      <a:endParaRPr b="1" sz="14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030A0"/>
                          </a:solidFill>
                        </a:rPr>
                        <a:t>Concatenates str2 at the end of str1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49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sng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strncat ( )</a:t>
                      </a:r>
                      <a:endParaRPr b="1" sz="14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030A0"/>
                          </a:solidFill>
                        </a:rPr>
                        <a:t>Appends a portion of string to another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26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sng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strcpy ( )</a:t>
                      </a:r>
                      <a:endParaRPr b="1" sz="14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030A0"/>
                          </a:solidFill>
                        </a:rPr>
                        <a:t>Copies str2 into str1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72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sng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strncpy ( )</a:t>
                      </a:r>
                      <a:endParaRPr b="1" sz="14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030A0"/>
                          </a:solidFill>
                        </a:rPr>
                        <a:t>Copies given number of characters of one string to another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23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sng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strlen ( )</a:t>
                      </a:r>
                      <a:endParaRPr b="1" sz="14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030A0"/>
                          </a:solidFill>
                        </a:rPr>
                        <a:t>Gives the length of str1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72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sng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strcmp ( )</a:t>
                      </a:r>
                      <a:endParaRPr b="1" sz="14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030A0"/>
                          </a:solidFill>
                        </a:rPr>
                        <a:t>Returns 0 if str1 is same as str2. Returns &lt;0 if strl &lt; str2. Returns &gt;0 if str1 &gt; str2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95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strcmpi</a:t>
                      </a:r>
                      <a:r>
                        <a:rPr lang="en-US" sz="1400" u="sng" cap="none" strike="noStrike">
                          <a:solidFill>
                            <a:srgbClr val="DAEC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 </a:t>
                      </a:r>
                      <a:r>
                        <a:rPr lang="en-US" sz="1400" u="sng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400" u="sng" cap="none" strike="noStrike">
                          <a:solidFill>
                            <a:srgbClr val="DAEC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 </a:t>
                      </a:r>
                      <a:r>
                        <a:rPr lang="en-US" sz="1400" u="sng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)</a:t>
                      </a:r>
                      <a:endParaRPr sz="1400" u="none" cap="none" strike="noStrike"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Same as strcmp() function. But, this function negotiates case.  “A” and “a” are treated as same.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49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strchr ( )</a:t>
                      </a:r>
                      <a:endParaRPr sz="1400" u="none" cap="none" strike="noStrike"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Returns pointer to first occurrence of char in str1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72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strrchr ( )</a:t>
                      </a:r>
                      <a:endParaRPr sz="1400" u="none" cap="none" strike="noStrike"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last occurrence of given character in a string is found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4" name="Google Shape;344;p24"/>
          <p:cNvGraphicFramePr/>
          <p:nvPr/>
        </p:nvGraphicFramePr>
        <p:xfrm>
          <a:off x="6779624" y="7837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{EC8B654B-22C7-4FA7-AF57-59B753F2E400}</a:tableStyleId>
              </a:tblPr>
              <a:tblGrid>
                <a:gridCol w="2289400"/>
                <a:gridCol w="2383350"/>
              </a:tblGrid>
              <a:tr h="63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strstr ( )</a:t>
                      </a:r>
                      <a:endParaRPr sz="1400" u="none" cap="none" strike="noStrike"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Returns pointer to first occurrence of str2 in str1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63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strrstr ( )</a:t>
                      </a:r>
                      <a:endParaRPr sz="1400" u="none" cap="none" strike="noStrike"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Returns pointer to last occurrence of str2 in str1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33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strdup ( )</a:t>
                      </a:r>
                      <a:endParaRPr sz="1400" u="none" cap="none" strike="noStrike"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Duplicates the string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63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sng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strlwr ( )</a:t>
                      </a:r>
                      <a:endParaRPr b="1" sz="14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030A0"/>
                          </a:solidFill>
                        </a:rPr>
                        <a:t>Converts string to lowercase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63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sng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2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strupr ( )</a:t>
                      </a:r>
                      <a:endParaRPr b="1" sz="14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030A0"/>
                          </a:solidFill>
                        </a:rPr>
                        <a:t>Converts string to uppercase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33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sng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2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strrev ( )</a:t>
                      </a:r>
                      <a:endParaRPr b="1" sz="14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030A0"/>
                          </a:solidFill>
                        </a:rPr>
                        <a:t>Reverses the given string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63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2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strset ( )</a:t>
                      </a:r>
                      <a:endParaRPr sz="1400" u="none" cap="none" strike="noStrike"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Sets all character in a string to given character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92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2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strnset ( )</a:t>
                      </a:r>
                      <a:endParaRPr sz="1400" u="none" cap="none" strike="noStrike"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It sets the portion of characters in a string to given character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63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2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strtok ( )</a:t>
                      </a:r>
                      <a:endParaRPr sz="1400" u="none" cap="none" strike="noStrike"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Tokenizing given string using delimiter</a:t>
                      </a:r>
                      <a:endParaRPr/>
                    </a:p>
                  </a:txBody>
                  <a:tcPr marT="16050" marB="16050" marR="34375" marL="34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</a:tbl>
          </a:graphicData>
        </a:graphic>
      </p:graphicFrame>
      <p:sp>
        <p:nvSpPr>
          <p:cNvPr id="345" name="Google Shape;345;p24"/>
          <p:cNvSpPr/>
          <p:nvPr/>
        </p:nvSpPr>
        <p:spPr>
          <a:xfrm>
            <a:off x="2279416" y="6361609"/>
            <a:ext cx="7778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b="1" lang="en-US" sz="1800" u="sng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  <a:hlinkClick action="ppaction://hlinksldjump"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www.tutorialspoint.com/c_standard_library/string_h.htm</a:t>
            </a:r>
            <a:endParaRPr b="1" sz="1800" u="sng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2436171" y="14296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Character Arrays and pointers</a:t>
            </a:r>
            <a:endParaRPr/>
          </a:p>
        </p:txBody>
      </p:sp>
      <p:sp>
        <p:nvSpPr>
          <p:cNvPr id="351" name="Google Shape;351;p25"/>
          <p:cNvSpPr txBox="1"/>
          <p:nvPr>
            <p:ph idx="1" type="body"/>
          </p:nvPr>
        </p:nvSpPr>
        <p:spPr>
          <a:xfrm>
            <a:off x="1606732" y="809897"/>
            <a:ext cx="9897880" cy="448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Like we can handle pointers with array, similarly we can use character type pointers for character arrays.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We can also print the array as ptr[2];      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Ptr[0] = A;   //Aello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*ptr=A;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Ptr++…</a:t>
            </a:r>
            <a:endParaRPr/>
          </a:p>
        </p:txBody>
      </p:sp>
      <p:graphicFrame>
        <p:nvGraphicFramePr>
          <p:cNvPr id="352" name="Google Shape;352;p25"/>
          <p:cNvGraphicFramePr/>
          <p:nvPr/>
        </p:nvGraphicFramePr>
        <p:xfrm>
          <a:off x="2037807" y="14238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{EC8B654B-22C7-4FA7-AF57-59B753F2E400}</a:tableStyleId>
              </a:tblPr>
              <a:tblGrid>
                <a:gridCol w="87802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  <a:r>
                        <a:rPr b="0"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</a:t>
                      </a:r>
                      <a:r>
                        <a:rPr b="0"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[]</a:t>
                      </a:r>
                      <a:r>
                        <a:rPr b="0"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b="0" lang="en-US" sz="1800" u="none" cap="none" strike="noStrik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"Hello"</a:t>
                      </a:r>
                      <a:r>
                        <a:rPr b="0"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r>
                        <a:rPr b="0"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lang="en-US" sz="1800" u="none" cap="none" strike="noStrike">
                          <a:solidFill>
                            <a:srgbClr val="FF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array version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  <a:r>
                        <a:rPr b="0"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</a:t>
                      </a:r>
                      <a:r>
                        <a:rPr b="0"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ptr </a:t>
                      </a:r>
                      <a:r>
                        <a:rPr b="0"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r>
                        <a:rPr b="0" lang="en-US" sz="1800" u="none" cap="none" strike="noStrike">
                          <a:solidFill>
                            <a:srgbClr val="FF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pointer version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ptr=arr 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CE26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Macros </a:t>
            </a:r>
            <a:endParaRPr/>
          </a:p>
        </p:txBody>
      </p:sp>
      <p:sp>
        <p:nvSpPr>
          <p:cNvPr id="358" name="Google Shape;358;p26"/>
          <p:cNvSpPr txBox="1"/>
          <p:nvPr>
            <p:ph idx="1" type="body"/>
          </p:nvPr>
        </p:nvSpPr>
        <p:spPr>
          <a:xfrm>
            <a:off x="2589212" y="1371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With </a:t>
            </a:r>
            <a:r>
              <a:rPr b="1" lang="en-US"/>
              <a:t>macro</a:t>
            </a:r>
            <a:r>
              <a:rPr lang="en-US"/>
              <a:t>(#define): </a:t>
            </a:r>
            <a:r>
              <a:rPr b="1" lang="en-US"/>
              <a:t>macro</a:t>
            </a:r>
            <a:r>
              <a:rPr lang="en-US"/>
              <a:t> will be replaced with its </a:t>
            </a:r>
            <a:r>
              <a:rPr b="1" lang="en-US"/>
              <a:t>value</a:t>
            </a:r>
            <a:r>
              <a:rPr lang="en-US"/>
              <a:t> in source code compile time only, so compiler does not need to look into memory even single time, </a:t>
            </a:r>
            <a:r>
              <a:rPr b="1" lang="en-US"/>
              <a:t>it</a:t>
            </a:r>
            <a:r>
              <a:rPr lang="en-US"/>
              <a:t> compiles code directly with </a:t>
            </a:r>
            <a:r>
              <a:rPr b="1" lang="en-US"/>
              <a:t>constant value</a:t>
            </a:r>
            <a:r>
              <a:rPr lang="en-US"/>
              <a:t>. So </a:t>
            </a:r>
            <a:r>
              <a:rPr b="1" lang="en-US"/>
              <a:t>it</a:t>
            </a:r>
            <a:r>
              <a:rPr lang="en-US"/>
              <a:t> is better to </a:t>
            </a:r>
            <a:r>
              <a:rPr b="1" lang="en-US"/>
              <a:t>use macro</a:t>
            </a:r>
            <a:r>
              <a:rPr lang="en-US"/>
              <a:t> than </a:t>
            </a:r>
            <a:r>
              <a:rPr b="1" lang="en-US"/>
              <a:t>constant</a:t>
            </a:r>
            <a:r>
              <a:rPr lang="en-US"/>
              <a:t> variable</a:t>
            </a:r>
            <a:endParaRPr/>
          </a:p>
        </p:txBody>
      </p:sp>
      <p:pic>
        <p:nvPicPr>
          <p:cNvPr descr="Working of a preprocessor in C programming" id="359" name="Google Shape;3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2629" y="2652490"/>
            <a:ext cx="7048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Dynamic Memory</a:t>
            </a:r>
            <a:endParaRPr/>
          </a:p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2132012" y="1371600"/>
            <a:ext cx="8915400" cy="4951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Sometimes the size of the array you declared may be insufficient. To solve this issue, you can allocate memory manually during run-time. This is known as dynamic memory allocation in C programming.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Heap</a:t>
            </a:r>
            <a:endParaRPr/>
          </a:p>
        </p:txBody>
      </p:sp>
      <p:sp>
        <p:nvSpPr>
          <p:cNvPr id="371" name="Google Shape;371;p2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times, you are not aware in advance how much memory you will need to store particular information in a defined variable and the size of required memory can be determined at run time.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allocate memory at run time within the heap for the variable of a given type using a special operator in C++ which returns the address of the space allocated. This operator is called 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operator.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are not in need of dynamically allocated memory anymore, you can use 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operator, which de-allocates memory that was previously allocated by new operator.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Heap</a:t>
            </a:r>
            <a:endParaRPr/>
          </a:p>
        </p:txBody>
      </p:sp>
      <p:sp>
        <p:nvSpPr>
          <p:cNvPr id="377" name="Google Shape;377;p2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double* pvalue  = NULL; // Pointer initialized with null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pvalue  = new double; 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double* pvalue  = NULL;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 !(pvalue  = new double )) {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cout &lt;&lt; "Error: out of memory." &lt;&lt;endl;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exit(1);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/>
          <p:nvPr/>
        </p:nvSpPr>
        <p:spPr>
          <a:xfrm>
            <a:off x="3030584" y="248194"/>
            <a:ext cx="2508068" cy="6426926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3030584" y="4532811"/>
            <a:ext cx="2508068" cy="107115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P=205</a:t>
            </a: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3030584" y="1696385"/>
            <a:ext cx="2508068" cy="107115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a=5</a:t>
            </a:r>
            <a:endParaRPr/>
          </a:p>
        </p:txBody>
      </p:sp>
      <p:sp>
        <p:nvSpPr>
          <p:cNvPr id="183" name="Google Shape;183;p3"/>
          <p:cNvSpPr txBox="1"/>
          <p:nvPr/>
        </p:nvSpPr>
        <p:spPr>
          <a:xfrm>
            <a:off x="2429692" y="2047296"/>
            <a:ext cx="74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205</a:t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5525589" y="1996460"/>
            <a:ext cx="1286456" cy="3193889"/>
          </a:xfrm>
          <a:custGeom>
            <a:rect b="b" l="l" r="r" t="t"/>
            <a:pathLst>
              <a:path extrusionOk="0" h="3193889" w="1286456">
                <a:moveTo>
                  <a:pt x="26125" y="3071929"/>
                </a:moveTo>
                <a:cubicBezTo>
                  <a:pt x="444136" y="3201469"/>
                  <a:pt x="862148" y="3331009"/>
                  <a:pt x="1058091" y="2875986"/>
                </a:cubicBezTo>
                <a:cubicBezTo>
                  <a:pt x="1254034" y="2420963"/>
                  <a:pt x="1378131" y="805522"/>
                  <a:pt x="1201782" y="341791"/>
                </a:cubicBezTo>
                <a:cubicBezTo>
                  <a:pt x="1025434" y="-121941"/>
                  <a:pt x="512717" y="-14172"/>
                  <a:pt x="0" y="93597"/>
                </a:cubicBezTo>
              </a:path>
            </a:pathLst>
          </a:custGeom>
          <a:noFill/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3"/>
          <p:cNvSpPr/>
          <p:nvPr/>
        </p:nvSpPr>
        <p:spPr>
          <a:xfrm rot="-6641718">
            <a:off x="5215334" y="1982412"/>
            <a:ext cx="418011" cy="36576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2357846" y="4883722"/>
            <a:ext cx="74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604</a:t>
            </a:r>
            <a:endParaRPr/>
          </a:p>
        </p:txBody>
      </p:sp>
      <p:sp>
        <p:nvSpPr>
          <p:cNvPr id="187" name="Google Shape;187;p3"/>
          <p:cNvSpPr txBox="1"/>
          <p:nvPr/>
        </p:nvSpPr>
        <p:spPr>
          <a:xfrm>
            <a:off x="7818095" y="2416628"/>
            <a:ext cx="21553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*p;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P= &amp;a;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Heap deletion</a:t>
            </a:r>
            <a:endParaRPr/>
          </a:p>
        </p:txBody>
      </p:sp>
      <p:sp>
        <p:nvSpPr>
          <p:cNvPr id="383" name="Google Shape;383;p30"/>
          <p:cNvSpPr txBox="1"/>
          <p:nvPr>
            <p:ph idx="1" type="body"/>
          </p:nvPr>
        </p:nvSpPr>
        <p:spPr>
          <a:xfrm>
            <a:off x="1815489" y="1725637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any point, when you feel a variable that has been dynamically allocated is not anymore required, you can free up the memory that it occupies in the free store with the ‘delete’ operator as follows −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pvalue;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1815489" y="624110"/>
            <a:ext cx="968912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Dynamic Memory Allocation for Arrays</a:t>
            </a:r>
            <a:endParaRPr/>
          </a:p>
        </p:txBody>
      </p:sp>
      <p:sp>
        <p:nvSpPr>
          <p:cNvPr id="389" name="Google Shape;389;p31"/>
          <p:cNvSpPr txBox="1"/>
          <p:nvPr>
            <p:ph idx="1" type="body"/>
          </p:nvPr>
        </p:nvSpPr>
        <p:spPr>
          <a:xfrm>
            <a:off x="1815489" y="1725637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char* pvalue  = NULL;         // Pointer initialized with null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pvalue  = new char[20];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[] pvalue;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double** pvalue  = NULL;      // Pointer initialized with null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pvalue  = new double [3][4];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[] pvalue;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type="title"/>
          </p:nvPr>
        </p:nvSpPr>
        <p:spPr>
          <a:xfrm>
            <a:off x="1815489" y="624110"/>
            <a:ext cx="968912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Dynamic Memory Allocation for Arrays</a:t>
            </a:r>
            <a:endParaRPr/>
          </a:p>
        </p:txBody>
      </p:sp>
      <p:sp>
        <p:nvSpPr>
          <p:cNvPr id="395" name="Google Shape;395;p32"/>
          <p:cNvSpPr txBox="1"/>
          <p:nvPr>
            <p:ph idx="1" type="body"/>
          </p:nvPr>
        </p:nvSpPr>
        <p:spPr>
          <a:xfrm>
            <a:off x="1815489" y="1725637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UNION and INTERSECTION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1815489" y="624110"/>
            <a:ext cx="968912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MEMORY LEAK &amp; DANGLING POINTERS</a:t>
            </a:r>
            <a:endParaRPr/>
          </a:p>
        </p:txBody>
      </p:sp>
      <p:sp>
        <p:nvSpPr>
          <p:cNvPr id="401" name="Google Shape;401;p33"/>
          <p:cNvSpPr txBox="1"/>
          <p:nvPr>
            <p:ph idx="1" type="body"/>
          </p:nvPr>
        </p:nvSpPr>
        <p:spPr>
          <a:xfrm>
            <a:off x="1378634" y="1392702"/>
            <a:ext cx="10125978" cy="5078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0" i="0"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1" i="0" lang="en-US" sz="2000" u="sng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dangling pointer</a:t>
            </a:r>
            <a:r>
              <a:rPr b="0" i="0"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 points to memory that has already been freed. The storage is no longer allocated. Trying to access it might cause a Segmentation fault.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int *c = new int();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Delete c;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*c = 3; //writing to freed location!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>
              <a:solidFill>
                <a:srgbClr val="2326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>
              <a:solidFill>
                <a:srgbClr val="2326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1" i="0" lang="en-US" sz="2000" u="sng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memory leak</a:t>
            </a:r>
            <a:r>
              <a:rPr b="0" i="0"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 is memory which hasn't been freed, there is no way to access (or free it) now, as there are no ways to get to it anymore. (E.g. a pointer which </a:t>
            </a:r>
            <a:r>
              <a:rPr b="1" i="0"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b="0" i="0"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 the only reference to a memory location </a:t>
            </a:r>
            <a:r>
              <a:rPr b="1" i="0"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dynamically allocated</a:t>
            </a:r>
            <a:r>
              <a:rPr b="0" i="0"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 (and not freed) which points somewhere else now.)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void func(){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    char *ch = new int(10);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//ch not valid outside, no way to access malloc-ed memory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>
              <a:solidFill>
                <a:srgbClr val="2326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1815489" y="624110"/>
            <a:ext cx="968912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Character Arrays</a:t>
            </a:r>
            <a:endParaRPr/>
          </a:p>
        </p:txBody>
      </p:sp>
      <p:sp>
        <p:nvSpPr>
          <p:cNvPr id="407" name="Google Shape;407;p34"/>
          <p:cNvSpPr txBox="1"/>
          <p:nvPr>
            <p:ph idx="1" type="body"/>
          </p:nvPr>
        </p:nvSpPr>
        <p:spPr>
          <a:xfrm>
            <a:off x="1252026" y="1195754"/>
            <a:ext cx="4154242" cy="5472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326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&lt;iostream&gt;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max_len = 256;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using namespace std;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 &lt;&lt; "Please enter string: ";	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char* str = new char[max_len + 1];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(int i = 0; i &lt; max_len; i++)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408" name="Google Shape;408;p34"/>
          <p:cNvSpPr txBox="1"/>
          <p:nvPr/>
        </p:nvSpPr>
        <p:spPr>
          <a:xfrm>
            <a:off x="5843123" y="1856838"/>
            <a:ext cx="6098344" cy="342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cin &gt;&gt; str[i];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(str[i] == '\n')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str[i] = '\0';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break;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 &lt;&lt; "Entered string is:" &lt;&lt; str &lt;&lt; endl;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delete [] str;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0;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title"/>
          </p:nvPr>
        </p:nvSpPr>
        <p:spPr>
          <a:xfrm>
            <a:off x="1815489" y="555309"/>
            <a:ext cx="968912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Sofia"/>
              <a:buNone/>
            </a:pPr>
            <a:r>
              <a:rPr b="1" i="0" lang="en-US">
                <a:solidFill>
                  <a:srgbClr val="273239"/>
                </a:solidFill>
                <a:latin typeface="Sofia"/>
                <a:ea typeface="Sofia"/>
                <a:cs typeface="Sofia"/>
                <a:sym typeface="Sofia"/>
              </a:rPr>
              <a:t>Unusual behaviour with character pointers</a:t>
            </a:r>
            <a:endParaRPr/>
          </a:p>
        </p:txBody>
      </p:sp>
      <p:graphicFrame>
        <p:nvGraphicFramePr>
          <p:cNvPr id="414" name="Google Shape;414;p35"/>
          <p:cNvGraphicFramePr/>
          <p:nvPr/>
        </p:nvGraphicFramePr>
        <p:xfrm>
          <a:off x="1815489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{EC8B654B-22C7-4FA7-AF57-59B753F2E400}</a:tableStyleId>
              </a:tblPr>
              <a:tblGrid>
                <a:gridCol w="6167375"/>
              </a:tblGrid>
              <a:tr h="491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namespace std;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Driver Code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main()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// Integer array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int a[] = { 1, 2, 3 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// Character array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char ch[] = "abc";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// Print the value of a and b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cout &lt;&lt; a &lt;&lt; endl;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cout &lt;&lt; ch &lt;&lt; endl;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return 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5" name="Google Shape;415;p35"/>
          <p:cNvSpPr/>
          <p:nvPr/>
        </p:nvSpPr>
        <p:spPr>
          <a:xfrm>
            <a:off x="8606667" y="5380229"/>
            <a:ext cx="2897945" cy="9207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8885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b="1" i="0" sz="1800" u="none" cap="none" strike="noStrike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0x7ffc623e56c0 </a:t>
            </a:r>
            <a:endParaRPr b="0" i="0" sz="1800" u="none" cap="none" strike="noStrike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abc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type="title"/>
          </p:nvPr>
        </p:nvSpPr>
        <p:spPr>
          <a:xfrm>
            <a:off x="1815489" y="555309"/>
            <a:ext cx="968912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Sofia"/>
              <a:buNone/>
            </a:pPr>
            <a:r>
              <a:rPr b="1" i="0" lang="en-US">
                <a:solidFill>
                  <a:srgbClr val="273239"/>
                </a:solidFill>
                <a:latin typeface="Sofia"/>
                <a:ea typeface="Sofia"/>
                <a:cs typeface="Sofia"/>
                <a:sym typeface="Sofia"/>
              </a:rPr>
              <a:t>Unusual behaviour with character pointers</a:t>
            </a:r>
            <a:endParaRPr/>
          </a:p>
        </p:txBody>
      </p:sp>
      <p:sp>
        <p:nvSpPr>
          <p:cNvPr id="421" name="Google Shape;421;p36"/>
          <p:cNvSpPr/>
          <p:nvPr/>
        </p:nvSpPr>
        <p:spPr>
          <a:xfrm>
            <a:off x="7804809" y="2320173"/>
            <a:ext cx="2897945" cy="9207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8885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b="1" i="0" sz="1800" u="none" cap="none" strike="noStrike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00" u="none" cap="none" strike="noStrike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abc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2050366" y="1499652"/>
            <a:ext cx="6098344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#include 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Driver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Character array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char b[] = "abc";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Pointer to character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char* c = &amp;b[0];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Print the value of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cout &lt;&lt; c &lt;&lt; 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  <p:sp>
        <p:nvSpPr>
          <p:cNvPr id="423" name="Google Shape;423;p36"/>
          <p:cNvSpPr txBox="1"/>
          <p:nvPr/>
        </p:nvSpPr>
        <p:spPr>
          <a:xfrm>
            <a:off x="6204609" y="3900309"/>
            <a:ext cx="609834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Explanation: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this example as well, the character type pointer c is storing the base address of the char array b[] and hence when used with cout, it starts printing each and every character from that base address till it encounters a NULL character.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/>
          <p:nvPr>
            <p:ph type="title"/>
          </p:nvPr>
        </p:nvSpPr>
        <p:spPr>
          <a:xfrm>
            <a:off x="1815489" y="555309"/>
            <a:ext cx="968912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Sofia"/>
              <a:buNone/>
            </a:pPr>
            <a:r>
              <a:rPr b="1" i="0" lang="en-US">
                <a:solidFill>
                  <a:srgbClr val="273239"/>
                </a:solidFill>
                <a:latin typeface="Sofia"/>
                <a:ea typeface="Sofia"/>
                <a:cs typeface="Sofia"/>
                <a:sym typeface="Sofia"/>
              </a:rPr>
              <a:t>Dynamic character array</a:t>
            </a:r>
            <a:endParaRPr/>
          </a:p>
        </p:txBody>
      </p:sp>
      <p:sp>
        <p:nvSpPr>
          <p:cNvPr id="429" name="Google Shape;429;p37"/>
          <p:cNvSpPr txBox="1"/>
          <p:nvPr/>
        </p:nvSpPr>
        <p:spPr>
          <a:xfrm>
            <a:off x="2008163" y="1195754"/>
            <a:ext cx="6098344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#include 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#include &lt;cstring&gt;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char *s1=new char[50];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char *s2=new char[50];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cout &lt;&lt; "Enter string s1: 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cin.getline(s1, 50);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cout &lt;&lt; "Enter string s2: 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cin.getline(s2, 50);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strcat(s1, s2);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cout &lt;&lt; "s1 = " &lt;&lt; s1 &lt;&lt; 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cout &lt;&lt; "s2 = " &lt;&lt; s2;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title"/>
          </p:nvPr>
        </p:nvSpPr>
        <p:spPr>
          <a:xfrm>
            <a:off x="1815489" y="555309"/>
            <a:ext cx="968912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Sofia"/>
              <a:buNone/>
            </a:pPr>
            <a:r>
              <a:rPr b="1" i="0" lang="en-US">
                <a:solidFill>
                  <a:srgbClr val="273239"/>
                </a:solidFill>
                <a:latin typeface="Sofia"/>
                <a:ea typeface="Sofia"/>
                <a:cs typeface="Sofia"/>
                <a:sym typeface="Sofia"/>
              </a:rPr>
              <a:t>Void Pointer</a:t>
            </a:r>
            <a:endParaRPr/>
          </a:p>
        </p:txBody>
      </p:sp>
      <p:sp>
        <p:nvSpPr>
          <p:cNvPr id="435" name="Google Shape;435;p38"/>
          <p:cNvSpPr txBox="1"/>
          <p:nvPr/>
        </p:nvSpPr>
        <p:spPr>
          <a:xfrm>
            <a:off x="1250096" y="1513033"/>
            <a:ext cx="109419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void pointer is a pointer that has no associated data type with it. A void pointer can hold address of any type and can be typecasted to any type.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p38"/>
          <p:cNvSpPr/>
          <p:nvPr/>
        </p:nvSpPr>
        <p:spPr>
          <a:xfrm>
            <a:off x="2608593" y="2378425"/>
            <a:ext cx="5621007" cy="14773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10;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*p = &amp;a;  </a:t>
            </a:r>
            <a:r>
              <a:rPr b="0" i="0" lang="en-US" sz="16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void pointer holds address of int 'a'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 = &amp;b; </a:t>
            </a:r>
            <a:r>
              <a:rPr b="0" i="0" lang="en-US" sz="16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void pointer holds address of char 'b'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/>
          <p:nvPr>
            <p:ph type="title"/>
          </p:nvPr>
        </p:nvSpPr>
        <p:spPr>
          <a:xfrm>
            <a:off x="1815489" y="555309"/>
            <a:ext cx="968912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Sofia"/>
              <a:buNone/>
            </a:pPr>
            <a:r>
              <a:rPr b="1" i="0" lang="en-US">
                <a:solidFill>
                  <a:srgbClr val="273239"/>
                </a:solidFill>
                <a:latin typeface="Sofia"/>
                <a:ea typeface="Sofia"/>
                <a:cs typeface="Sofia"/>
                <a:sym typeface="Sofia"/>
              </a:rPr>
              <a:t>Facts about Void Pointer</a:t>
            </a:r>
            <a:endParaRPr/>
          </a:p>
        </p:txBody>
      </p:sp>
      <p:sp>
        <p:nvSpPr>
          <p:cNvPr id="442" name="Google Shape;442;p39"/>
          <p:cNvSpPr txBox="1"/>
          <p:nvPr/>
        </p:nvSpPr>
        <p:spPr>
          <a:xfrm>
            <a:off x="1250096" y="1513033"/>
            <a:ext cx="10941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void pointers cannot be dereferenced. For example the following program doesn’t compile.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3" name="Google Shape;443;p39"/>
          <p:cNvSpPr txBox="1"/>
          <p:nvPr/>
        </p:nvSpPr>
        <p:spPr>
          <a:xfrm>
            <a:off x="2205110" y="2136338"/>
            <a:ext cx="609834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#include&lt;iostream&gt;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a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*ptr = &amp;a;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cout&lt;&lt; *ptr;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  <p:sp>
        <p:nvSpPr>
          <p:cNvPr id="444" name="Google Shape;444;p39"/>
          <p:cNvSpPr txBox="1"/>
          <p:nvPr/>
        </p:nvSpPr>
        <p:spPr>
          <a:xfrm>
            <a:off x="5918982" y="3544473"/>
            <a:ext cx="6098344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The following program compiles and runs fine.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#include&lt;iostream&gt;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a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*ptr = &amp;a;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cout&lt;&lt; *(int *)ptr;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/>
          <p:nvPr/>
        </p:nvSpPr>
        <p:spPr>
          <a:xfrm>
            <a:off x="3030584" y="248194"/>
            <a:ext cx="2508068" cy="6426926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3030584" y="4532811"/>
            <a:ext cx="2508068" cy="107115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P=209</a:t>
            </a:r>
            <a:endParaRPr/>
          </a:p>
        </p:txBody>
      </p:sp>
      <p:sp>
        <p:nvSpPr>
          <p:cNvPr id="194" name="Google Shape;194;p4"/>
          <p:cNvSpPr/>
          <p:nvPr/>
        </p:nvSpPr>
        <p:spPr>
          <a:xfrm>
            <a:off x="3030584" y="1696385"/>
            <a:ext cx="2508068" cy="107115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a=5</a:t>
            </a:r>
            <a:endParaRPr/>
          </a:p>
        </p:txBody>
      </p:sp>
      <p:sp>
        <p:nvSpPr>
          <p:cNvPr id="195" name="Google Shape;195;p4"/>
          <p:cNvSpPr txBox="1"/>
          <p:nvPr/>
        </p:nvSpPr>
        <p:spPr>
          <a:xfrm>
            <a:off x="2429692" y="2047296"/>
            <a:ext cx="74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205</a:t>
            </a:r>
            <a:endParaRPr/>
          </a:p>
        </p:txBody>
      </p:sp>
      <p:sp>
        <p:nvSpPr>
          <p:cNvPr id="196" name="Google Shape;196;p4"/>
          <p:cNvSpPr/>
          <p:nvPr/>
        </p:nvSpPr>
        <p:spPr>
          <a:xfrm rot="343083">
            <a:off x="5749514" y="1306286"/>
            <a:ext cx="1560907" cy="4310742"/>
          </a:xfrm>
          <a:custGeom>
            <a:rect b="b" l="l" r="r" t="t"/>
            <a:pathLst>
              <a:path extrusionOk="0" h="3193889" w="1286456">
                <a:moveTo>
                  <a:pt x="26125" y="3071929"/>
                </a:moveTo>
                <a:cubicBezTo>
                  <a:pt x="444136" y="3201469"/>
                  <a:pt x="862148" y="3331009"/>
                  <a:pt x="1058091" y="2875986"/>
                </a:cubicBezTo>
                <a:cubicBezTo>
                  <a:pt x="1254034" y="2420963"/>
                  <a:pt x="1378131" y="805522"/>
                  <a:pt x="1201782" y="341791"/>
                </a:cubicBezTo>
                <a:cubicBezTo>
                  <a:pt x="1025434" y="-121941"/>
                  <a:pt x="512717" y="-14172"/>
                  <a:pt x="0" y="93597"/>
                </a:cubicBezTo>
              </a:path>
            </a:pathLst>
          </a:custGeom>
          <a:noFill/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4"/>
          <p:cNvSpPr/>
          <p:nvPr/>
        </p:nvSpPr>
        <p:spPr>
          <a:xfrm rot="-6641718">
            <a:off x="5541928" y="1253355"/>
            <a:ext cx="418011" cy="36576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2357846" y="4883722"/>
            <a:ext cx="74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604</a:t>
            </a:r>
            <a:endParaRPr/>
          </a:p>
        </p:txBody>
      </p:sp>
      <p:sp>
        <p:nvSpPr>
          <p:cNvPr id="199" name="Google Shape;199;p4"/>
          <p:cNvSpPr/>
          <p:nvPr/>
        </p:nvSpPr>
        <p:spPr>
          <a:xfrm>
            <a:off x="3030584" y="976140"/>
            <a:ext cx="2508068" cy="720243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b=8</a:t>
            </a:r>
            <a:endParaRPr/>
          </a:p>
        </p:txBody>
      </p:sp>
      <p:sp>
        <p:nvSpPr>
          <p:cNvPr id="200" name="Google Shape;200;p4"/>
          <p:cNvSpPr txBox="1"/>
          <p:nvPr/>
        </p:nvSpPr>
        <p:spPr>
          <a:xfrm>
            <a:off x="2357846" y="1160808"/>
            <a:ext cx="74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209</a:t>
            </a:r>
            <a:endParaRPr/>
          </a:p>
        </p:txBody>
      </p:sp>
      <p:sp>
        <p:nvSpPr>
          <p:cNvPr id="201" name="Google Shape;201;p4"/>
          <p:cNvSpPr txBox="1"/>
          <p:nvPr/>
        </p:nvSpPr>
        <p:spPr>
          <a:xfrm>
            <a:off x="8686800" y="2942995"/>
            <a:ext cx="21553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*p;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P=&amp;b;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Pointers to 2D array</a:t>
            </a:r>
            <a:endParaRPr/>
          </a:p>
        </p:txBody>
      </p:sp>
      <p:sp>
        <p:nvSpPr>
          <p:cNvPr id="450" name="Google Shape;450;p40"/>
          <p:cNvSpPr/>
          <p:nvPr/>
        </p:nvSpPr>
        <p:spPr>
          <a:xfrm>
            <a:off x="2592924" y="1748181"/>
            <a:ext cx="8911687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 two dimensional array, we can access each element by using two subscripts, where first subscript represents the row number and second subscript represents the column number.</a:t>
            </a:r>
            <a:b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elements of 2-D array can be accessed with the help of pointer notation also. Suppose arr is a 2-D array, we can access any element </a:t>
            </a:r>
            <a:r>
              <a:rPr i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arr[i][j]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of the array using the pointer expression 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*(*(arr + i) + j)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Now we’ll see how this expression can be derived.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/>
          <p:nvPr>
            <p:ph type="title"/>
          </p:nvPr>
        </p:nvSpPr>
        <p:spPr>
          <a:xfrm>
            <a:off x="2606778" y="11027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Pointers to 2D array</a:t>
            </a: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2606777" y="930762"/>
            <a:ext cx="89116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arr[3][4] = { {1, 2, 3, 4}, {5, 6, 7, 8}, {9, 10, 11, 12}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media.geeksforgeeks.org/wp-content/uploads/Diagram1-2.png" id="457" name="Google Shape;45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4237" y="1391168"/>
            <a:ext cx="3648383" cy="2173828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1"/>
          <p:cNvSpPr/>
          <p:nvPr/>
        </p:nvSpPr>
        <p:spPr>
          <a:xfrm>
            <a:off x="2256853" y="3786798"/>
            <a:ext cx="926161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Since memory in a computer is organized linearly it is not possible to store the 2-D array in rows and columns. The concept of rows and columns is only theoretical, actually, a 2-D array is stored in row-major order i.e rows are placed next to each other. The following figure shows how the above 2-D array will be stored in memory.</a:t>
            </a:r>
            <a:endParaRPr/>
          </a:p>
        </p:txBody>
      </p:sp>
      <p:pic>
        <p:nvPicPr>
          <p:cNvPr descr="https://media.geeksforgeeks.org/wp-content/uploads/Diagram2.png" id="459" name="Google Shape;45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7757" y="5288380"/>
            <a:ext cx="7418294" cy="1344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/>
          <p:nvPr>
            <p:ph type="title"/>
          </p:nvPr>
        </p:nvSpPr>
        <p:spPr>
          <a:xfrm>
            <a:off x="2606778" y="11027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Pointers to 2D array</a:t>
            </a:r>
            <a:endParaRPr/>
          </a:p>
        </p:txBody>
      </p:sp>
      <p:pic>
        <p:nvPicPr>
          <p:cNvPr descr="https://media.geeksforgeeks.org/wp-content/uploads/Diagram2.png" id="465" name="Google Shape;46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2521" y="1090452"/>
            <a:ext cx="7418294" cy="1344492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2"/>
          <p:cNvSpPr/>
          <p:nvPr/>
        </p:nvSpPr>
        <p:spPr>
          <a:xfrm>
            <a:off x="2732521" y="2967335"/>
            <a:ext cx="901613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row can be considered as a 1-D array, so a two-dimensional array can be considered as a collection of one-dimensional arrays that are placed one after another.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 here </a:t>
            </a:r>
            <a:r>
              <a:rPr i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is an array of 3 elements where each element is a 1-D array of 4 integers.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"/>
          <p:cNvSpPr txBox="1"/>
          <p:nvPr>
            <p:ph type="title"/>
          </p:nvPr>
        </p:nvSpPr>
        <p:spPr>
          <a:xfrm>
            <a:off x="2606778" y="11027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Pointers to 2D array</a:t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2606778" y="1166244"/>
            <a:ext cx="901613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Since </a:t>
            </a:r>
            <a:r>
              <a:rPr i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is a ‘pointer to an array of 4 integers’, according to pointer arithmetic the expression arr + 1 will represent the address 5016 and expression arr + 2 will represent address 5032.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 we can say that </a:t>
            </a:r>
            <a:r>
              <a:rPr i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points to the 0</a:t>
            </a:r>
            <a:r>
              <a:rPr baseline="30000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1-D array, </a:t>
            </a:r>
            <a:r>
              <a:rPr i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 + 1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points to the 1</a:t>
            </a:r>
            <a:r>
              <a:rPr baseline="30000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1-D array and </a:t>
            </a:r>
            <a:r>
              <a:rPr i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 + 2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points to the 2</a:t>
            </a:r>
            <a:r>
              <a:rPr baseline="30000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1-D array.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ttps://media.geeksforgeeks.org/wp-content/uploads/Diagram3.png" id="473" name="Google Shape;47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9102" y="3197569"/>
            <a:ext cx="6411620" cy="2343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media.geeksforgeeks.org/wp-content/uploads/Screenshot-from-2017-06-10-005619.png" id="474" name="Google Shape;47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3793" y="5901688"/>
            <a:ext cx="6400800" cy="94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edia.geeksforgeeks.org/wp-content/uploads/arraypointer.png" id="479" name="Google Shape;479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066" y="299245"/>
            <a:ext cx="8358745" cy="219457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4"/>
          <p:cNvSpPr/>
          <p:nvPr/>
        </p:nvSpPr>
        <p:spPr>
          <a:xfrm>
            <a:off x="2092037" y="2746215"/>
            <a:ext cx="932410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access an individual element of our 2-D array, we should be able to access any jth element of ith 1-D array.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Since the base type of *(arr + i) is int and it contains the address of 0th element of ith 1-D array, we can get the addresses of subsequent elements in the ith 1-D array by adding integer values to *(arr + i).</a:t>
            </a:r>
            <a:b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example *(arr + i) + 1 will represent the address of 1</a:t>
            </a:r>
            <a:r>
              <a:rPr baseline="30000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element of 1</a:t>
            </a:r>
            <a:r>
              <a:rPr baseline="30000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element of ith 1-D array and *(arr+i)+2 will represent the address of 2nd element of ith 1-D array.</a:t>
            </a:r>
            <a:b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Similarly *(arr + i) + j will represent the address of jth element of ith 1-D array. On dereferencing this expression we can get the jth element of the ith 1-D array.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/>
          <p:nvPr/>
        </p:nvSpPr>
        <p:spPr>
          <a:xfrm>
            <a:off x="1856510" y="363233"/>
            <a:ext cx="932410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example *(arr + i) + 1 will represent the address of 1</a:t>
            </a:r>
            <a:r>
              <a:rPr baseline="30000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element of 1</a:t>
            </a:r>
            <a:r>
              <a:rPr baseline="30000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element of ith 1-D array and *(arr+i)+2 will represent the address of 2nd element of ith 1-D array.</a:t>
            </a:r>
            <a:b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Similarly *(arr + i) + j will represent the address of jth element of ith 1-D array. On dereferencing this expression we can get the jth element of the ith 1-D array.</a:t>
            </a:r>
            <a:endParaRPr/>
          </a:p>
        </p:txBody>
      </p:sp>
      <p:pic>
        <p:nvPicPr>
          <p:cNvPr descr="https://media.geeksforgeeks.org/wp-content/uploads/pointereg.png" id="486" name="Google Shape;48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908" y="2798618"/>
            <a:ext cx="6154294" cy="3823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/>
          <p:nvPr/>
        </p:nvSpPr>
        <p:spPr>
          <a:xfrm>
            <a:off x="2382983" y="1219445"/>
            <a:ext cx="6082144" cy="477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1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arr[3][4] = {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10, 11, 12, 13 },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20, 21, 22, 23 },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30, 31, 32, 33 }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1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j;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1" i="0" lang="en-US" sz="16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 = 0; i &lt; 3; i++)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cout&lt;&lt;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i, arr[i], *(arr + i);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6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(j = 0; j &lt; 4; j++)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1" i="0" lang="en-US" sz="1600" u="none" cap="none" strike="noStrik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b="1" lang="en-US" sz="160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arr[i][j]&lt;&lt; *(*(arr + i) + j);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600" u="none" cap="none" strike="noStrik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cout&lt;&lt;\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1" i="0" lang="en-US" sz="16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0;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6"/>
          <p:cNvSpPr/>
          <p:nvPr/>
        </p:nvSpPr>
        <p:spPr>
          <a:xfrm>
            <a:off x="7675418" y="737030"/>
            <a:ext cx="451658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39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Address of 0th array = 0x7ffe50edd580 0x7ffe50edd580</a:t>
            </a:r>
            <a:endParaRPr b="1" sz="1800">
              <a:solidFill>
                <a:srgbClr val="839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39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10 10 11 11 12 12 13 13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39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Address of 1th array = 0x7ffe50edd590 0x7ffe50edd590</a:t>
            </a:r>
            <a:endParaRPr b="1" sz="1800">
              <a:solidFill>
                <a:srgbClr val="839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39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20 20 21 21 22 22 23 23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39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Address of 2th array = 0x7ffe50edd5a0 0x7ffe50edd5a0</a:t>
            </a:r>
            <a:endParaRPr b="1" sz="1800">
              <a:solidFill>
                <a:srgbClr val="839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39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30 30 31 31 32 32 33 33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 txBox="1"/>
          <p:nvPr/>
        </p:nvSpPr>
        <p:spPr>
          <a:xfrm>
            <a:off x="1572065" y="182880"/>
            <a:ext cx="5335173" cy="69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Driver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Dimensions of the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m = 3, n = 4, c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Declare memory block of size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int** a = new int*[m];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for (int i = 0; i &lt; m;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Declare a memory block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of size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a[i] = new int[n];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Traverse the 2D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for (int i = 0; i &lt; m;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for (int j = 0; j &lt; n; 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// Assign values to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// memory blocks created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a[i][j] = ++c;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498" name="Google Shape;498;p47"/>
          <p:cNvSpPr txBox="1"/>
          <p:nvPr/>
        </p:nvSpPr>
        <p:spPr>
          <a:xfrm>
            <a:off x="5651695" y="612844"/>
            <a:ext cx="6098344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// Traverse the 2D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for (int i = 0; i &lt; m;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for (int j = 0; j &lt; n; 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// Print the values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// memory blocks created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cout &lt;&lt; a[i][j] &lt;&lt; " 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cout &lt;&lt; 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//Delete the array created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for(int i=0;i&lt;m;i++)    //To delete the inner arrays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delete [] a[i];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delete [] a;              //To delete the outer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//which contained the pointers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//of all the inner arrays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411d36f88_0_0"/>
          <p:cNvSpPr txBox="1"/>
          <p:nvPr/>
        </p:nvSpPr>
        <p:spPr>
          <a:xfrm>
            <a:off x="1754800" y="250675"/>
            <a:ext cx="8022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Accessing ctype string via pointer</a:t>
            </a:r>
            <a:endParaRPr b="1" sz="3300"/>
          </a:p>
        </p:txBody>
      </p:sp>
      <p:sp>
        <p:nvSpPr>
          <p:cNvPr id="505" name="Google Shape;505;g11411d36f88_0_0"/>
          <p:cNvSpPr txBox="1"/>
          <p:nvPr/>
        </p:nvSpPr>
        <p:spPr>
          <a:xfrm>
            <a:off x="1861200" y="943375"/>
            <a:ext cx="8469600" cy="5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// string variable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char str[6] = "Hello";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// pointer variable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char *ptr = str;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// print the string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while(*ptr != '\0') {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cout&lt;&lt; *ptr;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move the ptr pointer to the next memory location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ptr++;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411d36f88_0_12"/>
          <p:cNvSpPr txBox="1"/>
          <p:nvPr/>
        </p:nvSpPr>
        <p:spPr>
          <a:xfrm>
            <a:off x="1754800" y="250675"/>
            <a:ext cx="8022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Using pointer to store string</a:t>
            </a:r>
            <a:endParaRPr b="1" sz="3300"/>
          </a:p>
        </p:txBody>
      </p:sp>
      <p:sp>
        <p:nvSpPr>
          <p:cNvPr id="512" name="Google Shape;512;g11411d36f88_0_12"/>
          <p:cNvSpPr txBox="1"/>
          <p:nvPr/>
        </p:nvSpPr>
        <p:spPr>
          <a:xfrm>
            <a:off x="1861200" y="943375"/>
            <a:ext cx="8469600" cy="56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pointer variable to store string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char *strPtr = "Hello";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// temporary pointer variable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char *t = strPtr;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// print the string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while(*t != '\0') {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cout&lt;&lt; *t;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move the t pointer to the next memory location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t++;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 txBox="1"/>
          <p:nvPr>
            <p:ph type="title"/>
          </p:nvPr>
        </p:nvSpPr>
        <p:spPr>
          <a:xfrm>
            <a:off x="6323841" y="483047"/>
            <a:ext cx="5350236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en-US"/>
              <a:t>Assigning addresses to Pointers</a:t>
            </a:r>
            <a:br>
              <a:rPr b="1" lang="en-US"/>
            </a:br>
            <a:endParaRPr/>
          </a:p>
        </p:txBody>
      </p:sp>
      <p:sp>
        <p:nvSpPr>
          <p:cNvPr id="207" name="Google Shape;207;p5"/>
          <p:cNvSpPr txBox="1"/>
          <p:nvPr>
            <p:ph idx="1" type="body"/>
          </p:nvPr>
        </p:nvSpPr>
        <p:spPr>
          <a:xfrm>
            <a:off x="6381739" y="1763937"/>
            <a:ext cx="5234441" cy="4228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Int a=5;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Int *p;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we give the address to pointer as</a:t>
            </a:r>
            <a:br>
              <a:rPr lang="en-US"/>
            </a:br>
            <a:r>
              <a:rPr lang="en-US"/>
              <a:t>p=&amp;a;</a:t>
            </a:r>
            <a:br>
              <a:rPr lang="en-US"/>
            </a:br>
            <a:r>
              <a:rPr lang="en-US" sz="1800"/>
              <a:t>Here, 5 is assigned to the a variable. And, the address of a is assigned to the p pointer.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If we want to print p</a:t>
            </a:r>
            <a:br>
              <a:rPr lang="en-US"/>
            </a:br>
            <a:r>
              <a:rPr lang="en-US"/>
              <a:t>cout&lt;&lt;p;  </a:t>
            </a:r>
            <a:r>
              <a:rPr lang="en-US">
                <a:solidFill>
                  <a:srgbClr val="FF0000"/>
                </a:solidFill>
              </a:rPr>
              <a:t>//205</a:t>
            </a:r>
            <a:br>
              <a:rPr lang="en-US">
                <a:solidFill>
                  <a:srgbClr val="FF0000"/>
                </a:solidFill>
              </a:rPr>
            </a:br>
            <a:r>
              <a:rPr lang="en-US"/>
              <a:t>cout&lt;&lt;&amp;a;  </a:t>
            </a:r>
            <a:r>
              <a:rPr lang="en-US">
                <a:solidFill>
                  <a:srgbClr val="FF0000"/>
                </a:solidFill>
              </a:rPr>
              <a:t>//205</a:t>
            </a:r>
            <a:br>
              <a:rPr lang="en-US">
                <a:solidFill>
                  <a:srgbClr val="FF0000"/>
                </a:solidFill>
              </a:rPr>
            </a:br>
            <a:r>
              <a:rPr lang="en-US"/>
              <a:t>cout&lt;&lt;&amp;p;  </a:t>
            </a:r>
            <a:r>
              <a:rPr lang="en-US">
                <a:solidFill>
                  <a:srgbClr val="FF0000"/>
                </a:solidFill>
              </a:rPr>
              <a:t>//604</a:t>
            </a:r>
            <a:br>
              <a:rPr lang="en-US">
                <a:solidFill>
                  <a:srgbClr val="FF0000"/>
                </a:solidFill>
              </a:rPr>
            </a:br>
            <a:r>
              <a:rPr lang="en-US"/>
              <a:t>cout&lt;&lt;*p;  </a:t>
            </a:r>
            <a:r>
              <a:rPr lang="en-US">
                <a:solidFill>
                  <a:srgbClr val="FF0000"/>
                </a:solidFill>
              </a:rPr>
              <a:t>//5     Derefrencing</a:t>
            </a:r>
            <a:endParaRPr>
              <a:solidFill>
                <a:srgbClr val="FF0000"/>
              </a:solidFill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5"/>
          <p:cNvSpPr/>
          <p:nvPr/>
        </p:nvSpPr>
        <p:spPr>
          <a:xfrm>
            <a:off x="2116184" y="234747"/>
            <a:ext cx="2508068" cy="6426926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2116184" y="4519364"/>
            <a:ext cx="2508068" cy="107115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P=205</a:t>
            </a:r>
            <a:endParaRPr/>
          </a:p>
        </p:txBody>
      </p:sp>
      <p:sp>
        <p:nvSpPr>
          <p:cNvPr id="210" name="Google Shape;210;p5"/>
          <p:cNvSpPr/>
          <p:nvPr/>
        </p:nvSpPr>
        <p:spPr>
          <a:xfrm>
            <a:off x="2116184" y="1682938"/>
            <a:ext cx="2508068" cy="107115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a=5</a:t>
            </a:r>
            <a:endParaRPr/>
          </a:p>
        </p:txBody>
      </p:sp>
      <p:sp>
        <p:nvSpPr>
          <p:cNvPr id="211" name="Google Shape;211;p5"/>
          <p:cNvSpPr txBox="1"/>
          <p:nvPr/>
        </p:nvSpPr>
        <p:spPr>
          <a:xfrm>
            <a:off x="1515292" y="2033849"/>
            <a:ext cx="74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205</a:t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4611189" y="1983013"/>
            <a:ext cx="1286456" cy="3193889"/>
          </a:xfrm>
          <a:custGeom>
            <a:rect b="b" l="l" r="r" t="t"/>
            <a:pathLst>
              <a:path extrusionOk="0" h="3193889" w="1286456">
                <a:moveTo>
                  <a:pt x="26125" y="3071929"/>
                </a:moveTo>
                <a:cubicBezTo>
                  <a:pt x="444136" y="3201469"/>
                  <a:pt x="862148" y="3331009"/>
                  <a:pt x="1058091" y="2875986"/>
                </a:cubicBezTo>
                <a:cubicBezTo>
                  <a:pt x="1254034" y="2420963"/>
                  <a:pt x="1378131" y="805522"/>
                  <a:pt x="1201782" y="341791"/>
                </a:cubicBezTo>
                <a:cubicBezTo>
                  <a:pt x="1025434" y="-121941"/>
                  <a:pt x="512717" y="-14172"/>
                  <a:pt x="0" y="93597"/>
                </a:cubicBezTo>
              </a:path>
            </a:pathLst>
          </a:custGeom>
          <a:noFill/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5"/>
          <p:cNvSpPr/>
          <p:nvPr/>
        </p:nvSpPr>
        <p:spPr>
          <a:xfrm rot="-6641718">
            <a:off x="4300934" y="1968965"/>
            <a:ext cx="418011" cy="36576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1443446" y="4870275"/>
            <a:ext cx="74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604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g11411d36f88_0_20"/>
          <p:cNvPicPr preferRelativeResize="0"/>
          <p:nvPr/>
        </p:nvPicPr>
        <p:blipFill rotWithShape="1">
          <a:blip r:embed="rId3">
            <a:alphaModFix/>
          </a:blip>
          <a:srcRect b="8332" l="0" r="0" t="0"/>
          <a:stretch/>
        </p:blipFill>
        <p:spPr>
          <a:xfrm>
            <a:off x="378375" y="425363"/>
            <a:ext cx="11650123" cy="600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411d36f88_0_25"/>
          <p:cNvSpPr txBox="1"/>
          <p:nvPr/>
        </p:nvSpPr>
        <p:spPr>
          <a:xfrm>
            <a:off x="1861200" y="250675"/>
            <a:ext cx="814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Array of strings</a:t>
            </a:r>
            <a:endParaRPr b="1" sz="3300"/>
          </a:p>
        </p:txBody>
      </p:sp>
      <p:sp>
        <p:nvSpPr>
          <p:cNvPr id="525" name="Google Shape;525;g11411d36f88_0_25"/>
          <p:cNvSpPr txBox="1"/>
          <p:nvPr/>
        </p:nvSpPr>
        <p:spPr>
          <a:xfrm>
            <a:off x="1861200" y="943375"/>
            <a:ext cx="84696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 city[4][12] = {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"Chennai",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"Kolkata",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"Mumbai",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"New Delhi"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g11411d36f88_0_32"/>
          <p:cNvPicPr preferRelativeResize="0"/>
          <p:nvPr/>
        </p:nvPicPr>
        <p:blipFill rotWithShape="1">
          <a:blip r:embed="rId3">
            <a:alphaModFix/>
          </a:blip>
          <a:srcRect b="9395" l="0" r="0" t="0"/>
          <a:stretch/>
        </p:blipFill>
        <p:spPr>
          <a:xfrm>
            <a:off x="1101425" y="994000"/>
            <a:ext cx="10662826" cy="543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1411d36f88_0_41"/>
          <p:cNvSpPr txBox="1"/>
          <p:nvPr/>
        </p:nvSpPr>
        <p:spPr>
          <a:xfrm>
            <a:off x="1861200" y="250675"/>
            <a:ext cx="814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character array</a:t>
            </a:r>
            <a:endParaRPr b="1" sz="3300"/>
          </a:p>
        </p:txBody>
      </p:sp>
      <p:sp>
        <p:nvSpPr>
          <p:cNvPr id="538" name="Google Shape;538;g11411d36f88_0_41"/>
          <p:cNvSpPr txBox="1"/>
          <p:nvPr/>
        </p:nvSpPr>
        <p:spPr>
          <a:xfrm>
            <a:off x="1861200" y="943375"/>
            <a:ext cx="8469600" cy="5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 *cityPtr[4] = {</a:t>
            </a:r>
            <a:endParaRPr sz="38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"Chennai",</a:t>
            </a:r>
            <a:endParaRPr sz="38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"Kolkata",</a:t>
            </a:r>
            <a:endParaRPr sz="38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"Mumbai",</a:t>
            </a:r>
            <a:endParaRPr sz="38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"New Delhi"</a:t>
            </a:r>
            <a:endParaRPr sz="38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38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1411d36f88_0_47"/>
          <p:cNvSpPr txBox="1"/>
          <p:nvPr/>
        </p:nvSpPr>
        <p:spPr>
          <a:xfrm>
            <a:off x="1861200" y="943375"/>
            <a:ext cx="8469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45" name="Google Shape;545;g11411d36f88_0_47"/>
          <p:cNvPicPr preferRelativeResize="0"/>
          <p:nvPr/>
        </p:nvPicPr>
        <p:blipFill rotWithShape="1">
          <a:blip r:embed="rId3">
            <a:alphaModFix/>
          </a:blip>
          <a:srcRect b="7817" l="0" r="0" t="0"/>
          <a:stretch/>
        </p:blipFill>
        <p:spPr>
          <a:xfrm>
            <a:off x="779125" y="759775"/>
            <a:ext cx="11000501" cy="570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411d36f88_0_54"/>
          <p:cNvSpPr txBox="1"/>
          <p:nvPr/>
        </p:nvSpPr>
        <p:spPr>
          <a:xfrm>
            <a:off x="1861200" y="250675"/>
            <a:ext cx="814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string</a:t>
            </a:r>
            <a:r>
              <a:rPr b="1" lang="en-US" sz="3300"/>
              <a:t> array</a:t>
            </a:r>
            <a:endParaRPr b="1" sz="3300"/>
          </a:p>
        </p:txBody>
      </p:sp>
      <p:sp>
        <p:nvSpPr>
          <p:cNvPr id="552" name="Google Shape;552;g11411d36f88_0_54"/>
          <p:cNvSpPr txBox="1"/>
          <p:nvPr/>
        </p:nvSpPr>
        <p:spPr>
          <a:xfrm>
            <a:off x="1665250" y="1247775"/>
            <a:ext cx="10439400" cy="5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 int MAX = 80; //max characters in string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 str[MAX]; //string variable str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Chapter 7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290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 &lt;&lt; “Enter a string: “;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cin &gt;&gt; str; //put string in str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//display string from str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 &lt;&lt; “You entered: “ &lt;&lt; str &lt;&lt; endl;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0;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3" name="Google Shape;553;g11411d36f88_0_54"/>
          <p:cNvSpPr txBox="1"/>
          <p:nvPr/>
        </p:nvSpPr>
        <p:spPr>
          <a:xfrm>
            <a:off x="1665250" y="5694125"/>
            <a:ext cx="938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definition of the string variable str looks like (and is) the definition of an array of type char: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char str[MAX];</a:t>
            </a:r>
            <a:endParaRPr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411d36f88_0_63"/>
          <p:cNvSpPr txBox="1"/>
          <p:nvPr/>
        </p:nvSpPr>
        <p:spPr>
          <a:xfrm>
            <a:off x="1861200" y="250675"/>
            <a:ext cx="814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Arrays of Strings</a:t>
            </a:r>
            <a:endParaRPr b="1" sz="3300"/>
          </a:p>
        </p:txBody>
      </p:sp>
      <p:sp>
        <p:nvSpPr>
          <p:cNvPr id="560" name="Google Shape;560;g11411d36f88_0_63"/>
          <p:cNvSpPr txBox="1"/>
          <p:nvPr/>
        </p:nvSpPr>
        <p:spPr>
          <a:xfrm>
            <a:off x="1665250" y="943375"/>
            <a:ext cx="10439400" cy="6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 int DAYS = 7; //number of strings in array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 int MAX = 10; //maximum size of each string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//array of strings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 star[DAYS][MAX] = { “Sunday”, “Monday”, “Tuesday”,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“Wednesday”, “Thursday”,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“Friday”, “Saturday” };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for(int j=0; j&lt;DAYS; j++) //display every string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 &lt;&lt; star[j] &lt;&lt; endl;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0;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A3A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1411d36f88_0_70"/>
          <p:cNvSpPr txBox="1"/>
          <p:nvPr/>
        </p:nvSpPr>
        <p:spPr>
          <a:xfrm>
            <a:off x="1861200" y="250675"/>
            <a:ext cx="814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Arrays of Strings</a:t>
            </a:r>
            <a:endParaRPr b="1" sz="3300"/>
          </a:p>
        </p:txBody>
      </p:sp>
      <p:sp>
        <p:nvSpPr>
          <p:cNvPr id="567" name="Google Shape;567;g11411d36f88_0_70"/>
          <p:cNvSpPr txBox="1"/>
          <p:nvPr/>
        </p:nvSpPr>
        <p:spPr>
          <a:xfrm>
            <a:off x="1665250" y="943375"/>
            <a:ext cx="104394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3A3A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8" name="Google Shape;568;g11411d36f88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763" y="1073875"/>
            <a:ext cx="8442475" cy="55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/>
          <p:nvPr>
            <p:ph type="title"/>
          </p:nvPr>
        </p:nvSpPr>
        <p:spPr>
          <a:xfrm>
            <a:off x="6323841" y="483047"/>
            <a:ext cx="5350236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en-US"/>
              <a:t>Assigning addresses to Pointers</a:t>
            </a:r>
            <a:br>
              <a:rPr b="1" lang="en-US"/>
            </a:br>
            <a:endParaRPr/>
          </a:p>
        </p:txBody>
      </p:sp>
      <p:sp>
        <p:nvSpPr>
          <p:cNvPr id="220" name="Google Shape;220;p6"/>
          <p:cNvSpPr txBox="1"/>
          <p:nvPr>
            <p:ph idx="1" type="body"/>
          </p:nvPr>
        </p:nvSpPr>
        <p:spPr>
          <a:xfrm>
            <a:off x="6381739" y="1763937"/>
            <a:ext cx="5234441" cy="4649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Int a=5;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Int *p;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we give the address to pointer as</a:t>
            </a:r>
            <a:br>
              <a:rPr lang="en-US"/>
            </a:br>
            <a:r>
              <a:rPr lang="en-US"/>
              <a:t>p=&amp;a;</a:t>
            </a:r>
            <a:br>
              <a:rPr lang="en-US"/>
            </a:br>
            <a:r>
              <a:rPr lang="en-US" sz="1800"/>
              <a:t>Here, 5 is assigned to the a variable. And, the address of a is assigned to the p pointer.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If we want to print p</a:t>
            </a:r>
            <a:br>
              <a:rPr lang="en-US"/>
            </a:br>
            <a:r>
              <a:rPr lang="en-US"/>
              <a:t>cout&lt;&lt;p;  </a:t>
            </a:r>
            <a:r>
              <a:rPr lang="en-US">
                <a:solidFill>
                  <a:srgbClr val="FF0000"/>
                </a:solidFill>
              </a:rPr>
              <a:t>//205</a:t>
            </a:r>
            <a:br>
              <a:rPr lang="en-US">
                <a:solidFill>
                  <a:srgbClr val="FF0000"/>
                </a:solidFill>
              </a:rPr>
            </a:br>
            <a:r>
              <a:rPr lang="en-US"/>
              <a:t>cout&lt;&lt;&amp;a;  </a:t>
            </a:r>
            <a:r>
              <a:rPr lang="en-US">
                <a:solidFill>
                  <a:srgbClr val="FF0000"/>
                </a:solidFill>
              </a:rPr>
              <a:t>//205</a:t>
            </a:r>
            <a:br>
              <a:rPr lang="en-US">
                <a:solidFill>
                  <a:srgbClr val="FF0000"/>
                </a:solidFill>
              </a:rPr>
            </a:br>
            <a:r>
              <a:rPr lang="en-US"/>
              <a:t>cout&lt;&lt;&amp;p;  </a:t>
            </a:r>
            <a:r>
              <a:rPr lang="en-US">
                <a:solidFill>
                  <a:srgbClr val="FF0000"/>
                </a:solidFill>
              </a:rPr>
              <a:t>//604</a:t>
            </a:r>
            <a:br>
              <a:rPr lang="en-US">
                <a:solidFill>
                  <a:srgbClr val="FF0000"/>
                </a:solidFill>
              </a:rPr>
            </a:br>
            <a:r>
              <a:rPr lang="en-US"/>
              <a:t>cout&lt;&lt;*p;  </a:t>
            </a:r>
            <a:r>
              <a:rPr lang="en-US">
                <a:solidFill>
                  <a:srgbClr val="FF0000"/>
                </a:solidFill>
              </a:rPr>
              <a:t>//5     Derefrencing</a:t>
            </a:r>
            <a:br>
              <a:rPr lang="en-US">
                <a:solidFill>
                  <a:srgbClr val="FF0000"/>
                </a:solidFill>
              </a:rPr>
            </a:br>
            <a:r>
              <a:rPr lang="en-US"/>
              <a:t>*p=8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cout&lt;&lt;*p;  </a:t>
            </a:r>
            <a:r>
              <a:rPr lang="en-US">
                <a:solidFill>
                  <a:srgbClr val="FF0000"/>
                </a:solidFill>
              </a:rPr>
              <a:t>//8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21" name="Google Shape;221;p6"/>
          <p:cNvSpPr/>
          <p:nvPr/>
        </p:nvSpPr>
        <p:spPr>
          <a:xfrm>
            <a:off x="2116184" y="234747"/>
            <a:ext cx="2508068" cy="6426926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2116184" y="4519364"/>
            <a:ext cx="2508068" cy="107115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P=205</a:t>
            </a:r>
            <a:endParaRPr/>
          </a:p>
        </p:txBody>
      </p:sp>
      <p:sp>
        <p:nvSpPr>
          <p:cNvPr id="223" name="Google Shape;223;p6"/>
          <p:cNvSpPr/>
          <p:nvPr/>
        </p:nvSpPr>
        <p:spPr>
          <a:xfrm>
            <a:off x="2116184" y="1682938"/>
            <a:ext cx="2508068" cy="107115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a=8</a:t>
            </a:r>
            <a:endParaRPr/>
          </a:p>
        </p:txBody>
      </p:sp>
      <p:sp>
        <p:nvSpPr>
          <p:cNvPr id="224" name="Google Shape;224;p6"/>
          <p:cNvSpPr txBox="1"/>
          <p:nvPr/>
        </p:nvSpPr>
        <p:spPr>
          <a:xfrm>
            <a:off x="1515292" y="2033849"/>
            <a:ext cx="74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205</a:t>
            </a:r>
            <a:endParaRPr/>
          </a:p>
        </p:txBody>
      </p:sp>
      <p:sp>
        <p:nvSpPr>
          <p:cNvPr id="225" name="Google Shape;225;p6"/>
          <p:cNvSpPr/>
          <p:nvPr/>
        </p:nvSpPr>
        <p:spPr>
          <a:xfrm>
            <a:off x="4611189" y="1983013"/>
            <a:ext cx="1286456" cy="3193889"/>
          </a:xfrm>
          <a:custGeom>
            <a:rect b="b" l="l" r="r" t="t"/>
            <a:pathLst>
              <a:path extrusionOk="0" h="3193889" w="1286456">
                <a:moveTo>
                  <a:pt x="26125" y="3071929"/>
                </a:moveTo>
                <a:cubicBezTo>
                  <a:pt x="444136" y="3201469"/>
                  <a:pt x="862148" y="3331009"/>
                  <a:pt x="1058091" y="2875986"/>
                </a:cubicBezTo>
                <a:cubicBezTo>
                  <a:pt x="1254034" y="2420963"/>
                  <a:pt x="1378131" y="805522"/>
                  <a:pt x="1201782" y="341791"/>
                </a:cubicBezTo>
                <a:cubicBezTo>
                  <a:pt x="1025434" y="-121941"/>
                  <a:pt x="512717" y="-14172"/>
                  <a:pt x="0" y="93597"/>
                </a:cubicBezTo>
              </a:path>
            </a:pathLst>
          </a:custGeom>
          <a:noFill/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6"/>
          <p:cNvSpPr/>
          <p:nvPr/>
        </p:nvSpPr>
        <p:spPr>
          <a:xfrm rot="-6641718">
            <a:off x="4300934" y="1968965"/>
            <a:ext cx="418011" cy="36576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6"/>
          <p:cNvSpPr txBox="1"/>
          <p:nvPr/>
        </p:nvSpPr>
        <p:spPr>
          <a:xfrm>
            <a:off x="1443446" y="4870275"/>
            <a:ext cx="74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/>
          <p:nvPr>
            <p:ph type="title"/>
          </p:nvPr>
        </p:nvSpPr>
        <p:spPr>
          <a:xfrm>
            <a:off x="2272937" y="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Some Important points</a:t>
            </a:r>
            <a:endParaRPr/>
          </a:p>
        </p:txBody>
      </p:sp>
      <p:sp>
        <p:nvSpPr>
          <p:cNvPr id="233" name="Google Shape;233;p7"/>
          <p:cNvSpPr txBox="1"/>
          <p:nvPr>
            <p:ph idx="1" type="body"/>
          </p:nvPr>
        </p:nvSpPr>
        <p:spPr>
          <a:xfrm>
            <a:off x="2272937" y="640080"/>
            <a:ext cx="9718766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Always C pointer is initialized to null, i.e. int *p = null.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The value of null pointer is 0.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&amp; symbol is used to get the address of the variable.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* symbol is used to get the value of the variable that the pointer is pointing to.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If a pointer in C is assigned to NULL, it means it is pointing to nothing.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Pointer addition, multiplication, division are not allowed. You have to deference it first then you can Add, divide and multiply etc.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i="1" lang="en-US"/>
              <a:t>int    *ip;    /* pointer to an integer */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i="1" lang="en-US"/>
              <a:t>double *dp;    /* pointer to a double */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i="1" lang="en-US"/>
              <a:t>float  *fp;    /* pointer to a float */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i="1" lang="en-US"/>
              <a:t>char   *ch     /* pointer to a character */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The actual data type of the value of all pointers, whether integer, float, character, or otherwise, is the same, a long hexadecimal number that represents a memory address. The only difference between pointers of different data types is the data type of the variable or constant that the pointer points to.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inters in c++ programming language -AndroWep-Tutorials" id="238" name="Google Shape;23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846" y="296031"/>
            <a:ext cx="5865224" cy="632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Representation of integer</a:t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8334102" y="2495006"/>
            <a:ext cx="2063931" cy="404947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00000001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6609806" y="2495006"/>
            <a:ext cx="2063931" cy="404947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00000100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4885510" y="2495006"/>
            <a:ext cx="2063931" cy="404947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00000000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3161214" y="2495006"/>
            <a:ext cx="2063931" cy="404947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00000000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2715138" y="1253593"/>
            <a:ext cx="866725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Suppose we take an integer </a:t>
            </a:r>
            <a:b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a=1025;</a:t>
            </a:r>
            <a:b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1025 is representing as 32 bits because integer is of 4 bytes and every bytes contains 8 bits. So 1025 is representing the following way. </a:t>
            </a:r>
            <a:endParaRPr/>
          </a:p>
        </p:txBody>
      </p:sp>
      <p:sp>
        <p:nvSpPr>
          <p:cNvPr id="249" name="Google Shape;249;p9"/>
          <p:cNvSpPr txBox="1"/>
          <p:nvPr/>
        </p:nvSpPr>
        <p:spPr>
          <a:xfrm>
            <a:off x="9130937" y="2900524"/>
            <a:ext cx="9274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</a:t>
            </a:r>
            <a:endParaRPr/>
          </a:p>
        </p:txBody>
      </p:sp>
      <p:sp>
        <p:nvSpPr>
          <p:cNvPr id="250" name="Google Shape;250;p9"/>
          <p:cNvSpPr txBox="1"/>
          <p:nvPr/>
        </p:nvSpPr>
        <p:spPr>
          <a:xfrm>
            <a:off x="7347858" y="2941037"/>
            <a:ext cx="9274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</a:t>
            </a:r>
            <a:endParaRPr/>
          </a:p>
        </p:txBody>
      </p:sp>
      <p:sp>
        <p:nvSpPr>
          <p:cNvPr id="251" name="Google Shape;251;p9"/>
          <p:cNvSpPr txBox="1"/>
          <p:nvPr/>
        </p:nvSpPr>
        <p:spPr>
          <a:xfrm>
            <a:off x="5564779" y="2941037"/>
            <a:ext cx="9274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203</a:t>
            </a:r>
            <a:endParaRPr/>
          </a:p>
        </p:txBody>
      </p:sp>
      <p:sp>
        <p:nvSpPr>
          <p:cNvPr id="252" name="Google Shape;252;p9"/>
          <p:cNvSpPr txBox="1"/>
          <p:nvPr/>
        </p:nvSpPr>
        <p:spPr>
          <a:xfrm>
            <a:off x="3719654" y="2941037"/>
            <a:ext cx="9274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2020-04-12T15:15:05Z</dcterms:created>
  <dc:creator>Arooj Khalil</dc:creator>
</cp:coreProperties>
</file>