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99" r:id="rId1"/>
  </p:sldMasterIdLst>
  <p:notesMasterIdLst>
    <p:notesMasterId r:id="rId33"/>
  </p:notesMasterIdLst>
  <p:sldIdLst>
    <p:sldId id="345" r:id="rId2"/>
    <p:sldId id="346" r:id="rId3"/>
    <p:sldId id="347" r:id="rId4"/>
    <p:sldId id="348" r:id="rId5"/>
    <p:sldId id="349" r:id="rId6"/>
    <p:sldId id="350" r:id="rId7"/>
    <p:sldId id="488" r:id="rId8"/>
    <p:sldId id="489" r:id="rId9"/>
    <p:sldId id="369" r:id="rId10"/>
    <p:sldId id="495" r:id="rId11"/>
    <p:sldId id="351" r:id="rId12"/>
    <p:sldId id="352" r:id="rId13"/>
    <p:sldId id="353" r:id="rId14"/>
    <p:sldId id="354" r:id="rId15"/>
    <p:sldId id="355" r:id="rId16"/>
    <p:sldId id="356" r:id="rId17"/>
    <p:sldId id="358" r:id="rId18"/>
    <p:sldId id="357" r:id="rId19"/>
    <p:sldId id="341" r:id="rId20"/>
    <p:sldId id="342" r:id="rId21"/>
    <p:sldId id="343" r:id="rId22"/>
    <p:sldId id="340" r:id="rId23"/>
    <p:sldId id="344" r:id="rId24"/>
    <p:sldId id="359" r:id="rId25"/>
    <p:sldId id="360" r:id="rId26"/>
    <p:sldId id="361" r:id="rId27"/>
    <p:sldId id="363" r:id="rId28"/>
    <p:sldId id="365" r:id="rId29"/>
    <p:sldId id="364" r:id="rId30"/>
    <p:sldId id="367" r:id="rId31"/>
    <p:sldId id="368"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660"/>
  </p:normalViewPr>
  <p:slideViewPr>
    <p:cSldViewPr snapToGrid="0">
      <p:cViewPr varScale="1">
        <p:scale>
          <a:sx n="68" d="100"/>
          <a:sy n="68" d="100"/>
        </p:scale>
        <p:origin x="816"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4C038-6C54-4A75-99CF-25F285DF3DAB}" type="datetimeFigureOut">
              <a:rPr lang="en-US" smtClean="0"/>
              <a:t>4/4/2022</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5CD257-9886-403F-BF56-EFEB94012F85}" type="slidenum">
              <a:rPr lang="en-US" smtClean="0"/>
              <a:t>‹#›</a:t>
            </a:fld>
            <a:endParaRPr lang="en-US" dirty="0"/>
          </a:p>
        </p:txBody>
      </p:sp>
    </p:spTree>
    <p:extLst>
      <p:ext uri="{BB962C8B-B14F-4D97-AF65-F5344CB8AC3E}">
        <p14:creationId xmlns:p14="http://schemas.microsoft.com/office/powerpoint/2010/main" val="37007021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0610855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48683024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6323583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4380211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9036920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9070008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0943811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5679753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F956CFF-60BB-4882-8367-3D7599EE6018}" type="datetimeFigureOut">
              <a:rPr lang="en-US" smtClean="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3748327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6F956CFF-60BB-4882-8367-3D7599EE6018}" type="datetimeFigureOut">
              <a:rPr lang="en-US" smtClean="0"/>
              <a:t>4/4/2022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230250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F956CFF-60BB-4882-8367-3D7599EE6018}" type="datetimeFigureOut">
              <a:rPr lang="en-US" smtClean="0"/>
              <a:t>4/4/2022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036759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F956CFF-60BB-4882-8367-3D7599EE6018}" type="datetimeFigureOut">
              <a:rPr lang="en-US" smtClean="0"/>
              <a:t>4/4/2022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2527619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F956CFF-60BB-4882-8367-3D7599EE6018}" type="datetimeFigureOut">
              <a:rPr lang="en-US" smtClean="0"/>
              <a:t>4/4/2022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166128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F956CFF-60BB-4882-8367-3D7599EE6018}" type="datetimeFigureOut">
              <a:rPr lang="en-US" smtClean="0"/>
              <a:t>4/4/2022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736978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43142115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5" name="Date Placeholder 4"/>
          <p:cNvSpPr>
            <a:spLocks noGrp="1"/>
          </p:cNvSpPr>
          <p:nvPr>
            <p:ph type="dt" sz="half" idx="10"/>
          </p:nvPr>
        </p:nvSpPr>
        <p:spPr/>
        <p:txBody>
          <a:bodyPr/>
          <a:lstStyle/>
          <a:p>
            <a:fld id="{6F956CFF-60BB-4882-8367-3D7599EE6018}" type="datetimeFigureOut">
              <a:rPr lang="en-US" smtClean="0"/>
              <a:t>4/4/2022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6F4DB2F0-0CF3-43A8-8FEB-02A375179B54}" type="slidenum">
              <a:rPr lang="en-US" smtClean="0"/>
              <a:t>‹#›</a:t>
            </a:fld>
            <a:endParaRPr lang="en-US" dirty="0"/>
          </a:p>
        </p:txBody>
      </p:sp>
    </p:spTree>
    <p:extLst>
      <p:ext uri="{BB962C8B-B14F-4D97-AF65-F5344CB8AC3E}">
        <p14:creationId xmlns:p14="http://schemas.microsoft.com/office/powerpoint/2010/main" val="17011978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6F956CFF-60BB-4882-8367-3D7599EE6018}" type="datetimeFigureOut">
              <a:rPr lang="en-US" smtClean="0"/>
              <a:t>4/4/2022</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bwMode="gray">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6F4DB2F0-0CF3-43A8-8FEB-02A375179B54}" type="slidenum">
              <a:rPr lang="en-US" smtClean="0"/>
              <a:t>‹#›</a:t>
            </a:fld>
            <a:endParaRPr lang="en-US" dirty="0"/>
          </a:p>
        </p:txBody>
      </p:sp>
    </p:spTree>
    <p:extLst>
      <p:ext uri="{BB962C8B-B14F-4D97-AF65-F5344CB8AC3E}">
        <p14:creationId xmlns:p14="http://schemas.microsoft.com/office/powerpoint/2010/main" val="4003199112"/>
      </p:ext>
    </p:extLst>
  </p:cSld>
  <p:clrMap bg1="lt1" tx1="dk1" bg2="lt2" tx2="dk2" accent1="accent1" accent2="accent2" accent3="accent3" accent4="accent4" accent5="accent5" accent6="accent6" hlink="hlink" folHlink="folHlink"/>
  <p:sldLayoutIdLst>
    <p:sldLayoutId id="2147483900" r:id="rId1"/>
    <p:sldLayoutId id="2147483901" r:id="rId2"/>
    <p:sldLayoutId id="2147483902" r:id="rId3"/>
    <p:sldLayoutId id="2147483903" r:id="rId4"/>
    <p:sldLayoutId id="2147483904" r:id="rId5"/>
    <p:sldLayoutId id="2147483905" r:id="rId6"/>
    <p:sldLayoutId id="2147483906" r:id="rId7"/>
    <p:sldLayoutId id="2147483907" r:id="rId8"/>
    <p:sldLayoutId id="2147483908" r:id="rId9"/>
    <p:sldLayoutId id="2147483909" r:id="rId10"/>
    <p:sldLayoutId id="2147483910" r:id="rId11"/>
    <p:sldLayoutId id="2147483911" r:id="rId12"/>
    <p:sldLayoutId id="2147483912" r:id="rId13"/>
    <p:sldLayoutId id="2147483913" r:id="rId14"/>
    <p:sldLayoutId id="2147483914" r:id="rId15"/>
    <p:sldLayoutId id="214748391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a:t>
            </a:r>
            <a:r>
              <a:rPr lang="en-US" dirty="0"/>
              <a:t> and Classes</a:t>
            </a:r>
          </a:p>
        </p:txBody>
      </p:sp>
      <p:sp>
        <p:nvSpPr>
          <p:cNvPr id="3" name="Content Placeholder 2"/>
          <p:cNvSpPr>
            <a:spLocks noGrp="1"/>
          </p:cNvSpPr>
          <p:nvPr>
            <p:ph idx="1"/>
          </p:nvPr>
        </p:nvSpPr>
        <p:spPr/>
        <p:txBody>
          <a:bodyPr/>
          <a:lstStyle/>
          <a:p>
            <a:r>
              <a:rPr lang="en-US" dirty="0" err="1"/>
              <a:t>const</a:t>
            </a:r>
            <a:r>
              <a:rPr lang="en-US" dirty="0"/>
              <a:t> can be used with function arguments to keep a function from modifying a variable passed to it by reference.</a:t>
            </a:r>
          </a:p>
          <a:p>
            <a:endParaRPr lang="en-US" dirty="0"/>
          </a:p>
        </p:txBody>
      </p:sp>
    </p:spTree>
    <p:extLst>
      <p:ext uri="{BB962C8B-B14F-4D97-AF65-F5344CB8AC3E}">
        <p14:creationId xmlns:p14="http://schemas.microsoft.com/office/powerpoint/2010/main" val="1579599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71E5C1-8FDF-4BED-80CC-66EAA97F1988}"/>
              </a:ext>
            </a:extLst>
          </p:cNvPr>
          <p:cNvSpPr>
            <a:spLocks noGrp="1"/>
          </p:cNvSpPr>
          <p:nvPr>
            <p:ph type="title"/>
          </p:nvPr>
        </p:nvSpPr>
        <p:spPr/>
        <p:txBody>
          <a:bodyPr/>
          <a:lstStyle/>
          <a:p>
            <a:r>
              <a:rPr lang="en-US" sz="3600" b="1" i="0" u="none" strike="noStrike" baseline="0" dirty="0">
                <a:latin typeface="Frutiger-Bold"/>
              </a:rPr>
              <a:t>Using </a:t>
            </a:r>
            <a:r>
              <a:rPr lang="en-US" sz="3600" b="1" i="0" u="none" strike="noStrike" baseline="0" dirty="0">
                <a:latin typeface="MacUSADigital-Bold"/>
              </a:rPr>
              <a:t>this </a:t>
            </a:r>
            <a:r>
              <a:rPr lang="en-US" sz="3600" b="1" i="0" u="none" strike="noStrike" baseline="0" dirty="0">
                <a:latin typeface="Frutiger-Bold"/>
              </a:rPr>
              <a:t>for Returning Values</a:t>
            </a:r>
            <a:br>
              <a:rPr lang="en-PK" dirty="0"/>
            </a:br>
            <a:endParaRPr lang="en-PK" dirty="0"/>
          </a:p>
        </p:txBody>
      </p:sp>
      <p:sp>
        <p:nvSpPr>
          <p:cNvPr id="3" name="Content Placeholder 2">
            <a:extLst>
              <a:ext uri="{FF2B5EF4-FFF2-40B4-BE49-F238E27FC236}">
                <a16:creationId xmlns:a16="http://schemas.microsoft.com/office/drawing/2014/main" id="{671C9503-ECE0-4AC0-BB2C-F07B4BDD18AB}"/>
              </a:ext>
            </a:extLst>
          </p:cNvPr>
          <p:cNvSpPr>
            <a:spLocks noGrp="1"/>
          </p:cNvSpPr>
          <p:nvPr>
            <p:ph idx="1"/>
          </p:nvPr>
        </p:nvSpPr>
        <p:spPr>
          <a:xfrm>
            <a:off x="2166425" y="1416148"/>
            <a:ext cx="9861452" cy="3777622"/>
          </a:xfrm>
        </p:spPr>
        <p:txBody>
          <a:bodyPr/>
          <a:lstStyle/>
          <a:p>
            <a:r>
              <a:rPr lang="en-US" dirty="0"/>
              <a:t>we could not return an object by reference, because the object was local to the function returning it and thus was destroyed when the function returned.</a:t>
            </a:r>
          </a:p>
          <a:p>
            <a:r>
              <a:rPr lang="en-US" dirty="0"/>
              <a:t>An object’s member functions are created and destroyed every time they’re called, but the object itself endures until it is destroyed</a:t>
            </a:r>
          </a:p>
          <a:p>
            <a:r>
              <a:rPr lang="en-US" dirty="0"/>
              <a:t>Thus returning by reference the object of which a function is a member is a better bet than returning a temporary object created in a member function. The this pointer makes this easy.</a:t>
            </a:r>
            <a:endParaRPr lang="en-PK" dirty="0"/>
          </a:p>
        </p:txBody>
      </p:sp>
    </p:spTree>
    <p:extLst>
      <p:ext uri="{BB962C8B-B14F-4D97-AF65-F5344CB8AC3E}">
        <p14:creationId xmlns:p14="http://schemas.microsoft.com/office/powerpoint/2010/main" val="41842178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1EAB2-592D-4A55-B518-C6A9BD6982F0}"/>
              </a:ext>
            </a:extLst>
          </p:cNvPr>
          <p:cNvSpPr>
            <a:spLocks noGrp="1"/>
          </p:cNvSpPr>
          <p:nvPr>
            <p:ph type="title"/>
          </p:nvPr>
        </p:nvSpPr>
        <p:spPr>
          <a:xfrm>
            <a:off x="2592925" y="36043"/>
            <a:ext cx="8911687" cy="1280890"/>
          </a:xfrm>
        </p:spPr>
        <p:txBody>
          <a:bodyPr/>
          <a:lstStyle/>
          <a:p>
            <a:r>
              <a:rPr lang="en-US" b="0" i="0" dirty="0">
                <a:solidFill>
                  <a:srgbClr val="333333"/>
                </a:solidFill>
                <a:effectLst/>
                <a:latin typeface="Helvetica Neue"/>
              </a:rPr>
              <a:t>Cascading Member Functions in C++</a:t>
            </a:r>
            <a:endParaRPr lang="en-PK" dirty="0"/>
          </a:p>
        </p:txBody>
      </p:sp>
      <p:sp>
        <p:nvSpPr>
          <p:cNvPr id="5" name="TextBox 4">
            <a:extLst>
              <a:ext uri="{FF2B5EF4-FFF2-40B4-BE49-F238E27FC236}">
                <a16:creationId xmlns:a16="http://schemas.microsoft.com/office/drawing/2014/main" id="{873ADE83-7A73-4958-9085-8EE99BA79864}"/>
              </a:ext>
            </a:extLst>
          </p:cNvPr>
          <p:cNvSpPr txBox="1"/>
          <p:nvPr/>
        </p:nvSpPr>
        <p:spPr>
          <a:xfrm>
            <a:off x="2247313" y="676488"/>
            <a:ext cx="8455440" cy="6186309"/>
          </a:xfrm>
          <a:prstGeom prst="rect">
            <a:avLst/>
          </a:prstGeom>
          <a:noFill/>
        </p:spPr>
        <p:txBody>
          <a:bodyPr wrap="square">
            <a:spAutoFit/>
          </a:bodyPr>
          <a:lstStyle/>
          <a:p>
            <a:r>
              <a:rPr lang="en-US" dirty="0"/>
              <a:t>class Square</a:t>
            </a:r>
          </a:p>
          <a:p>
            <a:r>
              <a:rPr lang="en-US" dirty="0"/>
              <a:t>{</a:t>
            </a:r>
          </a:p>
          <a:p>
            <a:r>
              <a:rPr lang="en-US" dirty="0"/>
              <a:t>  public:</a:t>
            </a:r>
          </a:p>
          <a:p>
            <a:r>
              <a:rPr lang="en-US" dirty="0"/>
              <a:t>    int side;</a:t>
            </a:r>
          </a:p>
          <a:p>
            <a:r>
              <a:rPr lang="en-US" dirty="0"/>
              <a:t>Square area()</a:t>
            </a:r>
          </a:p>
          <a:p>
            <a:r>
              <a:rPr lang="en-US" dirty="0"/>
              <a:t>    {</a:t>
            </a:r>
          </a:p>
          <a:p>
            <a:r>
              <a:rPr lang="en-US" dirty="0"/>
              <a:t>      </a:t>
            </a:r>
            <a:r>
              <a:rPr lang="en-US" dirty="0" err="1"/>
              <a:t>cout</a:t>
            </a:r>
            <a:r>
              <a:rPr lang="en-US" dirty="0"/>
              <a:t> &lt;&lt; "Area of the square is :" &lt;&lt; side*side &lt;&lt;</a:t>
            </a:r>
            <a:r>
              <a:rPr lang="en-US" dirty="0" err="1"/>
              <a:t>endl</a:t>
            </a:r>
            <a:r>
              <a:rPr lang="en-US" dirty="0"/>
              <a:t>;</a:t>
            </a:r>
          </a:p>
          <a:p>
            <a:r>
              <a:rPr lang="en-US" dirty="0"/>
              <a:t>      return *this;</a:t>
            </a:r>
          </a:p>
          <a:p>
            <a:r>
              <a:rPr lang="en-US" dirty="0"/>
              <a:t>    }</a:t>
            </a:r>
          </a:p>
          <a:p>
            <a:r>
              <a:rPr lang="en-US" dirty="0"/>
              <a:t>    Square perimeter()</a:t>
            </a:r>
          </a:p>
          <a:p>
            <a:r>
              <a:rPr lang="en-US" dirty="0"/>
              <a:t>    {</a:t>
            </a:r>
          </a:p>
          <a:p>
            <a:r>
              <a:rPr lang="en-US" dirty="0"/>
              <a:t>      </a:t>
            </a:r>
            <a:r>
              <a:rPr lang="en-US" dirty="0" err="1"/>
              <a:t>cout</a:t>
            </a:r>
            <a:r>
              <a:rPr lang="en-US" dirty="0"/>
              <a:t> &lt;&lt; "Perimeter of the square is :" &lt;&lt; 4*side &lt;&lt;</a:t>
            </a:r>
            <a:r>
              <a:rPr lang="en-US" dirty="0" err="1"/>
              <a:t>endl</a:t>
            </a:r>
            <a:r>
              <a:rPr lang="en-US" dirty="0"/>
              <a:t>;</a:t>
            </a:r>
          </a:p>
          <a:p>
            <a:r>
              <a:rPr lang="en-US" dirty="0"/>
              <a:t>      return *this;</a:t>
            </a:r>
          </a:p>
          <a:p>
            <a:r>
              <a:rPr lang="en-US" dirty="0"/>
              <a:t>    }</a:t>
            </a:r>
          </a:p>
          <a:p>
            <a:r>
              <a:rPr lang="en-US" dirty="0"/>
              <a:t>};</a:t>
            </a:r>
          </a:p>
          <a:p>
            <a:r>
              <a:rPr lang="en-US" dirty="0"/>
              <a:t>int main()</a:t>
            </a:r>
          </a:p>
          <a:p>
            <a:r>
              <a:rPr lang="en-US" dirty="0"/>
              <a:t>{</a:t>
            </a:r>
          </a:p>
          <a:p>
            <a:r>
              <a:rPr lang="en-US" dirty="0"/>
              <a:t>  Square sq;</a:t>
            </a:r>
          </a:p>
          <a:p>
            <a:r>
              <a:rPr lang="en-US" dirty="0"/>
              <a:t>  </a:t>
            </a:r>
            <a:r>
              <a:rPr lang="en-US" dirty="0" err="1"/>
              <a:t>sq.side</a:t>
            </a:r>
            <a:r>
              <a:rPr lang="en-US" dirty="0"/>
              <a:t> =3;</a:t>
            </a:r>
          </a:p>
          <a:p>
            <a:r>
              <a:rPr lang="en-US" dirty="0"/>
              <a:t>  //cascading function calls</a:t>
            </a:r>
          </a:p>
          <a:p>
            <a:r>
              <a:rPr lang="en-US" dirty="0"/>
              <a:t>  </a:t>
            </a:r>
            <a:r>
              <a:rPr lang="en-US" dirty="0" err="1"/>
              <a:t>sq.area</a:t>
            </a:r>
            <a:r>
              <a:rPr lang="en-US" dirty="0"/>
              <a:t>().perimeter();</a:t>
            </a:r>
          </a:p>
          <a:p>
            <a:r>
              <a:rPr lang="en-US" dirty="0"/>
              <a:t>}</a:t>
            </a:r>
            <a:endParaRPr lang="en-PK" dirty="0"/>
          </a:p>
        </p:txBody>
      </p:sp>
    </p:spTree>
    <p:extLst>
      <p:ext uri="{BB962C8B-B14F-4D97-AF65-F5344CB8AC3E}">
        <p14:creationId xmlns:p14="http://schemas.microsoft.com/office/powerpoint/2010/main" val="37589010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E24B69CC-5EB2-45B3-A8DF-5B23878DAA6A}"/>
              </a:ext>
            </a:extLst>
          </p:cNvPr>
          <p:cNvSpPr txBox="1"/>
          <p:nvPr/>
        </p:nvSpPr>
        <p:spPr>
          <a:xfrm>
            <a:off x="2489981" y="1769742"/>
            <a:ext cx="8131126" cy="1938992"/>
          </a:xfrm>
          <a:prstGeom prst="rect">
            <a:avLst/>
          </a:prstGeom>
          <a:noFill/>
        </p:spPr>
        <p:txBody>
          <a:bodyPr wrap="square">
            <a:spAutoFit/>
          </a:bodyPr>
          <a:lstStyle/>
          <a:p>
            <a:pPr algn="just"/>
            <a:r>
              <a:rPr lang="en-US" sz="2000" dirty="0"/>
              <a:t>As you can see, we have created a class Square and defined functions area() and perimeter() for it. The function area() prints the area of the square and the function perimeter() prints the perimeter of the square. *this pointer specifies that the functions return a reference to the object which makes cascading possible.</a:t>
            </a:r>
            <a:endParaRPr lang="en-PK" sz="2000" dirty="0"/>
          </a:p>
        </p:txBody>
      </p:sp>
    </p:spTree>
    <p:extLst>
      <p:ext uri="{BB962C8B-B14F-4D97-AF65-F5344CB8AC3E}">
        <p14:creationId xmlns:p14="http://schemas.microsoft.com/office/powerpoint/2010/main" val="297127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0B3C-EDC4-46C5-ACF4-DBEF01B53056}"/>
              </a:ext>
            </a:extLst>
          </p:cNvPr>
          <p:cNvSpPr>
            <a:spLocks noGrp="1"/>
          </p:cNvSpPr>
          <p:nvPr>
            <p:ph type="title"/>
          </p:nvPr>
        </p:nvSpPr>
        <p:spPr/>
        <p:txBody>
          <a:bodyPr/>
          <a:lstStyle/>
          <a:p>
            <a:r>
              <a:rPr lang="en-US" dirty="0"/>
              <a:t>C++ Inline Functions</a:t>
            </a:r>
            <a:endParaRPr lang="en-PK" dirty="0"/>
          </a:p>
        </p:txBody>
      </p:sp>
      <p:sp>
        <p:nvSpPr>
          <p:cNvPr id="3" name="Content Placeholder 2">
            <a:extLst>
              <a:ext uri="{FF2B5EF4-FFF2-40B4-BE49-F238E27FC236}">
                <a16:creationId xmlns:a16="http://schemas.microsoft.com/office/drawing/2014/main" id="{6C3497BD-CF0E-494D-A383-AE422217F429}"/>
              </a:ext>
            </a:extLst>
          </p:cNvPr>
          <p:cNvSpPr>
            <a:spLocks noGrp="1"/>
          </p:cNvSpPr>
          <p:nvPr>
            <p:ph idx="1"/>
          </p:nvPr>
        </p:nvSpPr>
        <p:spPr>
          <a:xfrm>
            <a:off x="1364566" y="1463040"/>
            <a:ext cx="10396025" cy="4448182"/>
          </a:xfrm>
        </p:spPr>
        <p:txBody>
          <a:bodyPr>
            <a:normAutofit/>
          </a:bodyPr>
          <a:lstStyle/>
          <a:p>
            <a:pPr algn="just"/>
            <a:r>
              <a:rPr lang="en-US" sz="2000" b="0" i="0" dirty="0">
                <a:solidFill>
                  <a:srgbClr val="273239"/>
                </a:solidFill>
                <a:effectLst/>
                <a:latin typeface="urw-din"/>
              </a:rPr>
              <a:t>When the program executes the function call instruction the CPU stores the memory address of the instruction following the function call, copies the arguments of the function on the stack and finally transfers control to the specified function. The CPU then executes the function code, stores the function return value in a predefined memory location/register and returns control to the calling function. This can become overhead if the execution time of function is less than the switching time from the caller function to called function (callee). For functions that are large and/or perform complex tasks, the overhead of the function call is usually insignificant compared to the amount of time the function takes to run. However, for small, commonly-used functions, the time needed to make the function call is often a lot more than the time needed to actually execute the function’s code. This overhead occurs for small functions because execution time of small function is less than the switching time.</a:t>
            </a:r>
            <a:endParaRPr lang="en-PK" sz="2000" dirty="0"/>
          </a:p>
        </p:txBody>
      </p:sp>
    </p:spTree>
    <p:extLst>
      <p:ext uri="{BB962C8B-B14F-4D97-AF65-F5344CB8AC3E}">
        <p14:creationId xmlns:p14="http://schemas.microsoft.com/office/powerpoint/2010/main" val="896324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0B3C-EDC4-46C5-ACF4-DBEF01B53056}"/>
              </a:ext>
            </a:extLst>
          </p:cNvPr>
          <p:cNvSpPr>
            <a:spLocks noGrp="1"/>
          </p:cNvSpPr>
          <p:nvPr>
            <p:ph type="title"/>
          </p:nvPr>
        </p:nvSpPr>
        <p:spPr/>
        <p:txBody>
          <a:bodyPr/>
          <a:lstStyle/>
          <a:p>
            <a:r>
              <a:rPr lang="en-US" dirty="0"/>
              <a:t>C++ Inline Functions</a:t>
            </a:r>
            <a:endParaRPr lang="en-PK" dirty="0"/>
          </a:p>
        </p:txBody>
      </p:sp>
      <p:sp>
        <p:nvSpPr>
          <p:cNvPr id="3" name="Content Placeholder 2">
            <a:extLst>
              <a:ext uri="{FF2B5EF4-FFF2-40B4-BE49-F238E27FC236}">
                <a16:creationId xmlns:a16="http://schemas.microsoft.com/office/drawing/2014/main" id="{6C3497BD-CF0E-494D-A383-AE422217F429}"/>
              </a:ext>
            </a:extLst>
          </p:cNvPr>
          <p:cNvSpPr>
            <a:spLocks noGrp="1"/>
          </p:cNvSpPr>
          <p:nvPr>
            <p:ph idx="1"/>
          </p:nvPr>
        </p:nvSpPr>
        <p:spPr>
          <a:xfrm>
            <a:off x="1364566" y="1463040"/>
            <a:ext cx="10396025" cy="4448182"/>
          </a:xfrm>
        </p:spPr>
        <p:txBody>
          <a:bodyPr>
            <a:normAutofit/>
          </a:bodyPr>
          <a:lstStyle/>
          <a:p>
            <a:pPr algn="just"/>
            <a:r>
              <a:rPr lang="en-US" sz="2000" b="0" i="0" dirty="0">
                <a:solidFill>
                  <a:srgbClr val="273239"/>
                </a:solidFill>
                <a:effectLst/>
                <a:latin typeface="urw-din"/>
              </a:rPr>
              <a:t>C++ provides an inline functions to reduce the function call overhead. Inline function is a function that is expanded in line when it is called. When the inline function is called whole code of the inline function gets inserted or substituted at the point of inline function call. This substitution is performed by the C++ compiler at compile time. Inline function may increase efficiency if it is small.</a:t>
            </a:r>
          </a:p>
          <a:p>
            <a:pPr algn="just"/>
            <a:r>
              <a:rPr lang="en-US" sz="2000" b="0" i="0" dirty="0">
                <a:solidFill>
                  <a:srgbClr val="273239"/>
                </a:solidFill>
                <a:effectLst/>
                <a:latin typeface="urw-din"/>
              </a:rPr>
              <a:t>The syntax for defining the function inline is:</a:t>
            </a:r>
          </a:p>
          <a:p>
            <a:pPr algn="just"/>
            <a:endParaRPr lang="en-US" sz="2000" b="0" i="0" dirty="0">
              <a:solidFill>
                <a:srgbClr val="273239"/>
              </a:solidFill>
              <a:effectLst/>
              <a:latin typeface="urw-din"/>
            </a:endParaRPr>
          </a:p>
          <a:p>
            <a:pPr marL="400050" lvl="1" indent="0" algn="just">
              <a:buNone/>
            </a:pPr>
            <a:r>
              <a:rPr lang="en-US" sz="1800" b="0" i="0" dirty="0">
                <a:solidFill>
                  <a:srgbClr val="273239"/>
                </a:solidFill>
                <a:effectLst/>
                <a:latin typeface="urw-din"/>
              </a:rPr>
              <a:t>inline return-type function-name(parameters)</a:t>
            </a:r>
          </a:p>
          <a:p>
            <a:pPr marL="400050" lvl="1" indent="0" algn="just">
              <a:buNone/>
            </a:pPr>
            <a:r>
              <a:rPr lang="en-US" sz="1800" b="0" i="0" dirty="0">
                <a:solidFill>
                  <a:srgbClr val="273239"/>
                </a:solidFill>
                <a:effectLst/>
                <a:latin typeface="urw-din"/>
              </a:rPr>
              <a:t>{</a:t>
            </a:r>
          </a:p>
          <a:p>
            <a:pPr marL="400050" lvl="1" indent="0" algn="just">
              <a:buNone/>
            </a:pPr>
            <a:r>
              <a:rPr lang="en-US" sz="1800" b="0" i="0" dirty="0">
                <a:solidFill>
                  <a:srgbClr val="273239"/>
                </a:solidFill>
                <a:effectLst/>
                <a:latin typeface="urw-din"/>
              </a:rPr>
              <a:t>    // function code</a:t>
            </a:r>
          </a:p>
          <a:p>
            <a:pPr marL="400050" lvl="1" indent="0" algn="just">
              <a:buNone/>
            </a:pPr>
            <a:r>
              <a:rPr lang="en-US" sz="1800" b="0" i="0" dirty="0">
                <a:solidFill>
                  <a:srgbClr val="273239"/>
                </a:solidFill>
                <a:effectLst/>
                <a:latin typeface="urw-din"/>
              </a:rPr>
              <a:t>} </a:t>
            </a:r>
            <a:endParaRPr lang="en-PK" sz="1800" dirty="0"/>
          </a:p>
        </p:txBody>
      </p:sp>
    </p:spTree>
    <p:extLst>
      <p:ext uri="{BB962C8B-B14F-4D97-AF65-F5344CB8AC3E}">
        <p14:creationId xmlns:p14="http://schemas.microsoft.com/office/powerpoint/2010/main" val="34946809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0B3C-EDC4-46C5-ACF4-DBEF01B53056}"/>
              </a:ext>
            </a:extLst>
          </p:cNvPr>
          <p:cNvSpPr>
            <a:spLocks noGrp="1"/>
          </p:cNvSpPr>
          <p:nvPr>
            <p:ph type="title"/>
          </p:nvPr>
        </p:nvSpPr>
        <p:spPr/>
        <p:txBody>
          <a:bodyPr/>
          <a:lstStyle/>
          <a:p>
            <a:r>
              <a:rPr lang="en-US" dirty="0"/>
              <a:t>C++ Inline Functions</a:t>
            </a:r>
            <a:endParaRPr lang="en-PK" dirty="0"/>
          </a:p>
        </p:txBody>
      </p:sp>
      <p:sp>
        <p:nvSpPr>
          <p:cNvPr id="3" name="Content Placeholder 2">
            <a:extLst>
              <a:ext uri="{FF2B5EF4-FFF2-40B4-BE49-F238E27FC236}">
                <a16:creationId xmlns:a16="http://schemas.microsoft.com/office/drawing/2014/main" id="{6C3497BD-CF0E-494D-A383-AE422217F429}"/>
              </a:ext>
            </a:extLst>
          </p:cNvPr>
          <p:cNvSpPr>
            <a:spLocks noGrp="1"/>
          </p:cNvSpPr>
          <p:nvPr>
            <p:ph idx="1"/>
          </p:nvPr>
        </p:nvSpPr>
        <p:spPr>
          <a:xfrm>
            <a:off x="1364566" y="1463040"/>
            <a:ext cx="10396025" cy="2489982"/>
          </a:xfrm>
        </p:spPr>
        <p:txBody>
          <a:bodyPr>
            <a:normAutofit/>
          </a:bodyPr>
          <a:lstStyle/>
          <a:p>
            <a:pPr algn="just"/>
            <a:r>
              <a:rPr lang="en-US" sz="2000" b="0" i="0" dirty="0">
                <a:solidFill>
                  <a:srgbClr val="273239"/>
                </a:solidFill>
                <a:effectLst/>
                <a:latin typeface="urw-din"/>
              </a:rPr>
              <a:t>Remember, </a:t>
            </a:r>
            <a:r>
              <a:rPr lang="en-US" sz="2000" b="0" i="0" dirty="0" err="1">
                <a:solidFill>
                  <a:srgbClr val="273239"/>
                </a:solidFill>
                <a:effectLst/>
                <a:latin typeface="urw-din"/>
              </a:rPr>
              <a:t>inlining</a:t>
            </a:r>
            <a:r>
              <a:rPr lang="en-US" sz="2000" b="0" i="0" dirty="0">
                <a:solidFill>
                  <a:srgbClr val="273239"/>
                </a:solidFill>
                <a:effectLst/>
                <a:latin typeface="urw-din"/>
              </a:rPr>
              <a:t> is only a request to the compiler, not a command. Compiler can ignore the request for </a:t>
            </a:r>
            <a:r>
              <a:rPr lang="en-US" sz="2000" b="0" i="0" dirty="0" err="1">
                <a:solidFill>
                  <a:srgbClr val="273239"/>
                </a:solidFill>
                <a:effectLst/>
                <a:latin typeface="urw-din"/>
              </a:rPr>
              <a:t>inlining</a:t>
            </a:r>
            <a:r>
              <a:rPr lang="en-US" sz="2000" b="0" i="0" dirty="0">
                <a:solidFill>
                  <a:srgbClr val="273239"/>
                </a:solidFill>
                <a:effectLst/>
                <a:latin typeface="urw-din"/>
              </a:rPr>
              <a:t>. Compiler may not perform </a:t>
            </a:r>
            <a:r>
              <a:rPr lang="en-US" sz="2000" b="0" i="0" dirty="0" err="1">
                <a:solidFill>
                  <a:srgbClr val="273239"/>
                </a:solidFill>
                <a:effectLst/>
                <a:latin typeface="urw-din"/>
              </a:rPr>
              <a:t>inlining</a:t>
            </a:r>
            <a:r>
              <a:rPr lang="en-US" sz="2000" b="0" i="0" dirty="0">
                <a:solidFill>
                  <a:srgbClr val="273239"/>
                </a:solidFill>
                <a:effectLst/>
                <a:latin typeface="urw-din"/>
              </a:rPr>
              <a:t> in such circumstances like:</a:t>
            </a:r>
          </a:p>
          <a:p>
            <a:pPr lvl="1" algn="just"/>
            <a:r>
              <a:rPr lang="en-US" sz="1800" b="0" i="0" dirty="0">
                <a:solidFill>
                  <a:srgbClr val="273239"/>
                </a:solidFill>
                <a:effectLst/>
                <a:latin typeface="urw-din"/>
              </a:rPr>
              <a:t>If a function contains a loop. (for, while, do-while)</a:t>
            </a:r>
          </a:p>
          <a:p>
            <a:pPr lvl="1" algn="just"/>
            <a:r>
              <a:rPr lang="en-US" sz="1800" b="0" i="0" dirty="0">
                <a:solidFill>
                  <a:srgbClr val="273239"/>
                </a:solidFill>
                <a:effectLst/>
                <a:latin typeface="urw-din"/>
              </a:rPr>
              <a:t> If a function contains static variables.</a:t>
            </a:r>
          </a:p>
          <a:p>
            <a:pPr lvl="1" algn="just"/>
            <a:r>
              <a:rPr lang="en-US" sz="1800" b="0" i="0" dirty="0">
                <a:solidFill>
                  <a:srgbClr val="273239"/>
                </a:solidFill>
                <a:effectLst/>
                <a:latin typeface="urw-din"/>
              </a:rPr>
              <a:t> If a function is recursive.</a:t>
            </a:r>
            <a:endParaRPr lang="en-PK" dirty="0"/>
          </a:p>
        </p:txBody>
      </p:sp>
      <p:sp>
        <p:nvSpPr>
          <p:cNvPr id="5" name="TextBox 4">
            <a:extLst>
              <a:ext uri="{FF2B5EF4-FFF2-40B4-BE49-F238E27FC236}">
                <a16:creationId xmlns:a16="http://schemas.microsoft.com/office/drawing/2014/main" id="{E4A23A18-5A7E-4583-8666-B90EE7A9ADCF}"/>
              </a:ext>
            </a:extLst>
          </p:cNvPr>
          <p:cNvSpPr txBox="1"/>
          <p:nvPr/>
        </p:nvSpPr>
        <p:spPr>
          <a:xfrm>
            <a:off x="1726808" y="3692659"/>
            <a:ext cx="9344465" cy="1323439"/>
          </a:xfrm>
          <a:prstGeom prst="rect">
            <a:avLst/>
          </a:prstGeom>
          <a:noFill/>
        </p:spPr>
        <p:txBody>
          <a:bodyPr wrap="square">
            <a:spAutoFit/>
          </a:bodyPr>
          <a:lstStyle/>
          <a:p>
            <a:r>
              <a:rPr lang="en-US" sz="2000" b="1" i="0" dirty="0">
                <a:solidFill>
                  <a:srgbClr val="273239"/>
                </a:solidFill>
                <a:effectLst/>
                <a:latin typeface="urw-din"/>
              </a:rPr>
              <a:t>Inline functions provide following advantages:</a:t>
            </a:r>
            <a:br>
              <a:rPr lang="en-US" sz="2000" dirty="0"/>
            </a:br>
            <a:r>
              <a:rPr lang="en-US" sz="2000" b="0" i="0" dirty="0">
                <a:solidFill>
                  <a:srgbClr val="273239"/>
                </a:solidFill>
                <a:effectLst/>
                <a:latin typeface="urw-din"/>
              </a:rPr>
              <a:t>1) Function call overhead doesn’t occur.</a:t>
            </a:r>
            <a:br>
              <a:rPr lang="en-US" sz="2000" dirty="0"/>
            </a:br>
            <a:r>
              <a:rPr lang="en-US" sz="2000" b="0" i="0" dirty="0">
                <a:solidFill>
                  <a:srgbClr val="273239"/>
                </a:solidFill>
                <a:effectLst/>
                <a:latin typeface="urw-din"/>
              </a:rPr>
              <a:t>2) It also saves the overhead of push/pop variables on the stack when function is called.</a:t>
            </a:r>
            <a:br>
              <a:rPr lang="en-US" sz="2000" dirty="0"/>
            </a:br>
            <a:r>
              <a:rPr lang="en-US" sz="2000" b="0" i="0" dirty="0">
                <a:solidFill>
                  <a:srgbClr val="273239"/>
                </a:solidFill>
                <a:effectLst/>
                <a:latin typeface="urw-din"/>
              </a:rPr>
              <a:t>3) It also saves overhead of a return call from a function.</a:t>
            </a:r>
            <a:endParaRPr lang="en-PK" sz="2000" dirty="0"/>
          </a:p>
        </p:txBody>
      </p:sp>
    </p:spTree>
    <p:extLst>
      <p:ext uri="{BB962C8B-B14F-4D97-AF65-F5344CB8AC3E}">
        <p14:creationId xmlns:p14="http://schemas.microsoft.com/office/powerpoint/2010/main" val="136956996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0B3C-EDC4-46C5-ACF4-DBEF01B53056}"/>
              </a:ext>
            </a:extLst>
          </p:cNvPr>
          <p:cNvSpPr>
            <a:spLocks noGrp="1"/>
          </p:cNvSpPr>
          <p:nvPr>
            <p:ph type="title"/>
          </p:nvPr>
        </p:nvSpPr>
        <p:spPr/>
        <p:txBody>
          <a:bodyPr/>
          <a:lstStyle/>
          <a:p>
            <a:r>
              <a:rPr lang="en-US" dirty="0"/>
              <a:t>C++ Inline Functions</a:t>
            </a:r>
            <a:endParaRPr lang="en-PK" dirty="0"/>
          </a:p>
        </p:txBody>
      </p:sp>
      <p:sp>
        <p:nvSpPr>
          <p:cNvPr id="9" name="TextBox 8">
            <a:extLst>
              <a:ext uri="{FF2B5EF4-FFF2-40B4-BE49-F238E27FC236}">
                <a16:creationId xmlns:a16="http://schemas.microsoft.com/office/drawing/2014/main" id="{692C70E8-C26C-4612-A539-6290C40093F8}"/>
              </a:ext>
            </a:extLst>
          </p:cNvPr>
          <p:cNvSpPr txBox="1"/>
          <p:nvPr/>
        </p:nvSpPr>
        <p:spPr>
          <a:xfrm>
            <a:off x="2592925" y="1859339"/>
            <a:ext cx="6196818" cy="3139321"/>
          </a:xfrm>
          <a:prstGeom prst="rect">
            <a:avLst/>
          </a:prstGeom>
          <a:noFill/>
        </p:spPr>
        <p:txBody>
          <a:bodyPr wrap="square">
            <a:spAutoFit/>
          </a:bodyPr>
          <a:lstStyle/>
          <a:p>
            <a:r>
              <a:rPr lang="en-US" dirty="0"/>
              <a:t>#include &lt;iostream&gt;</a:t>
            </a:r>
          </a:p>
          <a:p>
            <a:r>
              <a:rPr lang="en-US" dirty="0"/>
              <a:t>using namespace std;</a:t>
            </a:r>
          </a:p>
          <a:p>
            <a:r>
              <a:rPr lang="en-US" dirty="0"/>
              <a:t>inline int cube(int s)</a:t>
            </a:r>
          </a:p>
          <a:p>
            <a:r>
              <a:rPr lang="en-US" dirty="0"/>
              <a:t>{</a:t>
            </a:r>
          </a:p>
          <a:p>
            <a:r>
              <a:rPr lang="en-US" dirty="0"/>
              <a:t>    return s*s*s;</a:t>
            </a:r>
          </a:p>
          <a:p>
            <a:r>
              <a:rPr lang="en-US" dirty="0"/>
              <a:t>}</a:t>
            </a:r>
          </a:p>
          <a:p>
            <a:r>
              <a:rPr lang="en-US" dirty="0"/>
              <a:t>int main()</a:t>
            </a:r>
          </a:p>
          <a:p>
            <a:r>
              <a:rPr lang="en-US" dirty="0"/>
              <a:t>{</a:t>
            </a:r>
          </a:p>
          <a:p>
            <a:r>
              <a:rPr lang="en-US" dirty="0"/>
              <a:t>    </a:t>
            </a:r>
            <a:r>
              <a:rPr lang="en-US" dirty="0" err="1"/>
              <a:t>cout</a:t>
            </a:r>
            <a:r>
              <a:rPr lang="en-US" dirty="0"/>
              <a:t> &lt;&lt; "The cube of 3 is: " &lt;&lt; cube(3) &lt;&lt; "\n";</a:t>
            </a:r>
          </a:p>
          <a:p>
            <a:r>
              <a:rPr lang="en-US" dirty="0"/>
              <a:t>    return 0;</a:t>
            </a:r>
          </a:p>
          <a:p>
            <a:r>
              <a:rPr lang="en-US" dirty="0"/>
              <a:t>} //Output: The cube of 3 is: 27</a:t>
            </a:r>
            <a:endParaRPr lang="en-PK" dirty="0"/>
          </a:p>
        </p:txBody>
      </p:sp>
    </p:spTree>
    <p:extLst>
      <p:ext uri="{BB962C8B-B14F-4D97-AF65-F5344CB8AC3E}">
        <p14:creationId xmlns:p14="http://schemas.microsoft.com/office/powerpoint/2010/main" val="103358340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0B3C-EDC4-46C5-ACF4-DBEF01B53056}"/>
              </a:ext>
            </a:extLst>
          </p:cNvPr>
          <p:cNvSpPr>
            <a:spLocks noGrp="1"/>
          </p:cNvSpPr>
          <p:nvPr>
            <p:ph type="title"/>
          </p:nvPr>
        </p:nvSpPr>
        <p:spPr/>
        <p:txBody>
          <a:bodyPr/>
          <a:lstStyle/>
          <a:p>
            <a:r>
              <a:rPr lang="en-US" dirty="0"/>
              <a:t>C++ Inline Functions</a:t>
            </a:r>
            <a:endParaRPr lang="en-PK" dirty="0"/>
          </a:p>
        </p:txBody>
      </p:sp>
      <p:sp>
        <p:nvSpPr>
          <p:cNvPr id="9" name="TextBox 8">
            <a:extLst>
              <a:ext uri="{FF2B5EF4-FFF2-40B4-BE49-F238E27FC236}">
                <a16:creationId xmlns:a16="http://schemas.microsoft.com/office/drawing/2014/main" id="{692C70E8-C26C-4612-A539-6290C40093F8}"/>
              </a:ext>
            </a:extLst>
          </p:cNvPr>
          <p:cNvSpPr txBox="1"/>
          <p:nvPr/>
        </p:nvSpPr>
        <p:spPr>
          <a:xfrm>
            <a:off x="2592925" y="1508550"/>
            <a:ext cx="6196818" cy="5355312"/>
          </a:xfrm>
          <a:prstGeom prst="rect">
            <a:avLst/>
          </a:prstGeom>
          <a:noFill/>
        </p:spPr>
        <p:txBody>
          <a:bodyPr wrap="square">
            <a:spAutoFit/>
          </a:bodyPr>
          <a:lstStyle/>
          <a:p>
            <a:r>
              <a:rPr lang="en-US" dirty="0"/>
              <a:t>#include &lt;iostream&gt;</a:t>
            </a:r>
          </a:p>
          <a:p>
            <a:r>
              <a:rPr lang="en-US" dirty="0"/>
              <a:t>using namespace std;</a:t>
            </a:r>
          </a:p>
          <a:p>
            <a:endParaRPr lang="en-US" dirty="0"/>
          </a:p>
          <a:p>
            <a:r>
              <a:rPr lang="en-US" dirty="0"/>
              <a:t>inline void </a:t>
            </a:r>
            <a:r>
              <a:rPr lang="en-US" dirty="0" err="1"/>
              <a:t>displayNum</a:t>
            </a:r>
            <a:r>
              <a:rPr lang="en-US" dirty="0"/>
              <a:t>(int num) {</a:t>
            </a:r>
          </a:p>
          <a:p>
            <a:r>
              <a:rPr lang="en-US" dirty="0"/>
              <a:t>    </a:t>
            </a:r>
            <a:r>
              <a:rPr lang="en-US" dirty="0" err="1"/>
              <a:t>cout</a:t>
            </a:r>
            <a:r>
              <a:rPr lang="en-US" dirty="0"/>
              <a:t> &lt;&lt; num &lt;&lt; </a:t>
            </a:r>
            <a:r>
              <a:rPr lang="en-US" dirty="0" err="1"/>
              <a:t>endl</a:t>
            </a:r>
            <a:r>
              <a:rPr lang="en-US" dirty="0"/>
              <a:t>;</a:t>
            </a:r>
          </a:p>
          <a:p>
            <a:r>
              <a:rPr lang="en-US" dirty="0"/>
              <a:t>}</a:t>
            </a:r>
          </a:p>
          <a:p>
            <a:endParaRPr lang="en-US" dirty="0"/>
          </a:p>
          <a:p>
            <a:r>
              <a:rPr lang="en-US" dirty="0"/>
              <a:t>int main() {</a:t>
            </a:r>
          </a:p>
          <a:p>
            <a:r>
              <a:rPr lang="en-US" dirty="0"/>
              <a:t>    // first function call</a:t>
            </a:r>
          </a:p>
          <a:p>
            <a:r>
              <a:rPr lang="en-US" dirty="0"/>
              <a:t>    </a:t>
            </a:r>
            <a:r>
              <a:rPr lang="en-US" dirty="0" err="1"/>
              <a:t>displayNum</a:t>
            </a:r>
            <a:r>
              <a:rPr lang="en-US" dirty="0"/>
              <a:t>(5);</a:t>
            </a:r>
          </a:p>
          <a:p>
            <a:endParaRPr lang="en-US" dirty="0"/>
          </a:p>
          <a:p>
            <a:r>
              <a:rPr lang="en-US" dirty="0"/>
              <a:t>    // second function call</a:t>
            </a:r>
          </a:p>
          <a:p>
            <a:r>
              <a:rPr lang="en-US" dirty="0"/>
              <a:t>    </a:t>
            </a:r>
            <a:r>
              <a:rPr lang="en-US" dirty="0" err="1"/>
              <a:t>displayNum</a:t>
            </a:r>
            <a:r>
              <a:rPr lang="en-US" dirty="0"/>
              <a:t>(8);</a:t>
            </a:r>
          </a:p>
          <a:p>
            <a:endParaRPr lang="en-US" dirty="0"/>
          </a:p>
          <a:p>
            <a:r>
              <a:rPr lang="en-US" dirty="0"/>
              <a:t>    // third function call</a:t>
            </a:r>
          </a:p>
          <a:p>
            <a:r>
              <a:rPr lang="en-US" dirty="0"/>
              <a:t>    </a:t>
            </a:r>
            <a:r>
              <a:rPr lang="en-US" dirty="0" err="1"/>
              <a:t>displayNum</a:t>
            </a:r>
            <a:r>
              <a:rPr lang="en-US" dirty="0"/>
              <a:t>(666);</a:t>
            </a:r>
          </a:p>
          <a:p>
            <a:endParaRPr lang="en-US" dirty="0"/>
          </a:p>
          <a:p>
            <a:r>
              <a:rPr lang="en-US" dirty="0"/>
              <a:t>    return 0;</a:t>
            </a:r>
          </a:p>
          <a:p>
            <a:r>
              <a:rPr lang="en-US" dirty="0"/>
              <a:t>}</a:t>
            </a:r>
            <a:endParaRPr lang="en-PK" dirty="0"/>
          </a:p>
        </p:txBody>
      </p:sp>
    </p:spTree>
    <p:extLst>
      <p:ext uri="{BB962C8B-B14F-4D97-AF65-F5344CB8AC3E}">
        <p14:creationId xmlns:p14="http://schemas.microsoft.com/office/powerpoint/2010/main" val="17055520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A0B3C-EDC4-46C5-ACF4-DBEF01B53056}"/>
              </a:ext>
            </a:extLst>
          </p:cNvPr>
          <p:cNvSpPr>
            <a:spLocks noGrp="1"/>
          </p:cNvSpPr>
          <p:nvPr>
            <p:ph type="title"/>
          </p:nvPr>
        </p:nvSpPr>
        <p:spPr/>
        <p:txBody>
          <a:bodyPr/>
          <a:lstStyle/>
          <a:p>
            <a:r>
              <a:rPr lang="en-US" dirty="0"/>
              <a:t>C++ Inline Functions in class</a:t>
            </a:r>
            <a:endParaRPr lang="en-PK" dirty="0"/>
          </a:p>
        </p:txBody>
      </p:sp>
      <p:sp>
        <p:nvSpPr>
          <p:cNvPr id="9" name="TextBox 8">
            <a:extLst>
              <a:ext uri="{FF2B5EF4-FFF2-40B4-BE49-F238E27FC236}">
                <a16:creationId xmlns:a16="http://schemas.microsoft.com/office/drawing/2014/main" id="{692C70E8-C26C-4612-A539-6290C40093F8}"/>
              </a:ext>
            </a:extLst>
          </p:cNvPr>
          <p:cNvSpPr txBox="1"/>
          <p:nvPr/>
        </p:nvSpPr>
        <p:spPr>
          <a:xfrm>
            <a:off x="2592925" y="1859339"/>
            <a:ext cx="6196818" cy="2862322"/>
          </a:xfrm>
          <a:prstGeom prst="rect">
            <a:avLst/>
          </a:prstGeom>
          <a:noFill/>
        </p:spPr>
        <p:txBody>
          <a:bodyPr wrap="square">
            <a:spAutoFit/>
          </a:bodyPr>
          <a:lstStyle/>
          <a:p>
            <a:r>
              <a:rPr lang="en-US" dirty="0"/>
              <a:t>class S</a:t>
            </a:r>
          </a:p>
          <a:p>
            <a:r>
              <a:rPr lang="en-US" dirty="0"/>
              <a:t>{</a:t>
            </a:r>
          </a:p>
          <a:p>
            <a:pPr lvl="1"/>
            <a:r>
              <a:rPr lang="en-US" dirty="0"/>
              <a:t>public:</a:t>
            </a:r>
          </a:p>
          <a:p>
            <a:pPr lvl="1"/>
            <a:r>
              <a:rPr lang="en-US" dirty="0"/>
              <a:t>    int square(int s); // declare the function</a:t>
            </a:r>
          </a:p>
          <a:p>
            <a:r>
              <a:rPr lang="en-US" dirty="0"/>
              <a:t>};</a:t>
            </a:r>
          </a:p>
          <a:p>
            <a:r>
              <a:rPr lang="en-US" dirty="0"/>
              <a:t>  </a:t>
            </a:r>
          </a:p>
          <a:p>
            <a:r>
              <a:rPr lang="en-US" dirty="0"/>
              <a:t>inline int S::square(int s) // use inline prefix</a:t>
            </a:r>
          </a:p>
          <a:p>
            <a:r>
              <a:rPr lang="en-US" dirty="0"/>
              <a:t>{</a:t>
            </a:r>
          </a:p>
          <a:p>
            <a:r>
              <a:rPr lang="en-US" dirty="0"/>
              <a:t>  </a:t>
            </a:r>
          </a:p>
          <a:p>
            <a:r>
              <a:rPr lang="en-US" dirty="0"/>
              <a:t>}</a:t>
            </a:r>
            <a:endParaRPr lang="en-PK" dirty="0"/>
          </a:p>
        </p:txBody>
      </p:sp>
    </p:spTree>
    <p:extLst>
      <p:ext uri="{BB962C8B-B14F-4D97-AF65-F5344CB8AC3E}">
        <p14:creationId xmlns:p14="http://schemas.microsoft.com/office/powerpoint/2010/main" val="4175979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variables</a:t>
            </a:r>
          </a:p>
        </p:txBody>
      </p:sp>
      <p:sp>
        <p:nvSpPr>
          <p:cNvPr id="3" name="Content Placeholder 2"/>
          <p:cNvSpPr>
            <a:spLocks noGrp="1"/>
          </p:cNvSpPr>
          <p:nvPr>
            <p:ph idx="1"/>
          </p:nvPr>
        </p:nvSpPr>
        <p:spPr/>
        <p:txBody>
          <a:bodyPr/>
          <a:lstStyle/>
          <a:p>
            <a:r>
              <a:rPr lang="en-US" b="1" dirty="0"/>
              <a:t>Static variables in a Function</a:t>
            </a:r>
            <a:r>
              <a:rPr lang="en-US" dirty="0"/>
              <a:t>: When a variable is declared as static, space for </a:t>
            </a:r>
            <a:r>
              <a:rPr lang="en-US" b="1" dirty="0"/>
              <a:t>it gets allocated for the lifetime of the program</a:t>
            </a:r>
            <a:r>
              <a:rPr lang="en-US" dirty="0"/>
              <a:t>. Even if the function is called multiple times, space for the static variable is allocated only once and the value of variable in the previous call gets carried through the next function call. </a:t>
            </a:r>
          </a:p>
        </p:txBody>
      </p:sp>
    </p:spTree>
    <p:extLst>
      <p:ext uri="{BB962C8B-B14F-4D97-AF65-F5344CB8AC3E}">
        <p14:creationId xmlns:p14="http://schemas.microsoft.com/office/powerpoint/2010/main" val="563454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a:t>
            </a:r>
            <a:r>
              <a:rPr lang="en-US" dirty="0"/>
              <a:t> Member Functions</a:t>
            </a:r>
          </a:p>
        </p:txBody>
      </p:sp>
      <p:sp>
        <p:nvSpPr>
          <p:cNvPr id="3" name="Content Placeholder 2"/>
          <p:cNvSpPr>
            <a:spLocks noGrp="1"/>
          </p:cNvSpPr>
          <p:nvPr>
            <p:ph idx="1"/>
          </p:nvPr>
        </p:nvSpPr>
        <p:spPr>
          <a:xfrm>
            <a:off x="2589212" y="2133599"/>
            <a:ext cx="8915400" cy="4433455"/>
          </a:xfrm>
        </p:spPr>
        <p:txBody>
          <a:bodyPr>
            <a:normAutofit/>
          </a:bodyPr>
          <a:lstStyle/>
          <a:p>
            <a:r>
              <a:rPr lang="en-US" dirty="0"/>
              <a:t>A </a:t>
            </a:r>
            <a:r>
              <a:rPr lang="en-US" dirty="0" err="1"/>
              <a:t>const</a:t>
            </a:r>
            <a:r>
              <a:rPr lang="en-US" dirty="0"/>
              <a:t> member function guarantees that it will never modify any of its class’s member data.</a:t>
            </a:r>
          </a:p>
          <a:p>
            <a:pPr marL="400050" lvl="1" indent="0">
              <a:buNone/>
            </a:pPr>
            <a:r>
              <a:rPr lang="en-US" dirty="0">
                <a:latin typeface="MacUSADigital-Regular"/>
              </a:rPr>
              <a:t>class </a:t>
            </a:r>
            <a:r>
              <a:rPr lang="en-US" dirty="0" err="1">
                <a:latin typeface="MacUSADigital-Regular"/>
              </a:rPr>
              <a:t>aClass</a:t>
            </a:r>
            <a:endParaRPr lang="en-US" dirty="0">
              <a:latin typeface="MacUSADigital-Regular"/>
            </a:endParaRPr>
          </a:p>
          <a:p>
            <a:pPr marL="400050" lvl="1" indent="0">
              <a:buNone/>
            </a:pPr>
            <a:r>
              <a:rPr lang="en-US" dirty="0">
                <a:latin typeface="MacUSADigital-Regular"/>
              </a:rPr>
              <a:t>{</a:t>
            </a:r>
          </a:p>
          <a:p>
            <a:pPr marL="400050" lvl="1" indent="0">
              <a:buNone/>
            </a:pPr>
            <a:r>
              <a:rPr lang="en-US" dirty="0">
                <a:latin typeface="MacUSADigital-Regular"/>
              </a:rPr>
              <a:t>private:</a:t>
            </a:r>
          </a:p>
          <a:p>
            <a:pPr marL="400050" lvl="1" indent="0">
              <a:buNone/>
            </a:pPr>
            <a:r>
              <a:rPr lang="en-US" dirty="0" err="1">
                <a:latin typeface="MacUSADigital-Regular"/>
              </a:rPr>
              <a:t>int</a:t>
            </a:r>
            <a:r>
              <a:rPr lang="en-US" dirty="0">
                <a:latin typeface="MacUSADigital-Regular"/>
              </a:rPr>
              <a:t> alpha;</a:t>
            </a:r>
          </a:p>
          <a:p>
            <a:pPr marL="400050" lvl="1" indent="0">
              <a:buNone/>
            </a:pPr>
            <a:r>
              <a:rPr lang="en-US" dirty="0">
                <a:latin typeface="MacUSADigital-Regular"/>
              </a:rPr>
              <a:t>public:</a:t>
            </a:r>
          </a:p>
          <a:p>
            <a:pPr marL="400050" lvl="1" indent="0">
              <a:buNone/>
            </a:pPr>
            <a:r>
              <a:rPr lang="en-US" dirty="0">
                <a:latin typeface="MacUSADigital-Regular"/>
              </a:rPr>
              <a:t>void </a:t>
            </a:r>
            <a:r>
              <a:rPr lang="en-US" dirty="0" err="1">
                <a:latin typeface="MacUSADigital-Regular"/>
              </a:rPr>
              <a:t>nonFunc</a:t>
            </a:r>
            <a:r>
              <a:rPr lang="en-US" dirty="0">
                <a:latin typeface="MacUSADigital-Regular"/>
              </a:rPr>
              <a:t>() //non-</a:t>
            </a:r>
            <a:r>
              <a:rPr lang="en-US" dirty="0" err="1">
                <a:latin typeface="MacUSADigital-Regular"/>
              </a:rPr>
              <a:t>const</a:t>
            </a:r>
            <a:r>
              <a:rPr lang="en-US" dirty="0">
                <a:latin typeface="MacUSADigital-Regular"/>
              </a:rPr>
              <a:t> member function</a:t>
            </a:r>
          </a:p>
          <a:p>
            <a:pPr marL="400050" lvl="1" indent="0">
              <a:buNone/>
            </a:pPr>
            <a:r>
              <a:rPr lang="en-US" dirty="0">
                <a:latin typeface="MacUSADigital-Regular"/>
              </a:rPr>
              <a:t>{ alpha = 99; } //OK</a:t>
            </a:r>
          </a:p>
          <a:p>
            <a:pPr marL="400050" lvl="1" indent="0">
              <a:buNone/>
            </a:pPr>
            <a:r>
              <a:rPr lang="en-US" dirty="0">
                <a:latin typeface="MacUSADigital-Regular"/>
              </a:rPr>
              <a:t>void </a:t>
            </a:r>
            <a:r>
              <a:rPr lang="en-US" dirty="0" err="1">
                <a:latin typeface="MacUSADigital-Regular"/>
              </a:rPr>
              <a:t>conFunc</a:t>
            </a:r>
            <a:r>
              <a:rPr lang="en-US" dirty="0">
                <a:latin typeface="MacUSADigital-Regular"/>
              </a:rPr>
              <a:t>() </a:t>
            </a:r>
            <a:r>
              <a:rPr lang="en-US" dirty="0" err="1">
                <a:latin typeface="MacUSADigital-Regular"/>
              </a:rPr>
              <a:t>const</a:t>
            </a:r>
            <a:r>
              <a:rPr lang="en-US" dirty="0">
                <a:latin typeface="MacUSADigital-Regular"/>
              </a:rPr>
              <a:t> //</a:t>
            </a:r>
            <a:r>
              <a:rPr lang="en-US" dirty="0" err="1">
                <a:latin typeface="MacUSADigital-Regular"/>
              </a:rPr>
              <a:t>const</a:t>
            </a:r>
            <a:r>
              <a:rPr lang="en-US" dirty="0">
                <a:latin typeface="MacUSADigital-Regular"/>
              </a:rPr>
              <a:t> member function</a:t>
            </a:r>
          </a:p>
          <a:p>
            <a:pPr marL="400050" lvl="1" indent="0">
              <a:buNone/>
            </a:pPr>
            <a:r>
              <a:rPr lang="en-US" dirty="0">
                <a:latin typeface="MacUSADigital-Regular"/>
              </a:rPr>
              <a:t>{ alpha = 99; } //ERROR: can’t modify a member</a:t>
            </a:r>
          </a:p>
          <a:p>
            <a:pPr marL="400050" lvl="1" indent="0">
              <a:buNone/>
            </a:pPr>
            <a:r>
              <a:rPr lang="en-US" dirty="0">
                <a:latin typeface="MacUSADigital-Regular"/>
              </a:rPr>
              <a:t>};</a:t>
            </a:r>
            <a:endParaRPr lang="en-US" dirty="0"/>
          </a:p>
        </p:txBody>
      </p:sp>
    </p:spTree>
    <p:extLst>
      <p:ext uri="{BB962C8B-B14F-4D97-AF65-F5344CB8AC3E}">
        <p14:creationId xmlns:p14="http://schemas.microsoft.com/office/powerpoint/2010/main" val="34239803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937163" y="349701"/>
            <a:ext cx="6096000" cy="6186309"/>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#include &lt;</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iostream</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&gt;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#include &lt;string&gt;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using namespace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std</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void demo()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US" sz="1800" b="0" i="0" u="none" strike="noStrike" kern="1200" cap="none" spc="0" normalizeH="0" baseline="0" noProof="0" dirty="0">
                <a:ln>
                  <a:noFill/>
                </a:ln>
                <a:solidFill>
                  <a:srgbClr val="FF0000"/>
                </a:solidFill>
                <a:effectLst/>
                <a:uLnTx/>
                <a:uFillTx/>
                <a:latin typeface="Century Gothic" panose="020B0502020202020204"/>
                <a:ea typeface="+mn-ea"/>
                <a:cs typeface="+mn-cs"/>
              </a:rPr>
              <a:t>// static variable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static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int</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count = 0;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cout</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&lt;&lt; count &lt;&lt; " ";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US" sz="1800" b="0" i="0" u="none" strike="noStrike" kern="1200" cap="none" spc="0" normalizeH="0" baseline="0" noProof="0" dirty="0">
                <a:ln>
                  <a:noFill/>
                </a:ln>
                <a:solidFill>
                  <a:srgbClr val="FF0000"/>
                </a:solidFill>
                <a:effectLst/>
                <a:uLnTx/>
                <a:uFillTx/>
                <a:latin typeface="Century Gothic" panose="020B0502020202020204"/>
                <a:ea typeface="+mn-ea"/>
                <a:cs typeface="+mn-cs"/>
              </a:rPr>
              <a:t>// value is updated and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entury Gothic" panose="020B0502020202020204"/>
                <a:ea typeface="+mn-ea"/>
                <a:cs typeface="+mn-cs"/>
              </a:rPr>
              <a:t>    // will be carried to next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FF0000"/>
                </a:solidFill>
                <a:effectLst/>
                <a:uLnTx/>
                <a:uFillTx/>
                <a:latin typeface="Century Gothic" panose="020B0502020202020204"/>
                <a:ea typeface="+mn-ea"/>
                <a:cs typeface="+mn-cs"/>
              </a:rPr>
              <a:t>    // function calls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count++;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int</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main()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for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int</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i</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=0;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i</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&lt;5; </a:t>
            </a:r>
            <a:r>
              <a:rPr kumimoji="0" lang="en-US" sz="1800" b="0" i="0" u="none" strike="noStrike" kern="1200" cap="none" spc="0" normalizeH="0" baseline="0" noProof="0" dirty="0" err="1">
                <a:ln>
                  <a:noFill/>
                </a:ln>
                <a:solidFill>
                  <a:prstClr val="black"/>
                </a:solidFill>
                <a:effectLst/>
                <a:uLnTx/>
                <a:uFillTx/>
                <a:latin typeface="Century Gothic" panose="020B0502020202020204"/>
                <a:ea typeface="+mn-ea"/>
                <a:cs typeface="+mn-cs"/>
              </a:rPr>
              <a:t>i</a:t>
            </a: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demo();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return 0;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 </a:t>
            </a:r>
          </a:p>
        </p:txBody>
      </p:sp>
      <p:sp>
        <p:nvSpPr>
          <p:cNvPr id="8" name="Rectangle 7"/>
          <p:cNvSpPr/>
          <p:nvPr/>
        </p:nvSpPr>
        <p:spPr>
          <a:xfrm>
            <a:off x="8312727" y="1886680"/>
            <a:ext cx="3546764"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rPr>
              <a:t>Output:</a:t>
            </a:r>
          </a:p>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Century Gothic" panose="020B0502020202020204"/>
                <a:ea typeface="+mn-ea"/>
                <a:cs typeface="+mn-cs"/>
              </a:rPr>
              <a:t>0 1 2 3 4 </a:t>
            </a:r>
          </a:p>
        </p:txBody>
      </p:sp>
    </p:spTree>
    <p:extLst>
      <p:ext uri="{BB962C8B-B14F-4D97-AF65-F5344CB8AC3E}">
        <p14:creationId xmlns:p14="http://schemas.microsoft.com/office/powerpoint/2010/main" val="27999238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US" dirty="0"/>
              <a:t>You can see in the above program that the variable count is declared as static. So, its value is carried through the function calls. The variable count is not getting initialized for every time the function is called.</a:t>
            </a:r>
          </a:p>
        </p:txBody>
      </p:sp>
    </p:spTree>
    <p:extLst>
      <p:ext uri="{BB962C8B-B14F-4D97-AF65-F5344CB8AC3E}">
        <p14:creationId xmlns:p14="http://schemas.microsoft.com/office/powerpoint/2010/main" val="5770325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Static Class members</a:t>
            </a:r>
          </a:p>
        </p:txBody>
      </p:sp>
      <p:sp>
        <p:nvSpPr>
          <p:cNvPr id="3" name="Content Placeholder 2"/>
          <p:cNvSpPr>
            <a:spLocks noGrp="1"/>
          </p:cNvSpPr>
          <p:nvPr>
            <p:ph idx="1"/>
          </p:nvPr>
        </p:nvSpPr>
        <p:spPr>
          <a:xfrm>
            <a:off x="2589212" y="1413164"/>
            <a:ext cx="8915400" cy="5029200"/>
          </a:xfrm>
        </p:spPr>
        <p:txBody>
          <a:bodyPr>
            <a:normAutofit/>
          </a:bodyPr>
          <a:lstStyle/>
          <a:p>
            <a:r>
              <a:rPr lang="en-US" dirty="0"/>
              <a:t>If a data item in a class is declared as static, only one such item is created for the entire class, no matter how many objects there are.</a:t>
            </a:r>
          </a:p>
          <a:p>
            <a:r>
              <a:rPr lang="en-US" dirty="0"/>
              <a:t>A static data item is useful when all objects of the same class must share a common item of information.</a:t>
            </a:r>
          </a:p>
          <a:p>
            <a:r>
              <a:rPr lang="en-US" dirty="0"/>
              <a:t>It continues to exist even if there are no objects of the class.</a:t>
            </a:r>
          </a:p>
          <a:p>
            <a:r>
              <a:rPr lang="en-US" dirty="0"/>
              <a:t>Static class member data is used to share information among the objects of a class.</a:t>
            </a:r>
          </a:p>
          <a:p>
            <a:r>
              <a:rPr lang="en-US" dirty="0"/>
              <a:t>Static member data requires an unusual format. Ordinary variables are usually declared (the compiler is told about their name and type) and defined (the compiler sets aside memory to hold the variable) in the same statement.</a:t>
            </a:r>
          </a:p>
          <a:p>
            <a:r>
              <a:rPr lang="en-US" dirty="0"/>
              <a:t>Static member data, on the other hand, requires two separate statements. The variable’s declaration appears in the class definition, but the variable is actually defined outside the class, in much the same way as a global variable.</a:t>
            </a:r>
          </a:p>
        </p:txBody>
      </p:sp>
    </p:spTree>
    <p:extLst>
      <p:ext uri="{BB962C8B-B14F-4D97-AF65-F5344CB8AC3E}">
        <p14:creationId xmlns:p14="http://schemas.microsoft.com/office/powerpoint/2010/main" val="26108945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3491345" y="362373"/>
            <a:ext cx="5851063" cy="6297623"/>
          </a:xfrm>
          <a:prstGeom prst="rect">
            <a:avLst/>
          </a:prstGeom>
        </p:spPr>
      </p:pic>
    </p:spTree>
    <p:extLst>
      <p:ext uri="{BB962C8B-B14F-4D97-AF65-F5344CB8AC3E}">
        <p14:creationId xmlns:p14="http://schemas.microsoft.com/office/powerpoint/2010/main" val="27117969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EC0C-9D8E-411F-95CE-816B2EB9AD24}"/>
              </a:ext>
            </a:extLst>
          </p:cNvPr>
          <p:cNvSpPr>
            <a:spLocks noGrp="1"/>
          </p:cNvSpPr>
          <p:nvPr>
            <p:ph type="title"/>
          </p:nvPr>
        </p:nvSpPr>
        <p:spPr/>
        <p:txBody>
          <a:bodyPr/>
          <a:lstStyle/>
          <a:p>
            <a:r>
              <a:rPr lang="en-US" dirty="0"/>
              <a:t>Static Data Members in C++</a:t>
            </a:r>
            <a:endParaRPr lang="en-PK" dirty="0"/>
          </a:p>
        </p:txBody>
      </p:sp>
      <p:sp>
        <p:nvSpPr>
          <p:cNvPr id="3" name="Content Placeholder 2">
            <a:extLst>
              <a:ext uri="{FF2B5EF4-FFF2-40B4-BE49-F238E27FC236}">
                <a16:creationId xmlns:a16="http://schemas.microsoft.com/office/drawing/2014/main" id="{C2DBC127-E2FD-4462-8AAD-064022101521}"/>
              </a:ext>
            </a:extLst>
          </p:cNvPr>
          <p:cNvSpPr>
            <a:spLocks noGrp="1"/>
          </p:cNvSpPr>
          <p:nvPr>
            <p:ph idx="1"/>
          </p:nvPr>
        </p:nvSpPr>
        <p:spPr>
          <a:xfrm>
            <a:off x="1800665" y="2133600"/>
            <a:ext cx="9703947" cy="3777622"/>
          </a:xfrm>
        </p:spPr>
        <p:txBody>
          <a:bodyPr/>
          <a:lstStyle/>
          <a:p>
            <a:pPr algn="just"/>
            <a:r>
              <a:rPr lang="en-US" b="0" i="0" dirty="0">
                <a:solidFill>
                  <a:srgbClr val="000000"/>
                </a:solidFill>
                <a:effectLst/>
                <a:latin typeface="Arial" panose="020B0604020202020204" pitchFamily="34" charset="0"/>
              </a:rPr>
              <a:t>Static data members are class members that are declared using the static keyword. There is only one copy of the static data member in the class, even if there are many class objects. This is because all the objects share the static data member. The static data member is always initialized to zero when the first class object is created.</a:t>
            </a:r>
          </a:p>
          <a:p>
            <a:pPr algn="just"/>
            <a:endParaRPr lang="en-PK" dirty="0"/>
          </a:p>
        </p:txBody>
      </p:sp>
    </p:spTree>
    <p:extLst>
      <p:ext uri="{BB962C8B-B14F-4D97-AF65-F5344CB8AC3E}">
        <p14:creationId xmlns:p14="http://schemas.microsoft.com/office/powerpoint/2010/main" val="15750087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EC0C-9D8E-411F-95CE-816B2EB9AD24}"/>
              </a:ext>
            </a:extLst>
          </p:cNvPr>
          <p:cNvSpPr>
            <a:spLocks noGrp="1"/>
          </p:cNvSpPr>
          <p:nvPr>
            <p:ph type="title"/>
          </p:nvPr>
        </p:nvSpPr>
        <p:spPr>
          <a:xfrm>
            <a:off x="2496457" y="0"/>
            <a:ext cx="8911687" cy="1280890"/>
          </a:xfrm>
        </p:spPr>
        <p:txBody>
          <a:bodyPr/>
          <a:lstStyle/>
          <a:p>
            <a:r>
              <a:rPr lang="en-US" dirty="0"/>
              <a:t>Static Data Members in C++</a:t>
            </a:r>
            <a:endParaRPr lang="en-PK" dirty="0"/>
          </a:p>
        </p:txBody>
      </p:sp>
      <p:sp>
        <p:nvSpPr>
          <p:cNvPr id="8" name="TextBox 7">
            <a:extLst>
              <a:ext uri="{FF2B5EF4-FFF2-40B4-BE49-F238E27FC236}">
                <a16:creationId xmlns:a16="http://schemas.microsoft.com/office/drawing/2014/main" id="{C3835BA3-072E-419F-9447-13510EA2E18A}"/>
              </a:ext>
            </a:extLst>
          </p:cNvPr>
          <p:cNvSpPr txBox="1"/>
          <p:nvPr/>
        </p:nvSpPr>
        <p:spPr>
          <a:xfrm>
            <a:off x="1583397" y="840935"/>
            <a:ext cx="5844345" cy="6186309"/>
          </a:xfrm>
          <a:prstGeom prst="rect">
            <a:avLst/>
          </a:prstGeom>
          <a:noFill/>
        </p:spPr>
        <p:txBody>
          <a:bodyPr wrap="square">
            <a:spAutoFit/>
          </a:bodyPr>
          <a:lstStyle/>
          <a:p>
            <a:r>
              <a:rPr lang="en-US" dirty="0"/>
              <a:t>#include &lt;iostream&gt;</a:t>
            </a:r>
          </a:p>
          <a:p>
            <a:r>
              <a:rPr lang="en-US" dirty="0"/>
              <a:t>#include&lt;string.h&gt;</a:t>
            </a:r>
          </a:p>
          <a:p>
            <a:r>
              <a:rPr lang="en-US" dirty="0"/>
              <a:t>using namespace std;</a:t>
            </a:r>
          </a:p>
          <a:p>
            <a:r>
              <a:rPr lang="en-US" dirty="0"/>
              <a:t>class Student {</a:t>
            </a:r>
          </a:p>
          <a:p>
            <a:r>
              <a:rPr lang="en-US" dirty="0"/>
              <a:t>   private:</a:t>
            </a:r>
          </a:p>
          <a:p>
            <a:r>
              <a:rPr lang="en-US" dirty="0"/>
              <a:t>   int </a:t>
            </a:r>
            <a:r>
              <a:rPr lang="en-US" dirty="0" err="1"/>
              <a:t>rollNo</a:t>
            </a:r>
            <a:r>
              <a:rPr lang="en-US" dirty="0"/>
              <a:t>;</a:t>
            </a:r>
          </a:p>
          <a:p>
            <a:r>
              <a:rPr lang="en-US" dirty="0"/>
              <a:t>   char name[10];</a:t>
            </a:r>
          </a:p>
          <a:p>
            <a:r>
              <a:rPr lang="en-US" dirty="0"/>
              <a:t>   int marks;</a:t>
            </a:r>
          </a:p>
          <a:p>
            <a:r>
              <a:rPr lang="en-US" dirty="0"/>
              <a:t>Public:</a:t>
            </a:r>
          </a:p>
          <a:p>
            <a:r>
              <a:rPr lang="en-US" dirty="0"/>
              <a:t>   static int </a:t>
            </a:r>
            <a:r>
              <a:rPr lang="en-US" dirty="0" err="1"/>
              <a:t>objectCount</a:t>
            </a:r>
            <a:r>
              <a:rPr lang="en-US" dirty="0"/>
              <a:t>;</a:t>
            </a:r>
          </a:p>
          <a:p>
            <a:r>
              <a:rPr lang="en-US" dirty="0"/>
              <a:t>public:  </a:t>
            </a:r>
          </a:p>
          <a:p>
            <a:r>
              <a:rPr lang="en-US" dirty="0"/>
              <a:t> Student() {</a:t>
            </a:r>
          </a:p>
          <a:p>
            <a:r>
              <a:rPr lang="en-US" dirty="0"/>
              <a:t>      </a:t>
            </a:r>
            <a:r>
              <a:rPr lang="en-US" dirty="0" err="1"/>
              <a:t>objectCount</a:t>
            </a:r>
            <a:r>
              <a:rPr lang="en-US" dirty="0"/>
              <a:t>++;</a:t>
            </a:r>
          </a:p>
          <a:p>
            <a:r>
              <a:rPr lang="en-US" dirty="0"/>
              <a:t>   }</a:t>
            </a:r>
          </a:p>
          <a:p>
            <a:r>
              <a:rPr lang="en-US" dirty="0"/>
              <a:t>   void </a:t>
            </a:r>
            <a:r>
              <a:rPr lang="en-US" dirty="0" err="1"/>
              <a:t>getdata</a:t>
            </a:r>
            <a:r>
              <a:rPr lang="en-US" dirty="0"/>
              <a:t>() {</a:t>
            </a:r>
          </a:p>
          <a:p>
            <a:r>
              <a:rPr lang="en-US" dirty="0"/>
              <a:t>      </a:t>
            </a:r>
            <a:r>
              <a:rPr lang="en-US" dirty="0" err="1"/>
              <a:t>cout</a:t>
            </a:r>
            <a:r>
              <a:rPr lang="en-US" dirty="0"/>
              <a:t> &lt;&lt; "Enter roll number: "&lt;&lt;</a:t>
            </a:r>
            <a:r>
              <a:rPr lang="en-US" dirty="0" err="1"/>
              <a:t>endl</a:t>
            </a:r>
            <a:r>
              <a:rPr lang="en-US" dirty="0"/>
              <a:t>;</a:t>
            </a:r>
          </a:p>
          <a:p>
            <a:r>
              <a:rPr lang="en-US" dirty="0"/>
              <a:t>      </a:t>
            </a:r>
            <a:r>
              <a:rPr lang="en-US" dirty="0" err="1"/>
              <a:t>cin</a:t>
            </a:r>
            <a:r>
              <a:rPr lang="en-US" dirty="0"/>
              <a:t> &gt;&gt; </a:t>
            </a:r>
            <a:r>
              <a:rPr lang="en-US" dirty="0" err="1"/>
              <a:t>rollNo</a:t>
            </a:r>
            <a:r>
              <a:rPr lang="en-US" dirty="0"/>
              <a:t>;</a:t>
            </a:r>
          </a:p>
          <a:p>
            <a:r>
              <a:rPr lang="en-US" dirty="0"/>
              <a:t>      </a:t>
            </a:r>
            <a:r>
              <a:rPr lang="en-US" dirty="0" err="1"/>
              <a:t>cout</a:t>
            </a:r>
            <a:r>
              <a:rPr lang="en-US" dirty="0"/>
              <a:t> &lt;&lt; "Enter name: "&lt;&lt;</a:t>
            </a:r>
            <a:r>
              <a:rPr lang="en-US" dirty="0" err="1"/>
              <a:t>endl</a:t>
            </a:r>
            <a:r>
              <a:rPr lang="en-US" dirty="0"/>
              <a:t>;</a:t>
            </a:r>
          </a:p>
          <a:p>
            <a:r>
              <a:rPr lang="en-US" dirty="0"/>
              <a:t>      </a:t>
            </a:r>
            <a:r>
              <a:rPr lang="en-US" dirty="0" err="1"/>
              <a:t>cin</a:t>
            </a:r>
            <a:r>
              <a:rPr lang="en-US" dirty="0"/>
              <a:t> &gt;&gt; name;</a:t>
            </a:r>
          </a:p>
          <a:p>
            <a:r>
              <a:rPr lang="en-US" dirty="0"/>
              <a:t>      </a:t>
            </a:r>
            <a:r>
              <a:rPr lang="en-US" dirty="0" err="1"/>
              <a:t>cout</a:t>
            </a:r>
            <a:r>
              <a:rPr lang="en-US" dirty="0"/>
              <a:t> &lt;&lt; "Enter marks: "&lt;&lt;</a:t>
            </a:r>
            <a:r>
              <a:rPr lang="en-US" dirty="0" err="1"/>
              <a:t>endl</a:t>
            </a:r>
            <a:r>
              <a:rPr lang="en-US" dirty="0"/>
              <a:t>;</a:t>
            </a:r>
          </a:p>
          <a:p>
            <a:r>
              <a:rPr lang="en-US" dirty="0"/>
              <a:t>      </a:t>
            </a:r>
            <a:r>
              <a:rPr lang="en-US" dirty="0" err="1"/>
              <a:t>cin</a:t>
            </a:r>
            <a:r>
              <a:rPr lang="en-US" dirty="0"/>
              <a:t> &gt;&gt; marks;</a:t>
            </a:r>
          </a:p>
          <a:p>
            <a:r>
              <a:rPr lang="en-US" dirty="0"/>
              <a:t>   }</a:t>
            </a:r>
            <a:endParaRPr lang="en-PK" dirty="0"/>
          </a:p>
        </p:txBody>
      </p:sp>
      <p:sp>
        <p:nvSpPr>
          <p:cNvPr id="10" name="TextBox 9">
            <a:extLst>
              <a:ext uri="{FF2B5EF4-FFF2-40B4-BE49-F238E27FC236}">
                <a16:creationId xmlns:a16="http://schemas.microsoft.com/office/drawing/2014/main" id="{F4BD0281-0220-495C-B909-3EFEBF3FF594}"/>
              </a:ext>
            </a:extLst>
          </p:cNvPr>
          <p:cNvSpPr txBox="1"/>
          <p:nvPr/>
        </p:nvSpPr>
        <p:spPr>
          <a:xfrm>
            <a:off x="6347655" y="107755"/>
            <a:ext cx="5844345" cy="6740307"/>
          </a:xfrm>
          <a:prstGeom prst="rect">
            <a:avLst/>
          </a:prstGeom>
          <a:noFill/>
        </p:spPr>
        <p:txBody>
          <a:bodyPr wrap="square">
            <a:spAutoFit/>
          </a:bodyPr>
          <a:lstStyle/>
          <a:p>
            <a:endParaRPr lang="en-US" dirty="0"/>
          </a:p>
          <a:p>
            <a:endParaRPr lang="en-US" dirty="0"/>
          </a:p>
          <a:p>
            <a:r>
              <a:rPr lang="en-US" dirty="0"/>
              <a:t>   void </a:t>
            </a:r>
            <a:r>
              <a:rPr lang="en-US" dirty="0" err="1"/>
              <a:t>putdata</a:t>
            </a:r>
            <a:r>
              <a:rPr lang="en-US" dirty="0"/>
              <a:t>() {</a:t>
            </a:r>
          </a:p>
          <a:p>
            <a:r>
              <a:rPr lang="en-US" dirty="0"/>
              <a:t>      </a:t>
            </a:r>
            <a:r>
              <a:rPr lang="en-US" dirty="0" err="1"/>
              <a:t>cout</a:t>
            </a:r>
            <a:r>
              <a:rPr lang="en-US" dirty="0"/>
              <a:t>&lt;&lt;"Roll Number = "&lt;&lt; </a:t>
            </a:r>
            <a:r>
              <a:rPr lang="en-US" dirty="0" err="1"/>
              <a:t>rollNo</a:t>
            </a:r>
            <a:r>
              <a:rPr lang="en-US" dirty="0"/>
              <a:t> &lt;&lt;</a:t>
            </a:r>
            <a:r>
              <a:rPr lang="en-US" dirty="0" err="1"/>
              <a:t>endl</a:t>
            </a:r>
            <a:r>
              <a:rPr lang="en-US" dirty="0"/>
              <a:t>;</a:t>
            </a:r>
          </a:p>
          <a:p>
            <a:r>
              <a:rPr lang="en-US" dirty="0"/>
              <a:t>      </a:t>
            </a:r>
            <a:r>
              <a:rPr lang="en-US" dirty="0" err="1"/>
              <a:t>cout</a:t>
            </a:r>
            <a:r>
              <a:rPr lang="en-US" dirty="0"/>
              <a:t>&lt;&lt;"Name = "&lt;&lt; name &lt;&lt;</a:t>
            </a:r>
            <a:r>
              <a:rPr lang="en-US" dirty="0" err="1"/>
              <a:t>endl</a:t>
            </a:r>
            <a:r>
              <a:rPr lang="en-US" dirty="0"/>
              <a:t>;</a:t>
            </a:r>
          </a:p>
          <a:p>
            <a:r>
              <a:rPr lang="en-US" dirty="0"/>
              <a:t>      </a:t>
            </a:r>
            <a:r>
              <a:rPr lang="en-US" dirty="0" err="1"/>
              <a:t>cout</a:t>
            </a:r>
            <a:r>
              <a:rPr lang="en-US" dirty="0"/>
              <a:t>&lt;&lt;"Marks = "&lt;&lt; marks &lt;&lt;</a:t>
            </a:r>
            <a:r>
              <a:rPr lang="en-US" dirty="0" err="1"/>
              <a:t>endl</a:t>
            </a:r>
            <a:r>
              <a:rPr lang="en-US" dirty="0"/>
              <a:t>;</a:t>
            </a:r>
          </a:p>
          <a:p>
            <a:r>
              <a:rPr lang="en-US" dirty="0"/>
              <a:t>      </a:t>
            </a:r>
            <a:r>
              <a:rPr lang="en-US" dirty="0" err="1"/>
              <a:t>cout</a:t>
            </a:r>
            <a:r>
              <a:rPr lang="en-US" dirty="0"/>
              <a:t>&lt;&lt;</a:t>
            </a:r>
            <a:r>
              <a:rPr lang="en-US" dirty="0" err="1"/>
              <a:t>endl</a:t>
            </a:r>
            <a:r>
              <a:rPr lang="en-US" dirty="0"/>
              <a:t>;</a:t>
            </a:r>
          </a:p>
          <a:p>
            <a:r>
              <a:rPr lang="en-US" dirty="0"/>
              <a:t>   }</a:t>
            </a:r>
          </a:p>
          <a:p>
            <a:r>
              <a:rPr lang="en-US" dirty="0"/>
              <a:t>};</a:t>
            </a:r>
          </a:p>
          <a:p>
            <a:r>
              <a:rPr lang="en-US" dirty="0"/>
              <a:t>int Student::</a:t>
            </a:r>
            <a:r>
              <a:rPr lang="en-US" dirty="0" err="1"/>
              <a:t>objectCount</a:t>
            </a:r>
            <a:r>
              <a:rPr lang="en-US" dirty="0"/>
              <a:t> = 0;</a:t>
            </a:r>
          </a:p>
          <a:p>
            <a:r>
              <a:rPr lang="en-US" dirty="0"/>
              <a:t>int main(void) {</a:t>
            </a:r>
          </a:p>
          <a:p>
            <a:r>
              <a:rPr lang="en-US" b="1" dirty="0"/>
              <a:t>   Student s1;</a:t>
            </a:r>
          </a:p>
          <a:p>
            <a:r>
              <a:rPr lang="en-US" dirty="0"/>
              <a:t>   s1.getdata();</a:t>
            </a:r>
          </a:p>
          <a:p>
            <a:r>
              <a:rPr lang="en-US" dirty="0"/>
              <a:t>   s1.putdata();</a:t>
            </a:r>
          </a:p>
          <a:p>
            <a:r>
              <a:rPr lang="en-US" dirty="0"/>
              <a:t>  </a:t>
            </a:r>
            <a:r>
              <a:rPr lang="en-US" b="1" dirty="0"/>
              <a:t> Student s2;</a:t>
            </a:r>
          </a:p>
          <a:p>
            <a:endParaRPr lang="en-US" dirty="0"/>
          </a:p>
          <a:p>
            <a:r>
              <a:rPr lang="en-US" dirty="0"/>
              <a:t>   s2.getdata();</a:t>
            </a:r>
          </a:p>
          <a:p>
            <a:r>
              <a:rPr lang="en-US" dirty="0"/>
              <a:t>   s2.putdata();</a:t>
            </a:r>
          </a:p>
          <a:p>
            <a:r>
              <a:rPr lang="en-US" dirty="0"/>
              <a:t>   </a:t>
            </a:r>
            <a:r>
              <a:rPr lang="en-US" b="1" dirty="0"/>
              <a:t>Student s3;</a:t>
            </a:r>
          </a:p>
          <a:p>
            <a:r>
              <a:rPr lang="en-US" dirty="0"/>
              <a:t>   s3.getdata();</a:t>
            </a:r>
          </a:p>
          <a:p>
            <a:r>
              <a:rPr lang="en-US" dirty="0"/>
              <a:t>   s3.putdata();</a:t>
            </a:r>
          </a:p>
          <a:p>
            <a:r>
              <a:rPr lang="en-US" dirty="0"/>
              <a:t>   </a:t>
            </a:r>
            <a:r>
              <a:rPr lang="en-US" dirty="0" err="1"/>
              <a:t>cout</a:t>
            </a:r>
            <a:r>
              <a:rPr lang="en-US" dirty="0"/>
              <a:t> &lt;&lt; "Total objects created = " &lt;&lt; Student::</a:t>
            </a:r>
            <a:r>
              <a:rPr lang="en-US" dirty="0" err="1"/>
              <a:t>objectCount</a:t>
            </a:r>
            <a:r>
              <a:rPr lang="en-US" dirty="0"/>
              <a:t> &lt;&lt; </a:t>
            </a:r>
            <a:r>
              <a:rPr lang="en-US" dirty="0" err="1"/>
              <a:t>endl</a:t>
            </a:r>
            <a:r>
              <a:rPr lang="en-US" dirty="0"/>
              <a:t>;</a:t>
            </a:r>
          </a:p>
          <a:p>
            <a:r>
              <a:rPr lang="en-US" dirty="0"/>
              <a:t>}</a:t>
            </a:r>
            <a:endParaRPr lang="en-PK" dirty="0"/>
          </a:p>
        </p:txBody>
      </p:sp>
    </p:spTree>
    <p:extLst>
      <p:ext uri="{BB962C8B-B14F-4D97-AF65-F5344CB8AC3E}">
        <p14:creationId xmlns:p14="http://schemas.microsoft.com/office/powerpoint/2010/main" val="2638996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EC0C-9D8E-411F-95CE-816B2EB9AD24}"/>
              </a:ext>
            </a:extLst>
          </p:cNvPr>
          <p:cNvSpPr>
            <a:spLocks noGrp="1"/>
          </p:cNvSpPr>
          <p:nvPr>
            <p:ph type="title"/>
          </p:nvPr>
        </p:nvSpPr>
        <p:spPr/>
        <p:txBody>
          <a:bodyPr/>
          <a:lstStyle/>
          <a:p>
            <a:r>
              <a:rPr lang="en-US" dirty="0"/>
              <a:t>Static Data Members in C++</a:t>
            </a:r>
            <a:endParaRPr lang="en-PK" dirty="0"/>
          </a:p>
        </p:txBody>
      </p:sp>
      <p:sp>
        <p:nvSpPr>
          <p:cNvPr id="3" name="Content Placeholder 2">
            <a:extLst>
              <a:ext uri="{FF2B5EF4-FFF2-40B4-BE49-F238E27FC236}">
                <a16:creationId xmlns:a16="http://schemas.microsoft.com/office/drawing/2014/main" id="{C2DBC127-E2FD-4462-8AAD-064022101521}"/>
              </a:ext>
            </a:extLst>
          </p:cNvPr>
          <p:cNvSpPr>
            <a:spLocks noGrp="1"/>
          </p:cNvSpPr>
          <p:nvPr>
            <p:ph idx="1"/>
          </p:nvPr>
        </p:nvSpPr>
        <p:spPr>
          <a:xfrm>
            <a:off x="1800665" y="2133600"/>
            <a:ext cx="9703947" cy="3777622"/>
          </a:xfrm>
        </p:spPr>
        <p:txBody>
          <a:bodyPr/>
          <a:lstStyle/>
          <a:p>
            <a:pPr algn="just"/>
            <a:r>
              <a:rPr lang="en-US" b="0" i="0" dirty="0">
                <a:solidFill>
                  <a:srgbClr val="000000"/>
                </a:solidFill>
                <a:effectLst/>
                <a:latin typeface="Arial" panose="020B0604020202020204" pitchFamily="34" charset="0"/>
              </a:rPr>
              <a:t>Static data members are class members that are declared using static keywords. A static member has certain special characteristics. These are:</a:t>
            </a:r>
          </a:p>
          <a:p>
            <a:pPr algn="just"/>
            <a:endParaRPr lang="en-US" b="0" i="0" dirty="0">
              <a:solidFill>
                <a:srgbClr val="000000"/>
              </a:solidFill>
              <a:effectLst/>
              <a:latin typeface="Arial" panose="020B0604020202020204" pitchFamily="34" charset="0"/>
            </a:endParaRPr>
          </a:p>
          <a:p>
            <a:pPr lvl="1" algn="just"/>
            <a:r>
              <a:rPr lang="en-US" b="0" i="0" dirty="0">
                <a:solidFill>
                  <a:srgbClr val="000000"/>
                </a:solidFill>
                <a:effectLst/>
                <a:latin typeface="Arial" panose="020B0604020202020204" pitchFamily="34" charset="0"/>
              </a:rPr>
              <a:t>Only one copy of that member is created for the entire class and is shared by all the objects of that class, no matter how many objects are created.</a:t>
            </a:r>
          </a:p>
          <a:p>
            <a:pPr lvl="1" algn="just"/>
            <a:r>
              <a:rPr lang="en-US" b="0" i="0" dirty="0">
                <a:solidFill>
                  <a:srgbClr val="000000"/>
                </a:solidFill>
                <a:effectLst/>
                <a:latin typeface="Arial" panose="020B0604020202020204" pitchFamily="34" charset="0"/>
              </a:rPr>
              <a:t>It is initialized before any object of this class is being created, even before main starts.</a:t>
            </a:r>
          </a:p>
          <a:p>
            <a:pPr lvl="1" algn="just"/>
            <a:r>
              <a:rPr lang="en-US" b="0" i="0" dirty="0">
                <a:solidFill>
                  <a:srgbClr val="000000"/>
                </a:solidFill>
                <a:effectLst/>
                <a:latin typeface="Arial" panose="020B0604020202020204" pitchFamily="34" charset="0"/>
              </a:rPr>
              <a:t>It is visible only within the class, but its lifetime is the entire program</a:t>
            </a:r>
            <a:endParaRPr lang="en-PK" dirty="0"/>
          </a:p>
        </p:txBody>
      </p:sp>
    </p:spTree>
    <p:extLst>
      <p:ext uri="{BB962C8B-B14F-4D97-AF65-F5344CB8AC3E}">
        <p14:creationId xmlns:p14="http://schemas.microsoft.com/office/powerpoint/2010/main" val="17989336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EC0C-9D8E-411F-95CE-816B2EB9AD24}"/>
              </a:ext>
            </a:extLst>
          </p:cNvPr>
          <p:cNvSpPr>
            <a:spLocks noGrp="1"/>
          </p:cNvSpPr>
          <p:nvPr>
            <p:ph type="title"/>
          </p:nvPr>
        </p:nvSpPr>
        <p:spPr/>
        <p:txBody>
          <a:bodyPr/>
          <a:lstStyle/>
          <a:p>
            <a:r>
              <a:rPr lang="en-US" dirty="0"/>
              <a:t>Why we use Static variable</a:t>
            </a:r>
            <a:endParaRPr lang="en-PK" dirty="0"/>
          </a:p>
        </p:txBody>
      </p:sp>
      <p:sp>
        <p:nvSpPr>
          <p:cNvPr id="3" name="Content Placeholder 2">
            <a:extLst>
              <a:ext uri="{FF2B5EF4-FFF2-40B4-BE49-F238E27FC236}">
                <a16:creationId xmlns:a16="http://schemas.microsoft.com/office/drawing/2014/main" id="{C2DBC127-E2FD-4462-8AAD-064022101521}"/>
              </a:ext>
            </a:extLst>
          </p:cNvPr>
          <p:cNvSpPr>
            <a:spLocks noGrp="1"/>
          </p:cNvSpPr>
          <p:nvPr>
            <p:ph idx="1"/>
          </p:nvPr>
        </p:nvSpPr>
        <p:spPr>
          <a:xfrm>
            <a:off x="1800665" y="2133600"/>
            <a:ext cx="9703947" cy="3777622"/>
          </a:xfrm>
        </p:spPr>
        <p:txBody>
          <a:bodyPr/>
          <a:lstStyle/>
          <a:p>
            <a:pPr algn="just"/>
            <a:r>
              <a:rPr lang="en-US" b="0" i="0" dirty="0">
                <a:solidFill>
                  <a:srgbClr val="000000"/>
                </a:solidFill>
                <a:effectLst/>
                <a:latin typeface="Arial" panose="020B0604020202020204" pitchFamily="34" charset="0"/>
              </a:rPr>
              <a:t>In a road-racing game, for example, a race car might want to know how many other cars are still in the race. In this case a static variable count could be included as a member of the class. All the objects would have access to this variable. It would be the same variable for all of them; they would all see the same count.</a:t>
            </a:r>
            <a:endParaRPr lang="en-PK" dirty="0"/>
          </a:p>
        </p:txBody>
      </p:sp>
    </p:spTree>
    <p:extLst>
      <p:ext uri="{BB962C8B-B14F-4D97-AF65-F5344CB8AC3E}">
        <p14:creationId xmlns:p14="http://schemas.microsoft.com/office/powerpoint/2010/main" val="27637926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EC0C-9D8E-411F-95CE-816B2EB9AD24}"/>
              </a:ext>
            </a:extLst>
          </p:cNvPr>
          <p:cNvSpPr>
            <a:spLocks noGrp="1"/>
          </p:cNvSpPr>
          <p:nvPr>
            <p:ph type="title"/>
          </p:nvPr>
        </p:nvSpPr>
        <p:spPr>
          <a:xfrm>
            <a:off x="2592924" y="0"/>
            <a:ext cx="8911687" cy="1280890"/>
          </a:xfrm>
        </p:spPr>
        <p:txBody>
          <a:bodyPr/>
          <a:lstStyle/>
          <a:p>
            <a:r>
              <a:rPr lang="en-US" dirty="0"/>
              <a:t>Static Data Members in C++</a:t>
            </a:r>
            <a:endParaRPr lang="en-PK" dirty="0"/>
          </a:p>
        </p:txBody>
      </p:sp>
      <p:graphicFrame>
        <p:nvGraphicFramePr>
          <p:cNvPr id="8" name="Table 7">
            <a:extLst>
              <a:ext uri="{FF2B5EF4-FFF2-40B4-BE49-F238E27FC236}">
                <a16:creationId xmlns:a16="http://schemas.microsoft.com/office/drawing/2014/main" id="{8A32C5A4-9240-4A8B-8ABC-04F5B86CE503}"/>
              </a:ext>
            </a:extLst>
          </p:cNvPr>
          <p:cNvGraphicFramePr>
            <a:graphicFrameLocks noGrp="1"/>
          </p:cNvGraphicFramePr>
          <p:nvPr/>
        </p:nvGraphicFramePr>
        <p:xfrm>
          <a:off x="2771782" y="640445"/>
          <a:ext cx="7525767" cy="5068374"/>
        </p:xfrm>
        <a:graphic>
          <a:graphicData uri="http://schemas.openxmlformats.org/drawingml/2006/table">
            <a:tbl>
              <a:tblPr/>
              <a:tblGrid>
                <a:gridCol w="7525767">
                  <a:extLst>
                    <a:ext uri="{9D8B030D-6E8A-4147-A177-3AD203B41FA5}">
                      <a16:colId xmlns:a16="http://schemas.microsoft.com/office/drawing/2014/main" val="885010384"/>
                    </a:ext>
                  </a:extLst>
                </a:gridCol>
              </a:tblGrid>
              <a:tr h="3886200">
                <a:tc>
                  <a:txBody>
                    <a:bodyPr/>
                    <a:lstStyle/>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#include &lt;iostream&gt;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using namespace std;</a:t>
                      </a:r>
                    </a:p>
                    <a:p>
                      <a:pPr algn="l" rtl="0" fontAlgn="base"/>
                      <a:endParaRPr lang="en-US"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class A</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public:</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A() {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cout</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&lt;&lt; "A's Constructor Called " &lt;&lt;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endl</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endParaRPr lang="en-US"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class B</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static A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a</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public:</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B() {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cout</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&lt;&lt; "B's Constructor Called " &lt;&lt;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endl</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endParaRPr lang="en-US"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int main()</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B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b</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txBody>
                  <a:tcPr marL="68419" marR="68419" marT="95787" marB="95787" anchor="ctr">
                    <a:lnL>
                      <a:noFill/>
                    </a:lnL>
                    <a:lnR>
                      <a:noFill/>
                    </a:lnR>
                    <a:lnT>
                      <a:noFill/>
                    </a:lnT>
                    <a:lnB>
                      <a:noFill/>
                    </a:lnB>
                  </a:tcPr>
                </a:tc>
                <a:extLst>
                  <a:ext uri="{0D108BD9-81ED-4DB2-BD59-A6C34878D82A}">
                    <a16:rowId xmlns:a16="http://schemas.microsoft.com/office/drawing/2014/main" val="3375073683"/>
                  </a:ext>
                </a:extLst>
              </a:tr>
            </a:tbl>
          </a:graphicData>
        </a:graphic>
      </p:graphicFrame>
      <p:sp>
        <p:nvSpPr>
          <p:cNvPr id="7" name="TextBox 6">
            <a:extLst>
              <a:ext uri="{FF2B5EF4-FFF2-40B4-BE49-F238E27FC236}">
                <a16:creationId xmlns:a16="http://schemas.microsoft.com/office/drawing/2014/main" id="{A3319D74-55A9-4976-92FF-983181F39B04}"/>
              </a:ext>
            </a:extLst>
          </p:cNvPr>
          <p:cNvSpPr txBox="1"/>
          <p:nvPr/>
        </p:nvSpPr>
        <p:spPr>
          <a:xfrm>
            <a:off x="1645919" y="5708819"/>
            <a:ext cx="10290739" cy="923330"/>
          </a:xfrm>
          <a:prstGeom prst="rect">
            <a:avLst/>
          </a:prstGeom>
          <a:noFill/>
        </p:spPr>
        <p:txBody>
          <a:bodyPr wrap="square">
            <a:spAutoFit/>
          </a:bodyPr>
          <a:lstStyle/>
          <a:p>
            <a:pPr marL="0" marR="0" lvl="0" indent="0" algn="just"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The above program calls only B’s constructor, it doesn’t call A’s constructor. The reason for this is simple, static members are only declared in a class declaration, not defined. They must be explicitly defined outside the class using the scope resolution operator. </a:t>
            </a:r>
            <a:endParaRPr kumimoji="0" lang="en-PK"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625894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EC0C-9D8E-411F-95CE-816B2EB9AD24}"/>
              </a:ext>
            </a:extLst>
          </p:cNvPr>
          <p:cNvSpPr>
            <a:spLocks noGrp="1"/>
          </p:cNvSpPr>
          <p:nvPr>
            <p:ph type="title"/>
          </p:nvPr>
        </p:nvSpPr>
        <p:spPr>
          <a:xfrm>
            <a:off x="2592924" y="0"/>
            <a:ext cx="8911687" cy="1280890"/>
          </a:xfrm>
        </p:spPr>
        <p:txBody>
          <a:bodyPr/>
          <a:lstStyle/>
          <a:p>
            <a:r>
              <a:rPr lang="en-US" dirty="0"/>
              <a:t>Static Data Members in C++</a:t>
            </a:r>
            <a:endParaRPr lang="en-PK" dirty="0"/>
          </a:p>
        </p:txBody>
      </p:sp>
      <p:graphicFrame>
        <p:nvGraphicFramePr>
          <p:cNvPr id="8" name="Table 7">
            <a:extLst>
              <a:ext uri="{FF2B5EF4-FFF2-40B4-BE49-F238E27FC236}">
                <a16:creationId xmlns:a16="http://schemas.microsoft.com/office/drawing/2014/main" id="{8A32C5A4-9240-4A8B-8ABC-04F5B86CE503}"/>
              </a:ext>
            </a:extLst>
          </p:cNvPr>
          <p:cNvGraphicFramePr>
            <a:graphicFrameLocks noGrp="1"/>
          </p:cNvGraphicFramePr>
          <p:nvPr/>
        </p:nvGraphicFramePr>
        <p:xfrm>
          <a:off x="2771782" y="814266"/>
          <a:ext cx="7525767" cy="5799894"/>
        </p:xfrm>
        <a:graphic>
          <a:graphicData uri="http://schemas.openxmlformats.org/drawingml/2006/table">
            <a:tbl>
              <a:tblPr/>
              <a:tblGrid>
                <a:gridCol w="7525767">
                  <a:extLst>
                    <a:ext uri="{9D8B030D-6E8A-4147-A177-3AD203B41FA5}">
                      <a16:colId xmlns:a16="http://schemas.microsoft.com/office/drawing/2014/main" val="885010384"/>
                    </a:ext>
                  </a:extLst>
                </a:gridCol>
              </a:tblGrid>
              <a:tr h="3886200">
                <a:tc>
                  <a:txBody>
                    <a:bodyPr/>
                    <a:lstStyle/>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#include &lt;iostream&gt;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using namespace std;</a:t>
                      </a:r>
                    </a:p>
                    <a:p>
                      <a:pPr algn="l" rtl="0" fontAlgn="base"/>
                      <a:endParaRPr lang="en-US"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class A</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int x;</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public:</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A() {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cout</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&lt;&lt; "A's constructor called " &lt;&lt;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endl</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endParaRPr lang="en-US"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class B</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static A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a</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public:</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B() {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cout</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&lt;&lt; "B's constructor called " &lt;&lt; </a:t>
                      </a:r>
                      <a:r>
                        <a:rPr lang="en-US" sz="1600" b="0" i="0" dirty="0" err="1">
                          <a:effectLst/>
                          <a:latin typeface="Times New Roman" panose="02020603050405020304" pitchFamily="18" charset="0"/>
                          <a:ea typeface="Tahoma" panose="020B0604030504040204" pitchFamily="34" charset="0"/>
                          <a:cs typeface="Times New Roman" panose="02020603050405020304" pitchFamily="18" charset="0"/>
                        </a:rPr>
                        <a:t>endl</a:t>
                      </a:r>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endParaRPr lang="en-US"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 B::a; // definition of a</a:t>
                      </a:r>
                    </a:p>
                    <a:p>
                      <a:pPr algn="l" rtl="0" fontAlgn="base"/>
                      <a:endParaRPr lang="en-US" sz="16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int main()</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	B b1, b2, b3;</a:t>
                      </a:r>
                    </a:p>
                    <a:p>
                      <a:pPr algn="l" rtl="0" fontAlgn="base"/>
                      <a:r>
                        <a:rPr lang="en-US" sz="1600" b="0" i="0" dirty="0">
                          <a:effectLst/>
                          <a:latin typeface="Times New Roman" panose="02020603050405020304" pitchFamily="18" charset="0"/>
                          <a:ea typeface="Tahoma" panose="020B0604030504040204" pitchFamily="34" charset="0"/>
                          <a:cs typeface="Times New Roman" panose="02020603050405020304" pitchFamily="18" charset="0"/>
                        </a:rPr>
                        <a:t>}</a:t>
                      </a:r>
                    </a:p>
                  </a:txBody>
                  <a:tcPr marL="68419" marR="68419" marT="95787" marB="95787" anchor="ctr">
                    <a:lnL>
                      <a:noFill/>
                    </a:lnL>
                    <a:lnR>
                      <a:noFill/>
                    </a:lnR>
                    <a:lnT>
                      <a:noFill/>
                    </a:lnT>
                    <a:lnB>
                      <a:noFill/>
                    </a:lnB>
                  </a:tcPr>
                </a:tc>
                <a:extLst>
                  <a:ext uri="{0D108BD9-81ED-4DB2-BD59-A6C34878D82A}">
                    <a16:rowId xmlns:a16="http://schemas.microsoft.com/office/drawing/2014/main" val="3375073683"/>
                  </a:ext>
                </a:extLst>
              </a:tr>
            </a:tbl>
          </a:graphicData>
        </a:graphic>
      </p:graphicFrame>
    </p:spTree>
    <p:extLst>
      <p:ext uri="{BB962C8B-B14F-4D97-AF65-F5344CB8AC3E}">
        <p14:creationId xmlns:p14="http://schemas.microsoft.com/office/powerpoint/2010/main" val="4264448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const</a:t>
            </a:r>
            <a:r>
              <a:rPr lang="en-US" dirty="0"/>
              <a:t> Member Functions</a:t>
            </a:r>
          </a:p>
        </p:txBody>
      </p:sp>
      <p:sp>
        <p:nvSpPr>
          <p:cNvPr id="3" name="Content Placeholder 2"/>
          <p:cNvSpPr>
            <a:spLocks noGrp="1"/>
          </p:cNvSpPr>
          <p:nvPr>
            <p:ph idx="1"/>
          </p:nvPr>
        </p:nvSpPr>
        <p:spPr>
          <a:xfrm>
            <a:off x="2589212" y="2133599"/>
            <a:ext cx="8915400" cy="4433455"/>
          </a:xfrm>
        </p:spPr>
        <p:txBody>
          <a:bodyPr>
            <a:normAutofit/>
          </a:bodyPr>
          <a:lstStyle/>
          <a:p>
            <a:r>
              <a:rPr lang="en-US" dirty="0"/>
              <a:t>A function is made into a constant function by placing the keyword </a:t>
            </a:r>
            <a:r>
              <a:rPr lang="en-US" dirty="0" err="1"/>
              <a:t>const</a:t>
            </a:r>
            <a:r>
              <a:rPr lang="en-US" dirty="0"/>
              <a:t> after the </a:t>
            </a:r>
            <a:r>
              <a:rPr lang="en-US" dirty="0" err="1"/>
              <a:t>declarator</a:t>
            </a:r>
            <a:r>
              <a:rPr lang="en-US" dirty="0"/>
              <a:t> but before the function body. If there is a separate function declaration, </a:t>
            </a:r>
            <a:r>
              <a:rPr lang="en-US" dirty="0" err="1"/>
              <a:t>const</a:t>
            </a:r>
            <a:r>
              <a:rPr lang="en-US" dirty="0"/>
              <a:t> must be used in both declaration and definition.</a:t>
            </a:r>
          </a:p>
          <a:p>
            <a:endParaRPr lang="en-US" dirty="0"/>
          </a:p>
          <a:p>
            <a:r>
              <a:rPr lang="en-US" b="1" dirty="0"/>
              <a:t>A Distance Example</a:t>
            </a:r>
            <a:endParaRPr lang="en-US" dirty="0"/>
          </a:p>
        </p:txBody>
      </p:sp>
    </p:spTree>
    <p:extLst>
      <p:ext uri="{BB962C8B-B14F-4D97-AF65-F5344CB8AC3E}">
        <p14:creationId xmlns:p14="http://schemas.microsoft.com/office/powerpoint/2010/main" val="22874722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EC0C-9D8E-411F-95CE-816B2EB9AD24}"/>
              </a:ext>
            </a:extLst>
          </p:cNvPr>
          <p:cNvSpPr>
            <a:spLocks noGrp="1"/>
          </p:cNvSpPr>
          <p:nvPr>
            <p:ph type="title"/>
          </p:nvPr>
        </p:nvSpPr>
        <p:spPr>
          <a:xfrm>
            <a:off x="2592924" y="0"/>
            <a:ext cx="8911687" cy="1280890"/>
          </a:xfrm>
        </p:spPr>
        <p:txBody>
          <a:bodyPr>
            <a:normAutofit/>
          </a:bodyPr>
          <a:lstStyle/>
          <a:p>
            <a:r>
              <a:rPr lang="en-US" sz="3200" dirty="0"/>
              <a:t>Static Member Function</a:t>
            </a:r>
            <a:endParaRPr lang="en-PK" sz="3200" dirty="0"/>
          </a:p>
        </p:txBody>
      </p:sp>
      <p:graphicFrame>
        <p:nvGraphicFramePr>
          <p:cNvPr id="8" name="Table 7">
            <a:extLst>
              <a:ext uri="{FF2B5EF4-FFF2-40B4-BE49-F238E27FC236}">
                <a16:creationId xmlns:a16="http://schemas.microsoft.com/office/drawing/2014/main" id="{8A32C5A4-9240-4A8B-8ABC-04F5B86CE503}"/>
              </a:ext>
            </a:extLst>
          </p:cNvPr>
          <p:cNvGraphicFramePr>
            <a:graphicFrameLocks noGrp="1"/>
          </p:cNvGraphicFramePr>
          <p:nvPr>
            <p:extLst>
              <p:ext uri="{D42A27DB-BD31-4B8C-83A1-F6EECF244321}">
                <p14:modId xmlns:p14="http://schemas.microsoft.com/office/powerpoint/2010/main" val="890870347"/>
              </p:ext>
            </p:extLst>
          </p:nvPr>
        </p:nvGraphicFramePr>
        <p:xfrm>
          <a:off x="2743647" y="640445"/>
          <a:ext cx="7525767" cy="5952294"/>
        </p:xfrm>
        <a:graphic>
          <a:graphicData uri="http://schemas.openxmlformats.org/drawingml/2006/table">
            <a:tbl>
              <a:tblPr/>
              <a:tblGrid>
                <a:gridCol w="7525767">
                  <a:extLst>
                    <a:ext uri="{9D8B030D-6E8A-4147-A177-3AD203B41FA5}">
                      <a16:colId xmlns:a16="http://schemas.microsoft.com/office/drawing/2014/main" val="885010384"/>
                    </a:ext>
                  </a:extLst>
                </a:gridCol>
              </a:tblGrid>
              <a:tr h="3886200">
                <a:tc>
                  <a:txBody>
                    <a:bodyPr/>
                    <a:lstStyle/>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#include &lt;iostream&gt;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using namespace std;</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class A</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int x;</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public:</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A() {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cout</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&lt;&lt; "A's constructor called " &lt;&lt;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endl</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class B</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static A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a</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public:</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B() {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cout</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&lt;&lt; "B's constructor called " &lt;&lt;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endl</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static A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getA</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 return a; }</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 B::a; // definition of a</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int main()</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B b1, b2, b3;</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A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a</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 b1.getA();</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txBody>
                  <a:tcPr marL="68419" marR="68419" marT="95787" marB="95787" anchor="ctr">
                    <a:lnL>
                      <a:noFill/>
                    </a:lnL>
                    <a:lnR>
                      <a:noFill/>
                    </a:lnR>
                    <a:lnT>
                      <a:noFill/>
                    </a:lnT>
                    <a:lnB>
                      <a:noFill/>
                    </a:lnB>
                  </a:tcPr>
                </a:tc>
                <a:extLst>
                  <a:ext uri="{0D108BD9-81ED-4DB2-BD59-A6C34878D82A}">
                    <a16:rowId xmlns:a16="http://schemas.microsoft.com/office/drawing/2014/main" val="3375073683"/>
                  </a:ext>
                </a:extLst>
              </a:tr>
            </a:tbl>
          </a:graphicData>
        </a:graphic>
      </p:graphicFrame>
    </p:spTree>
    <p:extLst>
      <p:ext uri="{BB962C8B-B14F-4D97-AF65-F5344CB8AC3E}">
        <p14:creationId xmlns:p14="http://schemas.microsoft.com/office/powerpoint/2010/main" val="37063062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7AEC0C-9D8E-411F-95CE-816B2EB9AD24}"/>
              </a:ext>
            </a:extLst>
          </p:cNvPr>
          <p:cNvSpPr>
            <a:spLocks noGrp="1"/>
          </p:cNvSpPr>
          <p:nvPr>
            <p:ph type="title"/>
          </p:nvPr>
        </p:nvSpPr>
        <p:spPr>
          <a:xfrm>
            <a:off x="2592924" y="0"/>
            <a:ext cx="8911687" cy="1280890"/>
          </a:xfrm>
        </p:spPr>
        <p:txBody>
          <a:bodyPr>
            <a:normAutofit/>
          </a:bodyPr>
          <a:lstStyle/>
          <a:p>
            <a:r>
              <a:rPr lang="en-US" sz="3200" dirty="0"/>
              <a:t>Static Member Function</a:t>
            </a:r>
            <a:endParaRPr lang="en-PK" sz="3200" dirty="0"/>
          </a:p>
        </p:txBody>
      </p:sp>
      <p:graphicFrame>
        <p:nvGraphicFramePr>
          <p:cNvPr id="8" name="Table 7">
            <a:extLst>
              <a:ext uri="{FF2B5EF4-FFF2-40B4-BE49-F238E27FC236}">
                <a16:creationId xmlns:a16="http://schemas.microsoft.com/office/drawing/2014/main" id="{8A32C5A4-9240-4A8B-8ABC-04F5B86CE503}"/>
              </a:ext>
            </a:extLst>
          </p:cNvPr>
          <p:cNvGraphicFramePr>
            <a:graphicFrameLocks noGrp="1"/>
          </p:cNvGraphicFramePr>
          <p:nvPr>
            <p:extLst>
              <p:ext uri="{D42A27DB-BD31-4B8C-83A1-F6EECF244321}">
                <p14:modId xmlns:p14="http://schemas.microsoft.com/office/powerpoint/2010/main" val="2159165703"/>
              </p:ext>
            </p:extLst>
          </p:nvPr>
        </p:nvGraphicFramePr>
        <p:xfrm>
          <a:off x="2743647" y="640445"/>
          <a:ext cx="7525767" cy="6226614"/>
        </p:xfrm>
        <a:graphic>
          <a:graphicData uri="http://schemas.openxmlformats.org/drawingml/2006/table">
            <a:tbl>
              <a:tblPr/>
              <a:tblGrid>
                <a:gridCol w="7525767">
                  <a:extLst>
                    <a:ext uri="{9D8B030D-6E8A-4147-A177-3AD203B41FA5}">
                      <a16:colId xmlns:a16="http://schemas.microsoft.com/office/drawing/2014/main" val="885010384"/>
                    </a:ext>
                  </a:extLst>
                </a:gridCol>
              </a:tblGrid>
              <a:tr h="3886200">
                <a:tc>
                  <a:txBody>
                    <a:bodyPr/>
                    <a:lstStyle/>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#include &lt;iostream&gt;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using namespace std;</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class A</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int x;</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public:</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A() {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cout</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&lt;&lt; "A's constructor called " &lt;&lt;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endl</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class B</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static A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a</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public:</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B() {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cout</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&lt;&lt; "B's constructor called " &lt;&lt;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endl</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static A </a:t>
                      </a:r>
                      <a:r>
                        <a:rPr lang="en-US" sz="1800" b="0" i="0" dirty="0" err="1">
                          <a:effectLst/>
                          <a:latin typeface="Times New Roman" panose="02020603050405020304" pitchFamily="18" charset="0"/>
                          <a:ea typeface="Tahoma" panose="020B0604030504040204" pitchFamily="34" charset="0"/>
                          <a:cs typeface="Times New Roman" panose="02020603050405020304" pitchFamily="18" charset="0"/>
                        </a:rPr>
                        <a:t>getA</a:t>
                      </a:r>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 return a; }</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endParaRPr lang="en-US" sz="1800" b="0" i="0" dirty="0">
                        <a:effectLst/>
                        <a:latin typeface="Times New Roman" panose="02020603050405020304" pitchFamily="18" charset="0"/>
                        <a:ea typeface="Tahoma" panose="020B0604030504040204" pitchFamily="34" charset="0"/>
                        <a:cs typeface="Times New Roman" panose="02020603050405020304" pitchFamily="18" charset="0"/>
                      </a:endParaRP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 B::a; // definition of a</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int main()</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 static member 'a' is accessed without any object of B</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	B::getA();</a:t>
                      </a:r>
                    </a:p>
                    <a:p>
                      <a:pPr algn="l" rtl="0" fontAlgn="base"/>
                      <a:r>
                        <a:rPr lang="en-US" sz="1800" b="0" i="0" dirty="0">
                          <a:effectLst/>
                          <a:latin typeface="Times New Roman" panose="02020603050405020304" pitchFamily="18" charset="0"/>
                          <a:ea typeface="Tahoma" panose="020B0604030504040204" pitchFamily="34" charset="0"/>
                          <a:cs typeface="Times New Roman" panose="02020603050405020304" pitchFamily="18" charset="0"/>
                        </a:rPr>
                        <a:t>}</a:t>
                      </a:r>
                    </a:p>
                  </a:txBody>
                  <a:tcPr marL="68419" marR="68419" marT="95787" marB="95787" anchor="ctr">
                    <a:lnL>
                      <a:noFill/>
                    </a:lnL>
                    <a:lnR>
                      <a:noFill/>
                    </a:lnR>
                    <a:lnT>
                      <a:noFill/>
                    </a:lnT>
                    <a:lnB>
                      <a:noFill/>
                    </a:lnB>
                  </a:tcPr>
                </a:tc>
                <a:extLst>
                  <a:ext uri="{0D108BD9-81ED-4DB2-BD59-A6C34878D82A}">
                    <a16:rowId xmlns:a16="http://schemas.microsoft.com/office/drawing/2014/main" val="3375073683"/>
                  </a:ext>
                </a:extLst>
              </a:tr>
            </a:tbl>
          </a:graphicData>
        </a:graphic>
      </p:graphicFrame>
      <p:sp>
        <p:nvSpPr>
          <p:cNvPr id="5" name="TextBox 4">
            <a:extLst>
              <a:ext uri="{FF2B5EF4-FFF2-40B4-BE49-F238E27FC236}">
                <a16:creationId xmlns:a16="http://schemas.microsoft.com/office/drawing/2014/main" id="{FA9F2290-92FB-4F92-9B2A-220BFEA95115}"/>
              </a:ext>
            </a:extLst>
          </p:cNvPr>
          <p:cNvSpPr txBox="1"/>
          <p:nvPr/>
        </p:nvSpPr>
        <p:spPr>
          <a:xfrm>
            <a:off x="4918050" y="6497727"/>
            <a:ext cx="7525767" cy="369332"/>
          </a:xfrm>
          <a:prstGeom prst="rect">
            <a:avLst/>
          </a:prstGeom>
          <a:noFill/>
        </p:spPr>
        <p:txBody>
          <a:bodyPr wrap="square">
            <a:spAutoFit/>
          </a:bodyPr>
          <a:lstStyle/>
          <a:p>
            <a:r>
              <a:rPr lang="en-US" u="sng" dirty="0">
                <a:solidFill>
                  <a:srgbClr val="002060"/>
                </a:solidFill>
              </a:rPr>
              <a:t>https://www.javatpoint.com/static-member-function-in-cpp</a:t>
            </a:r>
            <a:endParaRPr lang="en-PK" u="sng" dirty="0">
              <a:solidFill>
                <a:srgbClr val="002060"/>
              </a:solidFill>
            </a:endParaRPr>
          </a:p>
        </p:txBody>
      </p:sp>
    </p:spTree>
    <p:extLst>
      <p:ext uri="{BB962C8B-B14F-4D97-AF65-F5344CB8AC3E}">
        <p14:creationId xmlns:p14="http://schemas.microsoft.com/office/powerpoint/2010/main" val="4136320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const</a:t>
            </a:r>
            <a:r>
              <a:rPr lang="en-US" b="1" dirty="0"/>
              <a:t> Member Function Arguments</a:t>
            </a:r>
            <a:endParaRPr lang="en-US" dirty="0"/>
          </a:p>
        </p:txBody>
      </p:sp>
      <p:sp>
        <p:nvSpPr>
          <p:cNvPr id="3" name="Content Placeholder 2"/>
          <p:cNvSpPr>
            <a:spLocks noGrp="1"/>
          </p:cNvSpPr>
          <p:nvPr>
            <p:ph idx="1"/>
          </p:nvPr>
        </p:nvSpPr>
        <p:spPr>
          <a:xfrm>
            <a:off x="2589212" y="2133599"/>
            <a:ext cx="8915400" cy="4433455"/>
          </a:xfrm>
        </p:spPr>
        <p:txBody>
          <a:bodyPr>
            <a:normAutofit/>
          </a:bodyPr>
          <a:lstStyle/>
          <a:p>
            <a:r>
              <a:rPr lang="en-US" dirty="0"/>
              <a:t>A function is made into a constant function by placing the keyword </a:t>
            </a:r>
            <a:r>
              <a:rPr lang="en-US" dirty="0" err="1"/>
              <a:t>const</a:t>
            </a:r>
            <a:r>
              <a:rPr lang="en-US" dirty="0"/>
              <a:t> after the </a:t>
            </a:r>
            <a:r>
              <a:rPr lang="en-US" dirty="0" err="1"/>
              <a:t>declarator</a:t>
            </a:r>
            <a:r>
              <a:rPr lang="en-US" dirty="0"/>
              <a:t> but before the function body. If there is a separate function declaration, </a:t>
            </a:r>
            <a:r>
              <a:rPr lang="en-US" dirty="0" err="1"/>
              <a:t>const</a:t>
            </a:r>
            <a:r>
              <a:rPr lang="en-US" dirty="0"/>
              <a:t> must be used in both declaration and definition.</a:t>
            </a:r>
          </a:p>
          <a:p>
            <a:endParaRPr lang="en-US" dirty="0"/>
          </a:p>
          <a:p>
            <a:r>
              <a:rPr lang="en-US" b="1" dirty="0"/>
              <a:t>A Distance Example</a:t>
            </a:r>
            <a:endParaRPr lang="en-US" dirty="0"/>
          </a:p>
        </p:txBody>
      </p:sp>
    </p:spTree>
    <p:extLst>
      <p:ext uri="{BB962C8B-B14F-4D97-AF65-F5344CB8AC3E}">
        <p14:creationId xmlns:p14="http://schemas.microsoft.com/office/powerpoint/2010/main" val="11445199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err="1"/>
              <a:t>const</a:t>
            </a:r>
            <a:r>
              <a:rPr lang="en-US" b="1" dirty="0"/>
              <a:t> Objects</a:t>
            </a:r>
            <a:endParaRPr lang="en-US" dirty="0"/>
          </a:p>
        </p:txBody>
      </p:sp>
      <p:sp>
        <p:nvSpPr>
          <p:cNvPr id="3" name="Content Placeholder 2"/>
          <p:cNvSpPr>
            <a:spLocks noGrp="1"/>
          </p:cNvSpPr>
          <p:nvPr>
            <p:ph idx="1"/>
          </p:nvPr>
        </p:nvSpPr>
        <p:spPr>
          <a:xfrm>
            <a:off x="2589212" y="2133599"/>
            <a:ext cx="8915400" cy="4433455"/>
          </a:xfrm>
        </p:spPr>
        <p:txBody>
          <a:bodyPr>
            <a:normAutofit/>
          </a:bodyPr>
          <a:lstStyle/>
          <a:p>
            <a:r>
              <a:rPr lang="en-US" dirty="0"/>
              <a:t>When an object is declared as </a:t>
            </a:r>
            <a:r>
              <a:rPr lang="en-US" dirty="0" err="1"/>
              <a:t>const</a:t>
            </a:r>
            <a:r>
              <a:rPr lang="en-US" dirty="0"/>
              <a:t>, you can’t modify it. It follows that you can use only </a:t>
            </a:r>
            <a:r>
              <a:rPr lang="en-US" dirty="0" err="1"/>
              <a:t>const</a:t>
            </a:r>
            <a:r>
              <a:rPr lang="en-US" dirty="0"/>
              <a:t> member functions with it, because they’re the only ones that guarantee not to modify it.</a:t>
            </a:r>
          </a:p>
        </p:txBody>
      </p:sp>
    </p:spTree>
    <p:extLst>
      <p:ext uri="{BB962C8B-B14F-4D97-AF65-F5344CB8AC3E}">
        <p14:creationId xmlns:p14="http://schemas.microsoft.com/office/powerpoint/2010/main" val="4416740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7625" y="636810"/>
            <a:ext cx="8911687" cy="1280890"/>
          </a:xfrm>
        </p:spPr>
        <p:txBody>
          <a:bodyPr/>
          <a:lstStyle/>
          <a:p>
            <a:r>
              <a:rPr lang="en-US" b="1" dirty="0"/>
              <a:t>Q</a:t>
            </a:r>
          </a:p>
        </p:txBody>
      </p:sp>
      <p:sp>
        <p:nvSpPr>
          <p:cNvPr id="3" name="Content Placeholder 2"/>
          <p:cNvSpPr>
            <a:spLocks noGrp="1"/>
          </p:cNvSpPr>
          <p:nvPr>
            <p:ph idx="1"/>
          </p:nvPr>
        </p:nvSpPr>
        <p:spPr>
          <a:xfrm>
            <a:off x="2093912" y="1397000"/>
            <a:ext cx="8915400" cy="5461000"/>
          </a:xfrm>
        </p:spPr>
        <p:txBody>
          <a:bodyPr>
            <a:normAutofit/>
          </a:bodyPr>
          <a:lstStyle/>
          <a:p>
            <a:pPr marL="0" indent="0">
              <a:buNone/>
            </a:pPr>
            <a:r>
              <a:rPr lang="en-US" dirty="0"/>
              <a:t>Imagine a tollbooth at a bridge. Cars passing by the booth are expected to pay a 50 cent toll. Mostly they do, but sometimes a car goes by without paying. The tollbooth keeps track of the number of cars that have gone by, and of the total amount of money collected.</a:t>
            </a:r>
          </a:p>
          <a:p>
            <a:pPr marL="0" indent="0">
              <a:buNone/>
            </a:pPr>
            <a:r>
              <a:rPr lang="en-US" dirty="0"/>
              <a:t>Objects and Classes Model this tollbooth with a class called </a:t>
            </a:r>
            <a:r>
              <a:rPr lang="en-US" dirty="0" err="1"/>
              <a:t>tollBooth</a:t>
            </a:r>
            <a:r>
              <a:rPr lang="en-US" dirty="0"/>
              <a:t>. The two data items are a type unsigned </a:t>
            </a:r>
            <a:r>
              <a:rPr lang="en-US" dirty="0" err="1"/>
              <a:t>int</a:t>
            </a:r>
            <a:r>
              <a:rPr lang="en-US" dirty="0"/>
              <a:t> to hold the total number of cars, and a type double to hold the total amount of money collected. A constructor initializes both of these to 0. A member function called </a:t>
            </a:r>
            <a:r>
              <a:rPr lang="en-US" dirty="0" err="1"/>
              <a:t>payingCar</a:t>
            </a:r>
            <a:r>
              <a:rPr lang="en-US" dirty="0"/>
              <a:t>() increments the car total and adds 0.50 to the cash total. Another function, called </a:t>
            </a:r>
            <a:r>
              <a:rPr lang="en-US" dirty="0" err="1"/>
              <a:t>nopayCar</a:t>
            </a:r>
            <a:r>
              <a:rPr lang="en-US" dirty="0"/>
              <a:t>(), increments the car total but adds nothing to the cash total. Finally, a member function called display() displays the two totals. Make appropriate member functions const.</a:t>
            </a:r>
          </a:p>
          <a:p>
            <a:pPr marL="0" indent="0">
              <a:buNone/>
            </a:pPr>
            <a:r>
              <a:rPr lang="en-US" dirty="0"/>
              <a:t>Include a program to test this class. This program should allow the user to push one key to count a paying car, and another to count a nonpaying car. Pushing the Esc key should cause the program to print out the total cars and total cash and then exit.</a:t>
            </a:r>
          </a:p>
        </p:txBody>
      </p:sp>
    </p:spTree>
    <p:extLst>
      <p:ext uri="{BB962C8B-B14F-4D97-AF65-F5344CB8AC3E}">
        <p14:creationId xmlns:p14="http://schemas.microsoft.com/office/powerpoint/2010/main" val="10380459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This pointer</a:t>
            </a:r>
          </a:p>
        </p:txBody>
      </p:sp>
      <p:sp>
        <p:nvSpPr>
          <p:cNvPr id="4" name="Rectangle 3"/>
          <p:cNvSpPr/>
          <p:nvPr/>
        </p:nvSpPr>
        <p:spPr>
          <a:xfrm>
            <a:off x="2341418" y="1263318"/>
            <a:ext cx="10681854"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Roman"/>
                <a:ea typeface="+mn-ea"/>
                <a:cs typeface="+mn-cs"/>
              </a:rPr>
              <a:t>The member functions of every object have access to a sort of magic pointer named </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this</a:t>
            </a:r>
            <a:r>
              <a:rPr kumimoji="0" lang="en-US" sz="1800" b="0" i="0" u="none" strike="noStrike" kern="1200" cap="none" spc="0" normalizeH="0" baseline="0" noProof="0" dirty="0">
                <a:ln>
                  <a:noFill/>
                </a:ln>
                <a:solidFill>
                  <a:prstClr val="black"/>
                </a:solidFill>
                <a:effectLst/>
                <a:uLnTx/>
                <a:uFillTx/>
                <a:latin typeface="Times-Roman"/>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Roman"/>
                <a:ea typeface="+mn-ea"/>
                <a:cs typeface="+mn-cs"/>
              </a:rPr>
              <a:t>which points to the object itself. Thus any member function can find out the address of the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Roman"/>
                <a:ea typeface="+mn-ea"/>
                <a:cs typeface="+mn-cs"/>
              </a:rPr>
              <a:t>object of which it is a member.</a:t>
            </a:r>
            <a:endPar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
        <p:nvSpPr>
          <p:cNvPr id="5" name="Rectangle 4"/>
          <p:cNvSpPr/>
          <p:nvPr/>
        </p:nvSpPr>
        <p:spPr>
          <a:xfrm>
            <a:off x="1814946" y="2241352"/>
            <a:ext cx="6096000" cy="4616648"/>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#include &lt;</a:t>
            </a:r>
            <a:r>
              <a:rPr kumimoji="0" lang="en-US" sz="1400" b="0" i="0" u="none" strike="noStrike" kern="1200" cap="none" spc="0" normalizeH="0" baseline="0" noProof="0" dirty="0" err="1">
                <a:ln>
                  <a:noFill/>
                </a:ln>
                <a:solidFill>
                  <a:prstClr val="black"/>
                </a:solidFill>
                <a:effectLst/>
                <a:uLnTx/>
                <a:uFillTx/>
                <a:latin typeface="MacUSADigital-Regular"/>
                <a:ea typeface="+mn-ea"/>
                <a:cs typeface="+mn-cs"/>
              </a:rPr>
              <a:t>iostream</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using namespace </a:t>
            </a:r>
            <a:r>
              <a:rPr kumimoji="0" lang="en-US" sz="1400" b="0" i="0" u="none" strike="noStrike" kern="1200" cap="none" spc="0" normalizeH="0" baseline="0" noProof="0" dirty="0" err="1">
                <a:ln>
                  <a:noFill/>
                </a:ln>
                <a:solidFill>
                  <a:prstClr val="black"/>
                </a:solidFill>
                <a:effectLst/>
                <a:uLnTx/>
                <a:uFillTx/>
                <a:latin typeface="MacUSADigital-Regular"/>
                <a:ea typeface="+mn-ea"/>
                <a:cs typeface="+mn-cs"/>
              </a:rPr>
              <a:t>std</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class where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private: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char </a:t>
            </a:r>
            <a:r>
              <a:rPr kumimoji="0" lang="en-US" sz="1400" b="0" i="0" u="none" strike="noStrike" kern="1200" cap="none" spc="0" normalizeH="0" baseline="0" noProof="0" dirty="0" err="1">
                <a:ln>
                  <a:noFill/>
                </a:ln>
                <a:solidFill>
                  <a:prstClr val="black"/>
                </a:solidFill>
                <a:effectLst/>
                <a:uLnTx/>
                <a:uFillTx/>
                <a:latin typeface="MacUSADigital-Regular"/>
                <a:ea typeface="+mn-ea"/>
                <a:cs typeface="+mn-cs"/>
              </a:rPr>
              <a:t>charray</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[10]; //occupies 10 bytes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public: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void reveal()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 </a:t>
            </a:r>
            <a:r>
              <a:rPr kumimoji="0" lang="en-US" sz="1400" b="0" i="0" u="none" strike="noStrike" kern="1200" cap="none" spc="0" normalizeH="0" baseline="0" noProof="0" dirty="0" err="1">
                <a:ln>
                  <a:noFill/>
                </a:ln>
                <a:solidFill>
                  <a:prstClr val="black"/>
                </a:solidFill>
                <a:effectLst/>
                <a:uLnTx/>
                <a:uFillTx/>
                <a:latin typeface="MacUSADigital-Regular"/>
                <a:ea typeface="+mn-ea"/>
                <a:cs typeface="+mn-cs"/>
              </a:rPr>
              <a:t>cout</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 &lt;&lt; “\</a:t>
            </a:r>
            <a:r>
              <a:rPr kumimoji="0" lang="en-US" sz="1400" b="0" i="0" u="none" strike="noStrike" kern="1200" cap="none" spc="0" normalizeH="0" baseline="0" noProof="0" dirty="0" err="1">
                <a:ln>
                  <a:noFill/>
                </a:ln>
                <a:solidFill>
                  <a:prstClr val="black"/>
                </a:solidFill>
                <a:effectLst/>
                <a:uLnTx/>
                <a:uFillTx/>
                <a:latin typeface="MacUSADigital-Regular"/>
                <a:ea typeface="+mn-ea"/>
                <a:cs typeface="+mn-cs"/>
              </a:rPr>
              <a:t>nMy</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 object’s address is “ &lt;&lt; this; }</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MacUSADigital-Regular"/>
                <a:ea typeface="+mn-ea"/>
                <a:cs typeface="+mn-cs"/>
              </a:rPr>
              <a:t>int</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 main()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where w1, w2, w3; //make three objects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w1.reveal(); //see where they are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w2.reveal();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w3.reveal();</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err="1">
                <a:ln>
                  <a:noFill/>
                </a:ln>
                <a:solidFill>
                  <a:prstClr val="black"/>
                </a:solidFill>
                <a:effectLst/>
                <a:uLnTx/>
                <a:uFillTx/>
                <a:latin typeface="MacUSADigital-Regular"/>
                <a:ea typeface="+mn-ea"/>
                <a:cs typeface="+mn-cs"/>
              </a:rPr>
              <a:t>cout</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 &lt;&lt; </a:t>
            </a:r>
            <a:r>
              <a:rPr kumimoji="0" lang="en-US" sz="1400" b="0" i="0" u="none" strike="noStrike" kern="1200" cap="none" spc="0" normalizeH="0" baseline="0" noProof="0" dirty="0" err="1">
                <a:ln>
                  <a:noFill/>
                </a:ln>
                <a:solidFill>
                  <a:prstClr val="black"/>
                </a:solidFill>
                <a:effectLst/>
                <a:uLnTx/>
                <a:uFillTx/>
                <a:latin typeface="MacUSADigital-Regular"/>
                <a:ea typeface="+mn-ea"/>
                <a:cs typeface="+mn-cs"/>
              </a:rPr>
              <a:t>endl</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return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a:t>
            </a:r>
          </a:p>
        </p:txBody>
      </p:sp>
      <p:sp>
        <p:nvSpPr>
          <p:cNvPr id="6" name="Rectangle 5"/>
          <p:cNvSpPr/>
          <p:nvPr/>
        </p:nvSpPr>
        <p:spPr>
          <a:xfrm>
            <a:off x="6206836" y="2824371"/>
            <a:ext cx="5763491" cy="2123658"/>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Times-Roman"/>
                <a:ea typeface="+mn-ea"/>
                <a:cs typeface="+mn-cs"/>
              </a:rPr>
              <a:t>The </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main() </a:t>
            </a:r>
            <a:r>
              <a:rPr kumimoji="0" lang="en-US" sz="1800" b="0" i="0" u="none" strike="noStrike" kern="1200" cap="none" spc="0" normalizeH="0" baseline="0" noProof="0" dirty="0">
                <a:ln>
                  <a:noFill/>
                </a:ln>
                <a:solidFill>
                  <a:prstClr val="black"/>
                </a:solidFill>
                <a:effectLst/>
                <a:uLnTx/>
                <a:uFillTx/>
                <a:latin typeface="Times-Roman"/>
                <a:ea typeface="+mn-ea"/>
                <a:cs typeface="+mn-cs"/>
              </a:rPr>
              <a:t>program in this example creates three objects of type </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where</a:t>
            </a:r>
            <a:r>
              <a:rPr kumimoji="0" lang="en-US" sz="1800" b="0" i="0" u="none" strike="noStrike" kern="1200" cap="none" spc="0" normalizeH="0" baseline="0" noProof="0" dirty="0">
                <a:ln>
                  <a:noFill/>
                </a:ln>
                <a:solidFill>
                  <a:prstClr val="black"/>
                </a:solidFill>
                <a:effectLst/>
                <a:uLnTx/>
                <a:uFillTx/>
                <a:latin typeface="Times-Roman"/>
                <a:ea typeface="+mn-ea"/>
                <a:cs typeface="+mn-cs"/>
              </a:rPr>
              <a:t>. It then asks each object to print its address, using the </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reveal() </a:t>
            </a:r>
            <a:r>
              <a:rPr kumimoji="0" lang="en-US" sz="1800" b="0" i="0" u="none" strike="noStrike" kern="1200" cap="none" spc="0" normalizeH="0" baseline="0" noProof="0" dirty="0">
                <a:ln>
                  <a:noFill/>
                </a:ln>
                <a:solidFill>
                  <a:prstClr val="black"/>
                </a:solidFill>
                <a:effectLst/>
                <a:uLnTx/>
                <a:uFillTx/>
                <a:latin typeface="Times-Roman"/>
                <a:ea typeface="+mn-ea"/>
                <a:cs typeface="+mn-cs"/>
              </a:rPr>
              <a:t>member function. This function prints out </a:t>
            </a:r>
            <a:r>
              <a:rPr kumimoji="0" lang="en-US" sz="1800" b="0" i="0" u="none" strike="noStrike" kern="1200" cap="none" spc="0" normalizeH="0" baseline="0" noProof="0" dirty="0" err="1">
                <a:ln>
                  <a:noFill/>
                </a:ln>
                <a:solidFill>
                  <a:prstClr val="black"/>
                </a:solidFill>
                <a:effectLst/>
                <a:uLnTx/>
                <a:uFillTx/>
                <a:latin typeface="Times-Roman"/>
                <a:ea typeface="+mn-ea"/>
                <a:cs typeface="+mn-cs"/>
              </a:rPr>
              <a:t>thevalue</a:t>
            </a:r>
            <a:r>
              <a:rPr kumimoji="0" lang="en-US" sz="1800" b="0" i="0" u="none" strike="noStrike" kern="1200" cap="none" spc="0" normalizeH="0" baseline="0" noProof="0" dirty="0">
                <a:ln>
                  <a:noFill/>
                </a:ln>
                <a:solidFill>
                  <a:prstClr val="black"/>
                </a:solidFill>
                <a:effectLst/>
                <a:uLnTx/>
                <a:uFillTx/>
                <a:latin typeface="Times-Roman"/>
                <a:ea typeface="+mn-ea"/>
                <a:cs typeface="+mn-cs"/>
              </a:rPr>
              <a:t> of the </a:t>
            </a: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this </a:t>
            </a:r>
            <a:r>
              <a:rPr kumimoji="0" lang="en-US" sz="1800" b="0" i="0" u="none" strike="noStrike" kern="1200" cap="none" spc="0" normalizeH="0" baseline="0" noProof="0" dirty="0">
                <a:ln>
                  <a:noFill/>
                </a:ln>
                <a:solidFill>
                  <a:prstClr val="black"/>
                </a:solidFill>
                <a:effectLst/>
                <a:uLnTx/>
                <a:uFillTx/>
                <a:latin typeface="Times-Roman"/>
                <a:ea typeface="+mn-ea"/>
                <a:cs typeface="+mn-cs"/>
              </a:rPr>
              <a:t>pointer. Here’s the output: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My object’s address is 0x8f4effec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My object’s address is 0x8f4effe2</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black"/>
                </a:solidFill>
                <a:effectLst/>
                <a:uLnTx/>
                <a:uFillTx/>
                <a:latin typeface="MacUSADigital-Regular"/>
                <a:ea typeface="+mn-ea"/>
                <a:cs typeface="+mn-cs"/>
              </a:rPr>
              <a:t>My object’s address is 0x8f4effd8</a:t>
            </a:r>
            <a:endPar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11648824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01979" y="499419"/>
            <a:ext cx="8911687" cy="1280890"/>
          </a:xfrm>
        </p:spPr>
        <p:txBody>
          <a:bodyPr/>
          <a:lstStyle/>
          <a:p>
            <a:r>
              <a:rPr lang="en-US" b="1" dirty="0"/>
              <a:t>Accessing Member Data with this</a:t>
            </a:r>
            <a:endParaRPr lang="en-US" dirty="0"/>
          </a:p>
        </p:txBody>
      </p:sp>
      <p:sp>
        <p:nvSpPr>
          <p:cNvPr id="4" name="Rectangle 3"/>
          <p:cNvSpPr/>
          <p:nvPr/>
        </p:nvSpPr>
        <p:spPr>
          <a:xfrm>
            <a:off x="1939636" y="1235608"/>
            <a:ext cx="10681854" cy="923330"/>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When you call a member function, it comes into existence with the value of this set to the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address of the object for which it was called. The this pointer can be treated like any other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entury Gothic" panose="020B0502020202020204"/>
                <a:ea typeface="+mn-ea"/>
                <a:cs typeface="+mn-cs"/>
              </a:rPr>
              <a:t>pointer to an object, and can thus be used to access the data in the object it points to,</a:t>
            </a:r>
          </a:p>
        </p:txBody>
      </p:sp>
      <p:sp>
        <p:nvSpPr>
          <p:cNvPr id="5" name="Rectangle 4"/>
          <p:cNvSpPr/>
          <p:nvPr/>
        </p:nvSpPr>
        <p:spPr>
          <a:xfrm>
            <a:off x="1537855" y="2296770"/>
            <a:ext cx="6096000" cy="3662541"/>
          </a:xfrm>
          <a:prstGeom prst="rect">
            <a:avLst/>
          </a:prstGeom>
        </p:spPr>
        <p:txBody>
          <a:bodyPr>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#include &lt;</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iostream</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&gt;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using namespace </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std</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class what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private:</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int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alpha;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public:</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void tester()</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this-&gt;alpha = 11; //same as alpha = 11;</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cout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&lt;&lt; this-&gt;alpha; //same as </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cout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&lt;&lt; alpha;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endParaRPr kumimoji="0" lang="en-US" sz="1200" b="0" i="0" u="none" strike="noStrike" kern="1200" cap="none" spc="0" normalizeH="0" baseline="0" noProof="0" dirty="0">
              <a:ln>
                <a:noFill/>
              </a:ln>
              <a:solidFill>
                <a:prstClr val="black"/>
              </a:solidFill>
              <a:effectLst/>
              <a:uLnTx/>
              <a:uFillTx/>
              <a:latin typeface="MacUSADigital-Regular"/>
              <a:ea typeface="+mn-ea"/>
              <a:cs typeface="+mn-cs"/>
            </a:endParaRPr>
          </a:p>
        </p:txBody>
      </p:sp>
      <p:sp>
        <p:nvSpPr>
          <p:cNvPr id="6" name="Rectangle 5"/>
          <p:cNvSpPr/>
          <p:nvPr/>
        </p:nvSpPr>
        <p:spPr>
          <a:xfrm>
            <a:off x="6428509" y="2173208"/>
            <a:ext cx="5763491" cy="3847207"/>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int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main()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what w;</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w.tester</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cout</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&lt;&lt; </a:t>
            </a:r>
            <a:r>
              <a:rPr kumimoji="0" lang="en-US" sz="1600" b="0" i="0" u="none" strike="noStrike" kern="1200" cap="none" spc="0" normalizeH="0" baseline="0" noProof="0" dirty="0" err="1">
                <a:ln>
                  <a:noFill/>
                </a:ln>
                <a:solidFill>
                  <a:prstClr val="black"/>
                </a:solidFill>
                <a:effectLst/>
                <a:uLnTx/>
                <a:uFillTx/>
                <a:latin typeface="Century Gothic" panose="020B0502020202020204"/>
                <a:ea typeface="+mn-ea"/>
                <a:cs typeface="+mn-cs"/>
              </a:rPr>
              <a:t>endl</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return 0;</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This program simply prints out the value 11. Notice that the tester() member function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accesses the </a:t>
            </a:r>
            <a:r>
              <a:rPr kumimoji="0" lang="en-US" sz="1400" b="0" i="0" u="none" strike="noStrike" kern="1200" cap="none" spc="0" normalizeH="0" baseline="0" noProof="0" dirty="0">
                <a:ln>
                  <a:noFill/>
                </a:ln>
                <a:solidFill>
                  <a:prstClr val="black"/>
                </a:solidFill>
                <a:effectLst/>
                <a:uLnTx/>
                <a:uFillTx/>
                <a:latin typeface="Century Gothic" panose="020B0502020202020204"/>
                <a:ea typeface="+mn-ea"/>
                <a:cs typeface="+mn-cs"/>
              </a:rPr>
              <a:t>variable</a:t>
            </a: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 alpha as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this-&gt;alpha</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This is exactly the same as referring to alpha directly. This syntax works, but there is no reason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Century Gothic" panose="020B0502020202020204"/>
                <a:ea typeface="+mn-ea"/>
                <a:cs typeface="+mn-cs"/>
              </a:rPr>
              <a:t>for it except to show that this does indeed point to the object.</a:t>
            </a:r>
            <a:endParaRPr kumimoji="0" lang="en-US" sz="1200" b="0" i="0" u="none" strike="noStrike" kern="1200" cap="none" spc="0" normalizeH="0" baseline="0" noProof="0" dirty="0">
              <a:ln>
                <a:noFill/>
              </a:ln>
              <a:solidFill>
                <a:prstClr val="black"/>
              </a:solidFill>
              <a:effectLst/>
              <a:uLnTx/>
              <a:uFillTx/>
              <a:latin typeface="Century Gothic" panose="020B0502020202020204"/>
              <a:ea typeface="+mn-ea"/>
              <a:cs typeface="+mn-cs"/>
            </a:endParaRPr>
          </a:p>
        </p:txBody>
      </p:sp>
    </p:spTree>
    <p:extLst>
      <p:ext uri="{BB962C8B-B14F-4D97-AF65-F5344CB8AC3E}">
        <p14:creationId xmlns:p14="http://schemas.microsoft.com/office/powerpoint/2010/main" val="3755926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83E3EAD-D699-44BF-A81C-87D714CF61DC}"/>
              </a:ext>
            </a:extLst>
          </p:cNvPr>
          <p:cNvSpPr txBox="1"/>
          <p:nvPr/>
        </p:nvSpPr>
        <p:spPr>
          <a:xfrm>
            <a:off x="1325881" y="510352"/>
            <a:ext cx="6098344" cy="6186309"/>
          </a:xfrm>
          <a:prstGeom prst="rect">
            <a:avLst/>
          </a:prstGeom>
          <a:noFill/>
        </p:spPr>
        <p:txBody>
          <a:bodyPr wrap="square">
            <a:spAutoFit/>
          </a:bodyPr>
          <a:lstStyle/>
          <a:p>
            <a:r>
              <a:rPr lang="en-PK" sz="1600" dirty="0"/>
              <a:t>#include &lt;string&gt;</a:t>
            </a:r>
          </a:p>
          <a:p>
            <a:r>
              <a:rPr lang="en-PK" sz="1600" dirty="0"/>
              <a:t>#include &lt;iostream&gt;</a:t>
            </a:r>
          </a:p>
          <a:p>
            <a:r>
              <a:rPr lang="en-PK" sz="1600" dirty="0"/>
              <a:t>using namespace std;</a:t>
            </a:r>
          </a:p>
          <a:p>
            <a:r>
              <a:rPr lang="en-PK" sz="1600" dirty="0"/>
              <a:t>class </a:t>
            </a:r>
            <a:r>
              <a:rPr lang="en-PK" sz="1600" dirty="0" err="1"/>
              <a:t>personType</a:t>
            </a:r>
            <a:endParaRPr lang="en-PK" sz="1600" dirty="0"/>
          </a:p>
          <a:p>
            <a:r>
              <a:rPr lang="en-PK" sz="1600" dirty="0"/>
              <a:t>{</a:t>
            </a:r>
          </a:p>
          <a:p>
            <a:r>
              <a:rPr lang="en-PK" sz="1600" dirty="0"/>
              <a:t>public:</a:t>
            </a:r>
          </a:p>
          <a:p>
            <a:r>
              <a:rPr lang="en-PK" sz="1600" dirty="0" err="1"/>
              <a:t>personType</a:t>
            </a:r>
            <a:r>
              <a:rPr lang="en-PK" sz="1600" dirty="0"/>
              <a:t>()</a:t>
            </a:r>
          </a:p>
          <a:p>
            <a:r>
              <a:rPr lang="en-PK" sz="1600" dirty="0"/>
              <a:t>{ }</a:t>
            </a:r>
          </a:p>
          <a:p>
            <a:r>
              <a:rPr lang="en-PK" sz="1600" dirty="0"/>
              <a:t>    void print() const;</a:t>
            </a:r>
          </a:p>
          <a:p>
            <a:r>
              <a:rPr lang="en-PK" sz="1600" dirty="0"/>
              <a:t>void </a:t>
            </a:r>
            <a:r>
              <a:rPr lang="en-PK" sz="1600" dirty="0" err="1"/>
              <a:t>setName</a:t>
            </a:r>
            <a:r>
              <a:rPr lang="en-PK" sz="1600" dirty="0"/>
              <a:t>(string first, string last);</a:t>
            </a:r>
          </a:p>
          <a:p>
            <a:r>
              <a:rPr lang="en-PK" sz="1600" dirty="0" err="1"/>
              <a:t>personType</a:t>
            </a:r>
            <a:r>
              <a:rPr lang="en-PK" sz="1600" dirty="0"/>
              <a:t> </a:t>
            </a:r>
            <a:r>
              <a:rPr lang="en-PK" sz="1600" dirty="0" err="1"/>
              <a:t>setFirstName</a:t>
            </a:r>
            <a:r>
              <a:rPr lang="en-PK" sz="1600" dirty="0"/>
              <a:t>(string first);</a:t>
            </a:r>
          </a:p>
          <a:p>
            <a:r>
              <a:rPr lang="en-PK" sz="1600" dirty="0" err="1"/>
              <a:t>personType</a:t>
            </a:r>
            <a:r>
              <a:rPr lang="en-PK" sz="1600" dirty="0"/>
              <a:t> </a:t>
            </a:r>
            <a:r>
              <a:rPr lang="en-PK" sz="1600" dirty="0" err="1"/>
              <a:t>setLastName</a:t>
            </a:r>
            <a:r>
              <a:rPr lang="en-PK" sz="1600" dirty="0"/>
              <a:t>(string last);</a:t>
            </a:r>
          </a:p>
          <a:p>
            <a:r>
              <a:rPr lang="en-PK" sz="1600" dirty="0" err="1"/>
              <a:t>personType</a:t>
            </a:r>
            <a:r>
              <a:rPr lang="en-PK" sz="1600" dirty="0"/>
              <a:t>(string a, string b)</a:t>
            </a:r>
          </a:p>
          <a:p>
            <a:r>
              <a:rPr lang="en-PK" sz="1600" dirty="0"/>
              <a:t>    { </a:t>
            </a:r>
            <a:r>
              <a:rPr lang="en-PK" sz="1600" dirty="0" err="1"/>
              <a:t>firstName</a:t>
            </a:r>
            <a:r>
              <a:rPr lang="en-PK" sz="1600" dirty="0"/>
              <a:t>=a; </a:t>
            </a:r>
            <a:r>
              <a:rPr lang="en-PK" sz="1600" dirty="0" err="1"/>
              <a:t>lastName</a:t>
            </a:r>
            <a:r>
              <a:rPr lang="en-PK" sz="1600" dirty="0"/>
              <a:t>=b; }</a:t>
            </a:r>
          </a:p>
          <a:p>
            <a:r>
              <a:rPr lang="en-PK" sz="1600" dirty="0"/>
              <a:t>    private:</a:t>
            </a:r>
          </a:p>
          <a:p>
            <a:r>
              <a:rPr lang="en-PK" sz="1600" dirty="0"/>
              <a:t>        string </a:t>
            </a:r>
            <a:r>
              <a:rPr lang="en-PK" sz="1600" dirty="0" err="1"/>
              <a:t>firstName</a:t>
            </a:r>
            <a:r>
              <a:rPr lang="en-PK" sz="1600" dirty="0"/>
              <a:t>; //variable to store the first name</a:t>
            </a:r>
          </a:p>
          <a:p>
            <a:r>
              <a:rPr lang="en-PK" sz="1600" dirty="0"/>
              <a:t>        string </a:t>
            </a:r>
            <a:r>
              <a:rPr lang="en-PK" sz="1600" dirty="0" err="1"/>
              <a:t>lastName</a:t>
            </a:r>
            <a:r>
              <a:rPr lang="en-PK" sz="1600" dirty="0"/>
              <a:t>;</a:t>
            </a:r>
            <a:r>
              <a:rPr lang="en-US" sz="1600" dirty="0"/>
              <a:t>   </a:t>
            </a:r>
            <a:r>
              <a:rPr lang="en-PK" sz="1600" dirty="0"/>
              <a:t>};</a:t>
            </a:r>
          </a:p>
          <a:p>
            <a:r>
              <a:rPr lang="en-PK" sz="1600" dirty="0"/>
              <a:t>  </a:t>
            </a:r>
            <a:r>
              <a:rPr lang="en-PK" sz="1600" dirty="0" err="1"/>
              <a:t>personType</a:t>
            </a:r>
            <a:r>
              <a:rPr lang="en-PK" sz="1600" dirty="0"/>
              <a:t> </a:t>
            </a:r>
            <a:r>
              <a:rPr lang="en-PK" sz="1600" dirty="0" err="1"/>
              <a:t>personType</a:t>
            </a:r>
            <a:r>
              <a:rPr lang="en-PK" sz="1600" dirty="0"/>
              <a:t>::</a:t>
            </a:r>
            <a:r>
              <a:rPr lang="en-PK" sz="1600" dirty="0" err="1"/>
              <a:t>setLastName</a:t>
            </a:r>
            <a:r>
              <a:rPr lang="en-PK" sz="1600" dirty="0"/>
              <a:t>(string last)</a:t>
            </a:r>
          </a:p>
          <a:p>
            <a:r>
              <a:rPr lang="en-US" sz="1600" dirty="0"/>
              <a:t>{</a:t>
            </a:r>
            <a:r>
              <a:rPr lang="en-PK" sz="1600" dirty="0"/>
              <a:t> </a:t>
            </a:r>
            <a:r>
              <a:rPr lang="en-PK" sz="1600" dirty="0" err="1"/>
              <a:t>lastName</a:t>
            </a:r>
            <a:r>
              <a:rPr lang="en-PK" sz="1600" dirty="0"/>
              <a:t> = last</a:t>
            </a:r>
            <a:r>
              <a:rPr lang="en-PK" sz="1600" b="1" dirty="0"/>
              <a:t>;</a:t>
            </a:r>
            <a:r>
              <a:rPr lang="en-US" sz="1600" b="1" dirty="0"/>
              <a:t>    </a:t>
            </a:r>
            <a:r>
              <a:rPr lang="en-PK" sz="1600" b="1" dirty="0"/>
              <a:t>return *this; </a:t>
            </a:r>
            <a:r>
              <a:rPr lang="en-PK" sz="1600" dirty="0"/>
              <a:t>}</a:t>
            </a:r>
          </a:p>
          <a:p>
            <a:r>
              <a:rPr lang="en-PK" sz="1600" dirty="0" err="1"/>
              <a:t>personType</a:t>
            </a:r>
            <a:r>
              <a:rPr lang="en-PK" sz="1600" dirty="0"/>
              <a:t> </a:t>
            </a:r>
            <a:r>
              <a:rPr lang="en-PK" sz="1600" dirty="0" err="1"/>
              <a:t>personType</a:t>
            </a:r>
            <a:r>
              <a:rPr lang="en-PK" sz="1600" dirty="0"/>
              <a:t>::</a:t>
            </a:r>
            <a:r>
              <a:rPr lang="en-PK" sz="1600" dirty="0" err="1"/>
              <a:t>setFirstName</a:t>
            </a:r>
            <a:r>
              <a:rPr lang="en-PK" sz="1600" dirty="0"/>
              <a:t>(string first)</a:t>
            </a:r>
          </a:p>
          <a:p>
            <a:r>
              <a:rPr lang="en-PK" sz="1600" dirty="0"/>
              <a:t>{ </a:t>
            </a:r>
            <a:r>
              <a:rPr lang="en-PK" sz="1600" dirty="0" err="1"/>
              <a:t>firstName</a:t>
            </a:r>
            <a:r>
              <a:rPr lang="en-PK" sz="1600" dirty="0"/>
              <a:t> = first;</a:t>
            </a:r>
            <a:r>
              <a:rPr lang="en-US" sz="1600" dirty="0"/>
              <a:t>   </a:t>
            </a:r>
            <a:r>
              <a:rPr lang="en-PK" sz="1600" dirty="0"/>
              <a:t> </a:t>
            </a:r>
            <a:r>
              <a:rPr lang="en-PK" sz="1600" b="1" dirty="0"/>
              <a:t>return *this;</a:t>
            </a:r>
            <a:r>
              <a:rPr lang="en-US" sz="1600" b="1" dirty="0"/>
              <a:t> </a:t>
            </a:r>
            <a:r>
              <a:rPr lang="en-PK" sz="1600" dirty="0"/>
              <a:t>}</a:t>
            </a:r>
          </a:p>
          <a:p>
            <a:r>
              <a:rPr lang="en-PK" sz="1600" dirty="0"/>
              <a:t>  void </a:t>
            </a:r>
            <a:r>
              <a:rPr lang="en-PK" sz="1600" dirty="0" err="1"/>
              <a:t>personType</a:t>
            </a:r>
            <a:r>
              <a:rPr lang="en-PK" sz="1600" dirty="0"/>
              <a:t>::print() const</a:t>
            </a:r>
          </a:p>
          <a:p>
            <a:r>
              <a:rPr lang="en-PK" sz="1600" dirty="0"/>
              <a:t>{</a:t>
            </a:r>
            <a:r>
              <a:rPr lang="en-PK" sz="1600" dirty="0" err="1"/>
              <a:t>cout</a:t>
            </a:r>
            <a:r>
              <a:rPr lang="en-PK" sz="1600" dirty="0"/>
              <a:t> &lt;&lt; </a:t>
            </a:r>
            <a:r>
              <a:rPr lang="en-PK" sz="1600" dirty="0" err="1"/>
              <a:t>firstName</a:t>
            </a:r>
            <a:r>
              <a:rPr lang="en-PK" sz="1600" dirty="0"/>
              <a:t> &lt;&lt; " " &lt;&lt; </a:t>
            </a:r>
            <a:r>
              <a:rPr lang="en-PK" sz="1600" dirty="0" err="1"/>
              <a:t>lastName</a:t>
            </a:r>
            <a:r>
              <a:rPr lang="en-PK" sz="1600" dirty="0"/>
              <a:t>;}</a:t>
            </a:r>
          </a:p>
          <a:p>
            <a:endParaRPr lang="en-PK" sz="1600" dirty="0"/>
          </a:p>
        </p:txBody>
      </p:sp>
      <p:sp>
        <p:nvSpPr>
          <p:cNvPr id="7" name="TextBox 6">
            <a:extLst>
              <a:ext uri="{FF2B5EF4-FFF2-40B4-BE49-F238E27FC236}">
                <a16:creationId xmlns:a16="http://schemas.microsoft.com/office/drawing/2014/main" id="{B047B657-CDE1-40CC-8065-E712278F15D6}"/>
              </a:ext>
            </a:extLst>
          </p:cNvPr>
          <p:cNvSpPr txBox="1"/>
          <p:nvPr/>
        </p:nvSpPr>
        <p:spPr>
          <a:xfrm>
            <a:off x="6093656" y="210136"/>
            <a:ext cx="6098344" cy="3693319"/>
          </a:xfrm>
          <a:prstGeom prst="rect">
            <a:avLst/>
          </a:prstGeom>
          <a:noFill/>
        </p:spPr>
        <p:txBody>
          <a:bodyPr wrap="square">
            <a:spAutoFit/>
          </a:bodyPr>
          <a:lstStyle/>
          <a:p>
            <a:r>
              <a:rPr lang="en-PK" dirty="0"/>
              <a:t>int main()</a:t>
            </a:r>
          </a:p>
          <a:p>
            <a:r>
              <a:rPr lang="en-PK" dirty="0"/>
              <a:t>{</a:t>
            </a:r>
          </a:p>
          <a:p>
            <a:r>
              <a:rPr lang="en-PK" dirty="0" err="1"/>
              <a:t>personType</a:t>
            </a:r>
            <a:r>
              <a:rPr lang="en-PK" dirty="0"/>
              <a:t> student1("Angela", "Smith"); //Line 1</a:t>
            </a:r>
          </a:p>
          <a:p>
            <a:r>
              <a:rPr lang="en-PK" dirty="0" err="1"/>
              <a:t>personType</a:t>
            </a:r>
            <a:r>
              <a:rPr lang="en-PK" dirty="0"/>
              <a:t> student2; </a:t>
            </a:r>
            <a:endParaRPr lang="en-US" dirty="0"/>
          </a:p>
          <a:p>
            <a:r>
              <a:rPr lang="en-PK" dirty="0" err="1"/>
              <a:t>personType</a:t>
            </a:r>
            <a:r>
              <a:rPr lang="en-PK" dirty="0"/>
              <a:t> student3; </a:t>
            </a:r>
            <a:endParaRPr lang="en-US" dirty="0"/>
          </a:p>
          <a:p>
            <a:r>
              <a:rPr lang="en-PK" dirty="0"/>
              <a:t>student1.print(); //Line 5</a:t>
            </a:r>
          </a:p>
          <a:p>
            <a:r>
              <a:rPr lang="en-PK" dirty="0"/>
              <a:t>student2.setFirstName("Shelly").</a:t>
            </a:r>
            <a:r>
              <a:rPr lang="en-PK" dirty="0" err="1"/>
              <a:t>setLastName</a:t>
            </a:r>
            <a:r>
              <a:rPr lang="en-PK" dirty="0"/>
              <a:t>("Malik"); student2.print(); </a:t>
            </a:r>
            <a:endParaRPr lang="en-US" dirty="0"/>
          </a:p>
          <a:p>
            <a:r>
              <a:rPr lang="en-PK" dirty="0"/>
              <a:t>student3.setFirstName("Chelsea"); </a:t>
            </a:r>
            <a:endParaRPr lang="en-US" dirty="0"/>
          </a:p>
          <a:p>
            <a:r>
              <a:rPr lang="en-PK" dirty="0"/>
              <a:t>student3.print(); </a:t>
            </a:r>
            <a:endParaRPr lang="en-US" dirty="0"/>
          </a:p>
          <a:p>
            <a:r>
              <a:rPr lang="en-PK" dirty="0"/>
              <a:t>student3.setLastName("Tomek"); </a:t>
            </a:r>
            <a:r>
              <a:rPr lang="en-US" dirty="0"/>
              <a:t> </a:t>
            </a:r>
          </a:p>
          <a:p>
            <a:r>
              <a:rPr lang="en-PK" dirty="0"/>
              <a:t>student3.print(); </a:t>
            </a:r>
          </a:p>
          <a:p>
            <a:r>
              <a:rPr lang="en-PK" dirty="0"/>
              <a:t>}</a:t>
            </a:r>
          </a:p>
        </p:txBody>
      </p:sp>
    </p:spTree>
    <p:extLst>
      <p:ext uri="{BB962C8B-B14F-4D97-AF65-F5344CB8AC3E}">
        <p14:creationId xmlns:p14="http://schemas.microsoft.com/office/powerpoint/2010/main" val="3221632826"/>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Wisp</Template>
  <TotalTime>36864</TotalTime>
  <Words>3123</Words>
  <Application>Microsoft Office PowerPoint</Application>
  <PresentationFormat>Widescreen</PresentationFormat>
  <Paragraphs>392</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Century Gothic</vt:lpstr>
      <vt:lpstr>Frutiger-Bold</vt:lpstr>
      <vt:lpstr>Helvetica Neue</vt:lpstr>
      <vt:lpstr>MacUSADigital-Bold</vt:lpstr>
      <vt:lpstr>MacUSADigital-Regular</vt:lpstr>
      <vt:lpstr>Times New Roman</vt:lpstr>
      <vt:lpstr>Times-Roman</vt:lpstr>
      <vt:lpstr>urw-din</vt:lpstr>
      <vt:lpstr>Wingdings 3</vt:lpstr>
      <vt:lpstr>Wisp</vt:lpstr>
      <vt:lpstr>Const and Classes</vt:lpstr>
      <vt:lpstr>const Member Functions</vt:lpstr>
      <vt:lpstr>const Member Functions</vt:lpstr>
      <vt:lpstr>const Member Function Arguments</vt:lpstr>
      <vt:lpstr>const Objects</vt:lpstr>
      <vt:lpstr>Q</vt:lpstr>
      <vt:lpstr>This pointer</vt:lpstr>
      <vt:lpstr>Accessing Member Data with this</vt:lpstr>
      <vt:lpstr>PowerPoint Presentation</vt:lpstr>
      <vt:lpstr>Using this for Returning Values </vt:lpstr>
      <vt:lpstr>Cascading Member Functions in C++</vt:lpstr>
      <vt:lpstr>PowerPoint Presentation</vt:lpstr>
      <vt:lpstr>C++ Inline Functions</vt:lpstr>
      <vt:lpstr>C++ Inline Functions</vt:lpstr>
      <vt:lpstr>C++ Inline Functions</vt:lpstr>
      <vt:lpstr>C++ Inline Functions</vt:lpstr>
      <vt:lpstr>C++ Inline Functions</vt:lpstr>
      <vt:lpstr>C++ Inline Functions in class</vt:lpstr>
      <vt:lpstr>Static variables</vt:lpstr>
      <vt:lpstr>PowerPoint Presentation</vt:lpstr>
      <vt:lpstr>PowerPoint Presentation</vt:lpstr>
      <vt:lpstr>Static Class members</vt:lpstr>
      <vt:lpstr>PowerPoint Presentation</vt:lpstr>
      <vt:lpstr>Static Data Members in C++</vt:lpstr>
      <vt:lpstr>Static Data Members in C++</vt:lpstr>
      <vt:lpstr>Static Data Members in C++</vt:lpstr>
      <vt:lpstr>Why we use Static variable</vt:lpstr>
      <vt:lpstr>Static Data Members in C++</vt:lpstr>
      <vt:lpstr>Static Data Members in C++</vt:lpstr>
      <vt:lpstr>Static Member Function</vt:lpstr>
      <vt:lpstr>Static Member Function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STACK</dc:title>
  <dc:creator>Arooj Khalil</dc:creator>
  <cp:lastModifiedBy>Arooj Khalil</cp:lastModifiedBy>
  <cp:revision>704</cp:revision>
  <dcterms:created xsi:type="dcterms:W3CDTF">2020-04-12T15:15:05Z</dcterms:created>
  <dcterms:modified xsi:type="dcterms:W3CDTF">2022-04-05T06:31:49Z</dcterms:modified>
</cp:coreProperties>
</file>