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3"/>
  </p:notesMasterIdLst>
  <p:sldIdLst>
    <p:sldId id="289" r:id="rId2"/>
    <p:sldId id="283" r:id="rId3"/>
    <p:sldId id="299" r:id="rId4"/>
    <p:sldId id="300" r:id="rId5"/>
    <p:sldId id="301" r:id="rId6"/>
    <p:sldId id="302" r:id="rId7"/>
    <p:sldId id="303" r:id="rId8"/>
    <p:sldId id="304" r:id="rId9"/>
    <p:sldId id="305" r:id="rId10"/>
    <p:sldId id="306" r:id="rId11"/>
    <p:sldId id="307" r:id="rId12"/>
    <p:sldId id="290" r:id="rId13"/>
    <p:sldId id="291" r:id="rId14"/>
    <p:sldId id="292" r:id="rId15"/>
    <p:sldId id="293" r:id="rId16"/>
    <p:sldId id="294" r:id="rId17"/>
    <p:sldId id="308" r:id="rId18"/>
    <p:sldId id="309" r:id="rId19"/>
    <p:sldId id="312" r:id="rId20"/>
    <p:sldId id="310" r:id="rId21"/>
    <p:sldId id="31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93" d="100"/>
          <a:sy n="93" d="100"/>
        </p:scale>
        <p:origin x="66"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3/9/2022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3/9/2022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pp/cpp_access_specifier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35527"/>
            <a:ext cx="8915400" cy="5675695"/>
          </a:xfrm>
        </p:spPr>
        <p:txBody>
          <a:bodyPr/>
          <a:lstStyle/>
          <a:p>
            <a:pPr marL="0" indent="0">
              <a:buNone/>
            </a:pPr>
            <a:r>
              <a:rPr lang="en-US" sz="2800" b="1" dirty="0"/>
              <a:t>Object Oriented</a:t>
            </a:r>
          </a:p>
          <a:p>
            <a:pPr marL="0" indent="0">
              <a:buNone/>
            </a:pPr>
            <a:endParaRPr lang="en-US" sz="2800" b="1" dirty="0"/>
          </a:p>
        </p:txBody>
      </p:sp>
      <p:pic>
        <p:nvPicPr>
          <p:cNvPr id="2" name="Picture 1"/>
          <p:cNvPicPr>
            <a:picLocks noChangeAspect="1"/>
          </p:cNvPicPr>
          <p:nvPr/>
        </p:nvPicPr>
        <p:blipFill>
          <a:blip r:embed="rId2"/>
          <a:stretch>
            <a:fillRect/>
          </a:stretch>
        </p:blipFill>
        <p:spPr>
          <a:xfrm>
            <a:off x="3795596" y="783329"/>
            <a:ext cx="5805603" cy="5921716"/>
          </a:xfrm>
          <a:prstGeom prst="rect">
            <a:avLst/>
          </a:prstGeom>
        </p:spPr>
      </p:pic>
    </p:spTree>
    <p:extLst>
      <p:ext uri="{BB962C8B-B14F-4D97-AF65-F5344CB8AC3E}">
        <p14:creationId xmlns:p14="http://schemas.microsoft.com/office/powerpoint/2010/main" val="22137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3110"/>
            <a:ext cx="8911687" cy="1280890"/>
          </a:xfrm>
        </p:spPr>
        <p:txBody>
          <a:bodyPr/>
          <a:lstStyle/>
          <a:p>
            <a:r>
              <a:rPr lang="en-US" dirty="0"/>
              <a:t>Abstraction</a:t>
            </a:r>
          </a:p>
        </p:txBody>
      </p:sp>
      <p:pic>
        <p:nvPicPr>
          <p:cNvPr id="4" name="Content Placeholder 3"/>
          <p:cNvPicPr>
            <a:picLocks noGrp="1" noChangeAspect="1"/>
          </p:cNvPicPr>
          <p:nvPr>
            <p:ph idx="1"/>
          </p:nvPr>
        </p:nvPicPr>
        <p:blipFill>
          <a:blip r:embed="rId2"/>
          <a:stretch>
            <a:fillRect/>
          </a:stretch>
        </p:blipFill>
        <p:spPr>
          <a:xfrm>
            <a:off x="1434080" y="1027328"/>
            <a:ext cx="10532062" cy="2103799"/>
          </a:xfrm>
          <a:prstGeom prst="rect">
            <a:avLst/>
          </a:prstGeom>
        </p:spPr>
      </p:pic>
      <p:pic>
        <p:nvPicPr>
          <p:cNvPr id="5" name="Picture 4"/>
          <p:cNvPicPr>
            <a:picLocks noChangeAspect="1"/>
          </p:cNvPicPr>
          <p:nvPr/>
        </p:nvPicPr>
        <p:blipFill>
          <a:blip r:embed="rId3"/>
          <a:stretch>
            <a:fillRect/>
          </a:stretch>
        </p:blipFill>
        <p:spPr>
          <a:xfrm>
            <a:off x="2189020" y="3354964"/>
            <a:ext cx="8919296" cy="3178393"/>
          </a:xfrm>
          <a:prstGeom prst="rect">
            <a:avLst/>
          </a:prstGeom>
        </p:spPr>
      </p:pic>
    </p:spTree>
    <p:extLst>
      <p:ext uri="{BB962C8B-B14F-4D97-AF65-F5344CB8AC3E}">
        <p14:creationId xmlns:p14="http://schemas.microsoft.com/office/powerpoint/2010/main" val="379287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3110"/>
            <a:ext cx="8911687" cy="1280890"/>
          </a:xfrm>
        </p:spPr>
        <p:txBody>
          <a:bodyPr/>
          <a:lstStyle/>
          <a:p>
            <a:r>
              <a:rPr lang="en-US" dirty="0"/>
              <a:t>Class</a:t>
            </a:r>
          </a:p>
        </p:txBody>
      </p:sp>
      <p:sp>
        <p:nvSpPr>
          <p:cNvPr id="3" name="Content Placeholder 2"/>
          <p:cNvSpPr>
            <a:spLocks noGrp="1"/>
          </p:cNvSpPr>
          <p:nvPr>
            <p:ph idx="1"/>
          </p:nvPr>
        </p:nvSpPr>
        <p:spPr>
          <a:xfrm>
            <a:off x="2589212" y="1149927"/>
            <a:ext cx="8915400" cy="4761295"/>
          </a:xfrm>
        </p:spPr>
        <p:txBody>
          <a:bodyPr/>
          <a:lstStyle/>
          <a:p>
            <a:r>
              <a:rPr lang="en-US" dirty="0"/>
              <a:t>In OOP we create a general sketch for each kind of objects and then we create different instances using this sketch we call this sketch or prototype or map as “class”.</a:t>
            </a:r>
          </a:p>
          <a:p>
            <a:r>
              <a:rPr lang="en-US" dirty="0"/>
              <a:t>All objects of same kind exhibit identical characteristics (information structure and behavior) however they have data of their own.</a:t>
            </a:r>
          </a:p>
        </p:txBody>
      </p:sp>
      <p:sp>
        <p:nvSpPr>
          <p:cNvPr id="6" name="Rectangle 5"/>
          <p:cNvSpPr/>
          <p:nvPr/>
        </p:nvSpPr>
        <p:spPr>
          <a:xfrm>
            <a:off x="3380508" y="4158917"/>
            <a:ext cx="6788727" cy="1754326"/>
          </a:xfrm>
          <a:prstGeom prst="rect">
            <a:avLst/>
          </a:prstGeom>
        </p:spPr>
        <p:txBody>
          <a:bodyPr wrap="square">
            <a:spAutoFit/>
          </a:bodyPr>
          <a:lstStyle/>
          <a:p>
            <a:pPr marL="285750" indent="-285750">
              <a:buFont typeface="Arial" panose="020B0604020202020204" pitchFamily="34" charset="0"/>
              <a:buChar char="•"/>
            </a:pPr>
            <a:r>
              <a:rPr lang="en-US" dirty="0">
                <a:latin typeface="BookAntiqua"/>
              </a:rPr>
              <a:t>Ahsan teaches mathematics</a:t>
            </a:r>
          </a:p>
          <a:p>
            <a:pPr lvl="1"/>
            <a:r>
              <a:rPr lang="en-US" dirty="0">
                <a:latin typeface="SymbolMT"/>
              </a:rPr>
              <a:t>• </a:t>
            </a:r>
            <a:r>
              <a:rPr lang="en-US" dirty="0" err="1">
                <a:latin typeface="BookAntiqua"/>
              </a:rPr>
              <a:t>Aamir</a:t>
            </a:r>
            <a:r>
              <a:rPr lang="en-US" dirty="0">
                <a:latin typeface="BookAntiqua"/>
              </a:rPr>
              <a:t> teaches computer science</a:t>
            </a:r>
          </a:p>
          <a:p>
            <a:pPr lvl="1"/>
            <a:r>
              <a:rPr lang="en-US" dirty="0">
                <a:latin typeface="SymbolMT"/>
              </a:rPr>
              <a:t>• </a:t>
            </a:r>
            <a:r>
              <a:rPr lang="en-US" dirty="0" err="1">
                <a:latin typeface="BookAntiqua"/>
              </a:rPr>
              <a:t>Atif</a:t>
            </a:r>
            <a:r>
              <a:rPr lang="en-US" dirty="0">
                <a:latin typeface="BookAntiqua"/>
              </a:rPr>
              <a:t> teaches physics</a:t>
            </a:r>
          </a:p>
          <a:p>
            <a:pPr lvl="1"/>
            <a:endParaRPr lang="en-US" dirty="0">
              <a:latin typeface="BookAntiqua"/>
            </a:endParaRPr>
          </a:p>
          <a:p>
            <a:r>
              <a:rPr lang="en-US" dirty="0">
                <a:latin typeface="BookAntiqua"/>
              </a:rPr>
              <a:t>Each one is a teacher so we say these objects are </a:t>
            </a:r>
            <a:r>
              <a:rPr lang="en-US" i="1" dirty="0">
                <a:latin typeface="BookAntiqua-Italic"/>
              </a:rPr>
              <a:t>instances </a:t>
            </a:r>
            <a:r>
              <a:rPr lang="en-US" dirty="0">
                <a:latin typeface="BookAntiqua"/>
              </a:rPr>
              <a:t>of the Teacher class</a:t>
            </a:r>
            <a:endParaRPr lang="en-US" dirty="0"/>
          </a:p>
        </p:txBody>
      </p:sp>
    </p:spTree>
    <p:extLst>
      <p:ext uri="{BB962C8B-B14F-4D97-AF65-F5344CB8AC3E}">
        <p14:creationId xmlns:p14="http://schemas.microsoft.com/office/powerpoint/2010/main" val="281438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sp>
        <p:nvSpPr>
          <p:cNvPr id="3" name="Content Placeholder 2"/>
          <p:cNvSpPr>
            <a:spLocks noGrp="1"/>
          </p:cNvSpPr>
          <p:nvPr>
            <p:ph idx="1"/>
          </p:nvPr>
        </p:nvSpPr>
        <p:spPr>
          <a:xfrm>
            <a:off x="2589212" y="2133600"/>
            <a:ext cx="8915400" cy="1634836"/>
          </a:xfrm>
        </p:spPr>
        <p:txBody>
          <a:bodyPr/>
          <a:lstStyle/>
          <a:p>
            <a:r>
              <a:rPr lang="en-US" dirty="0"/>
              <a:t>In OOP we say that objects are members of </a:t>
            </a:r>
            <a:r>
              <a:rPr lang="en-US" i="1" dirty="0"/>
              <a:t>classes.</a:t>
            </a:r>
          </a:p>
          <a:p>
            <a:r>
              <a:rPr lang="en-US" dirty="0"/>
              <a:t>you can define many objects of the same class.</a:t>
            </a:r>
          </a:p>
          <a:p>
            <a:r>
              <a:rPr lang="en-US" dirty="0"/>
              <a:t>class serves as a plan, or blueprint. It specifies what data and what functions will be included in objects of that class.</a:t>
            </a:r>
          </a:p>
        </p:txBody>
      </p:sp>
      <p:pic>
        <p:nvPicPr>
          <p:cNvPr id="4" name="Picture 3"/>
          <p:cNvPicPr>
            <a:picLocks noChangeAspect="1"/>
          </p:cNvPicPr>
          <p:nvPr/>
        </p:nvPicPr>
        <p:blipFill>
          <a:blip r:embed="rId2"/>
          <a:stretch>
            <a:fillRect/>
          </a:stretch>
        </p:blipFill>
        <p:spPr>
          <a:xfrm>
            <a:off x="3232149" y="3768436"/>
            <a:ext cx="7629525" cy="2781300"/>
          </a:xfrm>
          <a:prstGeom prst="rect">
            <a:avLst/>
          </a:prstGeom>
        </p:spPr>
      </p:pic>
    </p:spTree>
    <p:extLst>
      <p:ext uri="{BB962C8B-B14F-4D97-AF65-F5344CB8AC3E}">
        <p14:creationId xmlns:p14="http://schemas.microsoft.com/office/powerpoint/2010/main" val="424079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pic>
        <p:nvPicPr>
          <p:cNvPr id="6" name="Picture 5"/>
          <p:cNvPicPr>
            <a:picLocks noChangeAspect="1"/>
          </p:cNvPicPr>
          <p:nvPr/>
        </p:nvPicPr>
        <p:blipFill>
          <a:blip r:embed="rId2"/>
          <a:stretch>
            <a:fillRect/>
          </a:stretch>
        </p:blipFill>
        <p:spPr>
          <a:xfrm>
            <a:off x="2725882" y="2163473"/>
            <a:ext cx="7543800" cy="2447925"/>
          </a:xfrm>
          <a:prstGeom prst="rect">
            <a:avLst/>
          </a:prstGeom>
        </p:spPr>
      </p:pic>
      <p:sp>
        <p:nvSpPr>
          <p:cNvPr id="7" name="Rectangle 6"/>
          <p:cNvSpPr/>
          <p:nvPr/>
        </p:nvSpPr>
        <p:spPr>
          <a:xfrm>
            <a:off x="1925782" y="5073318"/>
            <a:ext cx="9578830" cy="923330"/>
          </a:xfrm>
          <a:prstGeom prst="rect">
            <a:avLst/>
          </a:prstGeom>
        </p:spPr>
        <p:txBody>
          <a:bodyPr wrap="square">
            <a:spAutoFit/>
          </a:bodyPr>
          <a:lstStyle/>
          <a:p>
            <a:r>
              <a:rPr lang="en-US" dirty="0">
                <a:solidFill>
                  <a:srgbClr val="000000"/>
                </a:solidFill>
                <a:latin typeface="Verdana" panose="020B0604030504040204" pitchFamily="34" charset="0"/>
              </a:rPr>
              <a:t>So, a class is a template for objects, and an object is an instance of a class.</a:t>
            </a:r>
          </a:p>
          <a:p>
            <a:r>
              <a:rPr lang="en-US" dirty="0">
                <a:solidFill>
                  <a:srgbClr val="000000"/>
                </a:solidFill>
                <a:latin typeface="Verdana" panose="020B0604030504040204" pitchFamily="34" charset="0"/>
              </a:rPr>
              <a:t>When the individual objects are created, they inherit all the variables and functions from the class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5689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sp>
        <p:nvSpPr>
          <p:cNvPr id="3" name="Rectangle 2"/>
          <p:cNvSpPr/>
          <p:nvPr/>
        </p:nvSpPr>
        <p:spPr>
          <a:xfrm>
            <a:off x="2105890" y="1581834"/>
            <a:ext cx="9615055" cy="2862322"/>
          </a:xfrm>
          <a:prstGeom prst="rect">
            <a:avLst/>
          </a:prstGeom>
        </p:spPr>
        <p:txBody>
          <a:bodyPr wrap="square">
            <a:spAutoFit/>
          </a:bodyPr>
          <a:lstStyle/>
          <a:p>
            <a:r>
              <a:rPr lang="en-US" dirty="0">
                <a:solidFill>
                  <a:srgbClr val="000000"/>
                </a:solidFill>
                <a:latin typeface="Verdana" panose="020B0604030504040204" pitchFamily="34" charset="0"/>
              </a:rPr>
              <a:t>Attributes and methods are basically </a:t>
            </a:r>
            <a:r>
              <a:rPr lang="en-US" b="1" dirty="0">
                <a:solidFill>
                  <a:srgbClr val="000000"/>
                </a:solidFill>
                <a:latin typeface="Verdana" panose="020B0604030504040204" pitchFamily="34" charset="0"/>
              </a:rPr>
              <a:t>variables</a:t>
            </a:r>
            <a:r>
              <a:rPr lang="en-US" dirty="0">
                <a:solidFill>
                  <a:srgbClr val="000000"/>
                </a:solidFill>
                <a:latin typeface="Verdana" panose="020B0604030504040204" pitchFamily="34" charset="0"/>
              </a:rPr>
              <a:t> and </a:t>
            </a:r>
            <a:r>
              <a:rPr lang="en-US" b="1" dirty="0">
                <a:solidFill>
                  <a:srgbClr val="000000"/>
                </a:solidFill>
                <a:latin typeface="Verdana" panose="020B0604030504040204" pitchFamily="34" charset="0"/>
              </a:rPr>
              <a:t>functions</a:t>
            </a:r>
            <a:r>
              <a:rPr lang="en-US" dirty="0">
                <a:solidFill>
                  <a:srgbClr val="000000"/>
                </a:solidFill>
                <a:latin typeface="Verdana" panose="020B0604030504040204" pitchFamily="34" charset="0"/>
              </a:rPr>
              <a:t> that belongs to the class. These are often referred to as "class members“</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a:t>A class is a user-defined data type that we can use in our program</a:t>
            </a:r>
          </a:p>
          <a:p>
            <a:endParaRPr lang="en-US" dirty="0"/>
          </a:p>
          <a:p>
            <a:endParaRPr lang="en-US" dirty="0"/>
          </a:p>
          <a:p>
            <a:endParaRPr lang="en-US" dirty="0"/>
          </a:p>
          <a:p>
            <a:endParaRPr lang="en-US" dirty="0"/>
          </a:p>
          <a:p>
            <a:r>
              <a:rPr lang="en-US" dirty="0"/>
              <a:t>Private/public</a:t>
            </a:r>
          </a:p>
        </p:txBody>
      </p:sp>
    </p:spTree>
    <p:extLst>
      <p:ext uri="{BB962C8B-B14F-4D97-AF65-F5344CB8AC3E}">
        <p14:creationId xmlns:p14="http://schemas.microsoft.com/office/powerpoint/2010/main" val="408152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16" y="222329"/>
            <a:ext cx="8911687" cy="1280890"/>
          </a:xfrm>
        </p:spPr>
        <p:txBody>
          <a:bodyPr/>
          <a:lstStyle/>
          <a:p>
            <a:r>
              <a:rPr lang="en-US" dirty="0"/>
              <a:t>What is a Class</a:t>
            </a:r>
          </a:p>
        </p:txBody>
      </p:sp>
      <p:pic>
        <p:nvPicPr>
          <p:cNvPr id="4" name="Picture 3"/>
          <p:cNvPicPr>
            <a:picLocks noChangeAspect="1"/>
          </p:cNvPicPr>
          <p:nvPr/>
        </p:nvPicPr>
        <p:blipFill>
          <a:blip r:embed="rId2"/>
          <a:stretch>
            <a:fillRect/>
          </a:stretch>
        </p:blipFill>
        <p:spPr>
          <a:xfrm>
            <a:off x="2895600" y="942109"/>
            <a:ext cx="6788727" cy="5915891"/>
          </a:xfrm>
          <a:prstGeom prst="rect">
            <a:avLst/>
          </a:prstGeom>
        </p:spPr>
      </p:pic>
    </p:spTree>
    <p:extLst>
      <p:ext uri="{BB962C8B-B14F-4D97-AF65-F5344CB8AC3E}">
        <p14:creationId xmlns:p14="http://schemas.microsoft.com/office/powerpoint/2010/main" val="150372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16" y="222329"/>
            <a:ext cx="8911687" cy="1280890"/>
          </a:xfrm>
        </p:spPr>
        <p:txBody>
          <a:bodyPr/>
          <a:lstStyle/>
          <a:p>
            <a:r>
              <a:rPr lang="en-US" dirty="0"/>
              <a:t>What is a Class</a:t>
            </a:r>
          </a:p>
        </p:txBody>
      </p:sp>
      <p:sp>
        <p:nvSpPr>
          <p:cNvPr id="3" name="Rectangle 2"/>
          <p:cNvSpPr/>
          <p:nvPr/>
        </p:nvSpPr>
        <p:spPr>
          <a:xfrm>
            <a:off x="2313708" y="1083071"/>
            <a:ext cx="8617527" cy="646331"/>
          </a:xfrm>
          <a:prstGeom prst="rect">
            <a:avLst/>
          </a:prstGeom>
        </p:spPr>
        <p:txBody>
          <a:bodyPr wrap="square">
            <a:spAutoFit/>
          </a:bodyPr>
          <a:lstStyle/>
          <a:p>
            <a:r>
              <a:rPr lang="en-US" dirty="0">
                <a:latin typeface="Roboto"/>
              </a:rPr>
              <a:t>An </a:t>
            </a:r>
            <a:r>
              <a:rPr lang="en-US" b="1" dirty="0">
                <a:latin typeface="Roboto"/>
              </a:rPr>
              <a:t>Object</a:t>
            </a:r>
            <a:r>
              <a:rPr lang="en-US" dirty="0">
                <a:latin typeface="Roboto"/>
              </a:rPr>
              <a:t> is an instance of a Class. When a class is defined, no memory is allocated but when it is instantiated (i.e. an object is created) memory is allocated.</a:t>
            </a:r>
            <a:endParaRPr lang="en-US" dirty="0"/>
          </a:p>
        </p:txBody>
      </p:sp>
      <p:pic>
        <p:nvPicPr>
          <p:cNvPr id="8194" name="Picture 2" descr="https://media.geeksforgeeks.org/wp-content/cdn-uploads/Classes-and-Objects-i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3" y="2122776"/>
            <a:ext cx="8770254" cy="408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class</a:t>
            </a:r>
          </a:p>
        </p:txBody>
      </p:sp>
      <p:sp>
        <p:nvSpPr>
          <p:cNvPr id="3" name="Content Placeholder 2"/>
          <p:cNvSpPr>
            <a:spLocks noGrp="1"/>
          </p:cNvSpPr>
          <p:nvPr>
            <p:ph idx="1"/>
          </p:nvPr>
        </p:nvSpPr>
        <p:spPr>
          <a:xfrm>
            <a:off x="2589212" y="2133600"/>
            <a:ext cx="8915400" cy="4613564"/>
          </a:xfrm>
        </p:spPr>
        <p:txBody>
          <a:bodyPr>
            <a:normAutofit/>
          </a:bodyPr>
          <a:lstStyle/>
          <a:p>
            <a:r>
              <a:rPr lang="en-US" dirty="0"/>
              <a:t>class </a:t>
            </a:r>
            <a:r>
              <a:rPr lang="en-US" dirty="0" err="1"/>
              <a:t>MyClass</a:t>
            </a:r>
            <a:r>
              <a:rPr lang="en-US" dirty="0"/>
              <a:t> {       // The class</a:t>
            </a:r>
            <a:br>
              <a:rPr lang="en-US" dirty="0"/>
            </a:br>
            <a:r>
              <a:rPr lang="en-US" dirty="0"/>
              <a:t>  public:             // Access specifier</a:t>
            </a:r>
            <a:br>
              <a:rPr lang="en-US" dirty="0"/>
            </a:br>
            <a:r>
              <a:rPr lang="en-US" dirty="0"/>
              <a:t>    </a:t>
            </a:r>
            <a:r>
              <a:rPr lang="en-US" dirty="0" err="1"/>
              <a:t>int</a:t>
            </a:r>
            <a:r>
              <a:rPr lang="en-US" dirty="0"/>
              <a:t> </a:t>
            </a:r>
            <a:r>
              <a:rPr lang="en-US" dirty="0" err="1"/>
              <a:t>myNum</a:t>
            </a:r>
            <a:r>
              <a:rPr lang="en-US" dirty="0"/>
              <a:t>;        // Attribute (</a:t>
            </a:r>
            <a:r>
              <a:rPr lang="en-US" dirty="0" err="1"/>
              <a:t>int</a:t>
            </a:r>
            <a:r>
              <a:rPr lang="en-US" dirty="0"/>
              <a:t> variable)</a:t>
            </a:r>
            <a:br>
              <a:rPr lang="en-US" dirty="0"/>
            </a:br>
            <a:r>
              <a:rPr lang="en-US" dirty="0"/>
              <a:t>    string </a:t>
            </a:r>
            <a:r>
              <a:rPr lang="en-US" dirty="0" err="1"/>
              <a:t>myString</a:t>
            </a:r>
            <a:r>
              <a:rPr lang="en-US" dirty="0"/>
              <a:t>;  // Attribute (string variable)</a:t>
            </a:r>
            <a:br>
              <a:rPr lang="en-US" dirty="0"/>
            </a:br>
            <a:r>
              <a:rPr lang="en-US" dirty="0"/>
              <a:t>};</a:t>
            </a:r>
          </a:p>
          <a:p>
            <a:endParaRPr lang="en-US" dirty="0"/>
          </a:p>
          <a:p>
            <a:pPr marL="0" lvl="0" indent="0" defTabSz="914400" eaLnBrk="0" fontAlgn="base" hangingPunct="0">
              <a:spcBef>
                <a:spcPct val="0"/>
              </a:spcBef>
              <a:spcAft>
                <a:spcPct val="0"/>
              </a:spcAft>
              <a:buClrTx/>
              <a:buNone/>
            </a:pPr>
            <a:endParaRPr lang="en-US" altLang="en-US" sz="2800" dirty="0">
              <a:solidFill>
                <a:prstClr val="black"/>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cs typeface="Consolas" panose="020B0609020204030204" pitchFamily="49" charset="0"/>
              </a:rPr>
              <a:t>class</a:t>
            </a:r>
            <a:r>
              <a:rPr lang="en-US" altLang="en-US" sz="1600" dirty="0">
                <a:solidFill>
                  <a:srgbClr val="000000"/>
                </a:solidFill>
                <a:latin typeface="Verdana" panose="020B0604030504040204" pitchFamily="34" charset="0"/>
              </a:rPr>
              <a:t> keyword is used to create a class called </a:t>
            </a:r>
            <a:r>
              <a:rPr lang="en-US" altLang="en-US" sz="1600" dirty="0" err="1">
                <a:solidFill>
                  <a:srgbClr val="DC143C"/>
                </a:solidFill>
                <a:latin typeface="Consolas" panose="020B0609020204030204" pitchFamily="49" charset="0"/>
                <a:cs typeface="Consolas" panose="020B0609020204030204" pitchFamily="49" charset="0"/>
              </a:rPr>
              <a:t>MyClass</a:t>
            </a:r>
            <a:r>
              <a:rPr lang="en-US" altLang="en-US" sz="1600" dirty="0">
                <a:solidFill>
                  <a:srgbClr val="000000"/>
                </a:solidFill>
                <a:latin typeface="Verdana" panose="020B0604030504040204" pitchFamily="34" charset="0"/>
              </a:rPr>
              <a:t>.</a:t>
            </a:r>
          </a:p>
          <a:p>
            <a:pPr marL="0" lvl="0" indent="0" defTabSz="914400" eaLnBrk="0" fontAlgn="base" hangingPunct="0">
              <a:spcBef>
                <a:spcPct val="0"/>
              </a:spcBef>
              <a:spcAft>
                <a:spcPct val="0"/>
              </a:spcAft>
              <a:buClrTx/>
              <a:buFontTx/>
              <a:buChar char="•"/>
            </a:pPr>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cs typeface="Consolas" panose="020B0609020204030204" pitchFamily="49" charset="0"/>
              </a:rPr>
              <a:t>public</a:t>
            </a:r>
            <a:r>
              <a:rPr lang="en-US" altLang="en-US" sz="1600" dirty="0">
                <a:solidFill>
                  <a:srgbClr val="000000"/>
                </a:solidFill>
                <a:latin typeface="Verdana" panose="020B0604030504040204" pitchFamily="34" charset="0"/>
              </a:rPr>
              <a:t> keyword is an </a:t>
            </a:r>
            <a:r>
              <a:rPr lang="en-US" altLang="en-US" sz="1600" b="1" dirty="0">
                <a:solidFill>
                  <a:srgbClr val="000000"/>
                </a:solidFill>
                <a:latin typeface="Verdana" panose="020B0604030504040204" pitchFamily="34" charset="0"/>
              </a:rPr>
              <a:t>access specifier</a:t>
            </a:r>
            <a:r>
              <a:rPr lang="en-US" altLang="en-US" sz="1600" dirty="0">
                <a:solidFill>
                  <a:srgbClr val="000000"/>
                </a:solidFill>
                <a:latin typeface="Verdana" panose="020B0604030504040204" pitchFamily="34" charset="0"/>
              </a:rPr>
              <a:t>, which specifies that members (attributes and methods) of the class are accessible from outside the class. You will learn more about </a:t>
            </a:r>
            <a:r>
              <a:rPr lang="en-US" altLang="en-US" sz="1600" dirty="0">
                <a:solidFill>
                  <a:srgbClr val="000000"/>
                </a:solidFill>
                <a:latin typeface="Verdana" panose="020B0604030504040204" pitchFamily="34" charset="0"/>
                <a:hlinkClick r:id="rId2"/>
              </a:rPr>
              <a:t>access specifiers</a:t>
            </a:r>
            <a:r>
              <a:rPr lang="en-US" altLang="en-US" sz="1600" dirty="0">
                <a:solidFill>
                  <a:srgbClr val="000000"/>
                </a:solidFill>
                <a:latin typeface="Verdana" panose="020B0604030504040204" pitchFamily="34" charset="0"/>
              </a:rPr>
              <a:t> later.</a:t>
            </a:r>
          </a:p>
          <a:p>
            <a:pPr marL="0" lvl="0" indent="0" defTabSz="914400" eaLnBrk="0" fontAlgn="base" hangingPunct="0">
              <a:spcBef>
                <a:spcPct val="0"/>
              </a:spcBef>
              <a:spcAft>
                <a:spcPct val="0"/>
              </a:spcAft>
              <a:buClrTx/>
              <a:buFontTx/>
              <a:buChar char="•"/>
            </a:pPr>
            <a:r>
              <a:rPr lang="en-US" altLang="en-US" sz="1600" dirty="0">
                <a:solidFill>
                  <a:srgbClr val="000000"/>
                </a:solidFill>
                <a:latin typeface="Verdana" panose="020B0604030504040204" pitchFamily="34" charset="0"/>
              </a:rPr>
              <a:t>Inside the class, there is an integer variable </a:t>
            </a:r>
            <a:r>
              <a:rPr lang="en-US" altLang="en-US" sz="1600" dirty="0" err="1">
                <a:solidFill>
                  <a:srgbClr val="DC143C"/>
                </a:solidFill>
                <a:latin typeface="Consolas" panose="020B0609020204030204" pitchFamily="49" charset="0"/>
                <a:cs typeface="Consolas" panose="020B0609020204030204" pitchFamily="49" charset="0"/>
              </a:rPr>
              <a:t>myNum</a:t>
            </a:r>
            <a:r>
              <a:rPr lang="en-US" altLang="en-US" sz="1600" dirty="0">
                <a:solidFill>
                  <a:srgbClr val="000000"/>
                </a:solidFill>
                <a:latin typeface="Verdana" panose="020B0604030504040204" pitchFamily="34" charset="0"/>
              </a:rPr>
              <a:t> and a string variable </a:t>
            </a:r>
            <a:r>
              <a:rPr lang="en-US" altLang="en-US" sz="1600" dirty="0" err="1">
                <a:solidFill>
                  <a:srgbClr val="DC143C"/>
                </a:solidFill>
                <a:latin typeface="Consolas" panose="020B0609020204030204" pitchFamily="49" charset="0"/>
                <a:cs typeface="Consolas" panose="020B0609020204030204" pitchFamily="49" charset="0"/>
              </a:rPr>
              <a:t>myString</a:t>
            </a:r>
            <a:r>
              <a:rPr lang="en-US" altLang="en-US" sz="1600" dirty="0">
                <a:solidFill>
                  <a:srgbClr val="000000"/>
                </a:solidFill>
                <a:latin typeface="Verdana" panose="020B0604030504040204" pitchFamily="34" charset="0"/>
              </a:rPr>
              <a:t>. When variables are declared within a class, they are called </a:t>
            </a:r>
            <a:r>
              <a:rPr lang="en-US" altLang="en-US" sz="1600" b="1" dirty="0">
                <a:solidFill>
                  <a:srgbClr val="000000"/>
                </a:solidFill>
                <a:latin typeface="Verdana" panose="020B0604030504040204" pitchFamily="34" charset="0"/>
              </a:rPr>
              <a:t>attributes</a:t>
            </a:r>
            <a:r>
              <a:rPr lang="en-US" altLang="en-US" sz="1600" dirty="0">
                <a:solidFill>
                  <a:srgbClr val="000000"/>
                </a:solidFill>
                <a:latin typeface="Verdana" panose="020B0604030504040204" pitchFamily="34" charset="0"/>
              </a:rPr>
              <a:t>.</a:t>
            </a:r>
          </a:p>
          <a:p>
            <a:pPr marL="0" lvl="0" indent="0" defTabSz="914400" eaLnBrk="0" fontAlgn="base" hangingPunct="0">
              <a:spcBef>
                <a:spcPct val="0"/>
              </a:spcBef>
              <a:spcAft>
                <a:spcPct val="0"/>
              </a:spcAft>
              <a:buClrTx/>
              <a:buFontTx/>
              <a:buChar char="•"/>
            </a:pPr>
            <a:r>
              <a:rPr lang="en-US" altLang="en-US" sz="1600" dirty="0">
                <a:solidFill>
                  <a:srgbClr val="000000"/>
                </a:solidFill>
                <a:latin typeface="Verdana" panose="020B0604030504040204" pitchFamily="34" charset="0"/>
              </a:rPr>
              <a:t>At last, end the class definition with a semicolon </a:t>
            </a:r>
            <a:r>
              <a:rPr lang="en-US" altLang="en-US" sz="1600" dirty="0">
                <a:solidFill>
                  <a:srgbClr val="DC143C"/>
                </a:solidFill>
                <a:latin typeface="Consolas" panose="020B0609020204030204" pitchFamily="49" charset="0"/>
                <a:cs typeface="Consolas" panose="020B0609020204030204" pitchFamily="49" charset="0"/>
              </a:rPr>
              <a:t>;</a:t>
            </a:r>
            <a:r>
              <a:rPr lang="en-US" altLang="en-US" sz="1600"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122592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8680" y="0"/>
            <a:ext cx="8911687" cy="1280890"/>
          </a:xfrm>
        </p:spPr>
        <p:txBody>
          <a:bodyPr/>
          <a:lstStyle/>
          <a:p>
            <a:r>
              <a:rPr lang="en-US" dirty="0"/>
              <a:t>Create an Object</a:t>
            </a:r>
          </a:p>
        </p:txBody>
      </p:sp>
      <p:sp>
        <p:nvSpPr>
          <p:cNvPr id="3" name="Content Placeholder 2"/>
          <p:cNvSpPr>
            <a:spLocks noGrp="1"/>
          </p:cNvSpPr>
          <p:nvPr>
            <p:ph idx="1"/>
          </p:nvPr>
        </p:nvSpPr>
        <p:spPr>
          <a:xfrm>
            <a:off x="2244436" y="775855"/>
            <a:ext cx="9260176" cy="5971309"/>
          </a:xfrm>
        </p:spPr>
        <p:txBody>
          <a:bodyPr>
            <a:noAutofit/>
          </a:bodyPr>
          <a:lstStyle/>
          <a:p>
            <a:pPr marL="0" indent="0">
              <a:buNone/>
            </a:pPr>
            <a:r>
              <a:rPr lang="en-US" sz="1600" dirty="0"/>
              <a:t>#include &lt;</a:t>
            </a:r>
            <a:r>
              <a:rPr lang="en-US" sz="1600" dirty="0" err="1"/>
              <a:t>iostream</a:t>
            </a:r>
            <a:r>
              <a:rPr lang="en-US" sz="1600" dirty="0"/>
              <a:t>&gt;</a:t>
            </a:r>
          </a:p>
          <a:p>
            <a:pPr marL="0" indent="0">
              <a:buNone/>
            </a:pPr>
            <a:r>
              <a:rPr lang="en-US" sz="1600" dirty="0"/>
              <a:t>#include &lt;string&gt;</a:t>
            </a:r>
          </a:p>
          <a:p>
            <a:pPr marL="0" indent="0">
              <a:buNone/>
            </a:pPr>
            <a:r>
              <a:rPr lang="en-US" sz="1600" dirty="0"/>
              <a:t>using namespace </a:t>
            </a:r>
            <a:r>
              <a:rPr lang="en-US" sz="1600" dirty="0" err="1"/>
              <a:t>std</a:t>
            </a:r>
            <a:r>
              <a:rPr lang="en-US" sz="1600" dirty="0"/>
              <a:t>;</a:t>
            </a:r>
          </a:p>
          <a:p>
            <a:pPr marL="0" indent="0">
              <a:buNone/>
            </a:pPr>
            <a:r>
              <a:rPr lang="en-US" sz="1600" dirty="0"/>
              <a:t>class </a:t>
            </a:r>
            <a:r>
              <a:rPr lang="en-US" sz="1600" dirty="0" err="1"/>
              <a:t>MyClass</a:t>
            </a:r>
            <a:r>
              <a:rPr lang="en-US" sz="1600" dirty="0"/>
              <a:t> {       // The class</a:t>
            </a:r>
          </a:p>
          <a:p>
            <a:pPr marL="0" indent="0">
              <a:buNone/>
            </a:pPr>
            <a:r>
              <a:rPr lang="en-US" sz="1600" dirty="0"/>
              <a:t>  private:             // Access specifier</a:t>
            </a:r>
          </a:p>
          <a:p>
            <a:pPr marL="0" indent="0">
              <a:buNone/>
            </a:pPr>
            <a:r>
              <a:rPr lang="en-US" sz="1600" dirty="0"/>
              <a:t>    </a:t>
            </a:r>
            <a:r>
              <a:rPr lang="en-US" sz="1600" dirty="0" err="1"/>
              <a:t>int</a:t>
            </a:r>
            <a:r>
              <a:rPr lang="en-US" sz="1600" dirty="0"/>
              <a:t> </a:t>
            </a:r>
            <a:r>
              <a:rPr lang="en-US" sz="1600" dirty="0" err="1"/>
              <a:t>myNum</a:t>
            </a:r>
            <a:r>
              <a:rPr lang="en-US" sz="1600" dirty="0"/>
              <a:t>;        // Attribute (</a:t>
            </a:r>
            <a:r>
              <a:rPr lang="en-US" sz="1600" dirty="0" err="1"/>
              <a:t>int</a:t>
            </a:r>
            <a:r>
              <a:rPr lang="en-US" sz="1600" dirty="0"/>
              <a:t> variable)</a:t>
            </a:r>
          </a:p>
          <a:p>
            <a:pPr marL="0" indent="0">
              <a:buNone/>
            </a:pPr>
            <a:r>
              <a:rPr lang="en-US" sz="1600" dirty="0"/>
              <a:t>    string </a:t>
            </a:r>
            <a:r>
              <a:rPr lang="en-US" sz="1600" dirty="0" err="1"/>
              <a:t>myString</a:t>
            </a:r>
            <a:r>
              <a:rPr lang="en-US" sz="1600" dirty="0"/>
              <a:t>;  // Attribute (string variable)</a:t>
            </a:r>
          </a:p>
          <a:p>
            <a:pPr marL="0" indent="0">
              <a:buNone/>
            </a:pPr>
            <a:r>
              <a:rPr lang="en-US" sz="1600" dirty="0"/>
              <a:t>};</a:t>
            </a:r>
          </a:p>
          <a:p>
            <a:pPr marL="0" indent="0">
              <a:buNone/>
            </a:pPr>
            <a:r>
              <a:rPr lang="en-US" sz="1600" dirty="0" err="1"/>
              <a:t>int</a:t>
            </a:r>
            <a:r>
              <a:rPr lang="en-US" sz="1600" dirty="0"/>
              <a:t> main() {</a:t>
            </a:r>
          </a:p>
          <a:p>
            <a:pPr marL="0" indent="0">
              <a:buNone/>
            </a:pPr>
            <a:r>
              <a:rPr lang="en-US" sz="1600" dirty="0"/>
              <a:t>  </a:t>
            </a:r>
            <a:r>
              <a:rPr lang="en-US" sz="1600" dirty="0" err="1"/>
              <a:t>MyClass</a:t>
            </a:r>
            <a:r>
              <a:rPr lang="en-US" sz="1600" dirty="0"/>
              <a:t> </a:t>
            </a:r>
            <a:r>
              <a:rPr lang="en-US" sz="1600" dirty="0" err="1"/>
              <a:t>myObj</a:t>
            </a:r>
            <a:r>
              <a:rPr lang="en-US" sz="1600" dirty="0"/>
              <a:t>;  // Create an object of </a:t>
            </a:r>
            <a:r>
              <a:rPr lang="en-US" sz="1600" dirty="0" err="1"/>
              <a:t>MyClass</a:t>
            </a:r>
            <a:endParaRPr lang="en-US" sz="1600" dirty="0"/>
          </a:p>
          <a:p>
            <a:pPr marL="0" indent="0">
              <a:buNone/>
            </a:pPr>
            <a:r>
              <a:rPr lang="en-US" sz="1600" dirty="0" err="1"/>
              <a:t>myObj.myNum</a:t>
            </a:r>
            <a:r>
              <a:rPr lang="en-US" sz="1600" dirty="0"/>
              <a:t> = 15;</a:t>
            </a:r>
          </a:p>
          <a:p>
            <a:pPr marL="0" indent="0">
              <a:buNone/>
            </a:pPr>
            <a:r>
              <a:rPr lang="en-US" sz="1600" dirty="0"/>
              <a:t>  </a:t>
            </a:r>
            <a:r>
              <a:rPr lang="en-US" sz="1600" dirty="0" err="1"/>
              <a:t>myObj.myString</a:t>
            </a:r>
            <a:r>
              <a:rPr lang="en-US" sz="1600" dirty="0"/>
              <a:t> = "Some text";</a:t>
            </a:r>
          </a:p>
          <a:p>
            <a:pPr marL="0" indent="0">
              <a:buNone/>
            </a:pPr>
            <a:r>
              <a:rPr lang="en-US" sz="1600" dirty="0" err="1"/>
              <a:t>cout</a:t>
            </a:r>
            <a:r>
              <a:rPr lang="en-US" sz="1600" dirty="0"/>
              <a:t> &lt;&lt; </a:t>
            </a:r>
            <a:r>
              <a:rPr lang="en-US" sz="1600" dirty="0" err="1"/>
              <a:t>myObj.myNum</a:t>
            </a:r>
            <a:r>
              <a:rPr lang="en-US" sz="1600" dirty="0"/>
              <a:t> &lt;&lt; "\n"; </a:t>
            </a:r>
          </a:p>
          <a:p>
            <a:pPr marL="0" indent="0">
              <a:buNone/>
            </a:pPr>
            <a:r>
              <a:rPr lang="en-US" sz="1600" dirty="0"/>
              <a:t>  </a:t>
            </a:r>
            <a:r>
              <a:rPr lang="en-US" sz="1600" dirty="0" err="1"/>
              <a:t>cout</a:t>
            </a:r>
            <a:r>
              <a:rPr lang="en-US" sz="1600" dirty="0"/>
              <a:t> &lt;&lt; </a:t>
            </a:r>
            <a:r>
              <a:rPr lang="en-US" sz="1600" dirty="0" err="1"/>
              <a:t>myObj.myString</a:t>
            </a:r>
            <a:r>
              <a:rPr lang="en-US" sz="1600" dirty="0"/>
              <a:t>; </a:t>
            </a:r>
          </a:p>
          <a:p>
            <a:pPr marL="0" indent="0">
              <a:buNone/>
            </a:pPr>
            <a:r>
              <a:rPr lang="en-US" sz="1600" dirty="0"/>
              <a:t>  return 0;</a:t>
            </a:r>
          </a:p>
          <a:p>
            <a:pPr marL="0" indent="0">
              <a:buNone/>
            </a:pPr>
            <a:r>
              <a:rPr lang="en-US" sz="1200" dirty="0"/>
              <a:t>}</a:t>
            </a:r>
          </a:p>
        </p:txBody>
      </p:sp>
    </p:spTree>
    <p:extLst>
      <p:ext uri="{BB962C8B-B14F-4D97-AF65-F5344CB8AC3E}">
        <p14:creationId xmlns:p14="http://schemas.microsoft.com/office/powerpoint/2010/main" val="35047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8680" y="0"/>
            <a:ext cx="8911687" cy="1280890"/>
          </a:xfrm>
        </p:spPr>
        <p:txBody>
          <a:bodyPr/>
          <a:lstStyle/>
          <a:p>
            <a:r>
              <a:rPr lang="en-US" dirty="0"/>
              <a:t>state vs behavior</a:t>
            </a:r>
          </a:p>
        </p:txBody>
      </p:sp>
      <p:sp>
        <p:nvSpPr>
          <p:cNvPr id="5" name="Content Placeholder 4">
            <a:extLst>
              <a:ext uri="{FF2B5EF4-FFF2-40B4-BE49-F238E27FC236}">
                <a16:creationId xmlns:a16="http://schemas.microsoft.com/office/drawing/2014/main" id="{3B6620CA-B320-4401-8DC9-05C65F26ED17}"/>
              </a:ext>
            </a:extLst>
          </p:cNvPr>
          <p:cNvSpPr>
            <a:spLocks noGrp="1"/>
          </p:cNvSpPr>
          <p:nvPr>
            <p:ph idx="1"/>
          </p:nvPr>
        </p:nvSpPr>
        <p:spPr/>
        <p:txBody>
          <a:bodyPr/>
          <a:lstStyle/>
          <a:p>
            <a:r>
              <a:rPr lang="en-US" i="0" dirty="0">
                <a:solidFill>
                  <a:srgbClr val="202124"/>
                </a:solidFill>
                <a:effectLst/>
                <a:latin typeface="arial" panose="020B0604020202020204" pitchFamily="34" charset="0"/>
              </a:rPr>
              <a:t>State simply means data or value. </a:t>
            </a:r>
            <a:r>
              <a:rPr lang="en-US" i="0" dirty="0" err="1">
                <a:solidFill>
                  <a:srgbClr val="202124"/>
                </a:solidFill>
                <a:effectLst/>
                <a:latin typeface="arial" panose="020B0604020202020204" pitchFamily="34" charset="0"/>
              </a:rPr>
              <a:t>E.g</a:t>
            </a:r>
            <a:r>
              <a:rPr lang="en-US" i="0" dirty="0">
                <a:solidFill>
                  <a:srgbClr val="202124"/>
                </a:solidFill>
                <a:effectLst/>
                <a:latin typeface="arial" panose="020B0604020202020204" pitchFamily="34" charset="0"/>
              </a:rPr>
              <a:t> dog breed, color</a:t>
            </a:r>
          </a:p>
          <a:p>
            <a:r>
              <a:rPr lang="en-US" i="0" dirty="0">
                <a:solidFill>
                  <a:srgbClr val="202124"/>
                </a:solidFill>
                <a:effectLst/>
                <a:latin typeface="arial" panose="020B0604020202020204" pitchFamily="34" charset="0"/>
              </a:rPr>
              <a:t>Behavior means action or work or task or operation that the object does </a:t>
            </a:r>
            <a:r>
              <a:rPr lang="en-US" i="0" dirty="0" err="1">
                <a:solidFill>
                  <a:srgbClr val="202124"/>
                </a:solidFill>
                <a:effectLst/>
                <a:latin typeface="arial" panose="020B0604020202020204" pitchFamily="34" charset="0"/>
              </a:rPr>
              <a:t>e.g</a:t>
            </a:r>
            <a:r>
              <a:rPr lang="en-US" i="0" dirty="0">
                <a:solidFill>
                  <a:srgbClr val="202124"/>
                </a:solidFill>
                <a:effectLst/>
                <a:latin typeface="arial" panose="020B0604020202020204" pitchFamily="34" charset="0"/>
              </a:rPr>
              <a:t> bark</a:t>
            </a:r>
            <a:endParaRPr lang="en-PK" dirty="0"/>
          </a:p>
        </p:txBody>
      </p:sp>
    </p:spTree>
    <p:extLst>
      <p:ext uri="{BB962C8B-B14F-4D97-AF65-F5344CB8AC3E}">
        <p14:creationId xmlns:p14="http://schemas.microsoft.com/office/powerpoint/2010/main" val="239320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3671455" y="1264555"/>
            <a:ext cx="5828756" cy="5594042"/>
          </a:xfrm>
          <a:prstGeom prst="rect">
            <a:avLst/>
          </a:prstGeom>
        </p:spPr>
      </p:pic>
    </p:spTree>
    <p:extLst>
      <p:ext uri="{BB962C8B-B14F-4D97-AF65-F5344CB8AC3E}">
        <p14:creationId xmlns:p14="http://schemas.microsoft.com/office/powerpoint/2010/main" val="336637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Methods/functions</a:t>
            </a:r>
          </a:p>
        </p:txBody>
      </p:sp>
      <p:sp>
        <p:nvSpPr>
          <p:cNvPr id="3" name="Content Placeholder 2"/>
          <p:cNvSpPr>
            <a:spLocks noGrp="1"/>
          </p:cNvSpPr>
          <p:nvPr>
            <p:ph idx="1"/>
          </p:nvPr>
        </p:nvSpPr>
        <p:spPr/>
        <p:txBody>
          <a:bodyPr/>
          <a:lstStyle/>
          <a:p>
            <a:r>
              <a:rPr lang="en-US" dirty="0"/>
              <a:t>Methods are functions that belongs to the class.</a:t>
            </a:r>
          </a:p>
          <a:p>
            <a:endParaRPr lang="en-US" dirty="0"/>
          </a:p>
          <a:p>
            <a:r>
              <a:rPr lang="en-US" dirty="0"/>
              <a:t>There are two ways to define functions that belongs to a class:</a:t>
            </a:r>
          </a:p>
          <a:p>
            <a:endParaRPr lang="en-US" dirty="0"/>
          </a:p>
          <a:p>
            <a:pPr lvl="1"/>
            <a:r>
              <a:rPr lang="en-US" dirty="0"/>
              <a:t>Inside class definition</a:t>
            </a:r>
          </a:p>
          <a:p>
            <a:pPr lvl="1"/>
            <a:r>
              <a:rPr lang="en-US" dirty="0"/>
              <a:t>Outside class definition</a:t>
            </a:r>
          </a:p>
        </p:txBody>
      </p:sp>
    </p:spTree>
    <p:extLst>
      <p:ext uri="{BB962C8B-B14F-4D97-AF65-F5344CB8AC3E}">
        <p14:creationId xmlns:p14="http://schemas.microsoft.com/office/powerpoint/2010/main" val="42735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Methods/functions</a:t>
            </a:r>
          </a:p>
        </p:txBody>
      </p:sp>
      <p:sp>
        <p:nvSpPr>
          <p:cNvPr id="3" name="Content Placeholder 2"/>
          <p:cNvSpPr>
            <a:spLocks noGrp="1"/>
          </p:cNvSpPr>
          <p:nvPr>
            <p:ph idx="1"/>
          </p:nvPr>
        </p:nvSpPr>
        <p:spPr>
          <a:xfrm>
            <a:off x="2589212" y="1413163"/>
            <a:ext cx="8915400" cy="5070763"/>
          </a:xfrm>
        </p:spPr>
        <p:txBody>
          <a:bodyPr>
            <a:normAutofit fontScale="92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class </a:t>
            </a:r>
            <a:r>
              <a:rPr lang="en-US" dirty="0" err="1"/>
              <a:t>MyClass</a:t>
            </a:r>
            <a:r>
              <a:rPr lang="en-US" dirty="0"/>
              <a:t> {         // The class</a:t>
            </a:r>
          </a:p>
          <a:p>
            <a:pPr marL="0" indent="0">
              <a:buNone/>
            </a:pPr>
            <a:r>
              <a:rPr lang="en-US" dirty="0"/>
              <a:t>  public:               // Access specifier</a:t>
            </a:r>
          </a:p>
          <a:p>
            <a:pPr marL="0" indent="0">
              <a:buNone/>
            </a:pPr>
            <a:r>
              <a:rPr lang="en-US" dirty="0"/>
              <a:t>    void </a:t>
            </a:r>
            <a:r>
              <a:rPr lang="en-US" dirty="0" err="1"/>
              <a:t>myMethod</a:t>
            </a:r>
            <a:r>
              <a:rPr lang="en-US" dirty="0"/>
              <a:t>() {   // Method/function</a:t>
            </a:r>
          </a:p>
          <a:p>
            <a:pPr marL="0" indent="0">
              <a:buNone/>
            </a:pPr>
            <a:r>
              <a:rPr lang="en-US" dirty="0"/>
              <a:t>      </a:t>
            </a:r>
            <a:r>
              <a:rPr lang="en-US" dirty="0" err="1"/>
              <a:t>cout</a:t>
            </a:r>
            <a:r>
              <a:rPr lang="en-US" dirty="0"/>
              <a:t> &lt;&lt; "Hello World!";</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int</a:t>
            </a:r>
            <a:r>
              <a:rPr lang="en-US" dirty="0"/>
              <a:t> main() {</a:t>
            </a:r>
          </a:p>
          <a:p>
            <a:pPr marL="0" indent="0">
              <a:buNone/>
            </a:pPr>
            <a:r>
              <a:rPr lang="en-US" dirty="0"/>
              <a:t>  </a:t>
            </a:r>
            <a:r>
              <a:rPr lang="en-US" dirty="0" err="1"/>
              <a:t>MyClass</a:t>
            </a:r>
            <a:r>
              <a:rPr lang="en-US" dirty="0"/>
              <a:t> </a:t>
            </a:r>
            <a:r>
              <a:rPr lang="en-US" dirty="0" err="1"/>
              <a:t>myObj</a:t>
            </a:r>
            <a:r>
              <a:rPr lang="en-US" dirty="0"/>
              <a:t>;     // Create an object of </a:t>
            </a:r>
            <a:r>
              <a:rPr lang="en-US" dirty="0" err="1"/>
              <a:t>MyClass</a:t>
            </a:r>
            <a:endParaRPr lang="en-US" dirty="0"/>
          </a:p>
          <a:p>
            <a:pPr marL="0" indent="0">
              <a:buNone/>
            </a:pPr>
            <a:r>
              <a:rPr lang="en-US" dirty="0"/>
              <a:t>  </a:t>
            </a:r>
            <a:r>
              <a:rPr lang="en-US" dirty="0" err="1"/>
              <a:t>myObj.myMethod</a:t>
            </a:r>
            <a:r>
              <a:rPr lang="en-US" dirty="0"/>
              <a:t>();  // Call the method</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8228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43345"/>
            <a:ext cx="10224655" cy="6414655"/>
          </a:xfrm>
        </p:spPr>
        <p:txBody>
          <a:bodyPr/>
          <a:lstStyle/>
          <a:p>
            <a:pPr marL="0" indent="0">
              <a:buNone/>
            </a:pPr>
            <a:endParaRPr lang="en-US" b="1" dirty="0"/>
          </a:p>
          <a:p>
            <a:pPr marL="0" indent="0">
              <a:buNone/>
            </a:pPr>
            <a:r>
              <a:rPr lang="en-US" sz="2800" b="1" dirty="0"/>
              <a:t>Information Hiding</a:t>
            </a:r>
          </a:p>
          <a:p>
            <a:r>
              <a:rPr lang="en-US" dirty="0"/>
              <a:t>By Information Hiding we mean “</a:t>
            </a:r>
            <a:r>
              <a:rPr lang="en-US" i="1" dirty="0"/>
              <a:t>Showing only those details to the outside world which are necessary for the outside world and hiding all other details from the outside world.”</a:t>
            </a:r>
          </a:p>
          <a:p>
            <a:r>
              <a:rPr lang="en-US" dirty="0"/>
              <a:t>Ali’s name and other personal information is stored in his brain we can’t access this information directly. For getting this information we need to ask Ali about it and it will be up to Ali how much details he would like to share with us.</a:t>
            </a:r>
          </a:p>
          <a:p>
            <a:r>
              <a:rPr lang="en-US" i="1" dirty="0"/>
              <a:t>“Hiding the object details (state and behavior) from the users”</a:t>
            </a:r>
          </a:p>
          <a:p>
            <a:r>
              <a:rPr lang="en-US" dirty="0"/>
              <a:t>Object oriented model only had objects and their interactions hiding implementation details</a:t>
            </a:r>
          </a:p>
          <a:p>
            <a:r>
              <a:rPr lang="en-US" dirty="0"/>
              <a:t>We can achieve information hiding using </a:t>
            </a:r>
            <a:r>
              <a:rPr lang="en-US" b="1" dirty="0"/>
              <a:t>Encapsulation </a:t>
            </a:r>
            <a:r>
              <a:rPr lang="en-US" dirty="0"/>
              <a:t>and </a:t>
            </a:r>
            <a:r>
              <a:rPr lang="en-US" b="1" dirty="0"/>
              <a:t>Abstraction</a:t>
            </a:r>
            <a:r>
              <a:rPr lang="en-US" dirty="0"/>
              <a:t>,</a:t>
            </a:r>
            <a:endParaRPr lang="en-US" sz="2600" b="1" i="1" dirty="0"/>
          </a:p>
        </p:txBody>
      </p:sp>
    </p:spTree>
    <p:extLst>
      <p:ext uri="{BB962C8B-B14F-4D97-AF65-F5344CB8AC3E}">
        <p14:creationId xmlns:p14="http://schemas.microsoft.com/office/powerpoint/2010/main" val="63355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Encapsulation means </a:t>
            </a:r>
            <a:r>
              <a:rPr lang="en-US" i="1" dirty="0"/>
              <a:t>“we have enclosed all the characteristics of an object in the object itself”</a:t>
            </a:r>
          </a:p>
          <a:p>
            <a:r>
              <a:rPr lang="en-US" dirty="0"/>
              <a:t>We have seen in previous lecture that object characteristics include data members and behavior of the object in the form of functions.</a:t>
            </a:r>
          </a:p>
          <a:p>
            <a:r>
              <a:rPr lang="en-US" dirty="0"/>
              <a:t>So we can say that Data and Behavior are tightly coupled inside an object</a:t>
            </a:r>
          </a:p>
          <a:p>
            <a:r>
              <a:rPr lang="en-US" dirty="0"/>
              <a:t>Consider the same example of object Ali of previous lecture we described it as follows,</a:t>
            </a:r>
          </a:p>
        </p:txBody>
      </p:sp>
    </p:spTree>
    <p:extLst>
      <p:ext uri="{BB962C8B-B14F-4D97-AF65-F5344CB8AC3E}">
        <p14:creationId xmlns:p14="http://schemas.microsoft.com/office/powerpoint/2010/main" val="311860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pic>
        <p:nvPicPr>
          <p:cNvPr id="5" name="Picture 4"/>
          <p:cNvPicPr>
            <a:picLocks noChangeAspect="1"/>
          </p:cNvPicPr>
          <p:nvPr/>
        </p:nvPicPr>
        <p:blipFill>
          <a:blip r:embed="rId2"/>
          <a:stretch>
            <a:fillRect/>
          </a:stretch>
        </p:blipFill>
        <p:spPr>
          <a:xfrm>
            <a:off x="8769926" y="1905000"/>
            <a:ext cx="3131127" cy="4012706"/>
          </a:xfrm>
          <a:prstGeom prst="rect">
            <a:avLst/>
          </a:prstGeom>
        </p:spPr>
      </p:pic>
      <p:sp>
        <p:nvSpPr>
          <p:cNvPr id="6" name="Rectangle 5"/>
          <p:cNvSpPr/>
          <p:nvPr/>
        </p:nvSpPr>
        <p:spPr>
          <a:xfrm>
            <a:off x="967156" y="1905000"/>
            <a:ext cx="7481455" cy="646331"/>
          </a:xfrm>
          <a:prstGeom prst="rect">
            <a:avLst/>
          </a:prstGeom>
        </p:spPr>
        <p:txBody>
          <a:bodyPr wrap="square">
            <a:spAutoFit/>
          </a:bodyPr>
          <a:lstStyle/>
          <a:p>
            <a:r>
              <a:rPr lang="en-US" dirty="0">
                <a:latin typeface="+mj-lt"/>
              </a:rPr>
              <a:t>Now it is up to object Ali whether he wants to share that information with outside world or not.</a:t>
            </a:r>
          </a:p>
        </p:txBody>
      </p:sp>
      <p:sp>
        <p:nvSpPr>
          <p:cNvPr id="7" name="Rectangle 6"/>
          <p:cNvSpPr/>
          <p:nvPr/>
        </p:nvSpPr>
        <p:spPr>
          <a:xfrm>
            <a:off x="892029" y="2711024"/>
            <a:ext cx="7235268" cy="923330"/>
          </a:xfrm>
          <a:prstGeom prst="rect">
            <a:avLst/>
          </a:prstGeom>
        </p:spPr>
        <p:txBody>
          <a:bodyPr wrap="square">
            <a:spAutoFit/>
          </a:bodyPr>
          <a:lstStyle/>
          <a:p>
            <a:r>
              <a:rPr lang="en-US" dirty="0">
                <a:latin typeface="+mj-lt"/>
              </a:rPr>
              <a:t>Same thing stands for its behavior if some other object in real life wants to use his behavior of walking it can not use it </a:t>
            </a:r>
            <a:r>
              <a:rPr lang="en-US">
                <a:latin typeface="+mj-lt"/>
              </a:rPr>
              <a:t>without the permission </a:t>
            </a:r>
            <a:r>
              <a:rPr lang="en-US" dirty="0">
                <a:latin typeface="+mj-lt"/>
              </a:rPr>
              <a:t>of Ali.</a:t>
            </a:r>
          </a:p>
        </p:txBody>
      </p:sp>
      <p:sp>
        <p:nvSpPr>
          <p:cNvPr id="8" name="Rectangle 7"/>
          <p:cNvSpPr/>
          <p:nvPr/>
        </p:nvSpPr>
        <p:spPr>
          <a:xfrm>
            <a:off x="892029" y="3911353"/>
            <a:ext cx="7481455" cy="1754326"/>
          </a:xfrm>
          <a:prstGeom prst="rect">
            <a:avLst/>
          </a:prstGeom>
        </p:spPr>
        <p:txBody>
          <a:bodyPr wrap="square">
            <a:spAutoFit/>
          </a:bodyPr>
          <a:lstStyle/>
          <a:p>
            <a:r>
              <a:rPr lang="en-US" dirty="0">
                <a:latin typeface="+mj-lt"/>
              </a:rPr>
              <a:t>Any other object don’t know about these things unless Ali share this information with that object through an interface,</a:t>
            </a:r>
          </a:p>
          <a:p>
            <a:r>
              <a:rPr lang="en-US" dirty="0">
                <a:latin typeface="+mj-lt"/>
              </a:rPr>
              <a:t>Same concept also applies to phone which has some data and behavior of showing that data to user we can only access the information stored in the phone if phone interface allow us to do so.</a:t>
            </a:r>
          </a:p>
        </p:txBody>
      </p:sp>
    </p:spTree>
    <p:extLst>
      <p:ext uri="{BB962C8B-B14F-4D97-AF65-F5344CB8AC3E}">
        <p14:creationId xmlns:p14="http://schemas.microsoft.com/office/powerpoint/2010/main" val="5108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r>
              <a:rPr lang="en-US" dirty="0"/>
              <a:t>Interface is a set of functions of an object that he wants to expose to other objects.</a:t>
            </a:r>
          </a:p>
          <a:p>
            <a:pPr marL="400050" lvl="1" indent="0">
              <a:buNone/>
            </a:pPr>
            <a:r>
              <a:rPr lang="en-US" b="1" dirty="0"/>
              <a:t>Example – Interface of a Car</a:t>
            </a:r>
          </a:p>
          <a:p>
            <a:pPr marL="400050" lvl="1" indent="0">
              <a:buNone/>
            </a:pPr>
            <a:r>
              <a:rPr lang="en-US" dirty="0"/>
              <a:t>• Steer Wheels</a:t>
            </a:r>
          </a:p>
          <a:p>
            <a:pPr marL="400050" lvl="1" indent="0">
              <a:buNone/>
            </a:pPr>
            <a:r>
              <a:rPr lang="en-US" dirty="0"/>
              <a:t>• Accelerate</a:t>
            </a:r>
          </a:p>
          <a:p>
            <a:pPr marL="400050" lvl="1" indent="0">
              <a:buNone/>
            </a:pPr>
            <a:r>
              <a:rPr lang="en-US" dirty="0"/>
              <a:t>• Change Gear</a:t>
            </a:r>
          </a:p>
          <a:p>
            <a:pPr marL="400050" lvl="1" indent="0">
              <a:buNone/>
            </a:pPr>
            <a:r>
              <a:rPr lang="en-US" dirty="0"/>
              <a:t>• Apply Brakes</a:t>
            </a:r>
          </a:p>
          <a:p>
            <a:pPr marL="0" indent="0">
              <a:buNone/>
            </a:pPr>
            <a:r>
              <a:rPr lang="en-US" dirty="0"/>
              <a:t>Interface of an object provides us the list of available functions.</a:t>
            </a:r>
          </a:p>
        </p:txBody>
      </p:sp>
    </p:spTree>
    <p:extLst>
      <p:ext uri="{BB962C8B-B14F-4D97-AF65-F5344CB8AC3E}">
        <p14:creationId xmlns:p14="http://schemas.microsoft.com/office/powerpoint/2010/main" val="239029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3110"/>
            <a:ext cx="8911687" cy="1280890"/>
          </a:xfrm>
        </p:spPr>
        <p:txBody>
          <a:bodyPr/>
          <a:lstStyle/>
          <a:p>
            <a:r>
              <a:rPr lang="en-US" dirty="0"/>
              <a:t>Abstraction</a:t>
            </a:r>
          </a:p>
        </p:txBody>
      </p:sp>
      <p:sp>
        <p:nvSpPr>
          <p:cNvPr id="3" name="Content Placeholder 2"/>
          <p:cNvSpPr>
            <a:spLocks noGrp="1"/>
          </p:cNvSpPr>
          <p:nvPr>
            <p:ph idx="1"/>
          </p:nvPr>
        </p:nvSpPr>
        <p:spPr>
          <a:xfrm>
            <a:off x="2589212" y="1524000"/>
            <a:ext cx="8915400" cy="5070764"/>
          </a:xfrm>
        </p:spPr>
        <p:txBody>
          <a:bodyPr>
            <a:normAutofit fontScale="92500" lnSpcReduction="10000"/>
          </a:bodyPr>
          <a:lstStyle/>
          <a:p>
            <a:r>
              <a:rPr lang="en-US" b="1" i="1" dirty="0"/>
              <a:t>“Capture only those details about an object that are relevant to current perspective”</a:t>
            </a:r>
          </a:p>
          <a:p>
            <a:pPr marL="0" indent="0">
              <a:buNone/>
            </a:pPr>
            <a:r>
              <a:rPr lang="en-US" dirty="0"/>
              <a:t>Suppose we want to implement abstraction for the following statement,</a:t>
            </a:r>
          </a:p>
          <a:p>
            <a:pPr marL="0" indent="0">
              <a:buNone/>
            </a:pPr>
            <a:r>
              <a:rPr lang="en-US" i="1" dirty="0"/>
              <a:t>“Ali is a PhD student and teaches BS students”</a:t>
            </a:r>
          </a:p>
          <a:p>
            <a:pPr marL="0" indent="0">
              <a:buNone/>
            </a:pPr>
            <a:r>
              <a:rPr lang="en-US" i="1" dirty="0"/>
              <a:t>Here object Ali has two </a:t>
            </a:r>
            <a:r>
              <a:rPr lang="en-US" b="1" i="1" dirty="0"/>
              <a:t>perspectives </a:t>
            </a:r>
            <a:r>
              <a:rPr lang="en-US" i="1" dirty="0"/>
              <a:t>one is his </a:t>
            </a:r>
            <a:r>
              <a:rPr lang="en-US" b="1" i="1" dirty="0"/>
              <a:t>student perspective </a:t>
            </a:r>
            <a:r>
              <a:rPr lang="en-US" i="1" dirty="0"/>
              <a:t>and second is his </a:t>
            </a:r>
            <a:r>
              <a:rPr lang="en-US" b="1" i="1" dirty="0"/>
              <a:t>teacher perspective.</a:t>
            </a:r>
          </a:p>
          <a:p>
            <a:pPr marL="0" indent="0">
              <a:buNone/>
            </a:pPr>
            <a:r>
              <a:rPr lang="en-US" dirty="0"/>
              <a:t>We can sum up Ali’s attributes as follows,</a:t>
            </a:r>
          </a:p>
          <a:p>
            <a:pPr marL="400050" lvl="1" indent="0">
              <a:buNone/>
            </a:pPr>
            <a:r>
              <a:rPr lang="en-US" dirty="0"/>
              <a:t>Name</a:t>
            </a:r>
          </a:p>
          <a:p>
            <a:pPr marL="400050" lvl="1" indent="0">
              <a:buNone/>
            </a:pPr>
            <a:r>
              <a:rPr lang="en-US" dirty="0"/>
              <a:t>Age</a:t>
            </a:r>
          </a:p>
          <a:p>
            <a:pPr marL="400050" lvl="1" indent="0">
              <a:buNone/>
            </a:pPr>
            <a:r>
              <a:rPr lang="en-US" dirty="0"/>
              <a:t>Student Roll No</a:t>
            </a:r>
          </a:p>
          <a:p>
            <a:pPr marL="400050" lvl="1" indent="0">
              <a:buNone/>
            </a:pPr>
            <a:r>
              <a:rPr lang="en-US" dirty="0"/>
              <a:t>Year of Study</a:t>
            </a:r>
          </a:p>
          <a:p>
            <a:pPr marL="400050" lvl="1" indent="0">
              <a:buNone/>
            </a:pPr>
            <a:r>
              <a:rPr lang="en-US" dirty="0"/>
              <a:t>CGPA</a:t>
            </a:r>
          </a:p>
          <a:p>
            <a:pPr marL="400050" lvl="1" indent="0">
              <a:buNone/>
            </a:pPr>
            <a:r>
              <a:rPr lang="en-US" dirty="0"/>
              <a:t>Employee ID</a:t>
            </a:r>
          </a:p>
          <a:p>
            <a:pPr marL="400050" lvl="1" indent="0">
              <a:buNone/>
            </a:pPr>
            <a:r>
              <a:rPr lang="en-US" dirty="0"/>
              <a:t>Designation</a:t>
            </a:r>
          </a:p>
          <a:p>
            <a:pPr marL="400050" lvl="1" indent="0">
              <a:buNone/>
            </a:pPr>
            <a:r>
              <a:rPr lang="en-US" dirty="0"/>
              <a:t>Salary</a:t>
            </a:r>
          </a:p>
        </p:txBody>
      </p:sp>
    </p:spTree>
    <p:extLst>
      <p:ext uri="{BB962C8B-B14F-4D97-AF65-F5344CB8AC3E}">
        <p14:creationId xmlns:p14="http://schemas.microsoft.com/office/powerpoint/2010/main" val="73855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3110"/>
            <a:ext cx="8911687" cy="1280890"/>
          </a:xfrm>
        </p:spPr>
        <p:txBody>
          <a:bodyPr/>
          <a:lstStyle/>
          <a:p>
            <a:r>
              <a:rPr lang="en-US" dirty="0"/>
              <a:t>Abstraction</a:t>
            </a:r>
          </a:p>
        </p:txBody>
      </p:sp>
      <p:sp>
        <p:nvSpPr>
          <p:cNvPr id="3" name="Content Placeholder 2"/>
          <p:cNvSpPr>
            <a:spLocks noGrp="1"/>
          </p:cNvSpPr>
          <p:nvPr>
            <p:ph idx="1"/>
          </p:nvPr>
        </p:nvSpPr>
        <p:spPr>
          <a:xfrm>
            <a:off x="2589212" y="1080654"/>
            <a:ext cx="8915400" cy="5777346"/>
          </a:xfrm>
        </p:spPr>
        <p:txBody>
          <a:bodyPr>
            <a:normAutofit/>
          </a:bodyPr>
          <a:lstStyle/>
          <a:p>
            <a:r>
              <a:rPr lang="en-US" b="1" dirty="0"/>
              <a:t>Similarly we can sum up Ali’s behavior as follows,</a:t>
            </a:r>
          </a:p>
          <a:p>
            <a:pPr marL="457200" lvl="1" indent="0">
              <a:buNone/>
            </a:pPr>
            <a:r>
              <a:rPr lang="en-US" dirty="0"/>
              <a:t>Study</a:t>
            </a:r>
          </a:p>
          <a:p>
            <a:pPr marL="457200" lvl="1" indent="0">
              <a:buNone/>
            </a:pPr>
            <a:r>
              <a:rPr lang="en-US" dirty="0" err="1"/>
              <a:t>TakeExam</a:t>
            </a:r>
            <a:endParaRPr lang="en-US" dirty="0"/>
          </a:p>
          <a:p>
            <a:pPr marL="457200" lvl="1" indent="0">
              <a:buNone/>
            </a:pPr>
            <a:r>
              <a:rPr lang="en-US" dirty="0" err="1"/>
              <a:t>PlaySports</a:t>
            </a:r>
            <a:endParaRPr lang="en-US" dirty="0"/>
          </a:p>
          <a:p>
            <a:pPr marL="457200" lvl="1" indent="0">
              <a:buNone/>
            </a:pPr>
            <a:r>
              <a:rPr lang="en-US" dirty="0"/>
              <a:t>Eat</a:t>
            </a:r>
          </a:p>
          <a:p>
            <a:pPr marL="457200" lvl="1" indent="0">
              <a:buNone/>
            </a:pPr>
            <a:r>
              <a:rPr lang="en-US" dirty="0" err="1"/>
              <a:t>DeliverLecture</a:t>
            </a:r>
            <a:endParaRPr lang="en-US" dirty="0"/>
          </a:p>
          <a:p>
            <a:pPr marL="457200" lvl="1" indent="0">
              <a:buNone/>
            </a:pPr>
            <a:r>
              <a:rPr lang="en-US" dirty="0"/>
              <a:t>Walk</a:t>
            </a:r>
          </a:p>
          <a:p>
            <a:r>
              <a:rPr lang="en-US" dirty="0"/>
              <a:t>As was the case with attributes of object Ali, its behavior can also be divided in Ali’s student perspective as well as Ali’s teacher perspective.</a:t>
            </a:r>
          </a:p>
          <a:p>
            <a:pPr marL="0" indent="0">
              <a:buNone/>
            </a:pPr>
            <a:endParaRPr lang="en-US" b="1" dirty="0"/>
          </a:p>
          <a:p>
            <a:pPr marL="457200" lvl="1" indent="0">
              <a:buNone/>
            </a:pPr>
            <a:r>
              <a:rPr lang="en-US" b="1" dirty="0"/>
              <a:t>Attributes:</a:t>
            </a:r>
          </a:p>
          <a:p>
            <a:pPr marL="457200" lvl="1" indent="0">
              <a:buNone/>
            </a:pPr>
            <a:r>
              <a:rPr lang="en-US" dirty="0"/>
              <a:t>- </a:t>
            </a:r>
            <a:r>
              <a:rPr lang="en-US" b="1" dirty="0"/>
              <a:t>Name </a:t>
            </a:r>
            <a:r>
              <a:rPr lang="en-US" dirty="0"/>
              <a:t>- Employee ID</a:t>
            </a:r>
          </a:p>
          <a:p>
            <a:pPr marL="457200" lvl="1" indent="0">
              <a:buNone/>
            </a:pPr>
            <a:r>
              <a:rPr lang="en-US" dirty="0"/>
              <a:t>- </a:t>
            </a:r>
            <a:r>
              <a:rPr lang="en-US" b="1" dirty="0"/>
              <a:t>Student Roll No </a:t>
            </a:r>
            <a:r>
              <a:rPr lang="en-US" dirty="0"/>
              <a:t>- Designation</a:t>
            </a:r>
          </a:p>
          <a:p>
            <a:pPr marL="457200" lvl="1" indent="0">
              <a:buNone/>
            </a:pPr>
            <a:r>
              <a:rPr lang="en-US" dirty="0"/>
              <a:t>- </a:t>
            </a:r>
            <a:r>
              <a:rPr lang="en-US" b="1" dirty="0"/>
              <a:t>Year of Study </a:t>
            </a:r>
            <a:r>
              <a:rPr lang="en-US" dirty="0"/>
              <a:t>- Salary</a:t>
            </a:r>
          </a:p>
          <a:p>
            <a:pPr marL="457200" lvl="1" indent="0">
              <a:buNone/>
            </a:pPr>
            <a:r>
              <a:rPr lang="en-US" dirty="0"/>
              <a:t>- </a:t>
            </a:r>
            <a:r>
              <a:rPr lang="en-US" b="1" dirty="0"/>
              <a:t>CGPA </a:t>
            </a:r>
            <a:r>
              <a:rPr lang="en-US" dirty="0"/>
              <a:t>- Age</a:t>
            </a:r>
          </a:p>
        </p:txBody>
      </p:sp>
    </p:spTree>
    <p:extLst>
      <p:ext uri="{BB962C8B-B14F-4D97-AF65-F5344CB8AC3E}">
        <p14:creationId xmlns:p14="http://schemas.microsoft.com/office/powerpoint/2010/main" val="381709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3110"/>
            <a:ext cx="8911687" cy="1280890"/>
          </a:xfrm>
        </p:spPr>
        <p:txBody>
          <a:bodyPr/>
          <a:lstStyle/>
          <a:p>
            <a:r>
              <a:rPr lang="en-US" dirty="0"/>
              <a:t>Abstraction</a:t>
            </a:r>
          </a:p>
        </p:txBody>
      </p:sp>
      <p:sp>
        <p:nvSpPr>
          <p:cNvPr id="3" name="Content Placeholder 2"/>
          <p:cNvSpPr>
            <a:spLocks noGrp="1"/>
          </p:cNvSpPr>
          <p:nvPr>
            <p:ph idx="1"/>
          </p:nvPr>
        </p:nvSpPr>
        <p:spPr>
          <a:xfrm>
            <a:off x="2589212" y="817418"/>
            <a:ext cx="8915400" cy="5777346"/>
          </a:xfrm>
        </p:spPr>
        <p:txBody>
          <a:bodyPr>
            <a:normAutofit lnSpcReduction="10000"/>
          </a:bodyPr>
          <a:lstStyle/>
          <a:p>
            <a:pPr marL="400050" lvl="1" indent="0">
              <a:buNone/>
            </a:pPr>
            <a:r>
              <a:rPr lang="en-US" b="1" dirty="0" err="1"/>
              <a:t>Behaviour</a:t>
            </a:r>
            <a:r>
              <a:rPr lang="en-US" b="1" dirty="0"/>
              <a:t>:</a:t>
            </a:r>
          </a:p>
          <a:p>
            <a:pPr marL="457200" lvl="1" indent="0">
              <a:buNone/>
            </a:pPr>
            <a:r>
              <a:rPr lang="en-US" dirty="0"/>
              <a:t>- </a:t>
            </a:r>
            <a:r>
              <a:rPr lang="en-US" b="1" dirty="0"/>
              <a:t>Study </a:t>
            </a:r>
            <a:r>
              <a:rPr lang="en-US" dirty="0"/>
              <a:t>- </a:t>
            </a:r>
            <a:r>
              <a:rPr lang="en-US" dirty="0" err="1"/>
              <a:t>DevelopExam</a:t>
            </a:r>
            <a:endParaRPr lang="en-US" dirty="0"/>
          </a:p>
          <a:p>
            <a:pPr marL="457200" lvl="1" indent="0">
              <a:buNone/>
            </a:pPr>
            <a:r>
              <a:rPr lang="en-US" dirty="0"/>
              <a:t>- </a:t>
            </a:r>
            <a:r>
              <a:rPr lang="en-US" b="1" dirty="0" err="1"/>
              <a:t>GiveExam</a:t>
            </a:r>
            <a:r>
              <a:rPr lang="en-US" b="1" dirty="0"/>
              <a:t> </a:t>
            </a:r>
            <a:r>
              <a:rPr lang="en-US" dirty="0"/>
              <a:t>- </a:t>
            </a:r>
            <a:r>
              <a:rPr lang="en-US" dirty="0" err="1"/>
              <a:t>TakeExam</a:t>
            </a:r>
            <a:endParaRPr lang="en-US" dirty="0"/>
          </a:p>
          <a:p>
            <a:pPr marL="457200" lvl="1" indent="0">
              <a:buNone/>
            </a:pPr>
            <a:r>
              <a:rPr lang="en-US" dirty="0"/>
              <a:t>- </a:t>
            </a:r>
            <a:r>
              <a:rPr lang="en-US" b="1" dirty="0" err="1"/>
              <a:t>PlaySports</a:t>
            </a:r>
            <a:r>
              <a:rPr lang="en-US" b="1" dirty="0"/>
              <a:t> </a:t>
            </a:r>
            <a:r>
              <a:rPr lang="en-US" dirty="0"/>
              <a:t>- Eat</a:t>
            </a:r>
          </a:p>
          <a:p>
            <a:pPr marL="457200" lvl="1" indent="0">
              <a:buNone/>
            </a:pPr>
            <a:r>
              <a:rPr lang="en-US" dirty="0"/>
              <a:t>- </a:t>
            </a:r>
            <a:r>
              <a:rPr lang="en-US" dirty="0" err="1"/>
              <a:t>DeliverLecture</a:t>
            </a:r>
            <a:r>
              <a:rPr lang="en-US" dirty="0"/>
              <a:t> - Walk</a:t>
            </a:r>
          </a:p>
          <a:p>
            <a:r>
              <a:rPr lang="en-US" b="1" dirty="0"/>
              <a:t>Teacher’s Perspective</a:t>
            </a:r>
          </a:p>
          <a:p>
            <a:pPr marL="400050" lvl="1" indent="0">
              <a:buNone/>
            </a:pPr>
            <a:r>
              <a:rPr lang="en-US" b="1" dirty="0"/>
              <a:t>Attributes:</a:t>
            </a:r>
          </a:p>
          <a:p>
            <a:pPr marL="400050" lvl="1" indent="0">
              <a:buNone/>
            </a:pPr>
            <a:r>
              <a:rPr lang="en-US" dirty="0"/>
              <a:t>- </a:t>
            </a:r>
            <a:r>
              <a:rPr lang="en-US" b="1" dirty="0"/>
              <a:t>Name </a:t>
            </a:r>
            <a:r>
              <a:rPr lang="en-US" dirty="0"/>
              <a:t>- </a:t>
            </a:r>
            <a:r>
              <a:rPr lang="en-US" b="1" dirty="0"/>
              <a:t>Employee ID</a:t>
            </a:r>
          </a:p>
          <a:p>
            <a:pPr marL="400050" lvl="1" indent="0">
              <a:buNone/>
            </a:pPr>
            <a:r>
              <a:rPr lang="en-US" dirty="0"/>
              <a:t>- Student Roll No - </a:t>
            </a:r>
            <a:r>
              <a:rPr lang="en-US" b="1" dirty="0"/>
              <a:t>Designation</a:t>
            </a:r>
          </a:p>
          <a:p>
            <a:pPr marL="400050" lvl="1" indent="0">
              <a:buNone/>
            </a:pPr>
            <a:r>
              <a:rPr lang="en-US" dirty="0"/>
              <a:t>- Year of Study - </a:t>
            </a:r>
            <a:r>
              <a:rPr lang="en-US" b="1" dirty="0"/>
              <a:t>Salary</a:t>
            </a:r>
          </a:p>
          <a:p>
            <a:pPr marL="400050" lvl="1" indent="0">
              <a:buNone/>
            </a:pPr>
            <a:r>
              <a:rPr lang="en-US" dirty="0"/>
              <a:t>- CGPA - </a:t>
            </a:r>
            <a:r>
              <a:rPr lang="en-US" b="1" dirty="0"/>
              <a:t>Age</a:t>
            </a:r>
          </a:p>
          <a:p>
            <a:pPr marL="400050" lvl="1" indent="0">
              <a:buNone/>
            </a:pPr>
            <a:r>
              <a:rPr lang="en-US" b="1" dirty="0" err="1"/>
              <a:t>Behaviour</a:t>
            </a:r>
            <a:r>
              <a:rPr lang="en-US" b="1" dirty="0"/>
              <a:t>:</a:t>
            </a:r>
          </a:p>
          <a:p>
            <a:pPr marL="400050" lvl="1" indent="0">
              <a:buNone/>
            </a:pPr>
            <a:r>
              <a:rPr lang="en-US" dirty="0"/>
              <a:t>- Study - </a:t>
            </a:r>
            <a:r>
              <a:rPr lang="en-US" b="1" dirty="0" err="1"/>
              <a:t>DevelopExam</a:t>
            </a:r>
            <a:endParaRPr lang="en-US" b="1" dirty="0"/>
          </a:p>
          <a:p>
            <a:pPr marL="400050" lvl="1" indent="0">
              <a:buNone/>
            </a:pPr>
            <a:r>
              <a:rPr lang="en-US" dirty="0"/>
              <a:t>- </a:t>
            </a:r>
            <a:r>
              <a:rPr lang="en-US" dirty="0" err="1"/>
              <a:t>GiveExam</a:t>
            </a:r>
            <a:r>
              <a:rPr lang="en-US" dirty="0"/>
              <a:t> - </a:t>
            </a:r>
            <a:r>
              <a:rPr lang="en-US" b="1" dirty="0" err="1"/>
              <a:t>TakeExam</a:t>
            </a:r>
            <a:endParaRPr lang="en-US" b="1" dirty="0"/>
          </a:p>
          <a:p>
            <a:pPr marL="400050" lvl="1" indent="0">
              <a:buNone/>
            </a:pPr>
            <a:r>
              <a:rPr lang="en-US" dirty="0"/>
              <a:t>- </a:t>
            </a:r>
            <a:r>
              <a:rPr lang="en-US" dirty="0" err="1"/>
              <a:t>PlaySports</a:t>
            </a:r>
            <a:r>
              <a:rPr lang="en-US" dirty="0"/>
              <a:t> - Eat</a:t>
            </a:r>
          </a:p>
          <a:p>
            <a:pPr marL="400050" lvl="1" indent="0">
              <a:buNone/>
            </a:pPr>
            <a:r>
              <a:rPr lang="en-US" dirty="0"/>
              <a:t>- </a:t>
            </a:r>
            <a:r>
              <a:rPr lang="en-US" b="1" dirty="0" err="1"/>
              <a:t>DeliverLecture</a:t>
            </a:r>
            <a:r>
              <a:rPr lang="en-US" b="1" dirty="0"/>
              <a:t> </a:t>
            </a:r>
            <a:r>
              <a:rPr lang="en-US" dirty="0"/>
              <a:t>- Walk</a:t>
            </a:r>
          </a:p>
        </p:txBody>
      </p:sp>
    </p:spTree>
    <p:extLst>
      <p:ext uri="{BB962C8B-B14F-4D97-AF65-F5344CB8AC3E}">
        <p14:creationId xmlns:p14="http://schemas.microsoft.com/office/powerpoint/2010/main" val="6320434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26265</TotalTime>
  <Words>1185</Words>
  <Application>Microsoft Office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vt:lpstr>
      <vt:lpstr>BookAntiqua</vt:lpstr>
      <vt:lpstr>BookAntiqua-Italic</vt:lpstr>
      <vt:lpstr>Calibri</vt:lpstr>
      <vt:lpstr>Century Gothic</vt:lpstr>
      <vt:lpstr>Consolas</vt:lpstr>
      <vt:lpstr>Roboto</vt:lpstr>
      <vt:lpstr>SymbolMT</vt:lpstr>
      <vt:lpstr>Verdana</vt:lpstr>
      <vt:lpstr>Wingdings 3</vt:lpstr>
      <vt:lpstr>Wisp</vt:lpstr>
      <vt:lpstr>PowerPoint Presentation</vt:lpstr>
      <vt:lpstr>Example</vt:lpstr>
      <vt:lpstr>PowerPoint Presentation</vt:lpstr>
      <vt:lpstr>Encapsulation</vt:lpstr>
      <vt:lpstr>Encapsulation</vt:lpstr>
      <vt:lpstr>Interface</vt:lpstr>
      <vt:lpstr>Abstraction</vt:lpstr>
      <vt:lpstr>Abstraction</vt:lpstr>
      <vt:lpstr>Abstraction</vt:lpstr>
      <vt:lpstr>Abstraction</vt:lpstr>
      <vt:lpstr>Class</vt:lpstr>
      <vt:lpstr>What is a Class</vt:lpstr>
      <vt:lpstr>What is a Class</vt:lpstr>
      <vt:lpstr>What is a Class</vt:lpstr>
      <vt:lpstr>What is a Class</vt:lpstr>
      <vt:lpstr>What is a Class</vt:lpstr>
      <vt:lpstr>Create a class</vt:lpstr>
      <vt:lpstr>Create an Object</vt:lpstr>
      <vt:lpstr>state vs behavior</vt:lpstr>
      <vt:lpstr>Methods/functions</vt:lpstr>
      <vt:lpstr>Methods/functions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524</cp:revision>
  <dcterms:created xsi:type="dcterms:W3CDTF">2020-04-12T15:15:05Z</dcterms:created>
  <dcterms:modified xsi:type="dcterms:W3CDTF">2022-03-14T05:50:54Z</dcterms:modified>
</cp:coreProperties>
</file>