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21"/>
  </p:notesMasterIdLst>
  <p:sldIdLst>
    <p:sldId id="371" r:id="rId2"/>
    <p:sldId id="380" r:id="rId3"/>
    <p:sldId id="372" r:id="rId4"/>
    <p:sldId id="376" r:id="rId5"/>
    <p:sldId id="377" r:id="rId6"/>
    <p:sldId id="378" r:id="rId7"/>
    <p:sldId id="373" r:id="rId8"/>
    <p:sldId id="379" r:id="rId9"/>
    <p:sldId id="381" r:id="rId10"/>
    <p:sldId id="382" r:id="rId11"/>
    <p:sldId id="383" r:id="rId12"/>
    <p:sldId id="384" r:id="rId13"/>
    <p:sldId id="391" r:id="rId14"/>
    <p:sldId id="385" r:id="rId15"/>
    <p:sldId id="386" r:id="rId16"/>
    <p:sldId id="387" r:id="rId17"/>
    <p:sldId id="388" r:id="rId18"/>
    <p:sldId id="389" r:id="rId19"/>
    <p:sldId id="39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94107" autoAdjust="0"/>
  </p:normalViewPr>
  <p:slideViewPr>
    <p:cSldViewPr snapToGrid="0">
      <p:cViewPr>
        <p:scale>
          <a:sx n="90" d="100"/>
          <a:sy n="90" d="100"/>
        </p:scale>
        <p:origin x="-2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4C038-6C54-4A75-99CF-25F285DF3DAB}" type="datetimeFigureOut">
              <a:rPr lang="en-US" smtClean="0"/>
              <a:t>4/20/2022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CD257-9886-403F-BF56-EFEB94012F85}" type="slidenum">
              <a:rPr lang="en-US" smtClean="0"/>
              <a:t>‹#›</a:t>
            </a:fld>
            <a:endParaRPr lang="en-US" dirty="0"/>
          </a:p>
        </p:txBody>
      </p:sp>
    </p:spTree>
    <p:extLst>
      <p:ext uri="{BB962C8B-B14F-4D97-AF65-F5344CB8AC3E}">
        <p14:creationId xmlns:p14="http://schemas.microsoft.com/office/powerpoint/2010/main" val="3700702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406108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486830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2358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943802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0369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90700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094381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567975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74832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123025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956CFF-60BB-4882-8367-3D7599EE6018}" type="datetimeFigureOut">
              <a:rPr lang="en-US" smtClean="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03675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956CFF-60BB-4882-8367-3D7599EE6018}" type="datetimeFigureOut">
              <a:rPr lang="en-US" smtClean="0"/>
              <a:t>4/20/2022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52761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956CFF-60BB-4882-8367-3D7599EE6018}" type="datetimeFigureOut">
              <a:rPr lang="en-US" smtClean="0"/>
              <a:t>4/20/2022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16612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956CFF-60BB-4882-8367-3D7599EE6018}" type="datetimeFigureOut">
              <a:rPr lang="en-US" smtClean="0"/>
              <a:t>4/20/2022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736978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431421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70119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956CFF-60BB-4882-8367-3D7599EE6018}" type="datetimeFigureOut">
              <a:rPr lang="en-US" smtClean="0"/>
              <a:t>4/20/2022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4DB2F0-0CF3-43A8-8FEB-02A375179B54}" type="slidenum">
              <a:rPr lang="en-US" smtClean="0"/>
              <a:t>‹#›</a:t>
            </a:fld>
            <a:endParaRPr lang="en-US" dirty="0"/>
          </a:p>
        </p:txBody>
      </p:sp>
    </p:spTree>
    <p:extLst>
      <p:ext uri="{BB962C8B-B14F-4D97-AF65-F5344CB8AC3E}">
        <p14:creationId xmlns:p14="http://schemas.microsoft.com/office/powerpoint/2010/main" val="4003199112"/>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a:xfrm>
            <a:off x="2592925" y="1427018"/>
            <a:ext cx="8915400" cy="2576946"/>
          </a:xfrm>
        </p:spPr>
        <p:txBody>
          <a:bodyPr>
            <a:normAutofit/>
          </a:bodyPr>
          <a:lstStyle/>
          <a:p>
            <a:r>
              <a:rPr lang="en-US" dirty="0"/>
              <a:t>The capability of a class to derive properties and characteristics from another class is called </a:t>
            </a:r>
            <a:r>
              <a:rPr lang="en-US" b="1" dirty="0"/>
              <a:t>Inheritance</a:t>
            </a:r>
            <a:r>
              <a:rPr lang="en-US" dirty="0"/>
              <a:t>.</a:t>
            </a:r>
          </a:p>
          <a:p>
            <a:r>
              <a:rPr lang="en-US" b="1" dirty="0"/>
              <a:t>Sub Class:</a:t>
            </a:r>
            <a:r>
              <a:rPr lang="en-US" dirty="0"/>
              <a:t> The class that inherits properties from another class is called Sub class or Derived Class.</a:t>
            </a:r>
          </a:p>
          <a:p>
            <a:r>
              <a:rPr lang="en-US" b="1" dirty="0"/>
              <a:t>Super </a:t>
            </a:r>
            <a:r>
              <a:rPr lang="en-US" b="1" dirty="0" err="1"/>
              <a:t>Class:</a:t>
            </a:r>
            <a:r>
              <a:rPr lang="en-US" dirty="0" err="1"/>
              <a:t>The</a:t>
            </a:r>
            <a:r>
              <a:rPr lang="en-US" dirty="0"/>
              <a:t> class whose properties are inherited by sub class is called Base Class or Super class.</a:t>
            </a:r>
          </a:p>
        </p:txBody>
      </p:sp>
      <p:sp>
        <p:nvSpPr>
          <p:cNvPr id="7" name="Rectangle 6"/>
          <p:cNvSpPr/>
          <p:nvPr/>
        </p:nvSpPr>
        <p:spPr>
          <a:xfrm>
            <a:off x="3366654" y="3868112"/>
            <a:ext cx="6096000" cy="2308324"/>
          </a:xfrm>
          <a:prstGeom prst="rect">
            <a:avLst/>
          </a:prstGeom>
        </p:spPr>
        <p:txBody>
          <a:bodyPr>
            <a:spAutoFit/>
          </a:bodyPr>
          <a:lstStyle/>
          <a:p>
            <a:r>
              <a:rPr lang="en-US" dirty="0"/>
              <a:t>class Animal {</a:t>
            </a:r>
          </a:p>
          <a:p>
            <a:r>
              <a:rPr lang="en-US" dirty="0"/>
              <a:t>    // eat() function</a:t>
            </a:r>
          </a:p>
          <a:p>
            <a:r>
              <a:rPr lang="en-US" dirty="0"/>
              <a:t>    // sleep() function</a:t>
            </a:r>
          </a:p>
          <a:p>
            <a:r>
              <a:rPr lang="en-US" dirty="0"/>
              <a:t>};</a:t>
            </a:r>
          </a:p>
          <a:p>
            <a:endParaRPr lang="en-US" dirty="0"/>
          </a:p>
          <a:p>
            <a:r>
              <a:rPr lang="en-US" dirty="0"/>
              <a:t>class Dog : public Animal {</a:t>
            </a:r>
          </a:p>
          <a:p>
            <a:r>
              <a:rPr lang="en-US" dirty="0"/>
              <a:t>    // bark() function</a:t>
            </a:r>
          </a:p>
          <a:p>
            <a:r>
              <a:rPr lang="en-US" dirty="0"/>
              <a:t>};</a:t>
            </a:r>
          </a:p>
        </p:txBody>
      </p:sp>
    </p:spTree>
    <p:extLst>
      <p:ext uri="{BB962C8B-B14F-4D97-AF65-F5344CB8AC3E}">
        <p14:creationId xmlns:p14="http://schemas.microsoft.com/office/powerpoint/2010/main" val="3092326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01636" y="4973782"/>
            <a:ext cx="8096394" cy="70658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t>Modes of Inheritance</a:t>
            </a:r>
            <a:endParaRPr lang="en-US" dirty="0"/>
          </a:p>
        </p:txBody>
      </p:sp>
      <p:sp>
        <p:nvSpPr>
          <p:cNvPr id="4" name="Rectangle 3"/>
          <p:cNvSpPr/>
          <p:nvPr/>
        </p:nvSpPr>
        <p:spPr>
          <a:xfrm>
            <a:off x="2341418" y="1554632"/>
            <a:ext cx="8456612" cy="3139321"/>
          </a:xfrm>
          <a:prstGeom prst="rect">
            <a:avLst/>
          </a:prstGeom>
        </p:spPr>
        <p:txBody>
          <a:bodyPr wrap="square">
            <a:spAutoFit/>
          </a:bodyPr>
          <a:lstStyle/>
          <a:p>
            <a:pPr marL="342900" indent="-342900" fontAlgn="base">
              <a:buFont typeface="+mj-lt"/>
              <a:buAutoNum type="arabicPeriod"/>
            </a:pPr>
            <a:r>
              <a:rPr lang="en-US" b="1" dirty="0">
                <a:latin typeface="var(--font-din)"/>
              </a:rPr>
              <a:t>Public mode</a:t>
            </a:r>
            <a:r>
              <a:rPr lang="en-US" dirty="0">
                <a:latin typeface="var(--font-din)"/>
              </a:rPr>
              <a:t>: If we derive a sub class from a public base class. Then the public member of the base class will become public in the derived class and protected members of the base class will become protected in derived class.</a:t>
            </a:r>
          </a:p>
          <a:p>
            <a:pPr marL="342900" indent="-342900" fontAlgn="base">
              <a:buFont typeface="+mj-lt"/>
              <a:buAutoNum type="arabicPeriod"/>
            </a:pPr>
            <a:endParaRPr lang="en-US" dirty="0">
              <a:latin typeface="var(--font-din)"/>
            </a:endParaRPr>
          </a:p>
          <a:p>
            <a:pPr marL="342900" indent="-342900" fontAlgn="base">
              <a:buFont typeface="+mj-lt"/>
              <a:buAutoNum type="arabicPeriod"/>
            </a:pPr>
            <a:r>
              <a:rPr lang="en-US" b="1" dirty="0">
                <a:latin typeface="var(--font-din)"/>
              </a:rPr>
              <a:t>Protected mode</a:t>
            </a:r>
            <a:r>
              <a:rPr lang="en-US" dirty="0">
                <a:latin typeface="var(--font-din)"/>
              </a:rPr>
              <a:t>: If we derive a sub class from a Protected base class. Then both public member and protected members of the base class will become protected in derived class.</a:t>
            </a:r>
          </a:p>
          <a:p>
            <a:pPr marL="342900" indent="-342900" fontAlgn="base">
              <a:buFont typeface="+mj-lt"/>
              <a:buAutoNum type="arabicPeriod"/>
            </a:pPr>
            <a:endParaRPr lang="en-US" dirty="0">
              <a:latin typeface="var(--font-din)"/>
            </a:endParaRPr>
          </a:p>
          <a:p>
            <a:pPr marL="342900" indent="-342900" fontAlgn="base">
              <a:buFont typeface="+mj-lt"/>
              <a:buAutoNum type="arabicPeriod"/>
            </a:pPr>
            <a:r>
              <a:rPr lang="en-US" b="1" dirty="0">
                <a:latin typeface="var(--font-din)"/>
              </a:rPr>
              <a:t>Private mode</a:t>
            </a:r>
            <a:r>
              <a:rPr lang="en-US" dirty="0">
                <a:latin typeface="var(--font-din)"/>
              </a:rPr>
              <a:t>: If we derive a sub class from a Private base class. Then both public member and protected members of the base class will become Private in derived class.</a:t>
            </a:r>
            <a:endParaRPr lang="en-US" b="0" i="0" dirty="0">
              <a:effectLst/>
              <a:latin typeface="var(--font-din)"/>
            </a:endParaRPr>
          </a:p>
        </p:txBody>
      </p:sp>
      <p:sp>
        <p:nvSpPr>
          <p:cNvPr id="5" name="Rectangle 4"/>
          <p:cNvSpPr/>
          <p:nvPr/>
        </p:nvSpPr>
        <p:spPr>
          <a:xfrm>
            <a:off x="2770908" y="5003953"/>
            <a:ext cx="8027121" cy="646331"/>
          </a:xfrm>
          <a:prstGeom prst="rect">
            <a:avLst/>
          </a:prstGeom>
        </p:spPr>
        <p:txBody>
          <a:bodyPr wrap="square">
            <a:spAutoFit/>
          </a:bodyPr>
          <a:lstStyle/>
          <a:p>
            <a:r>
              <a:rPr lang="en-US" dirty="0">
                <a:latin typeface="urw-din"/>
              </a:rPr>
              <a:t>The private members in the base class cannot be directly accessed in the derived class, while protected members can be directly accessed.</a:t>
            </a:r>
            <a:endParaRPr lang="en-US" dirty="0"/>
          </a:p>
        </p:txBody>
      </p:sp>
    </p:spTree>
    <p:extLst>
      <p:ext uri="{BB962C8B-B14F-4D97-AF65-F5344CB8AC3E}">
        <p14:creationId xmlns:p14="http://schemas.microsoft.com/office/powerpoint/2010/main" val="4264100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814945" y="277091"/>
            <a:ext cx="5777346" cy="65809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1801091" y="302359"/>
            <a:ext cx="6096000" cy="6555641"/>
          </a:xfrm>
          <a:prstGeom prst="rect">
            <a:avLst/>
          </a:prstGeom>
        </p:spPr>
        <p:txBody>
          <a:bodyPr>
            <a:spAutoFit/>
          </a:bodyPr>
          <a:lstStyle/>
          <a:p>
            <a:r>
              <a:rPr lang="en-US" sz="1400" dirty="0"/>
              <a:t>class A  </a:t>
            </a:r>
          </a:p>
          <a:p>
            <a:r>
              <a:rPr lang="en-US" sz="1400" dirty="0"/>
              <a:t>{ </a:t>
            </a:r>
          </a:p>
          <a:p>
            <a:r>
              <a:rPr lang="en-US" sz="1400" dirty="0"/>
              <a:t>public: </a:t>
            </a:r>
          </a:p>
          <a:p>
            <a:r>
              <a:rPr lang="en-US" sz="1400" dirty="0"/>
              <a:t>    </a:t>
            </a:r>
            <a:r>
              <a:rPr lang="en-US" sz="1400" dirty="0" err="1"/>
              <a:t>int</a:t>
            </a:r>
            <a:r>
              <a:rPr lang="en-US" sz="1400" dirty="0"/>
              <a:t> x; </a:t>
            </a:r>
          </a:p>
          <a:p>
            <a:r>
              <a:rPr lang="en-US" sz="1400" dirty="0"/>
              <a:t>protected: </a:t>
            </a:r>
          </a:p>
          <a:p>
            <a:r>
              <a:rPr lang="en-US" sz="1400" dirty="0"/>
              <a:t>    </a:t>
            </a:r>
            <a:r>
              <a:rPr lang="en-US" sz="1400" dirty="0" err="1"/>
              <a:t>int</a:t>
            </a:r>
            <a:r>
              <a:rPr lang="en-US" sz="1400" dirty="0"/>
              <a:t> y; </a:t>
            </a:r>
          </a:p>
          <a:p>
            <a:r>
              <a:rPr lang="en-US" sz="1400" dirty="0"/>
              <a:t>private: </a:t>
            </a:r>
          </a:p>
          <a:p>
            <a:r>
              <a:rPr lang="en-US" sz="1400" dirty="0"/>
              <a:t>    </a:t>
            </a:r>
            <a:r>
              <a:rPr lang="en-US" sz="1400" dirty="0" err="1"/>
              <a:t>int</a:t>
            </a:r>
            <a:r>
              <a:rPr lang="en-US" sz="1400" dirty="0"/>
              <a:t> z; </a:t>
            </a:r>
          </a:p>
          <a:p>
            <a:r>
              <a:rPr lang="en-US" sz="1400" dirty="0"/>
              <a:t>}; </a:t>
            </a:r>
          </a:p>
          <a:p>
            <a:r>
              <a:rPr lang="en-US" sz="1400" dirty="0"/>
              <a:t>  </a:t>
            </a:r>
          </a:p>
          <a:p>
            <a:r>
              <a:rPr lang="en-US" sz="1400" dirty="0"/>
              <a:t>class B : public A </a:t>
            </a:r>
          </a:p>
          <a:p>
            <a:r>
              <a:rPr lang="en-US" sz="1400" dirty="0"/>
              <a:t>{ </a:t>
            </a:r>
          </a:p>
          <a:p>
            <a:r>
              <a:rPr lang="en-US" sz="1400" dirty="0"/>
              <a:t>    // x is public </a:t>
            </a:r>
          </a:p>
          <a:p>
            <a:r>
              <a:rPr lang="en-US" sz="1400" dirty="0"/>
              <a:t>    // y is protected </a:t>
            </a:r>
          </a:p>
          <a:p>
            <a:r>
              <a:rPr lang="en-US" sz="1400" dirty="0"/>
              <a:t>    // z is not accessible from B </a:t>
            </a:r>
          </a:p>
          <a:p>
            <a:r>
              <a:rPr lang="en-US" sz="1400" dirty="0"/>
              <a:t>}; </a:t>
            </a:r>
          </a:p>
          <a:p>
            <a:r>
              <a:rPr lang="en-US" sz="1400" dirty="0"/>
              <a:t>  </a:t>
            </a:r>
          </a:p>
          <a:p>
            <a:r>
              <a:rPr lang="en-US" sz="1400" dirty="0"/>
              <a:t>class C : protected A </a:t>
            </a:r>
          </a:p>
          <a:p>
            <a:r>
              <a:rPr lang="en-US" sz="1400" dirty="0"/>
              <a:t>{ </a:t>
            </a:r>
          </a:p>
          <a:p>
            <a:r>
              <a:rPr lang="en-US" sz="1400" dirty="0"/>
              <a:t>    // x is protected </a:t>
            </a:r>
          </a:p>
          <a:p>
            <a:r>
              <a:rPr lang="en-US" sz="1400" dirty="0"/>
              <a:t>    // y is protected </a:t>
            </a:r>
          </a:p>
          <a:p>
            <a:r>
              <a:rPr lang="en-US" sz="1400" dirty="0"/>
              <a:t>    // z is not accessible from C </a:t>
            </a:r>
          </a:p>
          <a:p>
            <a:r>
              <a:rPr lang="en-US" sz="1400" dirty="0"/>
              <a:t>}; </a:t>
            </a:r>
          </a:p>
          <a:p>
            <a:r>
              <a:rPr lang="en-US" sz="1400" dirty="0"/>
              <a:t>  </a:t>
            </a:r>
          </a:p>
          <a:p>
            <a:r>
              <a:rPr lang="en-US" sz="1400" dirty="0"/>
              <a:t>class D : private A    // 'private' is default for classes </a:t>
            </a:r>
          </a:p>
          <a:p>
            <a:r>
              <a:rPr lang="en-US" sz="1400" dirty="0"/>
              <a:t>{ </a:t>
            </a:r>
          </a:p>
          <a:p>
            <a:r>
              <a:rPr lang="en-US" sz="1400" dirty="0"/>
              <a:t>    // x is private </a:t>
            </a:r>
          </a:p>
          <a:p>
            <a:r>
              <a:rPr lang="en-US" sz="1400" dirty="0"/>
              <a:t>    // y is private </a:t>
            </a:r>
          </a:p>
          <a:p>
            <a:r>
              <a:rPr lang="en-US" sz="1400" dirty="0"/>
              <a:t>    // z is not accessible from D </a:t>
            </a:r>
          </a:p>
          <a:p>
            <a:r>
              <a:rPr lang="en-US" sz="1400" dirty="0"/>
              <a:t>}; </a:t>
            </a:r>
          </a:p>
        </p:txBody>
      </p:sp>
    </p:spTree>
    <p:extLst>
      <p:ext uri="{BB962C8B-B14F-4D97-AF65-F5344CB8AC3E}">
        <p14:creationId xmlns:p14="http://schemas.microsoft.com/office/powerpoint/2010/main" val="2148533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media.geeksforgeeks.org/wp-content/cdn-uploads/table-cla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557" y="1609580"/>
            <a:ext cx="10858788" cy="451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95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41AB48-25C5-46AE-BA39-2298182A6C7E}"/>
              </a:ext>
            </a:extLst>
          </p:cNvPr>
          <p:cNvSpPr txBox="1"/>
          <p:nvPr/>
        </p:nvSpPr>
        <p:spPr>
          <a:xfrm>
            <a:off x="1707104" y="0"/>
            <a:ext cx="4004379" cy="6771084"/>
          </a:xfrm>
          <a:prstGeom prst="rect">
            <a:avLst/>
          </a:prstGeom>
          <a:noFill/>
        </p:spPr>
        <p:txBody>
          <a:bodyPr wrap="square">
            <a:spAutoFit/>
          </a:bodyPr>
          <a:lstStyle/>
          <a:p>
            <a:r>
              <a:rPr lang="en-US" sz="1400" dirty="0"/>
              <a:t>class Declaration</a:t>
            </a:r>
          </a:p>
          <a:p>
            <a:r>
              <a:rPr lang="en-US" sz="1400" dirty="0"/>
              <a:t>{</a:t>
            </a:r>
          </a:p>
          <a:p>
            <a:pPr lvl="1"/>
            <a:r>
              <a:rPr lang="en-US" sz="1400" dirty="0"/>
              <a:t>private:</a:t>
            </a:r>
          </a:p>
          <a:p>
            <a:pPr lvl="1"/>
            <a:r>
              <a:rPr lang="en-US" sz="1400" dirty="0"/>
              <a:t>int a;</a:t>
            </a:r>
          </a:p>
          <a:p>
            <a:pPr lvl="1"/>
            <a:r>
              <a:rPr lang="en-US" sz="1400" dirty="0"/>
              <a:t>public:</a:t>
            </a:r>
          </a:p>
          <a:p>
            <a:pPr lvl="1"/>
            <a:r>
              <a:rPr lang="en-US" sz="1400" dirty="0"/>
              <a:t>int b;</a:t>
            </a:r>
          </a:p>
          <a:p>
            <a:pPr lvl="1"/>
            <a:r>
              <a:rPr lang="en-US" sz="1400" dirty="0"/>
              <a:t>protected:</a:t>
            </a:r>
          </a:p>
          <a:p>
            <a:pPr lvl="1"/>
            <a:r>
              <a:rPr lang="en-US" sz="1400" dirty="0"/>
              <a:t>int c;</a:t>
            </a:r>
          </a:p>
          <a:p>
            <a:pPr lvl="1"/>
            <a:r>
              <a:rPr lang="en-US" sz="1400" dirty="0"/>
              <a:t>public:</a:t>
            </a:r>
          </a:p>
          <a:p>
            <a:pPr lvl="1"/>
            <a:endParaRPr lang="en-US" sz="1400" dirty="0"/>
          </a:p>
          <a:p>
            <a:pPr lvl="1"/>
            <a:r>
              <a:rPr lang="en-US" sz="1400" dirty="0"/>
              <a:t>void show()</a:t>
            </a:r>
          </a:p>
          <a:p>
            <a:pPr lvl="1"/>
            <a:r>
              <a:rPr lang="en-US" sz="1400" dirty="0"/>
              <a:t>{</a:t>
            </a:r>
          </a:p>
          <a:p>
            <a:pPr lvl="2"/>
            <a:r>
              <a:rPr lang="en-US" sz="1400" dirty="0"/>
              <a:t>a=10;</a:t>
            </a:r>
          </a:p>
          <a:p>
            <a:pPr lvl="2"/>
            <a:r>
              <a:rPr lang="en-US" sz="1400" dirty="0"/>
              <a:t>b=20;</a:t>
            </a:r>
          </a:p>
          <a:p>
            <a:pPr lvl="2"/>
            <a:r>
              <a:rPr lang="en-US" sz="1400" dirty="0"/>
              <a:t>c=30;</a:t>
            </a:r>
          </a:p>
          <a:p>
            <a:pPr lvl="2"/>
            <a:endParaRPr lang="en-US" sz="1400" dirty="0"/>
          </a:p>
          <a:p>
            <a:pPr lvl="2"/>
            <a:r>
              <a:rPr lang="en-US" sz="1400" dirty="0"/>
              <a:t>//Every members can be access here, same class</a:t>
            </a:r>
          </a:p>
          <a:p>
            <a:pPr lvl="2"/>
            <a:r>
              <a:rPr lang="en-US" sz="1400" dirty="0" err="1"/>
              <a:t>cout</a:t>
            </a:r>
            <a:r>
              <a:rPr lang="en-US" sz="1400" dirty="0"/>
              <a:t>&lt;&lt;"\</a:t>
            </a:r>
            <a:r>
              <a:rPr lang="en-US" sz="1400" dirty="0" err="1"/>
              <a:t>nAccessing</a:t>
            </a:r>
            <a:r>
              <a:rPr lang="en-US" sz="1400" dirty="0"/>
              <a:t> variable within the class"&lt;&lt;</a:t>
            </a:r>
            <a:r>
              <a:rPr lang="en-US" sz="1400" dirty="0" err="1"/>
              <a:t>endl</a:t>
            </a:r>
            <a:r>
              <a:rPr lang="en-US" sz="1400" dirty="0"/>
              <a:t>;</a:t>
            </a:r>
          </a:p>
          <a:p>
            <a:pPr lvl="2"/>
            <a:endParaRPr lang="en-US" sz="1400" dirty="0"/>
          </a:p>
          <a:p>
            <a:pPr lvl="2"/>
            <a:r>
              <a:rPr lang="en-US" sz="1400" dirty="0" err="1"/>
              <a:t>cout</a:t>
            </a:r>
            <a:r>
              <a:rPr lang="en-US" sz="1400" dirty="0"/>
              <a:t>&lt;&lt;"Value of a: "&lt;&lt;a&lt;&lt;</a:t>
            </a:r>
            <a:r>
              <a:rPr lang="en-US" sz="1400" dirty="0" err="1"/>
              <a:t>endl</a:t>
            </a:r>
            <a:r>
              <a:rPr lang="en-US" sz="1400" dirty="0"/>
              <a:t>;</a:t>
            </a:r>
          </a:p>
          <a:p>
            <a:pPr lvl="2"/>
            <a:r>
              <a:rPr lang="en-US" sz="1400" dirty="0" err="1"/>
              <a:t>cout</a:t>
            </a:r>
            <a:r>
              <a:rPr lang="en-US" sz="1400" dirty="0"/>
              <a:t>&lt;&lt;"Value of b: "&lt;&lt;b&lt;&lt;</a:t>
            </a:r>
            <a:r>
              <a:rPr lang="en-US" sz="1400" dirty="0" err="1"/>
              <a:t>endl</a:t>
            </a:r>
            <a:r>
              <a:rPr lang="en-US" sz="1400" dirty="0"/>
              <a:t>;</a:t>
            </a:r>
          </a:p>
          <a:p>
            <a:pPr lvl="2"/>
            <a:r>
              <a:rPr lang="en-US" sz="1400" dirty="0" err="1"/>
              <a:t>cout</a:t>
            </a:r>
            <a:r>
              <a:rPr lang="en-US" sz="1400" dirty="0"/>
              <a:t>&lt;&lt;"Value of c: "&lt;&lt;c&lt;&lt;</a:t>
            </a:r>
            <a:r>
              <a:rPr lang="en-US" sz="1400" dirty="0" err="1"/>
              <a:t>endl</a:t>
            </a:r>
            <a:r>
              <a:rPr lang="en-US" sz="1400" dirty="0"/>
              <a:t>;</a:t>
            </a:r>
          </a:p>
          <a:p>
            <a:pPr lvl="2"/>
            <a:r>
              <a:rPr lang="en-US" sz="1400" dirty="0"/>
              <a:t>}</a:t>
            </a:r>
          </a:p>
          <a:p>
            <a:r>
              <a:rPr lang="en-US" sz="1400" dirty="0"/>
              <a:t>};</a:t>
            </a:r>
          </a:p>
          <a:p>
            <a:endParaRPr lang="en-US" sz="1400" dirty="0"/>
          </a:p>
          <a:p>
            <a:r>
              <a:rPr lang="en-US" sz="1400" dirty="0"/>
              <a:t>class </a:t>
            </a:r>
            <a:r>
              <a:rPr lang="en-US" sz="1400" dirty="0" err="1"/>
              <a:t>Sub_class:public</a:t>
            </a:r>
            <a:r>
              <a:rPr lang="en-US" sz="1400" dirty="0"/>
              <a:t> Declaration</a:t>
            </a:r>
          </a:p>
          <a:p>
            <a:r>
              <a:rPr lang="en-US" sz="1400" dirty="0"/>
              <a:t>{</a:t>
            </a:r>
          </a:p>
          <a:p>
            <a:r>
              <a:rPr lang="en-US" sz="1400" dirty="0"/>
              <a:t>public:</a:t>
            </a:r>
          </a:p>
          <a:p>
            <a:r>
              <a:rPr lang="en-US" sz="1400" dirty="0"/>
              <a:t>}</a:t>
            </a:r>
            <a:endParaRPr lang="en-PK" sz="1400" dirty="0"/>
          </a:p>
        </p:txBody>
      </p:sp>
      <p:sp>
        <p:nvSpPr>
          <p:cNvPr id="8" name="TextBox 7">
            <a:extLst>
              <a:ext uri="{FF2B5EF4-FFF2-40B4-BE49-F238E27FC236}">
                <a16:creationId xmlns:a16="http://schemas.microsoft.com/office/drawing/2014/main" id="{7E711A9E-C8A2-47FF-BD06-802AE98AA22D}"/>
              </a:ext>
            </a:extLst>
          </p:cNvPr>
          <p:cNvSpPr txBox="1"/>
          <p:nvPr/>
        </p:nvSpPr>
        <p:spPr>
          <a:xfrm>
            <a:off x="5975252" y="86916"/>
            <a:ext cx="6098344" cy="6771084"/>
          </a:xfrm>
          <a:prstGeom prst="rect">
            <a:avLst/>
          </a:prstGeom>
          <a:noFill/>
        </p:spPr>
        <p:txBody>
          <a:bodyPr wrap="square">
            <a:spAutoFit/>
          </a:bodyPr>
          <a:lstStyle/>
          <a:p>
            <a:r>
              <a:rPr lang="en-US" sz="1400" dirty="0"/>
              <a:t>void show()</a:t>
            </a:r>
          </a:p>
          <a:p>
            <a:r>
              <a:rPr lang="en-US" sz="1400" dirty="0"/>
              <a:t>{</a:t>
            </a:r>
          </a:p>
          <a:p>
            <a:pPr lvl="1"/>
            <a:r>
              <a:rPr lang="en-US" sz="1400" dirty="0"/>
              <a:t>b=5;</a:t>
            </a:r>
          </a:p>
          <a:p>
            <a:pPr lvl="1"/>
            <a:r>
              <a:rPr lang="en-US" sz="1400" dirty="0"/>
              <a:t>c=6;</a:t>
            </a:r>
          </a:p>
          <a:p>
            <a:pPr lvl="1"/>
            <a:r>
              <a:rPr lang="en-US" sz="1400" dirty="0" err="1"/>
              <a:t>cout</a:t>
            </a:r>
            <a:r>
              <a:rPr lang="en-US" sz="1400" dirty="0"/>
              <a:t>&lt;&lt;"\</a:t>
            </a:r>
            <a:r>
              <a:rPr lang="en-US" sz="1400" dirty="0" err="1"/>
              <a:t>nAccessing</a:t>
            </a:r>
            <a:r>
              <a:rPr lang="en-US" sz="1400" dirty="0"/>
              <a:t> variable in sub the class"&lt;&lt;</a:t>
            </a:r>
            <a:r>
              <a:rPr lang="en-US" sz="1400" dirty="0" err="1"/>
              <a:t>endl</a:t>
            </a:r>
            <a:r>
              <a:rPr lang="en-US" sz="1400" dirty="0"/>
              <a:t>;</a:t>
            </a:r>
          </a:p>
          <a:p>
            <a:pPr lvl="1"/>
            <a:endParaRPr lang="en-US" sz="1400" dirty="0"/>
          </a:p>
          <a:p>
            <a:pPr lvl="1"/>
            <a:r>
              <a:rPr lang="en-US" sz="1400" dirty="0"/>
              <a:t>//</a:t>
            </a:r>
            <a:r>
              <a:rPr lang="en-US" sz="1400" dirty="0" err="1"/>
              <a:t>cout</a:t>
            </a:r>
            <a:r>
              <a:rPr lang="en-US" sz="1400" dirty="0"/>
              <a:t>&lt;&lt;"Value of a: "&lt;&lt;a&lt;&lt;</a:t>
            </a:r>
            <a:r>
              <a:rPr lang="en-US" sz="1400" dirty="0" err="1"/>
              <a:t>endl</a:t>
            </a:r>
            <a:r>
              <a:rPr lang="en-US" sz="1400" dirty="0"/>
              <a:t>;</a:t>
            </a:r>
          </a:p>
          <a:p>
            <a:pPr lvl="1"/>
            <a:r>
              <a:rPr lang="en-US" sz="1400" dirty="0"/>
              <a:t>//b is public so it is accessible any where</a:t>
            </a:r>
          </a:p>
          <a:p>
            <a:pPr lvl="1"/>
            <a:r>
              <a:rPr lang="en-US" sz="1400" dirty="0" err="1"/>
              <a:t>cout</a:t>
            </a:r>
            <a:r>
              <a:rPr lang="en-US" sz="1400" dirty="0"/>
              <a:t>&lt;&lt;"Value of b: "&lt;&lt;b&lt;&lt;</a:t>
            </a:r>
            <a:r>
              <a:rPr lang="en-US" sz="1400" dirty="0" err="1"/>
              <a:t>endl</a:t>
            </a:r>
            <a:r>
              <a:rPr lang="en-US" sz="1400" dirty="0"/>
              <a:t>;</a:t>
            </a:r>
          </a:p>
          <a:p>
            <a:pPr lvl="1"/>
            <a:r>
              <a:rPr lang="en-US" sz="1400" dirty="0"/>
              <a:t>//'c' is declared as protected, so it is accessible in sub class</a:t>
            </a:r>
          </a:p>
          <a:p>
            <a:pPr lvl="1"/>
            <a:r>
              <a:rPr lang="en-US" sz="1400" dirty="0" err="1"/>
              <a:t>cout</a:t>
            </a:r>
            <a:r>
              <a:rPr lang="en-US" sz="1400" dirty="0"/>
              <a:t>&lt;&lt;"Value of c: "&lt;&lt;c&lt;&lt;</a:t>
            </a:r>
            <a:r>
              <a:rPr lang="en-US" sz="1400" dirty="0" err="1"/>
              <a:t>endl</a:t>
            </a:r>
            <a:r>
              <a:rPr lang="en-US" sz="1400" dirty="0"/>
              <a:t>;</a:t>
            </a:r>
          </a:p>
          <a:p>
            <a:r>
              <a:rPr lang="en-US" sz="1400" dirty="0"/>
              <a:t>}</a:t>
            </a:r>
          </a:p>
          <a:p>
            <a:r>
              <a:rPr lang="en-US" sz="1400" dirty="0"/>
              <a:t>};</a:t>
            </a:r>
          </a:p>
          <a:p>
            <a:r>
              <a:rPr lang="en-US" sz="1400" dirty="0"/>
              <a:t>void main()</a:t>
            </a:r>
          </a:p>
          <a:p>
            <a:r>
              <a:rPr lang="en-US" sz="1400" dirty="0"/>
              <a:t>{</a:t>
            </a:r>
          </a:p>
          <a:p>
            <a:r>
              <a:rPr lang="en-US" sz="1400" dirty="0"/>
              <a:t>Declaration d; // create object</a:t>
            </a:r>
          </a:p>
          <a:p>
            <a:r>
              <a:rPr lang="en-US" sz="1400" dirty="0" err="1"/>
              <a:t>d.show</a:t>
            </a:r>
            <a:r>
              <a:rPr lang="en-US" sz="1400" dirty="0"/>
              <a:t>();</a:t>
            </a:r>
          </a:p>
          <a:p>
            <a:endParaRPr lang="en-US" sz="1400" dirty="0"/>
          </a:p>
          <a:p>
            <a:r>
              <a:rPr lang="en-US" sz="1400" dirty="0" err="1"/>
              <a:t>Sub_class</a:t>
            </a:r>
            <a:r>
              <a:rPr lang="en-US" sz="1400" dirty="0"/>
              <a:t> s; // create object</a:t>
            </a:r>
          </a:p>
          <a:p>
            <a:r>
              <a:rPr lang="en-US" sz="1400" dirty="0" err="1"/>
              <a:t>s.show</a:t>
            </a:r>
            <a:r>
              <a:rPr lang="en-US" sz="1400" dirty="0"/>
              <a:t>();    // Sub class show() function</a:t>
            </a:r>
          </a:p>
          <a:p>
            <a:endParaRPr lang="en-US" sz="1400" dirty="0"/>
          </a:p>
          <a:p>
            <a:r>
              <a:rPr lang="en-US" sz="1400" dirty="0" err="1"/>
              <a:t>cout</a:t>
            </a:r>
            <a:r>
              <a:rPr lang="en-US" sz="1400" dirty="0"/>
              <a:t>&lt;&lt;"\</a:t>
            </a:r>
            <a:r>
              <a:rPr lang="en-US" sz="1400" dirty="0" err="1"/>
              <a:t>nAccessing</a:t>
            </a:r>
            <a:r>
              <a:rPr lang="en-US" sz="1400" dirty="0"/>
              <a:t> variable outside the class"&lt;&lt;</a:t>
            </a:r>
            <a:r>
              <a:rPr lang="en-US" sz="1400" dirty="0" err="1"/>
              <a:t>endl</a:t>
            </a:r>
            <a:r>
              <a:rPr lang="en-US" sz="1400" dirty="0"/>
              <a:t>;</a:t>
            </a:r>
          </a:p>
          <a:p>
            <a:r>
              <a:rPr lang="en-US" sz="1400" dirty="0"/>
              <a:t>//'a' cannot be accessed as it is private</a:t>
            </a:r>
          </a:p>
          <a:p>
            <a:r>
              <a:rPr lang="en-US" sz="1400" dirty="0"/>
              <a:t>//</a:t>
            </a:r>
            <a:r>
              <a:rPr lang="en-US" sz="1400" dirty="0" err="1"/>
              <a:t>cout</a:t>
            </a:r>
            <a:r>
              <a:rPr lang="en-US" sz="1400" dirty="0"/>
              <a:t>&lt;&lt;"value of a: "&lt;&lt;</a:t>
            </a:r>
            <a:r>
              <a:rPr lang="en-US" sz="1400" dirty="0" err="1"/>
              <a:t>d.a</a:t>
            </a:r>
            <a:r>
              <a:rPr lang="en-US" sz="1400" dirty="0"/>
              <a:t>&lt;&lt;</a:t>
            </a:r>
            <a:r>
              <a:rPr lang="en-US" sz="1400" dirty="0" err="1"/>
              <a:t>endl</a:t>
            </a:r>
            <a:r>
              <a:rPr lang="en-US" sz="1400" dirty="0"/>
              <a:t>;</a:t>
            </a:r>
          </a:p>
          <a:p>
            <a:endParaRPr lang="en-US" sz="1400" dirty="0"/>
          </a:p>
          <a:p>
            <a:r>
              <a:rPr lang="en-US" sz="1400" dirty="0"/>
              <a:t>//'b' is public as can be accessed from any where</a:t>
            </a:r>
          </a:p>
          <a:p>
            <a:r>
              <a:rPr lang="en-US" sz="1400" dirty="0" err="1"/>
              <a:t>cout</a:t>
            </a:r>
            <a:r>
              <a:rPr lang="en-US" sz="1400" dirty="0"/>
              <a:t>&lt;&lt;"value of b: "&lt;&lt;</a:t>
            </a:r>
            <a:r>
              <a:rPr lang="en-US" sz="1400" dirty="0" err="1"/>
              <a:t>d.b</a:t>
            </a:r>
            <a:r>
              <a:rPr lang="en-US" sz="1400" dirty="0"/>
              <a:t>&lt;&lt;</a:t>
            </a:r>
            <a:r>
              <a:rPr lang="en-US" sz="1400" dirty="0" err="1"/>
              <a:t>endl</a:t>
            </a:r>
            <a:r>
              <a:rPr lang="en-US" sz="1400" dirty="0"/>
              <a:t>;</a:t>
            </a:r>
          </a:p>
          <a:p>
            <a:endParaRPr lang="en-US" sz="1400" dirty="0"/>
          </a:p>
          <a:p>
            <a:r>
              <a:rPr lang="en-US" sz="1400" dirty="0"/>
              <a:t>//'c' is protected and cannot be </a:t>
            </a:r>
            <a:r>
              <a:rPr lang="en-US" sz="1400" dirty="0" err="1"/>
              <a:t>accesed</a:t>
            </a:r>
            <a:r>
              <a:rPr lang="en-US" sz="1400" dirty="0"/>
              <a:t> here</a:t>
            </a:r>
          </a:p>
          <a:p>
            <a:r>
              <a:rPr lang="en-US" sz="1400" dirty="0"/>
              <a:t>//</a:t>
            </a:r>
            <a:r>
              <a:rPr lang="en-US" sz="1400" dirty="0" err="1"/>
              <a:t>cout</a:t>
            </a:r>
            <a:r>
              <a:rPr lang="en-US" sz="1400" dirty="0"/>
              <a:t>&lt;&lt;"value of c: "&lt;&lt;</a:t>
            </a:r>
            <a:r>
              <a:rPr lang="en-US" sz="1400" dirty="0" err="1"/>
              <a:t>d.c</a:t>
            </a:r>
            <a:r>
              <a:rPr lang="en-US" sz="1400" dirty="0"/>
              <a:t>&lt;&lt;</a:t>
            </a:r>
            <a:r>
              <a:rPr lang="en-US" sz="1400" dirty="0" err="1"/>
              <a:t>endl</a:t>
            </a:r>
            <a:r>
              <a:rPr lang="en-US" sz="1400" dirty="0"/>
              <a:t>;</a:t>
            </a:r>
          </a:p>
        </p:txBody>
      </p:sp>
    </p:spTree>
    <p:extLst>
      <p:ext uri="{BB962C8B-B14F-4D97-AF65-F5344CB8AC3E}">
        <p14:creationId xmlns:p14="http://schemas.microsoft.com/office/powerpoint/2010/main" val="1535499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1B768E-1557-4BA7-AB78-386B1064FF7D}"/>
              </a:ext>
            </a:extLst>
          </p:cNvPr>
          <p:cNvSpPr txBox="1"/>
          <p:nvPr/>
        </p:nvSpPr>
        <p:spPr>
          <a:xfrm>
            <a:off x="1628335" y="645329"/>
            <a:ext cx="6098344" cy="523220"/>
          </a:xfrm>
          <a:prstGeom prst="rect">
            <a:avLst/>
          </a:prstGeom>
          <a:noFill/>
        </p:spPr>
        <p:txBody>
          <a:bodyPr wrap="square">
            <a:spAutoFit/>
          </a:bodyPr>
          <a:lstStyle/>
          <a:p>
            <a:r>
              <a:rPr lang="en-US" sz="2800" b="1" dirty="0"/>
              <a:t> Single Inheritance</a:t>
            </a:r>
            <a:endParaRPr lang="en-PK" sz="2800" b="1" dirty="0"/>
          </a:p>
        </p:txBody>
      </p:sp>
      <p:pic>
        <p:nvPicPr>
          <p:cNvPr id="1026" name="Picture 2">
            <a:extLst>
              <a:ext uri="{FF2B5EF4-FFF2-40B4-BE49-F238E27FC236}">
                <a16:creationId xmlns:a16="http://schemas.microsoft.com/office/drawing/2014/main" id="{AB30E9F1-2718-4746-8480-66DDA8E84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348" y="1949914"/>
            <a:ext cx="4691242" cy="2958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408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1B768E-1557-4BA7-AB78-386B1064FF7D}"/>
              </a:ext>
            </a:extLst>
          </p:cNvPr>
          <p:cNvSpPr txBox="1"/>
          <p:nvPr/>
        </p:nvSpPr>
        <p:spPr>
          <a:xfrm>
            <a:off x="1740877" y="715667"/>
            <a:ext cx="6098344" cy="523220"/>
          </a:xfrm>
          <a:prstGeom prst="rect">
            <a:avLst/>
          </a:prstGeom>
          <a:noFill/>
        </p:spPr>
        <p:txBody>
          <a:bodyPr wrap="square">
            <a:spAutoFit/>
          </a:bodyPr>
          <a:lstStyle/>
          <a:p>
            <a:r>
              <a:rPr lang="en-US" sz="2800" b="1" i="0" dirty="0">
                <a:solidFill>
                  <a:srgbClr val="273239"/>
                </a:solidFill>
                <a:effectLst/>
                <a:latin typeface="urw-din"/>
              </a:rPr>
              <a:t>Multiple Inheritance:</a:t>
            </a:r>
            <a:endParaRPr lang="en-PK" sz="2800" b="1" dirty="0"/>
          </a:p>
        </p:txBody>
      </p:sp>
      <p:pic>
        <p:nvPicPr>
          <p:cNvPr id="2050" name="Picture 2">
            <a:extLst>
              <a:ext uri="{FF2B5EF4-FFF2-40B4-BE49-F238E27FC236}">
                <a16:creationId xmlns:a16="http://schemas.microsoft.com/office/drawing/2014/main" id="{22CF957E-ED5B-467E-94AA-0EA149F0F5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136" y="1977093"/>
            <a:ext cx="8398941" cy="2029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293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1B768E-1557-4BA7-AB78-386B1064FF7D}"/>
              </a:ext>
            </a:extLst>
          </p:cNvPr>
          <p:cNvSpPr txBox="1"/>
          <p:nvPr/>
        </p:nvSpPr>
        <p:spPr>
          <a:xfrm>
            <a:off x="1712742" y="659396"/>
            <a:ext cx="6098344" cy="523220"/>
          </a:xfrm>
          <a:prstGeom prst="rect">
            <a:avLst/>
          </a:prstGeom>
          <a:noFill/>
        </p:spPr>
        <p:txBody>
          <a:bodyPr wrap="square">
            <a:spAutoFit/>
          </a:bodyPr>
          <a:lstStyle/>
          <a:p>
            <a:r>
              <a:rPr lang="en-US" sz="2800" b="1" i="0" dirty="0">
                <a:solidFill>
                  <a:srgbClr val="273239"/>
                </a:solidFill>
                <a:effectLst/>
                <a:latin typeface="urw-din"/>
              </a:rPr>
              <a:t>Multilevel Inheritance</a:t>
            </a:r>
            <a:endParaRPr lang="en-PK" sz="2800" b="1" dirty="0"/>
          </a:p>
        </p:txBody>
      </p:sp>
      <p:pic>
        <p:nvPicPr>
          <p:cNvPr id="3074" name="Picture 2">
            <a:extLst>
              <a:ext uri="{FF2B5EF4-FFF2-40B4-BE49-F238E27FC236}">
                <a16:creationId xmlns:a16="http://schemas.microsoft.com/office/drawing/2014/main" id="{3E72DEED-14F3-4483-9613-B07790AAD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548" y="1780076"/>
            <a:ext cx="5402942" cy="4029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64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1B768E-1557-4BA7-AB78-386B1064FF7D}"/>
              </a:ext>
            </a:extLst>
          </p:cNvPr>
          <p:cNvSpPr txBox="1"/>
          <p:nvPr/>
        </p:nvSpPr>
        <p:spPr>
          <a:xfrm>
            <a:off x="1712742" y="659396"/>
            <a:ext cx="6098344" cy="523220"/>
          </a:xfrm>
          <a:prstGeom prst="rect">
            <a:avLst/>
          </a:prstGeom>
          <a:noFill/>
        </p:spPr>
        <p:txBody>
          <a:bodyPr wrap="square">
            <a:spAutoFit/>
          </a:bodyPr>
          <a:lstStyle/>
          <a:p>
            <a:r>
              <a:rPr lang="en-US" sz="2800" b="1" i="0" dirty="0">
                <a:solidFill>
                  <a:srgbClr val="273239"/>
                </a:solidFill>
                <a:effectLst/>
                <a:latin typeface="urw-din"/>
              </a:rPr>
              <a:t> Hierarchical Inheritance:</a:t>
            </a:r>
            <a:endParaRPr lang="en-PK" sz="2800" b="1" dirty="0"/>
          </a:p>
        </p:txBody>
      </p:sp>
      <p:pic>
        <p:nvPicPr>
          <p:cNvPr id="4098" name="Picture 2">
            <a:extLst>
              <a:ext uri="{FF2B5EF4-FFF2-40B4-BE49-F238E27FC236}">
                <a16:creationId xmlns:a16="http://schemas.microsoft.com/office/drawing/2014/main" id="{21FBF0ED-9568-4146-B581-932A105596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733550"/>
            <a:ext cx="80010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942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1B768E-1557-4BA7-AB78-386B1064FF7D}"/>
              </a:ext>
            </a:extLst>
          </p:cNvPr>
          <p:cNvSpPr txBox="1"/>
          <p:nvPr/>
        </p:nvSpPr>
        <p:spPr>
          <a:xfrm>
            <a:off x="1712742" y="659396"/>
            <a:ext cx="6098344" cy="523220"/>
          </a:xfrm>
          <a:prstGeom prst="rect">
            <a:avLst/>
          </a:prstGeom>
          <a:noFill/>
        </p:spPr>
        <p:txBody>
          <a:bodyPr wrap="square">
            <a:spAutoFit/>
          </a:bodyPr>
          <a:lstStyle/>
          <a:p>
            <a:r>
              <a:rPr lang="en-US" sz="2800" b="1" i="0" dirty="0">
                <a:solidFill>
                  <a:srgbClr val="273239"/>
                </a:solidFill>
                <a:effectLst/>
                <a:latin typeface="urw-din"/>
              </a:rPr>
              <a:t> Hybrid (Virtual) Inheritance</a:t>
            </a:r>
            <a:r>
              <a:rPr lang="en-US" sz="2800" b="0" i="0" dirty="0">
                <a:solidFill>
                  <a:srgbClr val="273239"/>
                </a:solidFill>
                <a:effectLst/>
                <a:latin typeface="urw-din"/>
              </a:rPr>
              <a:t>:</a:t>
            </a:r>
            <a:endParaRPr lang="en-PK" sz="2800" b="1" dirty="0"/>
          </a:p>
        </p:txBody>
      </p:sp>
      <p:pic>
        <p:nvPicPr>
          <p:cNvPr id="5122" name="Picture 2">
            <a:extLst>
              <a:ext uri="{FF2B5EF4-FFF2-40B4-BE49-F238E27FC236}">
                <a16:creationId xmlns:a16="http://schemas.microsoft.com/office/drawing/2014/main" id="{708CE942-259B-40D7-A5BC-7D13CBECC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2725" y="1738313"/>
            <a:ext cx="668655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254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1B768E-1557-4BA7-AB78-386B1064FF7D}"/>
              </a:ext>
            </a:extLst>
          </p:cNvPr>
          <p:cNvSpPr txBox="1"/>
          <p:nvPr/>
        </p:nvSpPr>
        <p:spPr>
          <a:xfrm>
            <a:off x="1712742" y="659396"/>
            <a:ext cx="6098344" cy="523220"/>
          </a:xfrm>
          <a:prstGeom prst="rect">
            <a:avLst/>
          </a:prstGeom>
          <a:noFill/>
        </p:spPr>
        <p:txBody>
          <a:bodyPr wrap="square">
            <a:spAutoFit/>
          </a:bodyPr>
          <a:lstStyle/>
          <a:p>
            <a:r>
              <a:rPr lang="en-US" sz="2800" b="1" i="0" dirty="0">
                <a:solidFill>
                  <a:srgbClr val="273239"/>
                </a:solidFill>
                <a:effectLst/>
                <a:latin typeface="urw-din"/>
              </a:rPr>
              <a:t>Multipath inheritance</a:t>
            </a:r>
            <a:r>
              <a:rPr lang="en-US" sz="2800" b="0" i="0" dirty="0">
                <a:solidFill>
                  <a:srgbClr val="273239"/>
                </a:solidFill>
                <a:effectLst/>
                <a:latin typeface="urw-din"/>
              </a:rPr>
              <a:t>: </a:t>
            </a:r>
            <a:endParaRPr lang="en-PK" sz="2800" b="1" dirty="0"/>
          </a:p>
        </p:txBody>
      </p:sp>
      <p:pic>
        <p:nvPicPr>
          <p:cNvPr id="6146" name="Picture 2">
            <a:extLst>
              <a:ext uri="{FF2B5EF4-FFF2-40B4-BE49-F238E27FC236}">
                <a16:creationId xmlns:a16="http://schemas.microsoft.com/office/drawing/2014/main" id="{9733469E-1594-4C22-AA15-320C11F06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653" y="1426552"/>
            <a:ext cx="6400800" cy="534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22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90109" y="0"/>
            <a:ext cx="5209309" cy="6701347"/>
          </a:xfrm>
          <a:prstGeom prst="rect">
            <a:avLst/>
          </a:prstGeom>
        </p:spPr>
      </p:pic>
    </p:spTree>
    <p:extLst>
      <p:ext uri="{BB962C8B-B14F-4D97-AF65-F5344CB8AC3E}">
        <p14:creationId xmlns:p14="http://schemas.microsoft.com/office/powerpoint/2010/main" val="121118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g class inherits from the Animal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012" y="494968"/>
            <a:ext cx="5418715" cy="5900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536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and when to use inheritance?</a:t>
            </a:r>
            <a:endParaRPr lang="en-US" dirty="0"/>
          </a:p>
        </p:txBody>
      </p:sp>
      <p:sp>
        <p:nvSpPr>
          <p:cNvPr id="3" name="Content Placeholder 2"/>
          <p:cNvSpPr>
            <a:spLocks noGrp="1"/>
          </p:cNvSpPr>
          <p:nvPr>
            <p:ph idx="1"/>
          </p:nvPr>
        </p:nvSpPr>
        <p:spPr>
          <a:xfrm>
            <a:off x="2589212" y="2133600"/>
            <a:ext cx="8915400" cy="2202873"/>
          </a:xfrm>
        </p:spPr>
        <p:txBody>
          <a:bodyPr/>
          <a:lstStyle/>
          <a:p>
            <a:r>
              <a:rPr lang="en-US" dirty="0"/>
              <a:t>Consider a group of vehicles. You need to create classes for </a:t>
            </a:r>
            <a:r>
              <a:rPr lang="en-US" u="sng" dirty="0"/>
              <a:t>Bus, Car and Truck</a:t>
            </a:r>
            <a:r>
              <a:rPr lang="en-US" dirty="0"/>
              <a:t>. The methods </a:t>
            </a:r>
            <a:r>
              <a:rPr lang="en-US" b="1" dirty="0" err="1"/>
              <a:t>fuelAmount</a:t>
            </a:r>
            <a:r>
              <a:rPr lang="en-US" b="1" dirty="0"/>
              <a:t>(), capacity(), </a:t>
            </a:r>
            <a:r>
              <a:rPr lang="en-US" b="1" dirty="0" err="1"/>
              <a:t>applyBrakes</a:t>
            </a:r>
            <a:r>
              <a:rPr lang="en-US" b="1" dirty="0"/>
              <a:t>() </a:t>
            </a:r>
            <a:r>
              <a:rPr lang="en-US" dirty="0"/>
              <a:t>will be same for all of the three classes.</a:t>
            </a:r>
          </a:p>
          <a:p>
            <a:r>
              <a:rPr lang="en-US" dirty="0"/>
              <a:t>If we create these classes avoiding inheritance then we have to write all of these functions in each of the three classes as shown in below figure:</a:t>
            </a:r>
          </a:p>
        </p:txBody>
      </p:sp>
      <p:pic>
        <p:nvPicPr>
          <p:cNvPr id="4098" name="Picture 2" descr="https://media.geeksforgeeks.org/wp-content/uploads/inheri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75" y="3990109"/>
            <a:ext cx="837247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85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and when to use inheritance?</a:t>
            </a:r>
            <a:endParaRPr lang="en-US" dirty="0"/>
          </a:p>
        </p:txBody>
      </p:sp>
      <p:pic>
        <p:nvPicPr>
          <p:cNvPr id="4098" name="Picture 2" descr="https://media.geeksforgeeks.org/wp-content/uploads/inheri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1264555"/>
            <a:ext cx="8372475" cy="2543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589212" y="4125009"/>
            <a:ext cx="8688388" cy="1200329"/>
          </a:xfrm>
          <a:prstGeom prst="rect">
            <a:avLst/>
          </a:prstGeom>
        </p:spPr>
        <p:txBody>
          <a:bodyPr wrap="square">
            <a:spAutoFit/>
          </a:bodyPr>
          <a:lstStyle/>
          <a:p>
            <a:r>
              <a:rPr lang="en-US" dirty="0">
                <a:latin typeface="urw-din"/>
              </a:rPr>
              <a:t>You can clearly see that above process results in duplication of same code 3 times.</a:t>
            </a:r>
          </a:p>
          <a:p>
            <a:r>
              <a:rPr lang="en-US" dirty="0">
                <a:latin typeface="urw-din"/>
              </a:rPr>
              <a:t>This increases the chances of error and data redundancy. To avoid this type of situation, inheritance is used. </a:t>
            </a:r>
          </a:p>
          <a:p>
            <a:r>
              <a:rPr lang="en-US" dirty="0">
                <a:latin typeface="urw-din"/>
              </a:rPr>
              <a:t> </a:t>
            </a:r>
            <a:endParaRPr lang="en-US" dirty="0"/>
          </a:p>
        </p:txBody>
      </p:sp>
      <p:sp>
        <p:nvSpPr>
          <p:cNvPr id="6" name="Rectangle 5"/>
          <p:cNvSpPr/>
          <p:nvPr/>
        </p:nvSpPr>
        <p:spPr>
          <a:xfrm>
            <a:off x="2589212" y="5325338"/>
            <a:ext cx="8915400" cy="923330"/>
          </a:xfrm>
          <a:prstGeom prst="rect">
            <a:avLst/>
          </a:prstGeom>
        </p:spPr>
        <p:txBody>
          <a:bodyPr wrap="square">
            <a:spAutoFit/>
          </a:bodyPr>
          <a:lstStyle/>
          <a:p>
            <a:r>
              <a:rPr lang="en-US" dirty="0">
                <a:latin typeface="urw-din"/>
              </a:rPr>
              <a:t> If we create a class Vehicle and write these three functions in it and inherit the rest of the classes from the vehicle class, then we can simply avoid the duplication of data and increase re-usability.</a:t>
            </a:r>
            <a:endParaRPr lang="en-US" dirty="0"/>
          </a:p>
        </p:txBody>
      </p:sp>
    </p:spTree>
    <p:extLst>
      <p:ext uri="{BB962C8B-B14F-4D97-AF65-F5344CB8AC3E}">
        <p14:creationId xmlns:p14="http://schemas.microsoft.com/office/powerpoint/2010/main" val="3841549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nheritanc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7285" y="294408"/>
            <a:ext cx="8972550" cy="3895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911927" y="4754572"/>
            <a:ext cx="8977746" cy="646331"/>
          </a:xfrm>
          <a:prstGeom prst="rect">
            <a:avLst/>
          </a:prstGeom>
        </p:spPr>
        <p:txBody>
          <a:bodyPr wrap="square">
            <a:spAutoFit/>
          </a:bodyPr>
          <a:lstStyle/>
          <a:p>
            <a:r>
              <a:rPr lang="en-US" dirty="0">
                <a:latin typeface="urw-din"/>
              </a:rPr>
              <a:t>Using inheritance, we have to write the functions only one time instead of three times as we have inherited rest of the three classes from base class(Vehicle).</a:t>
            </a:r>
            <a:endParaRPr lang="en-US" dirty="0"/>
          </a:p>
        </p:txBody>
      </p:sp>
    </p:spTree>
    <p:extLst>
      <p:ext uri="{BB962C8B-B14F-4D97-AF65-F5344CB8AC3E}">
        <p14:creationId xmlns:p14="http://schemas.microsoft.com/office/powerpoint/2010/main" val="1312308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2011" y="928254"/>
            <a:ext cx="8915400" cy="3777622"/>
          </a:xfrm>
        </p:spPr>
        <p:txBody>
          <a:bodyPr/>
          <a:lstStyle/>
          <a:p>
            <a:r>
              <a:rPr lang="en-US" dirty="0"/>
              <a:t>Inheritance is an </a:t>
            </a:r>
            <a:r>
              <a:rPr lang="en-US" b="1" dirty="0"/>
              <a:t>is-a relationship</a:t>
            </a:r>
            <a:r>
              <a:rPr lang="en-US" dirty="0"/>
              <a:t>. We use inheritance only if an </a:t>
            </a:r>
            <a:r>
              <a:rPr lang="en-US" b="1" dirty="0"/>
              <a:t>is-a relationship</a:t>
            </a:r>
            <a:r>
              <a:rPr lang="en-US" dirty="0"/>
              <a:t> is present between the two classes.</a:t>
            </a:r>
          </a:p>
          <a:p>
            <a:r>
              <a:rPr lang="en-US" dirty="0"/>
              <a:t>Here are some examples:</a:t>
            </a:r>
          </a:p>
          <a:p>
            <a:r>
              <a:rPr lang="en-US" dirty="0"/>
              <a:t>A car is a vehicle.</a:t>
            </a:r>
          </a:p>
          <a:p>
            <a:r>
              <a:rPr lang="en-US" dirty="0"/>
              <a:t>Orange is a fruit.</a:t>
            </a:r>
          </a:p>
          <a:p>
            <a:r>
              <a:rPr lang="en-US" dirty="0"/>
              <a:t>A surgeon is a doctor.</a:t>
            </a:r>
          </a:p>
          <a:p>
            <a:r>
              <a:rPr lang="en-US" dirty="0"/>
              <a:t>A dog is an animal.</a:t>
            </a:r>
          </a:p>
          <a:p>
            <a:endParaRPr lang="en-US" dirty="0"/>
          </a:p>
        </p:txBody>
      </p:sp>
    </p:spTree>
    <p:extLst>
      <p:ext uri="{BB962C8B-B14F-4D97-AF65-F5344CB8AC3E}">
        <p14:creationId xmlns:p14="http://schemas.microsoft.com/office/powerpoint/2010/main" val="2397578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Implementing inheritance in C++</a:t>
            </a:r>
            <a:endParaRPr lang="en-US" dirty="0"/>
          </a:p>
        </p:txBody>
      </p:sp>
      <p:sp>
        <p:nvSpPr>
          <p:cNvPr id="3" name="Content Placeholder 2"/>
          <p:cNvSpPr>
            <a:spLocks noGrp="1"/>
          </p:cNvSpPr>
          <p:nvPr>
            <p:ph idx="1"/>
          </p:nvPr>
        </p:nvSpPr>
        <p:spPr/>
        <p:txBody>
          <a:bodyPr/>
          <a:lstStyle/>
          <a:p>
            <a:pPr marL="0" indent="0">
              <a:buNone/>
            </a:pPr>
            <a:r>
              <a:rPr lang="en-US" dirty="0"/>
              <a:t>class </a:t>
            </a:r>
            <a:r>
              <a:rPr lang="en-US" dirty="0" err="1"/>
              <a:t>subclass_name</a:t>
            </a:r>
            <a:r>
              <a:rPr lang="en-US" dirty="0"/>
              <a:t> : </a:t>
            </a:r>
            <a:r>
              <a:rPr lang="en-US" dirty="0" err="1"/>
              <a:t>access_mode</a:t>
            </a:r>
            <a:r>
              <a:rPr lang="en-US" dirty="0"/>
              <a:t>      </a:t>
            </a:r>
            <a:r>
              <a:rPr lang="en-US" dirty="0" err="1"/>
              <a:t>base_class_name</a:t>
            </a:r>
            <a:endParaRPr lang="en-US" dirty="0"/>
          </a:p>
          <a:p>
            <a:pPr marL="400050" lvl="1" indent="0">
              <a:buNone/>
            </a:pPr>
            <a:r>
              <a:rPr lang="en-US" dirty="0"/>
              <a:t>{</a:t>
            </a:r>
          </a:p>
          <a:p>
            <a:pPr marL="400050" lvl="1" indent="0">
              <a:buNone/>
            </a:pPr>
            <a:r>
              <a:rPr lang="en-US" dirty="0"/>
              <a:t>  //body of subclass</a:t>
            </a:r>
          </a:p>
          <a:p>
            <a:pPr marL="400050" lvl="1" indent="0">
              <a:buNone/>
            </a:pPr>
            <a:r>
              <a:rPr lang="en-US" dirty="0"/>
              <a:t>};</a:t>
            </a:r>
          </a:p>
          <a:p>
            <a:pPr marL="400050" lvl="1" indent="0">
              <a:buNone/>
            </a:pPr>
            <a:endParaRPr lang="en-US" dirty="0"/>
          </a:p>
          <a:p>
            <a:pPr marL="400050" lvl="1" indent="0">
              <a:buNone/>
            </a:pPr>
            <a:r>
              <a:rPr lang="en-US" sz="1800" dirty="0"/>
              <a:t>Here, </a:t>
            </a:r>
            <a:r>
              <a:rPr lang="en-US" sz="1800" b="1" dirty="0" err="1"/>
              <a:t>subclass_name</a:t>
            </a:r>
            <a:r>
              <a:rPr lang="en-US" sz="1800" b="1" dirty="0"/>
              <a:t> </a:t>
            </a:r>
            <a:r>
              <a:rPr lang="en-US" sz="1800" dirty="0"/>
              <a:t>is the name of the sub class, </a:t>
            </a:r>
            <a:r>
              <a:rPr lang="en-US" sz="1800" b="1" dirty="0" err="1"/>
              <a:t>access_mode</a:t>
            </a:r>
            <a:r>
              <a:rPr lang="en-US" sz="1800" b="1" dirty="0"/>
              <a:t> </a:t>
            </a:r>
            <a:r>
              <a:rPr lang="en-US" sz="1800" dirty="0"/>
              <a:t>is the mode in which you want to inherit this sub class for example: public, private etc. and </a:t>
            </a:r>
            <a:r>
              <a:rPr lang="en-US" sz="1800" b="1" dirty="0" err="1"/>
              <a:t>base_class_name</a:t>
            </a:r>
            <a:r>
              <a:rPr lang="en-US" sz="1800" b="1" dirty="0"/>
              <a:t> </a:t>
            </a:r>
            <a:r>
              <a:rPr lang="en-US" sz="1800" dirty="0"/>
              <a:t>is the name of the base class from which you want to inherit the sub class.</a:t>
            </a:r>
          </a:p>
          <a:p>
            <a:pPr marL="400050" lvl="1" indent="0">
              <a:buNone/>
            </a:pPr>
            <a:r>
              <a:rPr lang="en-US" b="1" dirty="0"/>
              <a:t>Note</a:t>
            </a:r>
            <a:r>
              <a:rPr lang="en-US" dirty="0"/>
              <a:t>: A derived class doesn’t inherit </a:t>
            </a:r>
            <a:r>
              <a:rPr lang="en-US" b="1" i="1" dirty="0"/>
              <a:t>access</a:t>
            </a:r>
            <a:r>
              <a:rPr lang="en-US" dirty="0"/>
              <a:t> to private data members.</a:t>
            </a:r>
            <a:endParaRPr lang="en-US" sz="1800" dirty="0"/>
          </a:p>
        </p:txBody>
      </p:sp>
    </p:spTree>
    <p:extLst>
      <p:ext uri="{BB962C8B-B14F-4D97-AF65-F5344CB8AC3E}">
        <p14:creationId xmlns:p14="http://schemas.microsoft.com/office/powerpoint/2010/main" val="3229755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98873" y="2854036"/>
            <a:ext cx="3893127" cy="178723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 name="Rectangle 4"/>
          <p:cNvSpPr/>
          <p:nvPr/>
        </p:nvSpPr>
        <p:spPr>
          <a:xfrm>
            <a:off x="1551709" y="117693"/>
            <a:ext cx="6096000" cy="674030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a:spAutoFit/>
          </a:bodyPr>
          <a:lstStyle/>
          <a:p>
            <a:r>
              <a:rPr lang="en-US" sz="1600" dirty="0"/>
              <a:t>using namespace </a:t>
            </a:r>
            <a:r>
              <a:rPr lang="en-US" sz="1600" dirty="0" err="1"/>
              <a:t>std</a:t>
            </a:r>
            <a:r>
              <a:rPr lang="en-US" sz="1600" dirty="0"/>
              <a:t>; </a:t>
            </a:r>
          </a:p>
          <a:p>
            <a:r>
              <a:rPr lang="en-US" sz="1600" dirty="0"/>
              <a:t>//Base class </a:t>
            </a:r>
          </a:p>
          <a:p>
            <a:r>
              <a:rPr lang="en-US" sz="1600" dirty="0"/>
              <a:t>class Parent </a:t>
            </a:r>
          </a:p>
          <a:p>
            <a:r>
              <a:rPr lang="en-US" sz="1600" dirty="0"/>
              <a:t>{ </a:t>
            </a:r>
          </a:p>
          <a:p>
            <a:r>
              <a:rPr lang="en-US" sz="1600" dirty="0"/>
              <a:t>    public: </a:t>
            </a:r>
          </a:p>
          <a:p>
            <a:r>
              <a:rPr lang="en-US" sz="1600" dirty="0"/>
              <a:t>      </a:t>
            </a:r>
            <a:r>
              <a:rPr lang="en-US" sz="1600" dirty="0" err="1"/>
              <a:t>int</a:t>
            </a:r>
            <a:r>
              <a:rPr lang="en-US" sz="1600" dirty="0"/>
              <a:t> </a:t>
            </a:r>
            <a:r>
              <a:rPr lang="en-US" sz="1600" dirty="0" err="1"/>
              <a:t>id_p</a:t>
            </a:r>
            <a:r>
              <a:rPr lang="en-US" sz="1600" dirty="0"/>
              <a:t>; </a:t>
            </a:r>
          </a:p>
          <a:p>
            <a:r>
              <a:rPr lang="en-US" sz="1600" dirty="0"/>
              <a:t>}; </a:t>
            </a:r>
          </a:p>
          <a:p>
            <a:r>
              <a:rPr lang="en-US" sz="1600" dirty="0"/>
              <a:t>// Sub class inheriting from Base Class(Parent) </a:t>
            </a:r>
          </a:p>
          <a:p>
            <a:r>
              <a:rPr lang="en-US" sz="1600" dirty="0"/>
              <a:t>class Child : public Parent </a:t>
            </a:r>
          </a:p>
          <a:p>
            <a:r>
              <a:rPr lang="en-US" sz="1600" dirty="0"/>
              <a:t>{ </a:t>
            </a:r>
          </a:p>
          <a:p>
            <a:r>
              <a:rPr lang="en-US" sz="1600" dirty="0"/>
              <a:t>    public: </a:t>
            </a:r>
          </a:p>
          <a:p>
            <a:r>
              <a:rPr lang="en-US" sz="1600" dirty="0"/>
              <a:t>      </a:t>
            </a:r>
            <a:r>
              <a:rPr lang="en-US" sz="1600" dirty="0" err="1"/>
              <a:t>int</a:t>
            </a:r>
            <a:r>
              <a:rPr lang="en-US" sz="1600" dirty="0"/>
              <a:t> </a:t>
            </a:r>
            <a:r>
              <a:rPr lang="en-US" sz="1600" dirty="0" err="1"/>
              <a:t>id_c</a:t>
            </a:r>
            <a:r>
              <a:rPr lang="en-US" sz="1600" dirty="0"/>
              <a:t>; </a:t>
            </a:r>
          </a:p>
          <a:p>
            <a:r>
              <a:rPr lang="en-US" sz="1600" dirty="0"/>
              <a:t>}; </a:t>
            </a:r>
          </a:p>
          <a:p>
            <a:r>
              <a:rPr lang="en-US" sz="1600" dirty="0"/>
              <a:t>//main function </a:t>
            </a:r>
          </a:p>
          <a:p>
            <a:r>
              <a:rPr lang="en-US" sz="1600" dirty="0" err="1"/>
              <a:t>int</a:t>
            </a:r>
            <a:r>
              <a:rPr lang="en-US" sz="1600" dirty="0"/>
              <a:t> main()  </a:t>
            </a:r>
          </a:p>
          <a:p>
            <a:r>
              <a:rPr lang="en-US" sz="1600" dirty="0"/>
              <a:t>   { </a:t>
            </a:r>
          </a:p>
          <a:p>
            <a:r>
              <a:rPr lang="en-US" sz="1600" dirty="0"/>
              <a:t>Child obj1; </a:t>
            </a:r>
          </a:p>
          <a:p>
            <a:r>
              <a:rPr lang="en-US" sz="1600" dirty="0"/>
              <a:t>           </a:t>
            </a:r>
          </a:p>
          <a:p>
            <a:r>
              <a:rPr lang="en-US" sz="1600" dirty="0"/>
              <a:t>        // An object of class child has all data members </a:t>
            </a:r>
          </a:p>
          <a:p>
            <a:r>
              <a:rPr lang="en-US" sz="1600" dirty="0"/>
              <a:t>        // and member functions of class parent </a:t>
            </a:r>
          </a:p>
          <a:p>
            <a:r>
              <a:rPr lang="en-US" sz="1600" dirty="0"/>
              <a:t>        obj1.id_c = 7; </a:t>
            </a:r>
          </a:p>
          <a:p>
            <a:r>
              <a:rPr lang="en-US" sz="1600" dirty="0"/>
              <a:t>        obj1.id_p = 91; </a:t>
            </a:r>
          </a:p>
          <a:p>
            <a:r>
              <a:rPr lang="en-US" sz="1600" dirty="0"/>
              <a:t>        </a:t>
            </a:r>
            <a:r>
              <a:rPr lang="en-US" sz="1600" dirty="0" err="1"/>
              <a:t>cout</a:t>
            </a:r>
            <a:r>
              <a:rPr lang="en-US" sz="1600" dirty="0"/>
              <a:t> &lt;&lt; "Child id is " &lt;&lt;  obj1.id_c &lt;&lt; </a:t>
            </a:r>
            <a:r>
              <a:rPr lang="en-US" sz="1600" dirty="0" err="1"/>
              <a:t>endl</a:t>
            </a:r>
            <a:r>
              <a:rPr lang="en-US" sz="1600" dirty="0"/>
              <a:t>; </a:t>
            </a:r>
          </a:p>
          <a:p>
            <a:r>
              <a:rPr lang="en-US" sz="1600" dirty="0"/>
              <a:t>        </a:t>
            </a:r>
            <a:r>
              <a:rPr lang="en-US" sz="1600" dirty="0" err="1"/>
              <a:t>cout</a:t>
            </a:r>
            <a:r>
              <a:rPr lang="en-US" sz="1600" dirty="0"/>
              <a:t> &lt;&lt; "Parent id is " &lt;&lt;  obj1.id_p &lt;&lt; </a:t>
            </a:r>
            <a:r>
              <a:rPr lang="en-US" sz="1600" dirty="0" err="1"/>
              <a:t>endl</a:t>
            </a:r>
            <a:r>
              <a:rPr lang="en-US" sz="1600" dirty="0"/>
              <a:t>; </a:t>
            </a:r>
          </a:p>
          <a:p>
            <a:r>
              <a:rPr lang="en-US" sz="1600" dirty="0"/>
              <a:t>          </a:t>
            </a:r>
          </a:p>
          <a:p>
            <a:r>
              <a:rPr lang="en-US" sz="1600" dirty="0"/>
              <a:t>        return 0; </a:t>
            </a:r>
          </a:p>
          <a:p>
            <a:r>
              <a:rPr lang="en-US" sz="1600" dirty="0"/>
              <a:t>   } </a:t>
            </a:r>
          </a:p>
        </p:txBody>
      </p:sp>
      <p:sp>
        <p:nvSpPr>
          <p:cNvPr id="7" name="Rectangle 6"/>
          <p:cNvSpPr/>
          <p:nvPr/>
        </p:nvSpPr>
        <p:spPr>
          <a:xfrm>
            <a:off x="8901545" y="237270"/>
            <a:ext cx="2687782" cy="646331"/>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Child id is 7</a:t>
            </a:r>
          </a:p>
          <a:p>
            <a:r>
              <a:rPr lang="en-US" dirty="0"/>
              <a:t>Parent id is 91</a:t>
            </a:r>
          </a:p>
        </p:txBody>
      </p:sp>
      <p:sp>
        <p:nvSpPr>
          <p:cNvPr id="8" name="Rectangle 7"/>
          <p:cNvSpPr/>
          <p:nvPr/>
        </p:nvSpPr>
        <p:spPr>
          <a:xfrm>
            <a:off x="8326582" y="2886949"/>
            <a:ext cx="3865418" cy="1754326"/>
          </a:xfrm>
          <a:prstGeom prst="rect">
            <a:avLst/>
          </a:prstGeom>
        </p:spPr>
        <p:txBody>
          <a:bodyPr wrap="square">
            <a:spAutoFit/>
          </a:bodyPr>
          <a:lstStyle/>
          <a:p>
            <a:r>
              <a:rPr lang="en-US" dirty="0">
                <a:latin typeface="urw-din"/>
              </a:rPr>
              <a:t>In the above program the ‘Child’ class is publicly inherited from the ‘Parent’ class so the public data members of the class ‘Parent’ will also be inherited by the class ‘Child’.</a:t>
            </a:r>
            <a:endParaRPr lang="en-US" dirty="0"/>
          </a:p>
        </p:txBody>
      </p:sp>
    </p:spTree>
    <p:extLst>
      <p:ext uri="{BB962C8B-B14F-4D97-AF65-F5344CB8AC3E}">
        <p14:creationId xmlns:p14="http://schemas.microsoft.com/office/powerpoint/2010/main" val="86635088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30762</TotalTime>
  <Words>1165</Words>
  <Application>Microsoft Office PowerPoint</Application>
  <PresentationFormat>Widescreen</PresentationFormat>
  <Paragraphs>167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urw-din</vt:lpstr>
      <vt:lpstr>var(--font-din)</vt:lpstr>
      <vt:lpstr>Wingdings 3</vt:lpstr>
      <vt:lpstr>Wisp</vt:lpstr>
      <vt:lpstr>Inheritance</vt:lpstr>
      <vt:lpstr>PowerPoint Presentation</vt:lpstr>
      <vt:lpstr>PowerPoint Presentation</vt:lpstr>
      <vt:lpstr>Why and when to use inheritance?</vt:lpstr>
      <vt:lpstr>Why and when to use inheritance?</vt:lpstr>
      <vt:lpstr>PowerPoint Presentation</vt:lpstr>
      <vt:lpstr>PowerPoint Presentation</vt:lpstr>
      <vt:lpstr>Implementing inheritance in C++</vt:lpstr>
      <vt:lpstr>PowerPoint Presentation</vt:lpstr>
      <vt:lpstr>Modes of Inheritance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Arooj Khalil</dc:creator>
  <cp:lastModifiedBy>Arooj Khalil</cp:lastModifiedBy>
  <cp:revision>703</cp:revision>
  <dcterms:created xsi:type="dcterms:W3CDTF">2020-04-12T15:15:05Z</dcterms:created>
  <dcterms:modified xsi:type="dcterms:W3CDTF">2022-04-21T10:16:48Z</dcterms:modified>
</cp:coreProperties>
</file>