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Abstract Class &amp; Interface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Abstract classes </a:t>
            </a:r>
            <a:endParaRPr/>
          </a:p>
        </p:txBody>
      </p:sp>
      <p:sp>
        <p:nvSpPr>
          <p:cNvPr id="396" name="Google Shape;39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397" name="Google Shape;39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22"/>
          <p:cNvSpPr txBox="1"/>
          <p:nvPr>
            <p:ph idx="1" type="body"/>
          </p:nvPr>
        </p:nvSpPr>
        <p:spPr>
          <a:xfrm>
            <a:off x="838200" y="1339403"/>
            <a:ext cx="9941417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still make pointer arrays of abstract base classes to store different type of derived objects.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Shape ** shapes = new Shape*[10];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shapes[0] = new Circle(2,9,5);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shapes[1] = new Rectangle(3,8,9,7);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shapes[2] = new Triangle(3,2,6,5);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….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//Draw different shapes according to type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for(int i=0; i&lt;10 ;i++)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shapes [i]-&gt;draw();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//Deallocate list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for(int i=0; i&lt;10 ;i++)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delete shapes[i];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delete [] shapes;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grpSp>
        <p:nvGrpSpPr>
          <p:cNvPr id="399" name="Google Shape;399;p22"/>
          <p:cNvGrpSpPr/>
          <p:nvPr/>
        </p:nvGrpSpPr>
        <p:grpSpPr>
          <a:xfrm>
            <a:off x="6865364" y="2014838"/>
            <a:ext cx="3490472" cy="1833038"/>
            <a:chOff x="7619990" y="1717866"/>
            <a:chExt cx="4234026" cy="2130010"/>
          </a:xfrm>
        </p:grpSpPr>
        <p:grpSp>
          <p:nvGrpSpPr>
            <p:cNvPr id="400" name="Google Shape;400;p22"/>
            <p:cNvGrpSpPr/>
            <p:nvPr/>
          </p:nvGrpSpPr>
          <p:grpSpPr>
            <a:xfrm>
              <a:off x="7619990" y="1717866"/>
              <a:ext cx="4234026" cy="2130010"/>
              <a:chOff x="7039348" y="2186901"/>
              <a:chExt cx="4234026" cy="2130010"/>
            </a:xfrm>
          </p:grpSpPr>
          <p:grpSp>
            <p:nvGrpSpPr>
              <p:cNvPr id="401" name="Google Shape;401;p22"/>
              <p:cNvGrpSpPr/>
              <p:nvPr/>
            </p:nvGrpSpPr>
            <p:grpSpPr>
              <a:xfrm>
                <a:off x="7039348" y="2186901"/>
                <a:ext cx="2671321" cy="2130010"/>
                <a:chOff x="7538335" y="1383933"/>
                <a:chExt cx="2671321" cy="2130010"/>
              </a:xfrm>
            </p:grpSpPr>
            <p:grpSp>
              <p:nvGrpSpPr>
                <p:cNvPr id="402" name="Google Shape;402;p22"/>
                <p:cNvGrpSpPr/>
                <p:nvPr/>
              </p:nvGrpSpPr>
              <p:grpSpPr>
                <a:xfrm>
                  <a:off x="7538335" y="1383933"/>
                  <a:ext cx="2482319" cy="2130010"/>
                  <a:chOff x="7958161" y="1613180"/>
                  <a:chExt cx="2482319" cy="2130010"/>
                </a:xfrm>
              </p:grpSpPr>
              <p:grpSp>
                <p:nvGrpSpPr>
                  <p:cNvPr id="403" name="Google Shape;403;p22"/>
                  <p:cNvGrpSpPr/>
                  <p:nvPr/>
                </p:nvGrpSpPr>
                <p:grpSpPr>
                  <a:xfrm>
                    <a:off x="7958161" y="1613180"/>
                    <a:ext cx="2482319" cy="2130010"/>
                    <a:chOff x="8987663" y="1530609"/>
                    <a:chExt cx="3097710" cy="2130010"/>
                  </a:xfrm>
                </p:grpSpPr>
                <p:sp>
                  <p:nvSpPr>
                    <p:cNvPr id="404" name="Google Shape;404;p22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</a:t>
                      </a:r>
                      <a:endParaRPr/>
                    </a:p>
                  </p:txBody>
                </p:sp>
                <p:sp>
                  <p:nvSpPr>
                    <p:cNvPr id="405" name="Google Shape;405;p22"/>
                    <p:cNvSpPr/>
                    <p:nvPr/>
                  </p:nvSpPr>
                  <p:spPr>
                    <a:xfrm>
                      <a:off x="8987663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/>
                    </a:p>
                  </p:txBody>
                </p:sp>
              </p:grpSp>
              <p:grpSp>
                <p:nvGrpSpPr>
                  <p:cNvPr id="406" name="Google Shape;406;p22"/>
                  <p:cNvGrpSpPr/>
                  <p:nvPr/>
                </p:nvGrpSpPr>
                <p:grpSpPr>
                  <a:xfrm>
                    <a:off x="8510442" y="2238687"/>
                    <a:ext cx="1558511" cy="924946"/>
                    <a:chOff x="8300582" y="5293840"/>
                    <a:chExt cx="1558511" cy="924946"/>
                  </a:xfrm>
                </p:grpSpPr>
                <p:sp>
                  <p:nvSpPr>
                    <p:cNvPr id="407" name="Google Shape;407;p22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408" name="Google Shape;408;p22"/>
                    <p:cNvCxnSpPr>
                      <a:stCxn id="407" idx="3"/>
                      <a:endCxn id="405" idx="0"/>
                    </p:cNvCxnSpPr>
                    <p:nvPr/>
                  </p:nvCxnSpPr>
                  <p:spPr>
                    <a:xfrm flipH="1">
                      <a:off x="8300582" y="5555786"/>
                      <a:ext cx="1377900" cy="663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409" name="Google Shape;409;p22"/>
                <p:cNvSpPr/>
                <p:nvPr/>
              </p:nvSpPr>
              <p:spPr>
                <a:xfrm>
                  <a:off x="8727377" y="2934393"/>
                  <a:ext cx="148227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Rectangle</a:t>
                  </a:r>
                  <a:endParaRPr/>
                </a:p>
              </p:txBody>
            </p:sp>
            <p:cxnSp>
              <p:nvCxnSpPr>
                <p:cNvPr id="410" name="Google Shape;410;p22"/>
                <p:cNvCxnSpPr>
                  <a:stCxn id="409" idx="0"/>
                  <a:endCxn id="407" idx="3"/>
                </p:cNvCxnSpPr>
                <p:nvPr/>
              </p:nvCxnSpPr>
              <p:spPr>
                <a:xfrm rot="10800000">
                  <a:off x="9468517" y="2271393"/>
                  <a:ext cx="0" cy="66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411" name="Google Shape;411;p22"/>
              <p:cNvSpPr/>
              <p:nvPr/>
            </p:nvSpPr>
            <p:spPr>
              <a:xfrm>
                <a:off x="9791095" y="3737361"/>
                <a:ext cx="148227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Triangle</a:t>
                </a:r>
                <a:endParaRPr/>
              </a:p>
            </p:txBody>
          </p:sp>
          <p:cxnSp>
            <p:nvCxnSpPr>
              <p:cNvPr id="412" name="Google Shape;412;p22"/>
              <p:cNvCxnSpPr>
                <a:stCxn id="411" idx="0"/>
                <a:endCxn id="407" idx="3"/>
              </p:cNvCxnSpPr>
              <p:nvPr/>
            </p:nvCxnSpPr>
            <p:spPr>
              <a:xfrm rot="10800000">
                <a:off x="8969535" y="3074361"/>
                <a:ext cx="15627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13" name="Google Shape;413;p22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draw();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Interface</a:t>
            </a:r>
            <a:endParaRPr/>
          </a:p>
        </p:txBody>
      </p:sp>
      <p:sp>
        <p:nvSpPr>
          <p:cNvPr id="419" name="Google Shape;419;p23"/>
          <p:cNvSpPr txBox="1"/>
          <p:nvPr>
            <p:ph idx="1" type="body"/>
          </p:nvPr>
        </p:nvSpPr>
        <p:spPr>
          <a:xfrm>
            <a:off x="838200" y="1465016"/>
            <a:ext cx="955505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A special type of class, which has no data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functions are pure virtual.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Derived class must implement all pure virtual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it skip implementation of any function, then it will become an abstract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Must add virtual destructor in interface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lang="en-US">
                <a:solidFill>
                  <a:srgbClr val="FFC000"/>
                </a:solidFill>
              </a:rPr>
              <a:t>Name of Interface classes usually begin with letter “I”.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Just to differentiate it from other classes.</a:t>
            </a:r>
            <a:endParaRPr/>
          </a:p>
        </p:txBody>
      </p:sp>
      <p:sp>
        <p:nvSpPr>
          <p:cNvPr id="420" name="Google Shape;4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421" name="Google Shape;42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Interface</a:t>
            </a:r>
            <a:endParaRPr/>
          </a:p>
        </p:txBody>
      </p:sp>
      <p:sp>
        <p:nvSpPr>
          <p:cNvPr id="427" name="Google Shape;427;p24"/>
          <p:cNvSpPr txBox="1"/>
          <p:nvPr>
            <p:ph idx="1" type="body"/>
          </p:nvPr>
        </p:nvSpPr>
        <p:spPr>
          <a:xfrm>
            <a:off x="838200" y="14650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class IExample{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Pure virtual functions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Function1()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Function2()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Function3()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IExample();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class A: public IExample{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virtual ~A(){}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Must implement all Pure virtual functions.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28" name="Google Shape;42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429" name="Google Shape;42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0" name="Google Shape;430;p24"/>
          <p:cNvGrpSpPr/>
          <p:nvPr/>
        </p:nvGrpSpPr>
        <p:grpSpPr>
          <a:xfrm>
            <a:off x="10123017" y="1027906"/>
            <a:ext cx="1487953" cy="1899429"/>
            <a:chOff x="8386293" y="1862744"/>
            <a:chExt cx="1487953" cy="1899429"/>
          </a:xfrm>
        </p:grpSpPr>
        <p:grpSp>
          <p:nvGrpSpPr>
            <p:cNvPr id="431" name="Google Shape;431;p24"/>
            <p:cNvGrpSpPr/>
            <p:nvPr/>
          </p:nvGrpSpPr>
          <p:grpSpPr>
            <a:xfrm>
              <a:off x="8386293" y="1862744"/>
              <a:ext cx="1487953" cy="1899429"/>
              <a:chOff x="9521953" y="1780173"/>
              <a:chExt cx="1856834" cy="1899429"/>
            </a:xfrm>
          </p:grpSpPr>
          <p:sp>
            <p:nvSpPr>
              <p:cNvPr id="432" name="Google Shape;432;p24"/>
              <p:cNvSpPr/>
              <p:nvPr/>
            </p:nvSpPr>
            <p:spPr>
              <a:xfrm>
                <a:off x="9521953" y="1780173"/>
                <a:ext cx="1856834" cy="53759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IExample</a:t>
                </a:r>
                <a:endParaRPr b="1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9783820" y="3100053"/>
                <a:ext cx="133309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434" name="Google Shape;434;p24"/>
            <p:cNvGrpSpPr/>
            <p:nvPr/>
          </p:nvGrpSpPr>
          <p:grpSpPr>
            <a:xfrm>
              <a:off x="8949658" y="2400336"/>
              <a:ext cx="361223" cy="782146"/>
              <a:chOff x="8739798" y="5455489"/>
              <a:chExt cx="361223" cy="782146"/>
            </a:xfrm>
          </p:grpSpPr>
          <p:sp>
            <p:nvSpPr>
              <p:cNvPr id="435" name="Google Shape;435;p24"/>
              <p:cNvSpPr/>
              <p:nvPr/>
            </p:nvSpPr>
            <p:spPr>
              <a:xfrm>
                <a:off x="8739798" y="5455489"/>
                <a:ext cx="361223" cy="261946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6" name="Google Shape;436;p24"/>
              <p:cNvCxnSpPr>
                <a:stCxn id="435" idx="3"/>
                <a:endCxn id="433" idx="0"/>
              </p:cNvCxnSpPr>
              <p:nvPr/>
            </p:nvCxnSpPr>
            <p:spPr>
              <a:xfrm>
                <a:off x="8920409" y="5717435"/>
                <a:ext cx="0" cy="520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Concrete classes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4650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instantiate or create objects (dynamic and static)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also make pointers and references.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all functions defined in a concrete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 a real time object.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00622" y="3629115"/>
            <a:ext cx="3387324" cy="2269771"/>
            <a:chOff x="5825793" y="2732523"/>
            <a:chExt cx="3387324" cy="2269771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5825793" y="2732523"/>
              <a:ext cx="2626507" cy="2269771"/>
              <a:chOff x="7445544" y="1244172"/>
              <a:chExt cx="2626507" cy="2269771"/>
            </a:xfrm>
          </p:grpSpPr>
          <p:grpSp>
            <p:nvGrpSpPr>
              <p:cNvPr id="103" name="Google Shape;103;p14"/>
              <p:cNvGrpSpPr/>
              <p:nvPr/>
            </p:nvGrpSpPr>
            <p:grpSpPr>
              <a:xfrm>
                <a:off x="7445544" y="1244172"/>
                <a:ext cx="1879866" cy="2269771"/>
                <a:chOff x="7865370" y="1473419"/>
                <a:chExt cx="1879866" cy="2269771"/>
              </a:xfrm>
            </p:grpSpPr>
            <p:grpSp>
              <p:nvGrpSpPr>
                <p:cNvPr id="104" name="Google Shape;104;p14"/>
                <p:cNvGrpSpPr/>
                <p:nvPr/>
              </p:nvGrpSpPr>
              <p:grpSpPr>
                <a:xfrm>
                  <a:off x="7865370" y="1473419"/>
                  <a:ext cx="1879866" cy="2269771"/>
                  <a:chOff x="8871888" y="1390848"/>
                  <a:chExt cx="2345907" cy="2269771"/>
                </a:xfrm>
              </p:grpSpPr>
              <p:sp>
                <p:nvSpPr>
                  <p:cNvPr id="105" name="Google Shape;105;p14"/>
                  <p:cNvSpPr/>
                  <p:nvPr/>
                </p:nvSpPr>
                <p:spPr>
                  <a:xfrm>
                    <a:off x="9682913" y="1390848"/>
                    <a:ext cx="1534882" cy="924513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Person</a:t>
                    </a:r>
                    <a:endParaRPr/>
                  </a:p>
                </p:txBody>
              </p:sp>
              <p:sp>
                <p:nvSpPr>
                  <p:cNvPr id="106" name="Google Shape;106;p14"/>
                  <p:cNvSpPr/>
                  <p:nvPr/>
                </p:nvSpPr>
                <p:spPr>
                  <a:xfrm>
                    <a:off x="8871888" y="3081070"/>
                    <a:ext cx="1333098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Doctor</a:t>
                    </a:r>
                    <a:endParaRPr/>
                  </a:p>
                </p:txBody>
              </p:sp>
            </p:grp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8399469" y="2400336"/>
                  <a:ext cx="911411" cy="763246"/>
                  <a:chOff x="8189609" y="5455489"/>
                  <a:chExt cx="911411" cy="763246"/>
                </a:xfrm>
              </p:grpSpPr>
              <p:sp>
                <p:nvSpPr>
                  <p:cNvPr id="108" name="Google Shape;108;p14"/>
                  <p:cNvSpPr/>
                  <p:nvPr/>
                </p:nvSpPr>
                <p:spPr>
                  <a:xfrm>
                    <a:off x="8739798" y="5455489"/>
                    <a:ext cx="361223" cy="261946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09" name="Google Shape;109;p14"/>
                  <p:cNvCxnSpPr>
                    <a:stCxn id="108" idx="3"/>
                    <a:endCxn id="106" idx="0"/>
                  </p:cNvCxnSpPr>
                  <p:nvPr/>
                </p:nvCxnSpPr>
                <p:spPr>
                  <a:xfrm flipH="1">
                    <a:off x="8189609" y="5717435"/>
                    <a:ext cx="730800" cy="50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10" name="Google Shape;110;p14"/>
              <p:cNvSpPr/>
              <p:nvPr/>
            </p:nvSpPr>
            <p:spPr>
              <a:xfrm>
                <a:off x="8843288" y="2934393"/>
                <a:ext cx="1228763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Patient</a:t>
                </a:r>
                <a:endParaRPr/>
              </a:p>
            </p:txBody>
          </p:sp>
          <p:cxnSp>
            <p:nvCxnSpPr>
              <p:cNvPr id="111" name="Google Shape;111;p14"/>
              <p:cNvCxnSpPr>
                <a:stCxn id="110" idx="0"/>
                <a:endCxn id="108" idx="3"/>
              </p:cNvCxnSpPr>
              <p:nvPr/>
            </p:nvCxnSpPr>
            <p:spPr>
              <a:xfrm rot="10800000">
                <a:off x="8710370" y="2433093"/>
                <a:ext cx="747300" cy="50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12" name="Google Shape;112;p14"/>
            <p:cNvSpPr/>
            <p:nvPr/>
          </p:nvSpPr>
          <p:spPr>
            <a:xfrm>
              <a:off x="7816883" y="3328104"/>
              <a:ext cx="139623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printData();</a:t>
              </a:r>
              <a:endParaRPr/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2551301" y="3629116"/>
            <a:ext cx="3269581" cy="2269771"/>
            <a:chOff x="2406619" y="2790579"/>
            <a:chExt cx="3269581" cy="2269771"/>
          </a:xfrm>
        </p:grpSpPr>
        <p:grpSp>
          <p:nvGrpSpPr>
            <p:cNvPr id="114" name="Google Shape;114;p14"/>
            <p:cNvGrpSpPr/>
            <p:nvPr/>
          </p:nvGrpSpPr>
          <p:grpSpPr>
            <a:xfrm>
              <a:off x="2406619" y="2790579"/>
              <a:ext cx="2626507" cy="2269771"/>
              <a:chOff x="7445544" y="1244172"/>
              <a:chExt cx="2626507" cy="2269771"/>
            </a:xfrm>
          </p:grpSpPr>
          <p:grpSp>
            <p:nvGrpSpPr>
              <p:cNvPr id="115" name="Google Shape;115;p14"/>
              <p:cNvGrpSpPr/>
              <p:nvPr/>
            </p:nvGrpSpPr>
            <p:grpSpPr>
              <a:xfrm>
                <a:off x="7445544" y="1244172"/>
                <a:ext cx="1879866" cy="2269771"/>
                <a:chOff x="7865370" y="1473419"/>
                <a:chExt cx="1879866" cy="2269771"/>
              </a:xfrm>
            </p:grpSpPr>
            <p:grpSp>
              <p:nvGrpSpPr>
                <p:cNvPr id="116" name="Google Shape;116;p14"/>
                <p:cNvGrpSpPr/>
                <p:nvPr/>
              </p:nvGrpSpPr>
              <p:grpSpPr>
                <a:xfrm>
                  <a:off x="7865370" y="1473419"/>
                  <a:ext cx="1879866" cy="2269771"/>
                  <a:chOff x="8871888" y="1390848"/>
                  <a:chExt cx="2345907" cy="2269771"/>
                </a:xfrm>
              </p:grpSpPr>
              <p:sp>
                <p:nvSpPr>
                  <p:cNvPr id="117" name="Google Shape;117;p14"/>
                  <p:cNvSpPr/>
                  <p:nvPr/>
                </p:nvSpPr>
                <p:spPr>
                  <a:xfrm>
                    <a:off x="9682913" y="1390848"/>
                    <a:ext cx="1534882" cy="924513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Basic Account</a:t>
                    </a:r>
                    <a:endParaRPr/>
                  </a:p>
                </p:txBody>
              </p:sp>
              <p:sp>
                <p:nvSpPr>
                  <p:cNvPr id="118" name="Google Shape;118;p14"/>
                  <p:cNvSpPr/>
                  <p:nvPr/>
                </p:nvSpPr>
                <p:spPr>
                  <a:xfrm>
                    <a:off x="8871888" y="3081070"/>
                    <a:ext cx="1333098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Saving</a:t>
                    </a:r>
                    <a:endParaRPr/>
                  </a:p>
                </p:txBody>
              </p:sp>
            </p:grpSp>
            <p:grpSp>
              <p:nvGrpSpPr>
                <p:cNvPr id="119" name="Google Shape;119;p14"/>
                <p:cNvGrpSpPr/>
                <p:nvPr/>
              </p:nvGrpSpPr>
              <p:grpSpPr>
                <a:xfrm>
                  <a:off x="8399469" y="2400336"/>
                  <a:ext cx="911411" cy="763246"/>
                  <a:chOff x="8189609" y="5455489"/>
                  <a:chExt cx="911411" cy="763246"/>
                </a:xfrm>
              </p:grpSpPr>
              <p:sp>
                <p:nvSpPr>
                  <p:cNvPr id="120" name="Google Shape;120;p14"/>
                  <p:cNvSpPr/>
                  <p:nvPr/>
                </p:nvSpPr>
                <p:spPr>
                  <a:xfrm>
                    <a:off x="8739798" y="5455489"/>
                    <a:ext cx="361223" cy="261946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1" name="Google Shape;121;p14"/>
                  <p:cNvCxnSpPr>
                    <a:stCxn id="120" idx="3"/>
                    <a:endCxn id="118" idx="0"/>
                  </p:cNvCxnSpPr>
                  <p:nvPr/>
                </p:nvCxnSpPr>
                <p:spPr>
                  <a:xfrm flipH="1">
                    <a:off x="8189609" y="5717435"/>
                    <a:ext cx="730800" cy="50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22" name="Google Shape;122;p14"/>
              <p:cNvSpPr/>
              <p:nvPr/>
            </p:nvSpPr>
            <p:spPr>
              <a:xfrm>
                <a:off x="8843288" y="2934393"/>
                <a:ext cx="1228763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Current</a:t>
                </a:r>
                <a:endParaRPr/>
              </a:p>
            </p:txBody>
          </p:sp>
          <p:cxnSp>
            <p:nvCxnSpPr>
              <p:cNvPr id="123" name="Google Shape;123;p14"/>
              <p:cNvCxnSpPr>
                <a:stCxn id="122" idx="0"/>
                <a:endCxn id="120" idx="3"/>
              </p:cNvCxnSpPr>
              <p:nvPr/>
            </p:nvCxnSpPr>
            <p:spPr>
              <a:xfrm rot="10800000">
                <a:off x="8710370" y="2433093"/>
                <a:ext cx="747300" cy="50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24" name="Google Shape;124;p14"/>
            <p:cNvSpPr/>
            <p:nvPr/>
          </p:nvSpPr>
          <p:spPr>
            <a:xfrm>
              <a:off x="4279966" y="3354354"/>
              <a:ext cx="139623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printInfo();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Concrete classes</a:t>
            </a:r>
            <a:endParaRPr/>
          </a:p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838200" y="1339403"/>
            <a:ext cx="10880646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Person * p = new Person(1234, “Ali”, “Jamal”, 3, 9, 1989);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p-&gt;printData();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Print person’s data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Person * p1 = new Doctor(1234, “Salman”, “Raza”, 3, 9, 1989, “cardiologist”…);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p1-&gt;printData();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Print Doctors’s data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Person * p2 = new Patient(1234, “Kamran”, “Shahid”, 3, 9, “Blood Pressure” ..);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p2-&gt;printData();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Print Patient’s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}</a:t>
            </a:r>
            <a:endParaRPr/>
          </a:p>
        </p:txBody>
      </p:sp>
      <p:grpSp>
        <p:nvGrpSpPr>
          <p:cNvPr id="133" name="Google Shape;133;p15"/>
          <p:cNvGrpSpPr/>
          <p:nvPr/>
        </p:nvGrpSpPr>
        <p:grpSpPr>
          <a:xfrm>
            <a:off x="7208157" y="4068822"/>
            <a:ext cx="3387324" cy="1922403"/>
            <a:chOff x="5825793" y="3079891"/>
            <a:chExt cx="3387324" cy="1922403"/>
          </a:xfrm>
        </p:grpSpPr>
        <p:grpSp>
          <p:nvGrpSpPr>
            <p:cNvPr id="134" name="Google Shape;134;p15"/>
            <p:cNvGrpSpPr/>
            <p:nvPr/>
          </p:nvGrpSpPr>
          <p:grpSpPr>
            <a:xfrm>
              <a:off x="5825793" y="3079891"/>
              <a:ext cx="2626507" cy="1922403"/>
              <a:chOff x="7445544" y="1591540"/>
              <a:chExt cx="2626507" cy="1922403"/>
            </a:xfrm>
          </p:grpSpPr>
          <p:grpSp>
            <p:nvGrpSpPr>
              <p:cNvPr id="135" name="Google Shape;135;p15"/>
              <p:cNvGrpSpPr/>
              <p:nvPr/>
            </p:nvGrpSpPr>
            <p:grpSpPr>
              <a:xfrm>
                <a:off x="7445544" y="1591540"/>
                <a:ext cx="1879866" cy="1922403"/>
                <a:chOff x="7865370" y="1820787"/>
                <a:chExt cx="1879866" cy="1922403"/>
              </a:xfrm>
            </p:grpSpPr>
            <p:grpSp>
              <p:nvGrpSpPr>
                <p:cNvPr id="136" name="Google Shape;136;p15"/>
                <p:cNvGrpSpPr/>
                <p:nvPr/>
              </p:nvGrpSpPr>
              <p:grpSpPr>
                <a:xfrm>
                  <a:off x="7865370" y="1820787"/>
                  <a:ext cx="1879866" cy="1922403"/>
                  <a:chOff x="8871888" y="1738216"/>
                  <a:chExt cx="2345907" cy="1922403"/>
                </a:xfrm>
              </p:grpSpPr>
              <p:sp>
                <p:nvSpPr>
                  <p:cNvPr id="137" name="Google Shape;137;p15"/>
                  <p:cNvSpPr/>
                  <p:nvPr/>
                </p:nvSpPr>
                <p:spPr>
                  <a:xfrm>
                    <a:off x="9682913" y="1738216"/>
                    <a:ext cx="1534882" cy="577145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Person</a:t>
                    </a:r>
                    <a:endParaRPr/>
                  </a:p>
                </p:txBody>
              </p:sp>
              <p:sp>
                <p:nvSpPr>
                  <p:cNvPr id="138" name="Google Shape;138;p15"/>
                  <p:cNvSpPr/>
                  <p:nvPr/>
                </p:nvSpPr>
                <p:spPr>
                  <a:xfrm>
                    <a:off x="8871888" y="3081070"/>
                    <a:ext cx="1333098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i="0" lang="en-US" sz="2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Doctor</a:t>
                    </a:r>
                    <a:endParaRPr/>
                  </a:p>
                </p:txBody>
              </p:sp>
            </p:grpSp>
            <p:grpSp>
              <p:nvGrpSpPr>
                <p:cNvPr id="139" name="Google Shape;139;p15"/>
                <p:cNvGrpSpPr/>
                <p:nvPr/>
              </p:nvGrpSpPr>
              <p:grpSpPr>
                <a:xfrm>
                  <a:off x="8399469" y="2400336"/>
                  <a:ext cx="911411" cy="763246"/>
                  <a:chOff x="8189609" y="5455489"/>
                  <a:chExt cx="911411" cy="763246"/>
                </a:xfrm>
              </p:grpSpPr>
              <p:sp>
                <p:nvSpPr>
                  <p:cNvPr id="140" name="Google Shape;140;p15"/>
                  <p:cNvSpPr/>
                  <p:nvPr/>
                </p:nvSpPr>
                <p:spPr>
                  <a:xfrm>
                    <a:off x="8739798" y="5455489"/>
                    <a:ext cx="361223" cy="261946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41" name="Google Shape;141;p15"/>
                  <p:cNvCxnSpPr>
                    <a:stCxn id="140" idx="3"/>
                    <a:endCxn id="138" idx="0"/>
                  </p:cNvCxnSpPr>
                  <p:nvPr/>
                </p:nvCxnSpPr>
                <p:spPr>
                  <a:xfrm flipH="1">
                    <a:off x="8189609" y="5717435"/>
                    <a:ext cx="730800" cy="5013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42" name="Google Shape;142;p15"/>
              <p:cNvSpPr/>
              <p:nvPr/>
            </p:nvSpPr>
            <p:spPr>
              <a:xfrm>
                <a:off x="8843288" y="2934393"/>
                <a:ext cx="1228763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Patient</a:t>
                </a:r>
                <a:endParaRPr/>
              </a:p>
            </p:txBody>
          </p:sp>
          <p:cxnSp>
            <p:nvCxnSpPr>
              <p:cNvPr id="143" name="Google Shape;143;p15"/>
              <p:cNvCxnSpPr>
                <a:stCxn id="142" idx="0"/>
                <a:endCxn id="140" idx="3"/>
              </p:cNvCxnSpPr>
              <p:nvPr/>
            </p:nvCxnSpPr>
            <p:spPr>
              <a:xfrm rot="10800000">
                <a:off x="8710370" y="2433093"/>
                <a:ext cx="747300" cy="501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44" name="Google Shape;144;p15"/>
            <p:cNvSpPr/>
            <p:nvPr/>
          </p:nvSpPr>
          <p:spPr>
            <a:xfrm>
              <a:off x="7816883" y="3328104"/>
              <a:ext cx="139623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printData();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Abstract classes </a:t>
            </a:r>
            <a:endParaRPr/>
          </a:p>
        </p:txBody>
      </p:sp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38200" y="1339403"/>
            <a:ext cx="10880646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Abstract class is a concept not a real object, represents a set.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Point 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Shape(int x=0, int y=0) :p(x,y){}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draw(){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What to draw?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drive(){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What to drive?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speak(){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What to speak?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7573850" y="2845465"/>
            <a:ext cx="3144736" cy="1730388"/>
            <a:chOff x="1155934" y="2487678"/>
            <a:chExt cx="3467546" cy="2119010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1155934" y="2487678"/>
              <a:ext cx="3467546" cy="2119010"/>
              <a:chOff x="8150530" y="2681836"/>
              <a:chExt cx="3467546" cy="2119010"/>
            </a:xfrm>
          </p:grpSpPr>
          <p:grpSp>
            <p:nvGrpSpPr>
              <p:cNvPr id="155" name="Google Shape;155;p16"/>
              <p:cNvGrpSpPr/>
              <p:nvPr/>
            </p:nvGrpSpPr>
            <p:grpSpPr>
              <a:xfrm>
                <a:off x="8702667" y="2681836"/>
                <a:ext cx="2915409" cy="2119010"/>
                <a:chOff x="6967763" y="1394933"/>
                <a:chExt cx="2915409" cy="2119010"/>
              </a:xfrm>
            </p:grpSpPr>
            <p:grpSp>
              <p:nvGrpSpPr>
                <p:cNvPr id="156" name="Google Shape;156;p16"/>
                <p:cNvGrpSpPr/>
                <p:nvPr/>
              </p:nvGrpSpPr>
              <p:grpSpPr>
                <a:xfrm>
                  <a:off x="6967763" y="1394933"/>
                  <a:ext cx="1713486" cy="2119010"/>
                  <a:chOff x="7387589" y="1624180"/>
                  <a:chExt cx="1713486" cy="2119010"/>
                </a:xfrm>
              </p:grpSpPr>
              <p:grpSp>
                <p:nvGrpSpPr>
                  <p:cNvPr id="157" name="Google Shape;157;p16"/>
                  <p:cNvGrpSpPr/>
                  <p:nvPr/>
                </p:nvGrpSpPr>
                <p:grpSpPr>
                  <a:xfrm>
                    <a:off x="7955301" y="1624180"/>
                    <a:ext cx="1145774" cy="2119010"/>
                    <a:chOff x="8984098" y="1541609"/>
                    <a:chExt cx="1429823" cy="2119010"/>
                  </a:xfrm>
                </p:grpSpPr>
                <p:sp>
                  <p:nvSpPr>
                    <p:cNvPr id="158" name="Google Shape;158;p16"/>
                    <p:cNvSpPr/>
                    <p:nvPr/>
                  </p:nvSpPr>
                  <p:spPr>
                    <a:xfrm>
                      <a:off x="8984098" y="1541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cap="flat" cmpd="sng" w="12700">
                      <a:solidFill>
                        <a:srgbClr val="BA8C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</a:t>
                      </a:r>
                      <a:endParaRPr/>
                    </a:p>
                  </p:txBody>
                </p:sp>
                <p:sp>
                  <p:nvSpPr>
                    <p:cNvPr id="159" name="Google Shape;159;p16"/>
                    <p:cNvSpPr/>
                    <p:nvPr/>
                  </p:nvSpPr>
                  <p:spPr>
                    <a:xfrm>
                      <a:off x="9035879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cap="flat" cmpd="sng" w="12700">
                      <a:solidFill>
                        <a:srgbClr val="AC5B2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/>
                    </a:p>
                  </p:txBody>
                </p:sp>
              </p:grpSp>
              <p:grpSp>
                <p:nvGrpSpPr>
                  <p:cNvPr id="160" name="Google Shape;160;p16"/>
                  <p:cNvGrpSpPr/>
                  <p:nvPr/>
                </p:nvGrpSpPr>
                <p:grpSpPr>
                  <a:xfrm>
                    <a:off x="7387589" y="2226389"/>
                    <a:ext cx="1362839" cy="937120"/>
                    <a:chOff x="7177729" y="5281542"/>
                    <a:chExt cx="1362839" cy="937120"/>
                  </a:xfrm>
                </p:grpSpPr>
                <p:sp>
                  <p:nvSpPr>
                    <p:cNvPr id="161" name="Google Shape;161;p16"/>
                    <p:cNvSpPr/>
                    <p:nvPr/>
                  </p:nvSpPr>
                  <p:spPr>
                    <a:xfrm>
                      <a:off x="8142891" y="5281542"/>
                      <a:ext cx="397677" cy="21622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62" name="Google Shape;162;p16"/>
                    <p:cNvCxnSpPr>
                      <a:stCxn id="161" idx="3"/>
                      <a:endCxn id="163" idx="0"/>
                    </p:cNvCxnSpPr>
                    <p:nvPr/>
                  </p:nvCxnSpPr>
                  <p:spPr>
                    <a:xfrm flipH="1">
                      <a:off x="7177729" y="5497762"/>
                      <a:ext cx="1164000" cy="7209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64" name="Google Shape;164;p16"/>
                <p:cNvSpPr/>
                <p:nvPr/>
              </p:nvSpPr>
              <p:spPr>
                <a:xfrm>
                  <a:off x="8778894" y="2934393"/>
                  <a:ext cx="1104278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Plane</a:t>
                  </a:r>
                  <a:endParaRPr/>
                </a:p>
              </p:txBody>
            </p:sp>
            <p:cxnSp>
              <p:nvCxnSpPr>
                <p:cNvPr id="165" name="Google Shape;165;p16"/>
                <p:cNvCxnSpPr>
                  <a:stCxn id="164" idx="0"/>
                  <a:endCxn id="161" idx="3"/>
                </p:cNvCxnSpPr>
                <p:nvPr/>
              </p:nvCxnSpPr>
              <p:spPr>
                <a:xfrm rot="10800000">
                  <a:off x="8131633" y="2213493"/>
                  <a:ext cx="1199400" cy="720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63" name="Google Shape;163;p16"/>
              <p:cNvSpPr/>
              <p:nvPr/>
            </p:nvSpPr>
            <p:spPr>
              <a:xfrm>
                <a:off x="8150530" y="4221295"/>
                <a:ext cx="110427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Ship</a:t>
                </a:r>
                <a:endParaRPr/>
              </a:p>
            </p:txBody>
          </p:sp>
          <p:cxnSp>
            <p:nvCxnSpPr>
              <p:cNvPr id="166" name="Google Shape;166;p16"/>
              <p:cNvCxnSpPr>
                <a:stCxn id="161" idx="3"/>
                <a:endCxn id="159" idx="0"/>
              </p:cNvCxnSpPr>
              <p:nvPr/>
            </p:nvCxnSpPr>
            <p:spPr>
              <a:xfrm flipH="1">
                <a:off x="9863967" y="3500265"/>
                <a:ext cx="2700" cy="7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67" name="Google Shape;167;p16"/>
            <p:cNvSpPr/>
            <p:nvPr/>
          </p:nvSpPr>
          <p:spPr>
            <a:xfrm>
              <a:off x="3444214" y="2712541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drive();</a:t>
              </a: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7598828" y="4733490"/>
            <a:ext cx="2898236" cy="1724733"/>
            <a:chOff x="7836399" y="1717866"/>
            <a:chExt cx="3282001" cy="2148174"/>
          </a:xfrm>
        </p:grpSpPr>
        <p:grpSp>
          <p:nvGrpSpPr>
            <p:cNvPr id="169" name="Google Shape;169;p16"/>
            <p:cNvGrpSpPr/>
            <p:nvPr/>
          </p:nvGrpSpPr>
          <p:grpSpPr>
            <a:xfrm>
              <a:off x="7836399" y="1717866"/>
              <a:ext cx="3282001" cy="2148174"/>
              <a:chOff x="7255757" y="2186901"/>
              <a:chExt cx="3282001" cy="2148174"/>
            </a:xfrm>
          </p:grpSpPr>
          <p:grpSp>
            <p:nvGrpSpPr>
              <p:cNvPr id="170" name="Google Shape;170;p16"/>
              <p:cNvGrpSpPr/>
              <p:nvPr/>
            </p:nvGrpSpPr>
            <p:grpSpPr>
              <a:xfrm>
                <a:off x="7255757" y="2186901"/>
                <a:ext cx="2265911" cy="2148174"/>
                <a:chOff x="7754744" y="1383933"/>
                <a:chExt cx="2265911" cy="2148174"/>
              </a:xfrm>
            </p:grpSpPr>
            <p:grpSp>
              <p:nvGrpSpPr>
                <p:cNvPr id="171" name="Google Shape;171;p16"/>
                <p:cNvGrpSpPr/>
                <p:nvPr/>
              </p:nvGrpSpPr>
              <p:grpSpPr>
                <a:xfrm>
                  <a:off x="7754744" y="1383933"/>
                  <a:ext cx="2265911" cy="2148174"/>
                  <a:chOff x="8174570" y="1613180"/>
                  <a:chExt cx="2265911" cy="2148174"/>
                </a:xfrm>
              </p:grpSpPr>
              <p:grpSp>
                <p:nvGrpSpPr>
                  <p:cNvPr id="172" name="Google Shape;172;p16"/>
                  <p:cNvGrpSpPr/>
                  <p:nvPr/>
                </p:nvGrpSpPr>
                <p:grpSpPr>
                  <a:xfrm>
                    <a:off x="8174570" y="1613180"/>
                    <a:ext cx="2265911" cy="2148174"/>
                    <a:chOff x="9257721" y="1530609"/>
                    <a:chExt cx="2827652" cy="2148174"/>
                  </a:xfrm>
                </p:grpSpPr>
                <p:sp>
                  <p:nvSpPr>
                    <p:cNvPr id="173" name="Google Shape;173;p16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cap="flat" cmpd="sng" w="12700">
                      <a:solidFill>
                        <a:srgbClr val="787878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Animal</a:t>
                      </a:r>
                      <a:endParaRPr/>
                    </a:p>
                  </p:txBody>
                </p:sp>
                <p:sp>
                  <p:nvSpPr>
                    <p:cNvPr id="174" name="Google Shape;174;p16"/>
                    <p:cNvSpPr/>
                    <p:nvPr/>
                  </p:nvSpPr>
                  <p:spPr>
                    <a:xfrm>
                      <a:off x="9257721" y="3099234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cap="flat" cmpd="sng" w="12700">
                      <a:solidFill>
                        <a:srgbClr val="31538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Snake</a:t>
                      </a:r>
                      <a:endParaRPr/>
                    </a:p>
                  </p:txBody>
                </p:sp>
              </p:grpSp>
              <p:grpSp>
                <p:nvGrpSpPr>
                  <p:cNvPr id="175" name="Google Shape;175;p16"/>
                  <p:cNvGrpSpPr/>
                  <p:nvPr/>
                </p:nvGrpSpPr>
                <p:grpSpPr>
                  <a:xfrm>
                    <a:off x="8726742" y="2238687"/>
                    <a:ext cx="1342211" cy="943246"/>
                    <a:chOff x="8516882" y="5293840"/>
                    <a:chExt cx="1342211" cy="943246"/>
                  </a:xfrm>
                </p:grpSpPr>
                <p:sp>
                  <p:nvSpPr>
                    <p:cNvPr id="176" name="Google Shape;176;p16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77" name="Google Shape;177;p16"/>
                    <p:cNvCxnSpPr>
                      <a:stCxn id="176" idx="3"/>
                      <a:endCxn id="174" idx="0"/>
                    </p:cNvCxnSpPr>
                    <p:nvPr/>
                  </p:nvCxnSpPr>
                  <p:spPr>
                    <a:xfrm flipH="1">
                      <a:off x="8516882" y="5555786"/>
                      <a:ext cx="1161600" cy="681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78" name="Google Shape;178;p16"/>
                <p:cNvSpPr/>
                <p:nvPr/>
              </p:nvSpPr>
              <p:spPr>
                <a:xfrm>
                  <a:off x="8947162" y="2952522"/>
                  <a:ext cx="1034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Lion</a:t>
                  </a:r>
                  <a:endParaRPr/>
                </a:p>
              </p:txBody>
            </p:sp>
            <p:cxnSp>
              <p:nvCxnSpPr>
                <p:cNvPr id="179" name="Google Shape;179;p16"/>
                <p:cNvCxnSpPr>
                  <a:stCxn id="178" idx="0"/>
                  <a:endCxn id="176" idx="3"/>
                </p:cNvCxnSpPr>
                <p:nvPr/>
              </p:nvCxnSpPr>
              <p:spPr>
                <a:xfrm flipH="1" rot="10800000">
                  <a:off x="9464181" y="2271522"/>
                  <a:ext cx="4200" cy="681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80" name="Google Shape;180;p16"/>
              <p:cNvSpPr/>
              <p:nvPr/>
            </p:nvSpPr>
            <p:spPr>
              <a:xfrm>
                <a:off x="9570352" y="3737362"/>
                <a:ext cx="967406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Dog</a:t>
                </a:r>
                <a:endParaRPr/>
              </a:p>
            </p:txBody>
          </p:sp>
          <p:cxnSp>
            <p:nvCxnSpPr>
              <p:cNvPr id="181" name="Google Shape;181;p16"/>
              <p:cNvCxnSpPr>
                <a:stCxn id="180" idx="0"/>
                <a:endCxn id="176" idx="3"/>
              </p:cNvCxnSpPr>
              <p:nvPr/>
            </p:nvCxnSpPr>
            <p:spPr>
              <a:xfrm rot="10800000">
                <a:off x="8969555" y="3074362"/>
                <a:ext cx="10845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82" name="Google Shape;182;p16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speak();</a:t>
              </a:r>
              <a:endParaRPr/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7555006" y="860861"/>
            <a:ext cx="3490472" cy="1833038"/>
            <a:chOff x="7619990" y="1717866"/>
            <a:chExt cx="4234026" cy="213001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7619990" y="1717866"/>
              <a:ext cx="4234026" cy="2130010"/>
              <a:chOff x="7039348" y="2186901"/>
              <a:chExt cx="4234026" cy="2130010"/>
            </a:xfrm>
          </p:grpSpPr>
          <p:grpSp>
            <p:nvGrpSpPr>
              <p:cNvPr id="185" name="Google Shape;185;p16"/>
              <p:cNvGrpSpPr/>
              <p:nvPr/>
            </p:nvGrpSpPr>
            <p:grpSpPr>
              <a:xfrm>
                <a:off x="7039348" y="2186901"/>
                <a:ext cx="2671321" cy="2130010"/>
                <a:chOff x="7538335" y="1383933"/>
                <a:chExt cx="2671321" cy="2130010"/>
              </a:xfrm>
            </p:grpSpPr>
            <p:grpSp>
              <p:nvGrpSpPr>
                <p:cNvPr id="186" name="Google Shape;186;p16"/>
                <p:cNvGrpSpPr/>
                <p:nvPr/>
              </p:nvGrpSpPr>
              <p:grpSpPr>
                <a:xfrm>
                  <a:off x="7538335" y="1383933"/>
                  <a:ext cx="2482319" cy="2130010"/>
                  <a:chOff x="7958161" y="1613180"/>
                  <a:chExt cx="2482319" cy="2130010"/>
                </a:xfrm>
              </p:grpSpPr>
              <p:grpSp>
                <p:nvGrpSpPr>
                  <p:cNvPr id="187" name="Google Shape;187;p16"/>
                  <p:cNvGrpSpPr/>
                  <p:nvPr/>
                </p:nvGrpSpPr>
                <p:grpSpPr>
                  <a:xfrm>
                    <a:off x="7958161" y="1613180"/>
                    <a:ext cx="2482319" cy="2130010"/>
                    <a:chOff x="8987663" y="1530609"/>
                    <a:chExt cx="3097710" cy="2130010"/>
                  </a:xfrm>
                </p:grpSpPr>
                <p:sp>
                  <p:nvSpPr>
                    <p:cNvPr id="188" name="Google Shape;188;p16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</a:t>
                      </a:r>
                      <a:endParaRPr/>
                    </a:p>
                  </p:txBody>
                </p:sp>
                <p:sp>
                  <p:nvSpPr>
                    <p:cNvPr id="189" name="Google Shape;189;p16"/>
                    <p:cNvSpPr/>
                    <p:nvPr/>
                  </p:nvSpPr>
                  <p:spPr>
                    <a:xfrm>
                      <a:off x="8987663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/>
                    </a:p>
                  </p:txBody>
                </p:sp>
              </p:grpSp>
              <p:grpSp>
                <p:nvGrpSpPr>
                  <p:cNvPr id="190" name="Google Shape;190;p16"/>
                  <p:cNvGrpSpPr/>
                  <p:nvPr/>
                </p:nvGrpSpPr>
                <p:grpSpPr>
                  <a:xfrm>
                    <a:off x="8510442" y="2238687"/>
                    <a:ext cx="1558511" cy="924946"/>
                    <a:chOff x="8300582" y="5293840"/>
                    <a:chExt cx="1558511" cy="924946"/>
                  </a:xfrm>
                </p:grpSpPr>
                <p:sp>
                  <p:nvSpPr>
                    <p:cNvPr id="191" name="Google Shape;191;p16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2" name="Google Shape;192;p16"/>
                    <p:cNvCxnSpPr>
                      <a:stCxn id="191" idx="3"/>
                      <a:endCxn id="189" idx="0"/>
                    </p:cNvCxnSpPr>
                    <p:nvPr/>
                  </p:nvCxnSpPr>
                  <p:spPr>
                    <a:xfrm flipH="1">
                      <a:off x="8300582" y="5555786"/>
                      <a:ext cx="1377900" cy="663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93" name="Google Shape;193;p16"/>
                <p:cNvSpPr/>
                <p:nvPr/>
              </p:nvSpPr>
              <p:spPr>
                <a:xfrm>
                  <a:off x="8727377" y="2934393"/>
                  <a:ext cx="148227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Rectangle</a:t>
                  </a:r>
                  <a:endParaRPr/>
                </a:p>
              </p:txBody>
            </p:sp>
            <p:cxnSp>
              <p:nvCxnSpPr>
                <p:cNvPr id="194" name="Google Shape;194;p16"/>
                <p:cNvCxnSpPr>
                  <a:stCxn id="193" idx="0"/>
                  <a:endCxn id="191" idx="3"/>
                </p:cNvCxnSpPr>
                <p:nvPr/>
              </p:nvCxnSpPr>
              <p:spPr>
                <a:xfrm rot="10800000">
                  <a:off x="9468517" y="2271393"/>
                  <a:ext cx="0" cy="66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5" name="Google Shape;195;p16"/>
              <p:cNvSpPr/>
              <p:nvPr/>
            </p:nvSpPr>
            <p:spPr>
              <a:xfrm>
                <a:off x="9791095" y="3737361"/>
                <a:ext cx="148227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Triangle</a:t>
                </a:r>
                <a:endParaRPr/>
              </a:p>
            </p:txBody>
          </p:sp>
          <p:cxnSp>
            <p:nvCxnSpPr>
              <p:cNvPr id="196" name="Google Shape;196;p16"/>
              <p:cNvCxnSpPr>
                <a:stCxn id="195" idx="0"/>
                <a:endCxn id="191" idx="3"/>
              </p:cNvCxnSpPr>
              <p:nvPr/>
            </p:nvCxnSpPr>
            <p:spPr>
              <a:xfrm rot="10800000">
                <a:off x="8969535" y="3074361"/>
                <a:ext cx="15627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7" name="Google Shape;197;p16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draw();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Abstract classes </a:t>
            </a:r>
            <a:endParaRPr/>
          </a:p>
        </p:txBody>
      </p:sp>
      <p:sp>
        <p:nvSpPr>
          <p:cNvPr id="203" name="Google Shape;20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838200" y="1339403"/>
            <a:ext cx="10880646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System allows us to make objects of all base classes.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useless to make objects of abstract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Shape * s = new Shape(3, 2);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s-&gt;draw();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What to draw 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Shape * s2 = new Circle(3, 2, 5.5);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s2-&gt;draw();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Draw a circle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Shape * s3 = new Rectangle(3, 2, 5.5, 6);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s3-&gt;draw();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Draw a Rectangle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Animal * a = new Animal;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a-&gt;speak();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What to Speak 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Animal * a2 = new Lion;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a2-&gt;speak();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Lion Roars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Vehicle * v = new Vehicle;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v-&gt;drive();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What to drive 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7573850" y="2845465"/>
            <a:ext cx="3144736" cy="1730388"/>
            <a:chOff x="1155934" y="2487678"/>
            <a:chExt cx="3467546" cy="211901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1155934" y="2487678"/>
              <a:ext cx="3467546" cy="2119010"/>
              <a:chOff x="8150530" y="2681836"/>
              <a:chExt cx="3467546" cy="2119010"/>
            </a:xfrm>
          </p:grpSpPr>
          <p:grpSp>
            <p:nvGrpSpPr>
              <p:cNvPr id="208" name="Google Shape;208;p17"/>
              <p:cNvGrpSpPr/>
              <p:nvPr/>
            </p:nvGrpSpPr>
            <p:grpSpPr>
              <a:xfrm>
                <a:off x="8702667" y="2681836"/>
                <a:ext cx="2915409" cy="2119010"/>
                <a:chOff x="6967763" y="1394933"/>
                <a:chExt cx="2915409" cy="2119010"/>
              </a:xfrm>
            </p:grpSpPr>
            <p:grpSp>
              <p:nvGrpSpPr>
                <p:cNvPr id="209" name="Google Shape;209;p17"/>
                <p:cNvGrpSpPr/>
                <p:nvPr/>
              </p:nvGrpSpPr>
              <p:grpSpPr>
                <a:xfrm>
                  <a:off x="6967763" y="1394933"/>
                  <a:ext cx="1713486" cy="2119010"/>
                  <a:chOff x="7387589" y="1624180"/>
                  <a:chExt cx="1713486" cy="2119010"/>
                </a:xfrm>
              </p:grpSpPr>
              <p:grpSp>
                <p:nvGrpSpPr>
                  <p:cNvPr id="210" name="Google Shape;210;p17"/>
                  <p:cNvGrpSpPr/>
                  <p:nvPr/>
                </p:nvGrpSpPr>
                <p:grpSpPr>
                  <a:xfrm>
                    <a:off x="7955301" y="1624180"/>
                    <a:ext cx="1145774" cy="2119010"/>
                    <a:chOff x="8984098" y="1541609"/>
                    <a:chExt cx="1429823" cy="2119010"/>
                  </a:xfrm>
                </p:grpSpPr>
                <p:sp>
                  <p:nvSpPr>
                    <p:cNvPr id="211" name="Google Shape;211;p17"/>
                    <p:cNvSpPr/>
                    <p:nvPr/>
                  </p:nvSpPr>
                  <p:spPr>
                    <a:xfrm>
                      <a:off x="8984098" y="1541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cap="flat" cmpd="sng" w="12700">
                      <a:solidFill>
                        <a:srgbClr val="BA8C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</a:t>
                      </a:r>
                      <a:endParaRPr/>
                    </a:p>
                  </p:txBody>
                </p:sp>
                <p:sp>
                  <p:nvSpPr>
                    <p:cNvPr id="212" name="Google Shape;212;p17"/>
                    <p:cNvSpPr/>
                    <p:nvPr/>
                  </p:nvSpPr>
                  <p:spPr>
                    <a:xfrm>
                      <a:off x="9035879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cap="flat" cmpd="sng" w="12700">
                      <a:solidFill>
                        <a:srgbClr val="AC5B2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/>
                    </a:p>
                  </p:txBody>
                </p:sp>
              </p:grpSp>
              <p:grpSp>
                <p:nvGrpSpPr>
                  <p:cNvPr id="213" name="Google Shape;213;p17"/>
                  <p:cNvGrpSpPr/>
                  <p:nvPr/>
                </p:nvGrpSpPr>
                <p:grpSpPr>
                  <a:xfrm>
                    <a:off x="7387589" y="2226389"/>
                    <a:ext cx="1362839" cy="937120"/>
                    <a:chOff x="7177729" y="5281542"/>
                    <a:chExt cx="1362839" cy="937120"/>
                  </a:xfrm>
                </p:grpSpPr>
                <p:sp>
                  <p:nvSpPr>
                    <p:cNvPr id="214" name="Google Shape;214;p17"/>
                    <p:cNvSpPr/>
                    <p:nvPr/>
                  </p:nvSpPr>
                  <p:spPr>
                    <a:xfrm>
                      <a:off x="8142891" y="5281542"/>
                      <a:ext cx="397677" cy="21622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15" name="Google Shape;215;p17"/>
                    <p:cNvCxnSpPr>
                      <a:stCxn id="214" idx="3"/>
                      <a:endCxn id="216" idx="0"/>
                    </p:cNvCxnSpPr>
                    <p:nvPr/>
                  </p:nvCxnSpPr>
                  <p:spPr>
                    <a:xfrm flipH="1">
                      <a:off x="7177729" y="5497762"/>
                      <a:ext cx="1164000" cy="7209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217" name="Google Shape;217;p17"/>
                <p:cNvSpPr/>
                <p:nvPr/>
              </p:nvSpPr>
              <p:spPr>
                <a:xfrm>
                  <a:off x="8778894" y="2934393"/>
                  <a:ext cx="1104278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Plane</a:t>
                  </a:r>
                  <a:endParaRPr/>
                </a:p>
              </p:txBody>
            </p:sp>
            <p:cxnSp>
              <p:nvCxnSpPr>
                <p:cNvPr id="218" name="Google Shape;218;p17"/>
                <p:cNvCxnSpPr>
                  <a:stCxn id="217" idx="0"/>
                  <a:endCxn id="214" idx="3"/>
                </p:cNvCxnSpPr>
                <p:nvPr/>
              </p:nvCxnSpPr>
              <p:spPr>
                <a:xfrm rot="10800000">
                  <a:off x="8131633" y="2213493"/>
                  <a:ext cx="1199400" cy="720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16" name="Google Shape;216;p17"/>
              <p:cNvSpPr/>
              <p:nvPr/>
            </p:nvSpPr>
            <p:spPr>
              <a:xfrm>
                <a:off x="8150530" y="4221295"/>
                <a:ext cx="110427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Ship</a:t>
                </a:r>
                <a:endParaRPr/>
              </a:p>
            </p:txBody>
          </p:sp>
          <p:cxnSp>
            <p:nvCxnSpPr>
              <p:cNvPr id="219" name="Google Shape;219;p17"/>
              <p:cNvCxnSpPr>
                <a:stCxn id="214" idx="3"/>
                <a:endCxn id="212" idx="0"/>
              </p:cNvCxnSpPr>
              <p:nvPr/>
            </p:nvCxnSpPr>
            <p:spPr>
              <a:xfrm flipH="1">
                <a:off x="9863967" y="3500265"/>
                <a:ext cx="2700" cy="7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20" name="Google Shape;220;p17"/>
            <p:cNvSpPr/>
            <p:nvPr/>
          </p:nvSpPr>
          <p:spPr>
            <a:xfrm>
              <a:off x="3444214" y="2712541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drive();</a:t>
              </a: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7598828" y="4733490"/>
            <a:ext cx="2898236" cy="1724733"/>
            <a:chOff x="7836399" y="1717866"/>
            <a:chExt cx="3282001" cy="2148174"/>
          </a:xfrm>
        </p:grpSpPr>
        <p:grpSp>
          <p:nvGrpSpPr>
            <p:cNvPr id="222" name="Google Shape;222;p17"/>
            <p:cNvGrpSpPr/>
            <p:nvPr/>
          </p:nvGrpSpPr>
          <p:grpSpPr>
            <a:xfrm>
              <a:off x="7836399" y="1717866"/>
              <a:ext cx="3282001" cy="2148174"/>
              <a:chOff x="7255757" y="2186901"/>
              <a:chExt cx="3282001" cy="2148174"/>
            </a:xfrm>
          </p:grpSpPr>
          <p:grpSp>
            <p:nvGrpSpPr>
              <p:cNvPr id="223" name="Google Shape;223;p17"/>
              <p:cNvGrpSpPr/>
              <p:nvPr/>
            </p:nvGrpSpPr>
            <p:grpSpPr>
              <a:xfrm>
                <a:off x="7255757" y="2186901"/>
                <a:ext cx="2265911" cy="2148174"/>
                <a:chOff x="7754744" y="1383933"/>
                <a:chExt cx="2265911" cy="2148174"/>
              </a:xfrm>
            </p:grpSpPr>
            <p:grpSp>
              <p:nvGrpSpPr>
                <p:cNvPr id="224" name="Google Shape;224;p17"/>
                <p:cNvGrpSpPr/>
                <p:nvPr/>
              </p:nvGrpSpPr>
              <p:grpSpPr>
                <a:xfrm>
                  <a:off x="7754744" y="1383933"/>
                  <a:ext cx="2265911" cy="2148174"/>
                  <a:chOff x="8174570" y="1613180"/>
                  <a:chExt cx="2265911" cy="2148174"/>
                </a:xfrm>
              </p:grpSpPr>
              <p:grpSp>
                <p:nvGrpSpPr>
                  <p:cNvPr id="225" name="Google Shape;225;p17"/>
                  <p:cNvGrpSpPr/>
                  <p:nvPr/>
                </p:nvGrpSpPr>
                <p:grpSpPr>
                  <a:xfrm>
                    <a:off x="8174570" y="1613180"/>
                    <a:ext cx="2265911" cy="2148174"/>
                    <a:chOff x="9257721" y="1530609"/>
                    <a:chExt cx="2827652" cy="2148174"/>
                  </a:xfrm>
                </p:grpSpPr>
                <p:sp>
                  <p:nvSpPr>
                    <p:cNvPr id="226" name="Google Shape;226;p17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cap="flat" cmpd="sng" w="12700">
                      <a:solidFill>
                        <a:srgbClr val="787878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Animal</a:t>
                      </a:r>
                      <a:endParaRPr/>
                    </a:p>
                  </p:txBody>
                </p:sp>
                <p:sp>
                  <p:nvSpPr>
                    <p:cNvPr id="227" name="Google Shape;227;p17"/>
                    <p:cNvSpPr/>
                    <p:nvPr/>
                  </p:nvSpPr>
                  <p:spPr>
                    <a:xfrm>
                      <a:off x="9257721" y="3099234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cap="flat" cmpd="sng" w="12700">
                      <a:solidFill>
                        <a:srgbClr val="31538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Snake</a:t>
                      </a:r>
                      <a:endParaRPr/>
                    </a:p>
                  </p:txBody>
                </p:sp>
              </p:grpSp>
              <p:grpSp>
                <p:nvGrpSpPr>
                  <p:cNvPr id="228" name="Google Shape;228;p17"/>
                  <p:cNvGrpSpPr/>
                  <p:nvPr/>
                </p:nvGrpSpPr>
                <p:grpSpPr>
                  <a:xfrm>
                    <a:off x="8726742" y="2238687"/>
                    <a:ext cx="1342211" cy="943246"/>
                    <a:chOff x="8516882" y="5293840"/>
                    <a:chExt cx="1342211" cy="943246"/>
                  </a:xfrm>
                </p:grpSpPr>
                <p:sp>
                  <p:nvSpPr>
                    <p:cNvPr id="229" name="Google Shape;229;p17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30" name="Google Shape;230;p17"/>
                    <p:cNvCxnSpPr>
                      <a:stCxn id="229" idx="3"/>
                      <a:endCxn id="227" idx="0"/>
                    </p:cNvCxnSpPr>
                    <p:nvPr/>
                  </p:nvCxnSpPr>
                  <p:spPr>
                    <a:xfrm flipH="1">
                      <a:off x="8516882" y="5555786"/>
                      <a:ext cx="1161600" cy="681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231" name="Google Shape;231;p17"/>
                <p:cNvSpPr/>
                <p:nvPr/>
              </p:nvSpPr>
              <p:spPr>
                <a:xfrm>
                  <a:off x="8947162" y="2952522"/>
                  <a:ext cx="1034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Lion</a:t>
                  </a:r>
                  <a:endParaRPr/>
                </a:p>
              </p:txBody>
            </p:sp>
            <p:cxnSp>
              <p:nvCxnSpPr>
                <p:cNvPr id="232" name="Google Shape;232;p17"/>
                <p:cNvCxnSpPr>
                  <a:stCxn id="231" idx="0"/>
                  <a:endCxn id="229" idx="3"/>
                </p:cNvCxnSpPr>
                <p:nvPr/>
              </p:nvCxnSpPr>
              <p:spPr>
                <a:xfrm flipH="1" rot="10800000">
                  <a:off x="9464181" y="2271522"/>
                  <a:ext cx="4200" cy="681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33" name="Google Shape;233;p17"/>
              <p:cNvSpPr/>
              <p:nvPr/>
            </p:nvSpPr>
            <p:spPr>
              <a:xfrm>
                <a:off x="9570352" y="3737362"/>
                <a:ext cx="967406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Dog</a:t>
                </a:r>
                <a:endParaRPr/>
              </a:p>
            </p:txBody>
          </p:sp>
          <p:cxnSp>
            <p:nvCxnSpPr>
              <p:cNvPr id="234" name="Google Shape;234;p17"/>
              <p:cNvCxnSpPr>
                <a:stCxn id="233" idx="0"/>
                <a:endCxn id="229" idx="3"/>
              </p:cNvCxnSpPr>
              <p:nvPr/>
            </p:nvCxnSpPr>
            <p:spPr>
              <a:xfrm rot="10800000">
                <a:off x="8969555" y="3074362"/>
                <a:ext cx="10845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35" name="Google Shape;235;p17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speak();</a:t>
              </a:r>
              <a:endParaRPr/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7555006" y="860861"/>
            <a:ext cx="3490472" cy="1833038"/>
            <a:chOff x="7619990" y="1717866"/>
            <a:chExt cx="4234026" cy="2130010"/>
          </a:xfrm>
        </p:grpSpPr>
        <p:grpSp>
          <p:nvGrpSpPr>
            <p:cNvPr id="237" name="Google Shape;237;p17"/>
            <p:cNvGrpSpPr/>
            <p:nvPr/>
          </p:nvGrpSpPr>
          <p:grpSpPr>
            <a:xfrm>
              <a:off x="7619990" y="1717866"/>
              <a:ext cx="4234026" cy="2130010"/>
              <a:chOff x="7039348" y="2186901"/>
              <a:chExt cx="4234026" cy="2130010"/>
            </a:xfrm>
          </p:grpSpPr>
          <p:grpSp>
            <p:nvGrpSpPr>
              <p:cNvPr id="238" name="Google Shape;238;p17"/>
              <p:cNvGrpSpPr/>
              <p:nvPr/>
            </p:nvGrpSpPr>
            <p:grpSpPr>
              <a:xfrm>
                <a:off x="7039348" y="2186901"/>
                <a:ext cx="2671321" cy="2130010"/>
                <a:chOff x="7538335" y="1383933"/>
                <a:chExt cx="2671321" cy="2130010"/>
              </a:xfrm>
            </p:grpSpPr>
            <p:grpSp>
              <p:nvGrpSpPr>
                <p:cNvPr id="239" name="Google Shape;239;p17"/>
                <p:cNvGrpSpPr/>
                <p:nvPr/>
              </p:nvGrpSpPr>
              <p:grpSpPr>
                <a:xfrm>
                  <a:off x="7538335" y="1383933"/>
                  <a:ext cx="2482319" cy="2130010"/>
                  <a:chOff x="7958161" y="1613180"/>
                  <a:chExt cx="2482319" cy="2130010"/>
                </a:xfrm>
              </p:grpSpPr>
              <p:grpSp>
                <p:nvGrpSpPr>
                  <p:cNvPr id="240" name="Google Shape;240;p17"/>
                  <p:cNvGrpSpPr/>
                  <p:nvPr/>
                </p:nvGrpSpPr>
                <p:grpSpPr>
                  <a:xfrm>
                    <a:off x="7958161" y="1613180"/>
                    <a:ext cx="2482319" cy="2130010"/>
                    <a:chOff x="8987663" y="1530609"/>
                    <a:chExt cx="3097710" cy="2130010"/>
                  </a:xfrm>
                </p:grpSpPr>
                <p:sp>
                  <p:nvSpPr>
                    <p:cNvPr id="241" name="Google Shape;241;p17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</a:t>
                      </a:r>
                      <a:endParaRPr/>
                    </a:p>
                  </p:txBody>
                </p:sp>
                <p:sp>
                  <p:nvSpPr>
                    <p:cNvPr id="242" name="Google Shape;242;p17"/>
                    <p:cNvSpPr/>
                    <p:nvPr/>
                  </p:nvSpPr>
                  <p:spPr>
                    <a:xfrm>
                      <a:off x="8987663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/>
                    </a:p>
                  </p:txBody>
                </p:sp>
              </p:grpSp>
              <p:grpSp>
                <p:nvGrpSpPr>
                  <p:cNvPr id="243" name="Google Shape;243;p17"/>
                  <p:cNvGrpSpPr/>
                  <p:nvPr/>
                </p:nvGrpSpPr>
                <p:grpSpPr>
                  <a:xfrm>
                    <a:off x="8510442" y="2238687"/>
                    <a:ext cx="1558511" cy="924946"/>
                    <a:chOff x="8300582" y="5293840"/>
                    <a:chExt cx="1558511" cy="924946"/>
                  </a:xfrm>
                </p:grpSpPr>
                <p:sp>
                  <p:nvSpPr>
                    <p:cNvPr id="244" name="Google Shape;244;p17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45" name="Google Shape;245;p17"/>
                    <p:cNvCxnSpPr>
                      <a:stCxn id="244" idx="3"/>
                      <a:endCxn id="242" idx="0"/>
                    </p:cNvCxnSpPr>
                    <p:nvPr/>
                  </p:nvCxnSpPr>
                  <p:spPr>
                    <a:xfrm flipH="1">
                      <a:off x="8300582" y="5555786"/>
                      <a:ext cx="1377900" cy="663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246" name="Google Shape;246;p17"/>
                <p:cNvSpPr/>
                <p:nvPr/>
              </p:nvSpPr>
              <p:spPr>
                <a:xfrm>
                  <a:off x="8727377" y="2934393"/>
                  <a:ext cx="148227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Rectangle</a:t>
                  </a:r>
                  <a:endParaRPr/>
                </a:p>
              </p:txBody>
            </p:sp>
            <p:cxnSp>
              <p:nvCxnSpPr>
                <p:cNvPr id="247" name="Google Shape;247;p17"/>
                <p:cNvCxnSpPr>
                  <a:stCxn id="246" idx="0"/>
                  <a:endCxn id="244" idx="3"/>
                </p:cNvCxnSpPr>
                <p:nvPr/>
              </p:nvCxnSpPr>
              <p:spPr>
                <a:xfrm rot="10800000">
                  <a:off x="9468517" y="2271393"/>
                  <a:ext cx="0" cy="66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48" name="Google Shape;248;p17"/>
              <p:cNvSpPr/>
              <p:nvPr/>
            </p:nvSpPr>
            <p:spPr>
              <a:xfrm>
                <a:off x="9791095" y="3737361"/>
                <a:ext cx="148227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Triangle</a:t>
                </a:r>
                <a:endParaRPr/>
              </a:p>
            </p:txBody>
          </p:sp>
          <p:cxnSp>
            <p:nvCxnSpPr>
              <p:cNvPr id="249" name="Google Shape;249;p17"/>
              <p:cNvCxnSpPr>
                <a:stCxn id="248" idx="0"/>
                <a:endCxn id="244" idx="3"/>
              </p:cNvCxnSpPr>
              <p:nvPr/>
            </p:nvCxnSpPr>
            <p:spPr>
              <a:xfrm rot="10800000">
                <a:off x="8969535" y="3074361"/>
                <a:ext cx="15627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50" name="Google Shape;250;p17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draw();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Abstract classes </a:t>
            </a:r>
            <a:endParaRPr/>
          </a:p>
        </p:txBody>
      </p:sp>
      <p:sp>
        <p:nvSpPr>
          <p:cNvPr id="256" name="Google Shape;25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838200" y="1339403"/>
            <a:ext cx="952929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Sole purpose of abstract class is to be a base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Place common attributes and functions in abstract base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Implementation is Incomplete for some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Derived classes should fill in "missing pieces“ according to their type.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b="1" lang="en-US">
                <a:solidFill>
                  <a:srgbClr val="FFC000"/>
                </a:solidFill>
              </a:rPr>
              <a:t>Cannot create objects (dynamic or static) of abstract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Compiler will show error message, if create object of abstract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However, can create pointers and references of abstract classes.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Abstract class pointers are still useful for polymorphism.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 can still make pointer arrays of abstract base classes to store different type of derived objects.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0630522" y="1690688"/>
            <a:ext cx="1104278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0630523" y="2726476"/>
            <a:ext cx="1104277" cy="57954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10630522" y="3733744"/>
            <a:ext cx="1104278" cy="57954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Abstract classes </a:t>
            </a:r>
            <a:endParaRPr/>
          </a:p>
        </p:txBody>
      </p:sp>
      <p:sp>
        <p:nvSpPr>
          <p:cNvPr id="267" name="Google Shape;2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268" name="Google Shape;26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838199" y="1339403"/>
            <a:ext cx="9820527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make a class abstract?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one or more "pure" virtual functions in the class.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Declare function with initializer of 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virtual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void draw()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 0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Pure virtual functions</a:t>
            </a:r>
            <a:r>
              <a:rPr lang="en-US"/>
              <a:t>, have no implementation, just add prototype in base class.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>
                <a:solidFill>
                  <a:srgbClr val="0070C0"/>
                </a:solidFill>
              </a:rPr>
              <a:t>Must be overridden in derived classes according to their type.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Char char="•"/>
            </a:pPr>
            <a:r>
              <a:rPr b="1" lang="en-US">
                <a:solidFill>
                  <a:srgbClr val="FFC000"/>
                </a:solidFill>
              </a:rPr>
              <a:t>If a derive class do not override a pure virtual function, it also becomes an abstract class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Normal virtual functions have implementations, overriding is optional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Abstract classes can still have data and concrete functions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Just required to have one or more pure virtual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Must add virtual destructor in abstract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Abstract classes can have constructors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8456527" y="774169"/>
            <a:ext cx="3490472" cy="1833038"/>
            <a:chOff x="7619990" y="1717866"/>
            <a:chExt cx="4234026" cy="2130010"/>
          </a:xfrm>
        </p:grpSpPr>
        <p:grpSp>
          <p:nvGrpSpPr>
            <p:cNvPr id="271" name="Google Shape;271;p19"/>
            <p:cNvGrpSpPr/>
            <p:nvPr/>
          </p:nvGrpSpPr>
          <p:grpSpPr>
            <a:xfrm>
              <a:off x="7619990" y="1717866"/>
              <a:ext cx="4234026" cy="2130010"/>
              <a:chOff x="7039348" y="2186901"/>
              <a:chExt cx="4234026" cy="2130010"/>
            </a:xfrm>
          </p:grpSpPr>
          <p:grpSp>
            <p:nvGrpSpPr>
              <p:cNvPr id="272" name="Google Shape;272;p19"/>
              <p:cNvGrpSpPr/>
              <p:nvPr/>
            </p:nvGrpSpPr>
            <p:grpSpPr>
              <a:xfrm>
                <a:off x="7039348" y="2186901"/>
                <a:ext cx="2671321" cy="2130010"/>
                <a:chOff x="7538335" y="1383933"/>
                <a:chExt cx="2671321" cy="2130010"/>
              </a:xfrm>
            </p:grpSpPr>
            <p:grpSp>
              <p:nvGrpSpPr>
                <p:cNvPr id="273" name="Google Shape;273;p19"/>
                <p:cNvGrpSpPr/>
                <p:nvPr/>
              </p:nvGrpSpPr>
              <p:grpSpPr>
                <a:xfrm>
                  <a:off x="7538335" y="1383933"/>
                  <a:ext cx="2482319" cy="2130010"/>
                  <a:chOff x="7958161" y="1613180"/>
                  <a:chExt cx="2482319" cy="2130010"/>
                </a:xfrm>
              </p:grpSpPr>
              <p:grpSp>
                <p:nvGrpSpPr>
                  <p:cNvPr id="274" name="Google Shape;274;p19"/>
                  <p:cNvGrpSpPr/>
                  <p:nvPr/>
                </p:nvGrpSpPr>
                <p:grpSpPr>
                  <a:xfrm>
                    <a:off x="7958161" y="1613180"/>
                    <a:ext cx="2482319" cy="2130010"/>
                    <a:chOff x="8987663" y="1530609"/>
                    <a:chExt cx="3097710" cy="2130010"/>
                  </a:xfrm>
                </p:grpSpPr>
                <p:sp>
                  <p:nvSpPr>
                    <p:cNvPr id="275" name="Google Shape;275;p19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</a:t>
                      </a:r>
                      <a:endParaRPr/>
                    </a:p>
                  </p:txBody>
                </p:sp>
                <p:sp>
                  <p:nvSpPr>
                    <p:cNvPr id="276" name="Google Shape;276;p19"/>
                    <p:cNvSpPr/>
                    <p:nvPr/>
                  </p:nvSpPr>
                  <p:spPr>
                    <a:xfrm>
                      <a:off x="8987663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/>
                    </a:p>
                  </p:txBody>
                </p:sp>
              </p:grpSp>
              <p:grpSp>
                <p:nvGrpSpPr>
                  <p:cNvPr id="277" name="Google Shape;277;p19"/>
                  <p:cNvGrpSpPr/>
                  <p:nvPr/>
                </p:nvGrpSpPr>
                <p:grpSpPr>
                  <a:xfrm>
                    <a:off x="8510442" y="2238687"/>
                    <a:ext cx="1558511" cy="924946"/>
                    <a:chOff x="8300582" y="5293840"/>
                    <a:chExt cx="1558511" cy="924946"/>
                  </a:xfrm>
                </p:grpSpPr>
                <p:sp>
                  <p:nvSpPr>
                    <p:cNvPr id="278" name="Google Shape;278;p19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279" name="Google Shape;279;p19"/>
                    <p:cNvCxnSpPr>
                      <a:stCxn id="278" idx="3"/>
                      <a:endCxn id="276" idx="0"/>
                    </p:cNvCxnSpPr>
                    <p:nvPr/>
                  </p:nvCxnSpPr>
                  <p:spPr>
                    <a:xfrm flipH="1">
                      <a:off x="8300582" y="5555786"/>
                      <a:ext cx="1377900" cy="663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280" name="Google Shape;280;p19"/>
                <p:cNvSpPr/>
                <p:nvPr/>
              </p:nvSpPr>
              <p:spPr>
                <a:xfrm>
                  <a:off x="8727377" y="2934393"/>
                  <a:ext cx="148227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Rectangle</a:t>
                  </a:r>
                  <a:endParaRPr/>
                </a:p>
              </p:txBody>
            </p:sp>
            <p:cxnSp>
              <p:nvCxnSpPr>
                <p:cNvPr id="281" name="Google Shape;281;p19"/>
                <p:cNvCxnSpPr>
                  <a:stCxn id="280" idx="0"/>
                  <a:endCxn id="278" idx="3"/>
                </p:cNvCxnSpPr>
                <p:nvPr/>
              </p:nvCxnSpPr>
              <p:spPr>
                <a:xfrm rot="10800000">
                  <a:off x="9468517" y="2271393"/>
                  <a:ext cx="0" cy="66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2" name="Google Shape;282;p19"/>
              <p:cNvSpPr/>
              <p:nvPr/>
            </p:nvSpPr>
            <p:spPr>
              <a:xfrm>
                <a:off x="9791095" y="3737361"/>
                <a:ext cx="148227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Triangle</a:t>
                </a:r>
                <a:endParaRPr/>
              </a:p>
            </p:txBody>
          </p:sp>
          <p:cxnSp>
            <p:nvCxnSpPr>
              <p:cNvPr id="283" name="Google Shape;283;p19"/>
              <p:cNvCxnSpPr>
                <a:stCxn id="282" idx="0"/>
                <a:endCxn id="278" idx="3"/>
              </p:cNvCxnSpPr>
              <p:nvPr/>
            </p:nvCxnSpPr>
            <p:spPr>
              <a:xfrm rot="10800000">
                <a:off x="8969535" y="3074361"/>
                <a:ext cx="15627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84" name="Google Shape;284;p19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draw();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Abstract classes </a:t>
            </a:r>
            <a:endParaRPr/>
          </a:p>
        </p:txBody>
      </p:sp>
      <p:sp>
        <p:nvSpPr>
          <p:cNvPr id="290" name="Google Shape;2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291" name="Google Shape;2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0"/>
          <p:cNvSpPr txBox="1"/>
          <p:nvPr>
            <p:ph idx="1" type="body"/>
          </p:nvPr>
        </p:nvSpPr>
        <p:spPr>
          <a:xfrm>
            <a:off x="838200" y="1339403"/>
            <a:ext cx="10880646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Make abstract classes by adding pure virtual functions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Must be overridden by derived classes.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Shape{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Point 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Shape(int x=0, int y=0) :p(x,y){}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draw()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Pure virtual function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Vehicle{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drive()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 Pure virtual function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Animal{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speak()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 Pure virtual function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3" name="Google Shape;293;p20"/>
          <p:cNvGrpSpPr/>
          <p:nvPr/>
        </p:nvGrpSpPr>
        <p:grpSpPr>
          <a:xfrm>
            <a:off x="7573850" y="2845465"/>
            <a:ext cx="3144736" cy="1730388"/>
            <a:chOff x="1155934" y="2487678"/>
            <a:chExt cx="3467546" cy="2119010"/>
          </a:xfrm>
        </p:grpSpPr>
        <p:grpSp>
          <p:nvGrpSpPr>
            <p:cNvPr id="294" name="Google Shape;294;p20"/>
            <p:cNvGrpSpPr/>
            <p:nvPr/>
          </p:nvGrpSpPr>
          <p:grpSpPr>
            <a:xfrm>
              <a:off x="1155934" y="2487678"/>
              <a:ext cx="3467546" cy="2119010"/>
              <a:chOff x="8150530" y="2681836"/>
              <a:chExt cx="3467546" cy="2119010"/>
            </a:xfrm>
          </p:grpSpPr>
          <p:grpSp>
            <p:nvGrpSpPr>
              <p:cNvPr id="295" name="Google Shape;295;p20"/>
              <p:cNvGrpSpPr/>
              <p:nvPr/>
            </p:nvGrpSpPr>
            <p:grpSpPr>
              <a:xfrm>
                <a:off x="8702667" y="2681836"/>
                <a:ext cx="2915409" cy="2119010"/>
                <a:chOff x="6967763" y="1394933"/>
                <a:chExt cx="2915409" cy="2119010"/>
              </a:xfrm>
            </p:grpSpPr>
            <p:grpSp>
              <p:nvGrpSpPr>
                <p:cNvPr id="296" name="Google Shape;296;p20"/>
                <p:cNvGrpSpPr/>
                <p:nvPr/>
              </p:nvGrpSpPr>
              <p:grpSpPr>
                <a:xfrm>
                  <a:off x="6967763" y="1394933"/>
                  <a:ext cx="1713486" cy="2119010"/>
                  <a:chOff x="7387589" y="1624180"/>
                  <a:chExt cx="1713486" cy="2119010"/>
                </a:xfrm>
              </p:grpSpPr>
              <p:grpSp>
                <p:nvGrpSpPr>
                  <p:cNvPr id="297" name="Google Shape;297;p20"/>
                  <p:cNvGrpSpPr/>
                  <p:nvPr/>
                </p:nvGrpSpPr>
                <p:grpSpPr>
                  <a:xfrm>
                    <a:off x="7955301" y="1624180"/>
                    <a:ext cx="1145774" cy="2119010"/>
                    <a:chOff x="8984098" y="1541609"/>
                    <a:chExt cx="1429823" cy="2119010"/>
                  </a:xfrm>
                </p:grpSpPr>
                <p:sp>
                  <p:nvSpPr>
                    <p:cNvPr id="298" name="Google Shape;298;p20"/>
                    <p:cNvSpPr/>
                    <p:nvPr/>
                  </p:nvSpPr>
                  <p:spPr>
                    <a:xfrm>
                      <a:off x="8984098" y="1541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cap="flat" cmpd="sng" w="12700">
                      <a:solidFill>
                        <a:srgbClr val="BA8C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</a:t>
                      </a:r>
                      <a:endParaRPr/>
                    </a:p>
                  </p:txBody>
                </p:sp>
                <p:sp>
                  <p:nvSpPr>
                    <p:cNvPr id="299" name="Google Shape;299;p20"/>
                    <p:cNvSpPr/>
                    <p:nvPr/>
                  </p:nvSpPr>
                  <p:spPr>
                    <a:xfrm>
                      <a:off x="9035879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cap="flat" cmpd="sng" w="12700">
                      <a:solidFill>
                        <a:srgbClr val="AC5B2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/>
                    </a:p>
                  </p:txBody>
                </p:sp>
              </p:grpSp>
              <p:grpSp>
                <p:nvGrpSpPr>
                  <p:cNvPr id="300" name="Google Shape;300;p20"/>
                  <p:cNvGrpSpPr/>
                  <p:nvPr/>
                </p:nvGrpSpPr>
                <p:grpSpPr>
                  <a:xfrm>
                    <a:off x="7387589" y="2226389"/>
                    <a:ext cx="1362839" cy="937120"/>
                    <a:chOff x="7177729" y="5281542"/>
                    <a:chExt cx="1362839" cy="937120"/>
                  </a:xfrm>
                </p:grpSpPr>
                <p:sp>
                  <p:nvSpPr>
                    <p:cNvPr id="301" name="Google Shape;301;p20"/>
                    <p:cNvSpPr/>
                    <p:nvPr/>
                  </p:nvSpPr>
                  <p:spPr>
                    <a:xfrm>
                      <a:off x="8142891" y="5281542"/>
                      <a:ext cx="397677" cy="21622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02" name="Google Shape;302;p20"/>
                    <p:cNvCxnSpPr>
                      <a:stCxn id="301" idx="3"/>
                      <a:endCxn id="303" idx="0"/>
                    </p:cNvCxnSpPr>
                    <p:nvPr/>
                  </p:nvCxnSpPr>
                  <p:spPr>
                    <a:xfrm flipH="1">
                      <a:off x="7177729" y="5497762"/>
                      <a:ext cx="1164000" cy="7209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304" name="Google Shape;304;p20"/>
                <p:cNvSpPr/>
                <p:nvPr/>
              </p:nvSpPr>
              <p:spPr>
                <a:xfrm>
                  <a:off x="8778894" y="2934393"/>
                  <a:ext cx="1104278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Plane</a:t>
                  </a:r>
                  <a:endParaRPr/>
                </a:p>
              </p:txBody>
            </p:sp>
            <p:cxnSp>
              <p:nvCxnSpPr>
                <p:cNvPr id="305" name="Google Shape;305;p20"/>
                <p:cNvCxnSpPr>
                  <a:stCxn id="304" idx="0"/>
                  <a:endCxn id="301" idx="3"/>
                </p:cNvCxnSpPr>
                <p:nvPr/>
              </p:nvCxnSpPr>
              <p:spPr>
                <a:xfrm rot="10800000">
                  <a:off x="8131633" y="2213493"/>
                  <a:ext cx="1199400" cy="720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03" name="Google Shape;303;p20"/>
              <p:cNvSpPr/>
              <p:nvPr/>
            </p:nvSpPr>
            <p:spPr>
              <a:xfrm>
                <a:off x="8150530" y="4221295"/>
                <a:ext cx="110427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Ship</a:t>
                </a:r>
                <a:endParaRPr/>
              </a:p>
            </p:txBody>
          </p:sp>
          <p:cxnSp>
            <p:nvCxnSpPr>
              <p:cNvPr id="306" name="Google Shape;306;p20"/>
              <p:cNvCxnSpPr>
                <a:stCxn id="301" idx="3"/>
                <a:endCxn id="299" idx="0"/>
              </p:cNvCxnSpPr>
              <p:nvPr/>
            </p:nvCxnSpPr>
            <p:spPr>
              <a:xfrm flipH="1">
                <a:off x="9863967" y="3500265"/>
                <a:ext cx="2700" cy="7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07" name="Google Shape;307;p20"/>
            <p:cNvSpPr/>
            <p:nvPr/>
          </p:nvSpPr>
          <p:spPr>
            <a:xfrm>
              <a:off x="3444214" y="2712541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drive();</a:t>
              </a:r>
              <a:endParaRPr/>
            </a:p>
          </p:txBody>
        </p:sp>
      </p:grpSp>
      <p:grpSp>
        <p:nvGrpSpPr>
          <p:cNvPr id="308" name="Google Shape;308;p20"/>
          <p:cNvGrpSpPr/>
          <p:nvPr/>
        </p:nvGrpSpPr>
        <p:grpSpPr>
          <a:xfrm>
            <a:off x="7598828" y="4733490"/>
            <a:ext cx="2898236" cy="1724733"/>
            <a:chOff x="7836399" y="1717866"/>
            <a:chExt cx="3282001" cy="2148174"/>
          </a:xfrm>
        </p:grpSpPr>
        <p:grpSp>
          <p:nvGrpSpPr>
            <p:cNvPr id="309" name="Google Shape;309;p20"/>
            <p:cNvGrpSpPr/>
            <p:nvPr/>
          </p:nvGrpSpPr>
          <p:grpSpPr>
            <a:xfrm>
              <a:off x="7836399" y="1717866"/>
              <a:ext cx="3282001" cy="2148174"/>
              <a:chOff x="7255757" y="2186901"/>
              <a:chExt cx="3282001" cy="2148174"/>
            </a:xfrm>
          </p:grpSpPr>
          <p:grpSp>
            <p:nvGrpSpPr>
              <p:cNvPr id="310" name="Google Shape;310;p20"/>
              <p:cNvGrpSpPr/>
              <p:nvPr/>
            </p:nvGrpSpPr>
            <p:grpSpPr>
              <a:xfrm>
                <a:off x="7255757" y="2186901"/>
                <a:ext cx="2265911" cy="2148174"/>
                <a:chOff x="7754744" y="1383933"/>
                <a:chExt cx="2265911" cy="2148174"/>
              </a:xfrm>
            </p:grpSpPr>
            <p:grpSp>
              <p:nvGrpSpPr>
                <p:cNvPr id="311" name="Google Shape;311;p20"/>
                <p:cNvGrpSpPr/>
                <p:nvPr/>
              </p:nvGrpSpPr>
              <p:grpSpPr>
                <a:xfrm>
                  <a:off x="7754744" y="1383933"/>
                  <a:ext cx="2265911" cy="2148174"/>
                  <a:chOff x="8174570" y="1613180"/>
                  <a:chExt cx="2265911" cy="2148174"/>
                </a:xfrm>
              </p:grpSpPr>
              <p:grpSp>
                <p:nvGrpSpPr>
                  <p:cNvPr id="312" name="Google Shape;312;p20"/>
                  <p:cNvGrpSpPr/>
                  <p:nvPr/>
                </p:nvGrpSpPr>
                <p:grpSpPr>
                  <a:xfrm>
                    <a:off x="8174570" y="1613180"/>
                    <a:ext cx="2265911" cy="2148174"/>
                    <a:chOff x="9257721" y="1530609"/>
                    <a:chExt cx="2827652" cy="2148174"/>
                  </a:xfrm>
                </p:grpSpPr>
                <p:sp>
                  <p:nvSpPr>
                    <p:cNvPr id="313" name="Google Shape;313;p20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cap="flat" cmpd="sng" w="12700">
                      <a:solidFill>
                        <a:srgbClr val="787878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Animal</a:t>
                      </a:r>
                      <a:endParaRPr/>
                    </a:p>
                  </p:txBody>
                </p:sp>
                <p:sp>
                  <p:nvSpPr>
                    <p:cNvPr id="314" name="Google Shape;314;p20"/>
                    <p:cNvSpPr/>
                    <p:nvPr/>
                  </p:nvSpPr>
                  <p:spPr>
                    <a:xfrm>
                      <a:off x="9257721" y="3099234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cap="flat" cmpd="sng" w="12700">
                      <a:solidFill>
                        <a:srgbClr val="31538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Snake</a:t>
                      </a:r>
                      <a:endParaRPr/>
                    </a:p>
                  </p:txBody>
                </p:sp>
              </p:grpSp>
              <p:grpSp>
                <p:nvGrpSpPr>
                  <p:cNvPr id="315" name="Google Shape;315;p20"/>
                  <p:cNvGrpSpPr/>
                  <p:nvPr/>
                </p:nvGrpSpPr>
                <p:grpSpPr>
                  <a:xfrm>
                    <a:off x="8726742" y="2238687"/>
                    <a:ext cx="1342211" cy="943246"/>
                    <a:chOff x="8516882" y="5293840"/>
                    <a:chExt cx="1342211" cy="943246"/>
                  </a:xfrm>
                </p:grpSpPr>
                <p:sp>
                  <p:nvSpPr>
                    <p:cNvPr id="316" name="Google Shape;316;p20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17" name="Google Shape;317;p20"/>
                    <p:cNvCxnSpPr>
                      <a:stCxn id="316" idx="3"/>
                      <a:endCxn id="314" idx="0"/>
                    </p:cNvCxnSpPr>
                    <p:nvPr/>
                  </p:nvCxnSpPr>
                  <p:spPr>
                    <a:xfrm flipH="1">
                      <a:off x="8516882" y="5555786"/>
                      <a:ext cx="1161600" cy="681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318" name="Google Shape;318;p20"/>
                <p:cNvSpPr/>
                <p:nvPr/>
              </p:nvSpPr>
              <p:spPr>
                <a:xfrm>
                  <a:off x="8947162" y="2952522"/>
                  <a:ext cx="1034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Lion</a:t>
                  </a:r>
                  <a:endParaRPr/>
                </a:p>
              </p:txBody>
            </p:sp>
            <p:cxnSp>
              <p:nvCxnSpPr>
                <p:cNvPr id="319" name="Google Shape;319;p20"/>
                <p:cNvCxnSpPr>
                  <a:stCxn id="318" idx="0"/>
                  <a:endCxn id="316" idx="3"/>
                </p:cNvCxnSpPr>
                <p:nvPr/>
              </p:nvCxnSpPr>
              <p:spPr>
                <a:xfrm flipH="1" rot="10800000">
                  <a:off x="9464181" y="2271522"/>
                  <a:ext cx="4200" cy="681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20" name="Google Shape;320;p20"/>
              <p:cNvSpPr/>
              <p:nvPr/>
            </p:nvSpPr>
            <p:spPr>
              <a:xfrm>
                <a:off x="9570352" y="3737362"/>
                <a:ext cx="967406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Dog</a:t>
                </a:r>
                <a:endParaRPr/>
              </a:p>
            </p:txBody>
          </p:sp>
          <p:cxnSp>
            <p:nvCxnSpPr>
              <p:cNvPr id="321" name="Google Shape;321;p20"/>
              <p:cNvCxnSpPr>
                <a:stCxn id="320" idx="0"/>
                <a:endCxn id="316" idx="3"/>
              </p:cNvCxnSpPr>
              <p:nvPr/>
            </p:nvCxnSpPr>
            <p:spPr>
              <a:xfrm rot="10800000">
                <a:off x="8969555" y="3074362"/>
                <a:ext cx="10845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22" name="Google Shape;322;p20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speak();</a:t>
              </a:r>
              <a:endParaRPr/>
            </a:p>
          </p:txBody>
        </p:sp>
      </p:grpSp>
      <p:grpSp>
        <p:nvGrpSpPr>
          <p:cNvPr id="323" name="Google Shape;323;p20"/>
          <p:cNvGrpSpPr/>
          <p:nvPr/>
        </p:nvGrpSpPr>
        <p:grpSpPr>
          <a:xfrm>
            <a:off x="7555006" y="860861"/>
            <a:ext cx="3490472" cy="1833038"/>
            <a:chOff x="7619990" y="1717866"/>
            <a:chExt cx="4234026" cy="2130010"/>
          </a:xfrm>
        </p:grpSpPr>
        <p:grpSp>
          <p:nvGrpSpPr>
            <p:cNvPr id="324" name="Google Shape;324;p20"/>
            <p:cNvGrpSpPr/>
            <p:nvPr/>
          </p:nvGrpSpPr>
          <p:grpSpPr>
            <a:xfrm>
              <a:off x="7619990" y="1717866"/>
              <a:ext cx="4234026" cy="2130010"/>
              <a:chOff x="7039348" y="2186901"/>
              <a:chExt cx="4234026" cy="2130010"/>
            </a:xfrm>
          </p:grpSpPr>
          <p:grpSp>
            <p:nvGrpSpPr>
              <p:cNvPr id="325" name="Google Shape;325;p20"/>
              <p:cNvGrpSpPr/>
              <p:nvPr/>
            </p:nvGrpSpPr>
            <p:grpSpPr>
              <a:xfrm>
                <a:off x="7039348" y="2186901"/>
                <a:ext cx="2671321" cy="2130010"/>
                <a:chOff x="7538335" y="1383933"/>
                <a:chExt cx="2671321" cy="2130010"/>
              </a:xfrm>
            </p:grpSpPr>
            <p:grpSp>
              <p:nvGrpSpPr>
                <p:cNvPr id="326" name="Google Shape;326;p20"/>
                <p:cNvGrpSpPr/>
                <p:nvPr/>
              </p:nvGrpSpPr>
              <p:grpSpPr>
                <a:xfrm>
                  <a:off x="7538335" y="1383933"/>
                  <a:ext cx="2482319" cy="2130010"/>
                  <a:chOff x="7958161" y="1613180"/>
                  <a:chExt cx="2482319" cy="2130010"/>
                </a:xfrm>
              </p:grpSpPr>
              <p:grpSp>
                <p:nvGrpSpPr>
                  <p:cNvPr id="327" name="Google Shape;327;p20"/>
                  <p:cNvGrpSpPr/>
                  <p:nvPr/>
                </p:nvGrpSpPr>
                <p:grpSpPr>
                  <a:xfrm>
                    <a:off x="7958161" y="1613180"/>
                    <a:ext cx="2482319" cy="2130010"/>
                    <a:chOff x="8987663" y="1530609"/>
                    <a:chExt cx="3097710" cy="2130010"/>
                  </a:xfrm>
                </p:grpSpPr>
                <p:sp>
                  <p:nvSpPr>
                    <p:cNvPr id="328" name="Google Shape;328;p20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</a:t>
                      </a:r>
                      <a:endParaRPr/>
                    </a:p>
                  </p:txBody>
                </p:sp>
                <p:sp>
                  <p:nvSpPr>
                    <p:cNvPr id="329" name="Google Shape;329;p20"/>
                    <p:cNvSpPr/>
                    <p:nvPr/>
                  </p:nvSpPr>
                  <p:spPr>
                    <a:xfrm>
                      <a:off x="8987663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/>
                    </a:p>
                  </p:txBody>
                </p:sp>
              </p:grpSp>
              <p:grpSp>
                <p:nvGrpSpPr>
                  <p:cNvPr id="330" name="Google Shape;330;p20"/>
                  <p:cNvGrpSpPr/>
                  <p:nvPr/>
                </p:nvGrpSpPr>
                <p:grpSpPr>
                  <a:xfrm>
                    <a:off x="8510442" y="2238687"/>
                    <a:ext cx="1558511" cy="924946"/>
                    <a:chOff x="8300582" y="5293840"/>
                    <a:chExt cx="1558511" cy="924946"/>
                  </a:xfrm>
                </p:grpSpPr>
                <p:sp>
                  <p:nvSpPr>
                    <p:cNvPr id="331" name="Google Shape;331;p20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32" name="Google Shape;332;p20"/>
                    <p:cNvCxnSpPr>
                      <a:stCxn id="331" idx="3"/>
                      <a:endCxn id="329" idx="0"/>
                    </p:cNvCxnSpPr>
                    <p:nvPr/>
                  </p:nvCxnSpPr>
                  <p:spPr>
                    <a:xfrm flipH="1">
                      <a:off x="8300582" y="5555786"/>
                      <a:ext cx="1377900" cy="663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333" name="Google Shape;333;p20"/>
                <p:cNvSpPr/>
                <p:nvPr/>
              </p:nvSpPr>
              <p:spPr>
                <a:xfrm>
                  <a:off x="8727377" y="2934393"/>
                  <a:ext cx="148227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Rectangle</a:t>
                  </a:r>
                  <a:endParaRPr/>
                </a:p>
              </p:txBody>
            </p:sp>
            <p:cxnSp>
              <p:nvCxnSpPr>
                <p:cNvPr id="334" name="Google Shape;334;p20"/>
                <p:cNvCxnSpPr>
                  <a:stCxn id="333" idx="0"/>
                  <a:endCxn id="331" idx="3"/>
                </p:cNvCxnSpPr>
                <p:nvPr/>
              </p:nvCxnSpPr>
              <p:spPr>
                <a:xfrm rot="10800000">
                  <a:off x="9468517" y="2271393"/>
                  <a:ext cx="0" cy="66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35" name="Google Shape;335;p20"/>
              <p:cNvSpPr/>
              <p:nvPr/>
            </p:nvSpPr>
            <p:spPr>
              <a:xfrm>
                <a:off x="9791095" y="3737361"/>
                <a:ext cx="148227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Triangle</a:t>
                </a:r>
                <a:endParaRPr/>
              </a:p>
            </p:txBody>
          </p:sp>
          <p:cxnSp>
            <p:nvCxnSpPr>
              <p:cNvPr id="336" name="Google Shape;336;p20"/>
              <p:cNvCxnSpPr>
                <a:stCxn id="335" idx="0"/>
                <a:endCxn id="331" idx="3"/>
              </p:cNvCxnSpPr>
              <p:nvPr/>
            </p:nvCxnSpPr>
            <p:spPr>
              <a:xfrm rot="10800000">
                <a:off x="8969535" y="3074361"/>
                <a:ext cx="15627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37" name="Google Shape;337;p20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draw();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Abstract classes </a:t>
            </a:r>
            <a:endParaRPr/>
          </a:p>
        </p:txBody>
      </p:sp>
      <p:sp>
        <p:nvSpPr>
          <p:cNvPr id="343" name="Google Shape;34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5/26/2021</a:t>
            </a:r>
            <a:endParaRPr/>
          </a:p>
        </p:txBody>
      </p:sp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838200" y="1339403"/>
            <a:ext cx="10880646" cy="52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 system will not allow us to make objects of Abstract class.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 class pointers are still useful for polymorphism.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Shape * s = new Shape(3, 2);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Error: cannot create object of abstract class.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Can still point to derived class objects.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Shape * s2 = new Circle(3, 2, 5.5);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s2-&gt;draw();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Draw a circle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Shape * s3 = new Rectangle(3, 2, 5.5, 6);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s3-&gt;draw();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Draw a Rectangle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Animal * a = new Animal;</a:t>
            </a:r>
            <a:endParaRPr sz="19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Error: cannot create object of abstract class.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Animal * a2 = new Lion;</a:t>
            </a:r>
            <a:endParaRPr sz="19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a2-&gt;speak();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Lion Roars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Vehicle * v = new Vehicle;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Error: cannot create object of abstract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/>
              <a:t>}</a:t>
            </a:r>
            <a:endParaRPr/>
          </a:p>
        </p:txBody>
      </p:sp>
      <p:grpSp>
        <p:nvGrpSpPr>
          <p:cNvPr id="346" name="Google Shape;346;p21"/>
          <p:cNvGrpSpPr/>
          <p:nvPr/>
        </p:nvGrpSpPr>
        <p:grpSpPr>
          <a:xfrm>
            <a:off x="7573850" y="2845465"/>
            <a:ext cx="3144736" cy="1730388"/>
            <a:chOff x="1155934" y="2487678"/>
            <a:chExt cx="3467546" cy="2119010"/>
          </a:xfrm>
        </p:grpSpPr>
        <p:grpSp>
          <p:nvGrpSpPr>
            <p:cNvPr id="347" name="Google Shape;347;p21"/>
            <p:cNvGrpSpPr/>
            <p:nvPr/>
          </p:nvGrpSpPr>
          <p:grpSpPr>
            <a:xfrm>
              <a:off x="1155934" y="2487678"/>
              <a:ext cx="3467546" cy="2119010"/>
              <a:chOff x="8150530" y="2681836"/>
              <a:chExt cx="3467546" cy="2119010"/>
            </a:xfrm>
          </p:grpSpPr>
          <p:grpSp>
            <p:nvGrpSpPr>
              <p:cNvPr id="348" name="Google Shape;348;p21"/>
              <p:cNvGrpSpPr/>
              <p:nvPr/>
            </p:nvGrpSpPr>
            <p:grpSpPr>
              <a:xfrm>
                <a:off x="8702667" y="2681836"/>
                <a:ext cx="2915409" cy="2119010"/>
                <a:chOff x="6967763" y="1394933"/>
                <a:chExt cx="2915409" cy="2119010"/>
              </a:xfrm>
            </p:grpSpPr>
            <p:grpSp>
              <p:nvGrpSpPr>
                <p:cNvPr id="349" name="Google Shape;349;p21"/>
                <p:cNvGrpSpPr/>
                <p:nvPr/>
              </p:nvGrpSpPr>
              <p:grpSpPr>
                <a:xfrm>
                  <a:off x="6967763" y="1394933"/>
                  <a:ext cx="1713486" cy="2119010"/>
                  <a:chOff x="7387589" y="1624180"/>
                  <a:chExt cx="1713486" cy="2119010"/>
                </a:xfrm>
              </p:grpSpPr>
              <p:grpSp>
                <p:nvGrpSpPr>
                  <p:cNvPr id="350" name="Google Shape;350;p21"/>
                  <p:cNvGrpSpPr/>
                  <p:nvPr/>
                </p:nvGrpSpPr>
                <p:grpSpPr>
                  <a:xfrm>
                    <a:off x="7955301" y="1624180"/>
                    <a:ext cx="1145774" cy="2119010"/>
                    <a:chOff x="8984098" y="1541609"/>
                    <a:chExt cx="1429823" cy="2119010"/>
                  </a:xfrm>
                </p:grpSpPr>
                <p:sp>
                  <p:nvSpPr>
                    <p:cNvPr id="351" name="Google Shape;351;p21"/>
                    <p:cNvSpPr/>
                    <p:nvPr/>
                  </p:nvSpPr>
                  <p:spPr>
                    <a:xfrm>
                      <a:off x="8984098" y="1541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cap="flat" cmpd="sng" w="12700">
                      <a:solidFill>
                        <a:srgbClr val="BA8C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</a:t>
                      </a:r>
                      <a:endParaRPr/>
                    </a:p>
                  </p:txBody>
                </p:sp>
                <p:sp>
                  <p:nvSpPr>
                    <p:cNvPr id="352" name="Google Shape;352;p21"/>
                    <p:cNvSpPr/>
                    <p:nvPr/>
                  </p:nvSpPr>
                  <p:spPr>
                    <a:xfrm>
                      <a:off x="9035879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cap="flat" cmpd="sng" w="12700">
                      <a:solidFill>
                        <a:srgbClr val="AC5B2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/>
                    </a:p>
                  </p:txBody>
                </p:sp>
              </p:grpSp>
              <p:grpSp>
                <p:nvGrpSpPr>
                  <p:cNvPr id="353" name="Google Shape;353;p21"/>
                  <p:cNvGrpSpPr/>
                  <p:nvPr/>
                </p:nvGrpSpPr>
                <p:grpSpPr>
                  <a:xfrm>
                    <a:off x="7387589" y="2226389"/>
                    <a:ext cx="1362839" cy="937120"/>
                    <a:chOff x="7177729" y="5281542"/>
                    <a:chExt cx="1362839" cy="937120"/>
                  </a:xfrm>
                </p:grpSpPr>
                <p:sp>
                  <p:nvSpPr>
                    <p:cNvPr id="354" name="Google Shape;354;p21"/>
                    <p:cNvSpPr/>
                    <p:nvPr/>
                  </p:nvSpPr>
                  <p:spPr>
                    <a:xfrm>
                      <a:off x="8142891" y="5281542"/>
                      <a:ext cx="397677" cy="21622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55" name="Google Shape;355;p21"/>
                    <p:cNvCxnSpPr>
                      <a:stCxn id="354" idx="3"/>
                      <a:endCxn id="356" idx="0"/>
                    </p:cNvCxnSpPr>
                    <p:nvPr/>
                  </p:nvCxnSpPr>
                  <p:spPr>
                    <a:xfrm flipH="1">
                      <a:off x="7177729" y="5497762"/>
                      <a:ext cx="1164000" cy="7209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357" name="Google Shape;357;p21"/>
                <p:cNvSpPr/>
                <p:nvPr/>
              </p:nvSpPr>
              <p:spPr>
                <a:xfrm>
                  <a:off x="8778894" y="2934393"/>
                  <a:ext cx="1104278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Plane</a:t>
                  </a:r>
                  <a:endParaRPr/>
                </a:p>
              </p:txBody>
            </p:sp>
            <p:cxnSp>
              <p:nvCxnSpPr>
                <p:cNvPr id="358" name="Google Shape;358;p21"/>
                <p:cNvCxnSpPr>
                  <a:stCxn id="357" idx="0"/>
                  <a:endCxn id="354" idx="3"/>
                </p:cNvCxnSpPr>
                <p:nvPr/>
              </p:nvCxnSpPr>
              <p:spPr>
                <a:xfrm rot="10800000">
                  <a:off x="8131633" y="2213493"/>
                  <a:ext cx="1199400" cy="720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56" name="Google Shape;356;p21"/>
              <p:cNvSpPr/>
              <p:nvPr/>
            </p:nvSpPr>
            <p:spPr>
              <a:xfrm>
                <a:off x="8150530" y="4221295"/>
                <a:ext cx="110427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Ship</a:t>
                </a:r>
                <a:endParaRPr/>
              </a:p>
            </p:txBody>
          </p:sp>
          <p:cxnSp>
            <p:nvCxnSpPr>
              <p:cNvPr id="359" name="Google Shape;359;p21"/>
              <p:cNvCxnSpPr>
                <a:stCxn id="354" idx="3"/>
                <a:endCxn id="352" idx="0"/>
              </p:cNvCxnSpPr>
              <p:nvPr/>
            </p:nvCxnSpPr>
            <p:spPr>
              <a:xfrm flipH="1">
                <a:off x="9863967" y="3500265"/>
                <a:ext cx="2700" cy="7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60" name="Google Shape;360;p21"/>
            <p:cNvSpPr/>
            <p:nvPr/>
          </p:nvSpPr>
          <p:spPr>
            <a:xfrm>
              <a:off x="3444214" y="2712541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drive();</a:t>
              </a:r>
              <a:endParaRPr/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7598828" y="4733490"/>
            <a:ext cx="2898236" cy="1724733"/>
            <a:chOff x="7836399" y="1717866"/>
            <a:chExt cx="3282001" cy="2148174"/>
          </a:xfrm>
        </p:grpSpPr>
        <p:grpSp>
          <p:nvGrpSpPr>
            <p:cNvPr id="362" name="Google Shape;362;p21"/>
            <p:cNvGrpSpPr/>
            <p:nvPr/>
          </p:nvGrpSpPr>
          <p:grpSpPr>
            <a:xfrm>
              <a:off x="7836399" y="1717866"/>
              <a:ext cx="3282001" cy="2148174"/>
              <a:chOff x="7255757" y="2186901"/>
              <a:chExt cx="3282001" cy="2148174"/>
            </a:xfrm>
          </p:grpSpPr>
          <p:grpSp>
            <p:nvGrpSpPr>
              <p:cNvPr id="363" name="Google Shape;363;p21"/>
              <p:cNvGrpSpPr/>
              <p:nvPr/>
            </p:nvGrpSpPr>
            <p:grpSpPr>
              <a:xfrm>
                <a:off x="7255757" y="2186901"/>
                <a:ext cx="2265911" cy="2148174"/>
                <a:chOff x="7754744" y="1383933"/>
                <a:chExt cx="2265911" cy="2148174"/>
              </a:xfrm>
            </p:grpSpPr>
            <p:grpSp>
              <p:nvGrpSpPr>
                <p:cNvPr id="364" name="Google Shape;364;p21"/>
                <p:cNvGrpSpPr/>
                <p:nvPr/>
              </p:nvGrpSpPr>
              <p:grpSpPr>
                <a:xfrm>
                  <a:off x="7754744" y="1383933"/>
                  <a:ext cx="2265911" cy="2148174"/>
                  <a:chOff x="8174570" y="1613180"/>
                  <a:chExt cx="2265911" cy="2148174"/>
                </a:xfrm>
              </p:grpSpPr>
              <p:grpSp>
                <p:nvGrpSpPr>
                  <p:cNvPr id="365" name="Google Shape;365;p21"/>
                  <p:cNvGrpSpPr/>
                  <p:nvPr/>
                </p:nvGrpSpPr>
                <p:grpSpPr>
                  <a:xfrm>
                    <a:off x="8174570" y="1613180"/>
                    <a:ext cx="2265911" cy="2148174"/>
                    <a:chOff x="9257721" y="1530609"/>
                    <a:chExt cx="2827652" cy="2148174"/>
                  </a:xfrm>
                </p:grpSpPr>
                <p:sp>
                  <p:nvSpPr>
                    <p:cNvPr id="366" name="Google Shape;366;p21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cap="flat" cmpd="sng" w="12700">
                      <a:solidFill>
                        <a:srgbClr val="787878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Animal</a:t>
                      </a:r>
                      <a:endParaRPr/>
                    </a:p>
                  </p:txBody>
                </p:sp>
                <p:sp>
                  <p:nvSpPr>
                    <p:cNvPr id="367" name="Google Shape;367;p21"/>
                    <p:cNvSpPr/>
                    <p:nvPr/>
                  </p:nvSpPr>
                  <p:spPr>
                    <a:xfrm>
                      <a:off x="9257721" y="3099234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cap="flat" cmpd="sng" w="12700">
                      <a:solidFill>
                        <a:srgbClr val="31538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Snake</a:t>
                      </a:r>
                      <a:endParaRPr/>
                    </a:p>
                  </p:txBody>
                </p:sp>
              </p:grpSp>
              <p:grpSp>
                <p:nvGrpSpPr>
                  <p:cNvPr id="368" name="Google Shape;368;p21"/>
                  <p:cNvGrpSpPr/>
                  <p:nvPr/>
                </p:nvGrpSpPr>
                <p:grpSpPr>
                  <a:xfrm>
                    <a:off x="8726742" y="2238687"/>
                    <a:ext cx="1342211" cy="943246"/>
                    <a:chOff x="8516882" y="5293840"/>
                    <a:chExt cx="1342211" cy="943246"/>
                  </a:xfrm>
                </p:grpSpPr>
                <p:sp>
                  <p:nvSpPr>
                    <p:cNvPr id="369" name="Google Shape;369;p21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70" name="Google Shape;370;p21"/>
                    <p:cNvCxnSpPr>
                      <a:stCxn id="369" idx="3"/>
                      <a:endCxn id="367" idx="0"/>
                    </p:cNvCxnSpPr>
                    <p:nvPr/>
                  </p:nvCxnSpPr>
                  <p:spPr>
                    <a:xfrm flipH="1">
                      <a:off x="8516882" y="5555786"/>
                      <a:ext cx="1161600" cy="681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371" name="Google Shape;371;p21"/>
                <p:cNvSpPr/>
                <p:nvPr/>
              </p:nvSpPr>
              <p:spPr>
                <a:xfrm>
                  <a:off x="8947162" y="2952522"/>
                  <a:ext cx="1034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Lion</a:t>
                  </a:r>
                  <a:endParaRPr/>
                </a:p>
              </p:txBody>
            </p:sp>
            <p:cxnSp>
              <p:nvCxnSpPr>
                <p:cNvPr id="372" name="Google Shape;372;p21"/>
                <p:cNvCxnSpPr>
                  <a:stCxn id="371" idx="0"/>
                  <a:endCxn id="369" idx="3"/>
                </p:cNvCxnSpPr>
                <p:nvPr/>
              </p:nvCxnSpPr>
              <p:spPr>
                <a:xfrm flipH="1" rot="10800000">
                  <a:off x="9464181" y="2271522"/>
                  <a:ext cx="4200" cy="681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73" name="Google Shape;373;p21"/>
              <p:cNvSpPr/>
              <p:nvPr/>
            </p:nvSpPr>
            <p:spPr>
              <a:xfrm>
                <a:off x="9570352" y="3737362"/>
                <a:ext cx="967406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Dog</a:t>
                </a:r>
                <a:endParaRPr/>
              </a:p>
            </p:txBody>
          </p:sp>
          <p:cxnSp>
            <p:nvCxnSpPr>
              <p:cNvPr id="374" name="Google Shape;374;p21"/>
              <p:cNvCxnSpPr>
                <a:stCxn id="373" idx="0"/>
                <a:endCxn id="369" idx="3"/>
              </p:cNvCxnSpPr>
              <p:nvPr/>
            </p:nvCxnSpPr>
            <p:spPr>
              <a:xfrm rot="10800000">
                <a:off x="8969555" y="3074362"/>
                <a:ext cx="10845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75" name="Google Shape;375;p21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speak();</a:t>
              </a:r>
              <a:endParaRPr/>
            </a:p>
          </p:txBody>
        </p:sp>
      </p:grpSp>
      <p:grpSp>
        <p:nvGrpSpPr>
          <p:cNvPr id="376" name="Google Shape;376;p21"/>
          <p:cNvGrpSpPr/>
          <p:nvPr/>
        </p:nvGrpSpPr>
        <p:grpSpPr>
          <a:xfrm>
            <a:off x="7555006" y="860861"/>
            <a:ext cx="3490472" cy="1833038"/>
            <a:chOff x="7619990" y="1717866"/>
            <a:chExt cx="4234026" cy="2130010"/>
          </a:xfrm>
        </p:grpSpPr>
        <p:grpSp>
          <p:nvGrpSpPr>
            <p:cNvPr id="377" name="Google Shape;377;p21"/>
            <p:cNvGrpSpPr/>
            <p:nvPr/>
          </p:nvGrpSpPr>
          <p:grpSpPr>
            <a:xfrm>
              <a:off x="7619990" y="1717866"/>
              <a:ext cx="4234026" cy="2130010"/>
              <a:chOff x="7039348" y="2186901"/>
              <a:chExt cx="4234026" cy="2130010"/>
            </a:xfrm>
          </p:grpSpPr>
          <p:grpSp>
            <p:nvGrpSpPr>
              <p:cNvPr id="378" name="Google Shape;378;p21"/>
              <p:cNvGrpSpPr/>
              <p:nvPr/>
            </p:nvGrpSpPr>
            <p:grpSpPr>
              <a:xfrm>
                <a:off x="7039348" y="2186901"/>
                <a:ext cx="2671321" cy="2130010"/>
                <a:chOff x="7538335" y="1383933"/>
                <a:chExt cx="2671321" cy="2130010"/>
              </a:xfrm>
            </p:grpSpPr>
            <p:grpSp>
              <p:nvGrpSpPr>
                <p:cNvPr id="379" name="Google Shape;379;p21"/>
                <p:cNvGrpSpPr/>
                <p:nvPr/>
              </p:nvGrpSpPr>
              <p:grpSpPr>
                <a:xfrm>
                  <a:off x="7538335" y="1383933"/>
                  <a:ext cx="2482319" cy="2130010"/>
                  <a:chOff x="7958161" y="1613180"/>
                  <a:chExt cx="2482319" cy="2130010"/>
                </a:xfrm>
              </p:grpSpPr>
              <p:grpSp>
                <p:nvGrpSpPr>
                  <p:cNvPr id="380" name="Google Shape;380;p21"/>
                  <p:cNvGrpSpPr/>
                  <p:nvPr/>
                </p:nvGrpSpPr>
                <p:grpSpPr>
                  <a:xfrm>
                    <a:off x="7958161" y="1613180"/>
                    <a:ext cx="2482319" cy="2130010"/>
                    <a:chOff x="8987663" y="1530609"/>
                    <a:chExt cx="3097710" cy="2130010"/>
                  </a:xfrm>
                </p:grpSpPr>
                <p:sp>
                  <p:nvSpPr>
                    <p:cNvPr id="381" name="Google Shape;381;p21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</a:t>
                      </a:r>
                      <a:endParaRPr/>
                    </a:p>
                  </p:txBody>
                </p:sp>
                <p:sp>
                  <p:nvSpPr>
                    <p:cNvPr id="382" name="Google Shape;382;p21"/>
                    <p:cNvSpPr/>
                    <p:nvPr/>
                  </p:nvSpPr>
                  <p:spPr>
                    <a:xfrm>
                      <a:off x="8987663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/>
                    </a:p>
                  </p:txBody>
                </p:sp>
              </p:grpSp>
              <p:grpSp>
                <p:nvGrpSpPr>
                  <p:cNvPr id="383" name="Google Shape;383;p21"/>
                  <p:cNvGrpSpPr/>
                  <p:nvPr/>
                </p:nvGrpSpPr>
                <p:grpSpPr>
                  <a:xfrm>
                    <a:off x="8510442" y="2238687"/>
                    <a:ext cx="1558511" cy="924946"/>
                    <a:chOff x="8300582" y="5293840"/>
                    <a:chExt cx="1558511" cy="924946"/>
                  </a:xfrm>
                </p:grpSpPr>
                <p:sp>
                  <p:nvSpPr>
                    <p:cNvPr id="384" name="Google Shape;384;p21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385" name="Google Shape;385;p21"/>
                    <p:cNvCxnSpPr>
                      <a:stCxn id="384" idx="3"/>
                      <a:endCxn id="382" idx="0"/>
                    </p:cNvCxnSpPr>
                    <p:nvPr/>
                  </p:nvCxnSpPr>
                  <p:spPr>
                    <a:xfrm flipH="1">
                      <a:off x="8300582" y="5555786"/>
                      <a:ext cx="1377900" cy="663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386" name="Google Shape;386;p21"/>
                <p:cNvSpPr/>
                <p:nvPr/>
              </p:nvSpPr>
              <p:spPr>
                <a:xfrm>
                  <a:off x="8727377" y="2934393"/>
                  <a:ext cx="148227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Rectangle</a:t>
                  </a:r>
                  <a:endParaRPr/>
                </a:p>
              </p:txBody>
            </p:sp>
            <p:cxnSp>
              <p:nvCxnSpPr>
                <p:cNvPr id="387" name="Google Shape;387;p21"/>
                <p:cNvCxnSpPr>
                  <a:stCxn id="386" idx="0"/>
                  <a:endCxn id="384" idx="3"/>
                </p:cNvCxnSpPr>
                <p:nvPr/>
              </p:nvCxnSpPr>
              <p:spPr>
                <a:xfrm rot="10800000">
                  <a:off x="9468517" y="2271393"/>
                  <a:ext cx="0" cy="66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388" name="Google Shape;388;p21"/>
              <p:cNvSpPr/>
              <p:nvPr/>
            </p:nvSpPr>
            <p:spPr>
              <a:xfrm>
                <a:off x="9791095" y="3737361"/>
                <a:ext cx="148227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Triangle</a:t>
                </a:r>
                <a:endParaRPr/>
              </a:p>
            </p:txBody>
          </p:sp>
          <p:cxnSp>
            <p:nvCxnSpPr>
              <p:cNvPr id="389" name="Google Shape;389;p21"/>
              <p:cNvCxnSpPr>
                <a:stCxn id="388" idx="0"/>
                <a:endCxn id="384" idx="3"/>
              </p:cNvCxnSpPr>
              <p:nvPr/>
            </p:nvCxnSpPr>
            <p:spPr>
              <a:xfrm rot="10800000">
                <a:off x="8969535" y="3074361"/>
                <a:ext cx="15627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390" name="Google Shape;390;p21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draw();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