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Questrial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Questrial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92D050"/>
                </a:solidFill>
              </a:rPr>
              <a:t>Class/Object Relationships</a:t>
            </a:r>
            <a:br>
              <a:rPr lang="en-US">
                <a:solidFill>
                  <a:srgbClr val="92D050"/>
                </a:solidFill>
              </a:rPr>
            </a:br>
            <a:r>
              <a:rPr b="1" lang="en-US" sz="4800">
                <a:solidFill>
                  <a:srgbClr val="FF0000"/>
                </a:solidFill>
              </a:rPr>
              <a:t>Inheritance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CS(217) Object Oriented Programming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/>
          <p:nvPr>
            <p:ph idx="1" type="body"/>
          </p:nvPr>
        </p:nvSpPr>
        <p:spPr>
          <a:xfrm>
            <a:off x="838200" y="1194561"/>
            <a:ext cx="10515600" cy="748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How to call specific constructors of base class?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274" name="Google Shape;27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275" name="Google Shape;27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lang="en-US"/>
              <a:t>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Copy Constructors</a:t>
            </a:r>
            <a:endParaRPr sz="2800"/>
          </a:p>
        </p:txBody>
      </p:sp>
      <p:sp>
        <p:nvSpPr>
          <p:cNvPr id="277" name="Google Shape;277;p22"/>
          <p:cNvSpPr txBox="1"/>
          <p:nvPr/>
        </p:nvSpPr>
        <p:spPr>
          <a:xfrm>
            <a:off x="955110" y="1842083"/>
            <a:ext cx="5052109" cy="4514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//call parametrized constructor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:B(a,b)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C(const C&amp; obj)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:B(obj)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 = obj.c;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22"/>
          <p:cNvSpPr txBox="1"/>
          <p:nvPr/>
        </p:nvSpPr>
        <p:spPr>
          <a:xfrm>
            <a:off x="5578848" y="1759482"/>
            <a:ext cx="4701238" cy="4229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c1 (2,5,11);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c2 (c1);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Explicitly call copy constructor of C, B’s copy constructor is called by C, and A’s copy constructor is called by B.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22"/>
          <p:cNvCxnSpPr/>
          <p:nvPr/>
        </p:nvCxnSpPr>
        <p:spPr>
          <a:xfrm>
            <a:off x="5578848" y="1827664"/>
            <a:ext cx="0" cy="4343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280" name="Google Shape;280;p22"/>
          <p:cNvGrpSpPr/>
          <p:nvPr/>
        </p:nvGrpSpPr>
        <p:grpSpPr>
          <a:xfrm>
            <a:off x="10653555" y="1827664"/>
            <a:ext cx="700245" cy="2896551"/>
            <a:chOff x="7005449" y="2575811"/>
            <a:chExt cx="700245" cy="2896551"/>
          </a:xfrm>
        </p:grpSpPr>
        <p:grpSp>
          <p:nvGrpSpPr>
            <p:cNvPr id="281" name="Google Shape;281;p22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282" name="Google Shape;282;p22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283" name="Google Shape;283;p22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284" name="Google Shape;284;p22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285" name="Google Shape;285;p22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286" name="Google Shape;286;p22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87" name="Google Shape;287;p22"/>
                <p:cNvCxnSpPr>
                  <a:stCxn id="286" idx="3"/>
                  <a:endCxn id="284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88" name="Google Shape;288;p22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289" name="Google Shape;289;p22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290" name="Google Shape;290;p22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91" name="Google Shape;291;p22"/>
              <p:cNvCxnSpPr>
                <a:stCxn id="290" idx="3"/>
                <a:endCxn id="289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92" name="Google Shape;292;p22"/>
          <p:cNvGrpSpPr/>
          <p:nvPr/>
        </p:nvGrpSpPr>
        <p:grpSpPr>
          <a:xfrm>
            <a:off x="8091680" y="2665735"/>
            <a:ext cx="2265671" cy="773002"/>
            <a:chOff x="8195441" y="3648744"/>
            <a:chExt cx="2265671" cy="773002"/>
          </a:xfrm>
        </p:grpSpPr>
        <p:sp>
          <p:nvSpPr>
            <p:cNvPr id="293" name="Google Shape;293;p22"/>
            <p:cNvSpPr/>
            <p:nvPr/>
          </p:nvSpPr>
          <p:spPr>
            <a:xfrm>
              <a:off x="8195441" y="3648744"/>
              <a:ext cx="2265671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c=11</a:t>
              </a:r>
              <a:endParaRPr/>
            </a:p>
          </p:txBody>
        </p:sp>
        <p:grpSp>
          <p:nvGrpSpPr>
            <p:cNvPr id="294" name="Google Shape;294;p22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295" name="Google Shape;295;p22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b=5</a:t>
                </a:r>
                <a:endParaRPr/>
              </a:p>
            </p:txBody>
          </p:sp>
          <p:sp>
            <p:nvSpPr>
              <p:cNvPr id="296" name="Google Shape;296;p22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a=2</a:t>
                </a:r>
                <a:endParaRPr/>
              </a:p>
            </p:txBody>
          </p:sp>
        </p:grpSp>
      </p:grpSp>
      <p:grpSp>
        <p:nvGrpSpPr>
          <p:cNvPr id="297" name="Google Shape;297;p22"/>
          <p:cNvGrpSpPr/>
          <p:nvPr/>
        </p:nvGrpSpPr>
        <p:grpSpPr>
          <a:xfrm>
            <a:off x="8091680" y="1824759"/>
            <a:ext cx="2265671" cy="773002"/>
            <a:chOff x="8195441" y="3648744"/>
            <a:chExt cx="2265671" cy="773002"/>
          </a:xfrm>
        </p:grpSpPr>
        <p:sp>
          <p:nvSpPr>
            <p:cNvPr id="298" name="Google Shape;298;p22"/>
            <p:cNvSpPr/>
            <p:nvPr/>
          </p:nvSpPr>
          <p:spPr>
            <a:xfrm>
              <a:off x="8195441" y="3648744"/>
              <a:ext cx="2265671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c=11</a:t>
              </a:r>
              <a:endParaRPr/>
            </a:p>
          </p:txBody>
        </p:sp>
        <p:grpSp>
          <p:nvGrpSpPr>
            <p:cNvPr id="299" name="Google Shape;299;p22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300" name="Google Shape;300;p22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b=5</a:t>
                </a:r>
                <a:endParaRPr/>
              </a:p>
            </p:txBody>
          </p:sp>
          <p:sp>
            <p:nvSpPr>
              <p:cNvPr id="301" name="Google Shape;301;p22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a=2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307" name="Google Shape;30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lang="en-US"/>
              <a:t>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Function Overriding</a:t>
            </a:r>
            <a:endParaRPr sz="2800"/>
          </a:p>
        </p:txBody>
      </p:sp>
      <p:sp>
        <p:nvSpPr>
          <p:cNvPr id="309" name="Google Shape;309;p23"/>
          <p:cNvSpPr txBox="1"/>
          <p:nvPr/>
        </p:nvSpPr>
        <p:spPr>
          <a:xfrm>
            <a:off x="838200" y="1597845"/>
            <a:ext cx="9694162" cy="3901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Inherited functions may have limited functionality related to base class members only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add more instructions in functions for derived class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Redefining inherited function in derived class with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Same Name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Same number, type, and order of parameters.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called function overriding.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Function Overriding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5" name="Google Shape;31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316" name="Google Shape;31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p24"/>
          <p:cNvSpPr txBox="1"/>
          <p:nvPr/>
        </p:nvSpPr>
        <p:spPr>
          <a:xfrm>
            <a:off x="956063" y="1415274"/>
            <a:ext cx="3819828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1"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1"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public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b=0):A(a)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this-&gt;b = b;}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1"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public B{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 :B(a,b)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8" name="Google Shape;318;p24"/>
          <p:cNvCxnSpPr/>
          <p:nvPr/>
        </p:nvCxnSpPr>
        <p:spPr>
          <a:xfrm>
            <a:off x="4893754" y="1653238"/>
            <a:ext cx="0" cy="449305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19" name="Google Shape;319;p24"/>
          <p:cNvSpPr txBox="1"/>
          <p:nvPr/>
        </p:nvSpPr>
        <p:spPr>
          <a:xfrm>
            <a:off x="5150054" y="1693282"/>
            <a:ext cx="5992898" cy="445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a1;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a1.print();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//Base print called prints a’s data</a:t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b1.print();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//inherited print of A is called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print a’s data not b’s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c1;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c1.print();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//inherited print of A is called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print a’s data not of c and b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lang="en-US" sz="2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Base class function is limited to its members printing only.</a:t>
            </a:r>
            <a:endParaRPr b="1" sz="2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4"/>
          <p:cNvGrpSpPr/>
          <p:nvPr/>
        </p:nvGrpSpPr>
        <p:grpSpPr>
          <a:xfrm>
            <a:off x="10653555" y="702983"/>
            <a:ext cx="700245" cy="2896551"/>
            <a:chOff x="7005449" y="2575811"/>
            <a:chExt cx="700245" cy="2896551"/>
          </a:xfrm>
        </p:grpSpPr>
        <p:grpSp>
          <p:nvGrpSpPr>
            <p:cNvPr id="321" name="Google Shape;321;p24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322" name="Google Shape;322;p24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323" name="Google Shape;323;p24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324" name="Google Shape;324;p24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325" name="Google Shape;325;p24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326" name="Google Shape;326;p24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27" name="Google Shape;327;p24"/>
                <p:cNvCxnSpPr>
                  <a:stCxn id="326" idx="3"/>
                  <a:endCxn id="324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28" name="Google Shape;328;p24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329" name="Google Shape;329;p24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330" name="Google Shape;330;p24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31" name="Google Shape;331;p24"/>
              <p:cNvCxnSpPr>
                <a:stCxn id="330" idx="3"/>
                <a:endCxn id="329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32" name="Google Shape;332;p24"/>
          <p:cNvSpPr/>
          <p:nvPr/>
        </p:nvSpPr>
        <p:spPr>
          <a:xfrm>
            <a:off x="8876683" y="1653238"/>
            <a:ext cx="700244" cy="5795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a=0</a:t>
            </a:r>
            <a:endParaRPr/>
          </a:p>
        </p:txBody>
      </p:sp>
      <p:grpSp>
        <p:nvGrpSpPr>
          <p:cNvPr id="333" name="Google Shape;333;p24"/>
          <p:cNvGrpSpPr/>
          <p:nvPr/>
        </p:nvGrpSpPr>
        <p:grpSpPr>
          <a:xfrm>
            <a:off x="8842831" y="2617699"/>
            <a:ext cx="1468191" cy="694563"/>
            <a:chOff x="9548716" y="4459501"/>
            <a:chExt cx="1468191" cy="694563"/>
          </a:xfrm>
        </p:grpSpPr>
        <p:sp>
          <p:nvSpPr>
            <p:cNvPr id="334" name="Google Shape;334;p24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b=0</a:t>
              </a:r>
              <a:endParaRPr/>
            </a:p>
          </p:txBody>
        </p:sp>
        <p:sp>
          <p:nvSpPr>
            <p:cNvPr id="335" name="Google Shape;335;p24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a=0</a:t>
              </a:r>
              <a:endParaRPr/>
            </a:p>
          </p:txBody>
        </p:sp>
      </p:grpSp>
      <p:grpSp>
        <p:nvGrpSpPr>
          <p:cNvPr id="336" name="Google Shape;336;p24"/>
          <p:cNvGrpSpPr/>
          <p:nvPr/>
        </p:nvGrpSpPr>
        <p:grpSpPr>
          <a:xfrm>
            <a:off x="8522919" y="3674502"/>
            <a:ext cx="2141360" cy="773002"/>
            <a:chOff x="8319752" y="3648744"/>
            <a:chExt cx="2141360" cy="773002"/>
          </a:xfrm>
        </p:grpSpPr>
        <p:sp>
          <p:nvSpPr>
            <p:cNvPr id="337" name="Google Shape;337;p24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c=0</a:t>
              </a:r>
              <a:endParaRPr/>
            </a:p>
          </p:txBody>
        </p:sp>
        <p:grpSp>
          <p:nvGrpSpPr>
            <p:cNvPr id="338" name="Google Shape;338;p24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339" name="Google Shape;339;p24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b=0</a:t>
                </a:r>
                <a:endParaRPr/>
              </a:p>
            </p:txBody>
          </p:sp>
          <p:sp>
            <p:nvSpPr>
              <p:cNvPr id="340" name="Google Shape;340;p24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lang="en-US"/>
              <a:t>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Function Overriding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6" name="Google Shape;34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347" name="Google Shape;34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25"/>
          <p:cNvSpPr txBox="1"/>
          <p:nvPr/>
        </p:nvSpPr>
        <p:spPr>
          <a:xfrm>
            <a:off x="795798" y="1447951"/>
            <a:ext cx="4288665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 A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 B: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b=0):A(a)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this-&gt;b = b;}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//override print function inherited from A</a:t>
            </a:r>
            <a:endParaRPr b="0" i="0" sz="18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cout&lt;&lt;b;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9" name="Google Shape;349;p25"/>
          <p:cNvCxnSpPr/>
          <p:nvPr/>
        </p:nvCxnSpPr>
        <p:spPr>
          <a:xfrm>
            <a:off x="4860666" y="1543285"/>
            <a:ext cx="0" cy="460300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50" name="Google Shape;350;p25"/>
          <p:cNvSpPr txBox="1"/>
          <p:nvPr/>
        </p:nvSpPr>
        <p:spPr>
          <a:xfrm>
            <a:off x="5150054" y="1693283"/>
            <a:ext cx="5992898" cy="4297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a1;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a1.print();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//Base print called print a’s data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b1.print();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//overridden function called print b’s data only not a’s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Redefine code only no change in function name and parameters.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1" name="Google Shape;351;p25"/>
          <p:cNvGrpSpPr/>
          <p:nvPr/>
        </p:nvGrpSpPr>
        <p:grpSpPr>
          <a:xfrm>
            <a:off x="10653555" y="702983"/>
            <a:ext cx="700245" cy="2896551"/>
            <a:chOff x="7005449" y="2575811"/>
            <a:chExt cx="700245" cy="2896551"/>
          </a:xfrm>
        </p:grpSpPr>
        <p:grpSp>
          <p:nvGrpSpPr>
            <p:cNvPr id="352" name="Google Shape;352;p25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353" name="Google Shape;353;p25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354" name="Google Shape;354;p25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355" name="Google Shape;355;p25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356" name="Google Shape;356;p25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357" name="Google Shape;357;p25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58" name="Google Shape;358;p25"/>
                <p:cNvCxnSpPr>
                  <a:stCxn id="357" idx="3"/>
                  <a:endCxn id="355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59" name="Google Shape;359;p25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360" name="Google Shape;360;p25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361" name="Google Shape;361;p25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2" name="Google Shape;362;p25"/>
              <p:cNvCxnSpPr>
                <a:stCxn id="361" idx="3"/>
                <a:endCxn id="360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63" name="Google Shape;363;p25"/>
          <p:cNvSpPr/>
          <p:nvPr/>
        </p:nvSpPr>
        <p:spPr>
          <a:xfrm>
            <a:off x="8876683" y="1653238"/>
            <a:ext cx="700244" cy="5795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a=0</a:t>
            </a:r>
            <a:endParaRPr/>
          </a:p>
        </p:txBody>
      </p:sp>
      <p:grpSp>
        <p:nvGrpSpPr>
          <p:cNvPr id="364" name="Google Shape;364;p25"/>
          <p:cNvGrpSpPr/>
          <p:nvPr/>
        </p:nvGrpSpPr>
        <p:grpSpPr>
          <a:xfrm>
            <a:off x="8638356" y="3147691"/>
            <a:ext cx="1468191" cy="694563"/>
            <a:chOff x="9548716" y="4459501"/>
            <a:chExt cx="1468191" cy="694563"/>
          </a:xfrm>
        </p:grpSpPr>
        <p:sp>
          <p:nvSpPr>
            <p:cNvPr id="365" name="Google Shape;365;p25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b=0</a:t>
              </a:r>
              <a:endParaRPr/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a=0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lang="en-US"/>
              <a:t>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Function Overriding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72" name="Google Shape;37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373" name="Google Shape;3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4" name="Google Shape;374;p26"/>
          <p:cNvSpPr txBox="1"/>
          <p:nvPr/>
        </p:nvSpPr>
        <p:spPr>
          <a:xfrm>
            <a:off x="564080" y="1282532"/>
            <a:ext cx="4556517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 A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b=0):A(a){this-&gt;b = b;}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//override inherited function from A</a:t>
            </a:r>
            <a:endParaRPr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//calls base class print 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A::print();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cout&lt;&lt;b;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cxnSp>
        <p:nvCxnSpPr>
          <p:cNvPr id="375" name="Google Shape;375;p26"/>
          <p:cNvCxnSpPr/>
          <p:nvPr/>
        </p:nvCxnSpPr>
        <p:spPr>
          <a:xfrm flipH="1">
            <a:off x="5125982" y="1653238"/>
            <a:ext cx="13303" cy="449305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76" name="Google Shape;376;p26"/>
          <p:cNvSpPr txBox="1"/>
          <p:nvPr/>
        </p:nvSpPr>
        <p:spPr>
          <a:xfrm>
            <a:off x="5231059" y="1653238"/>
            <a:ext cx="5992898" cy="4297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a1;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a1.print();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//Base print called print a’s data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b1.print();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//overridden function called, first calls A’s print to print a’s data then print b’s data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Can call inherited function of base class.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19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 of base class, scope resolution operator :: , name of function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7" name="Google Shape;377;p26"/>
          <p:cNvGrpSpPr/>
          <p:nvPr/>
        </p:nvGrpSpPr>
        <p:grpSpPr>
          <a:xfrm>
            <a:off x="10653555" y="702983"/>
            <a:ext cx="700245" cy="2896551"/>
            <a:chOff x="7005449" y="2575811"/>
            <a:chExt cx="700245" cy="2896551"/>
          </a:xfrm>
        </p:grpSpPr>
        <p:grpSp>
          <p:nvGrpSpPr>
            <p:cNvPr id="378" name="Google Shape;378;p26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379" name="Google Shape;379;p26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380" name="Google Shape;380;p26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381" name="Google Shape;381;p26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382" name="Google Shape;382;p26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383" name="Google Shape;383;p26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84" name="Google Shape;384;p26"/>
                <p:cNvCxnSpPr>
                  <a:stCxn id="383" idx="3"/>
                  <a:endCxn id="381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85" name="Google Shape;385;p26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386" name="Google Shape;386;p26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387" name="Google Shape;387;p26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88" name="Google Shape;388;p26"/>
              <p:cNvCxnSpPr>
                <a:stCxn id="387" idx="3"/>
                <a:endCxn id="386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89" name="Google Shape;389;p26"/>
          <p:cNvSpPr/>
          <p:nvPr/>
        </p:nvSpPr>
        <p:spPr>
          <a:xfrm>
            <a:off x="8876683" y="1653238"/>
            <a:ext cx="700244" cy="5795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a=0</a:t>
            </a:r>
            <a:endParaRPr/>
          </a:p>
        </p:txBody>
      </p:sp>
      <p:grpSp>
        <p:nvGrpSpPr>
          <p:cNvPr id="390" name="Google Shape;390;p26"/>
          <p:cNvGrpSpPr/>
          <p:nvPr/>
        </p:nvGrpSpPr>
        <p:grpSpPr>
          <a:xfrm>
            <a:off x="8656698" y="2962477"/>
            <a:ext cx="1468191" cy="694563"/>
            <a:chOff x="9548716" y="4459501"/>
            <a:chExt cx="1468191" cy="694563"/>
          </a:xfrm>
        </p:grpSpPr>
        <p:sp>
          <p:nvSpPr>
            <p:cNvPr id="391" name="Google Shape;391;p26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b=0</a:t>
              </a: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a=0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lang="en-US"/>
              <a:t>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Function Overriding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8" name="Google Shape;39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399" name="Google Shape;39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0" name="Google Shape;400;p27"/>
          <p:cNvSpPr txBox="1"/>
          <p:nvPr/>
        </p:nvSpPr>
        <p:spPr>
          <a:xfrm>
            <a:off x="572001" y="1415274"/>
            <a:ext cx="4288665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 C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B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 :B(a,b)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//override print function inherited from B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//calls base class print for base class data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B::print();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cout&lt;&lt;c;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01" name="Google Shape;401;p27"/>
          <p:cNvCxnSpPr/>
          <p:nvPr/>
        </p:nvCxnSpPr>
        <p:spPr>
          <a:xfrm>
            <a:off x="4860666" y="1543285"/>
            <a:ext cx="0" cy="460300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02" name="Google Shape;402;p27"/>
          <p:cNvSpPr txBox="1"/>
          <p:nvPr/>
        </p:nvSpPr>
        <p:spPr>
          <a:xfrm>
            <a:off x="5150054" y="1693283"/>
            <a:ext cx="5992898" cy="4297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c1;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c1.print();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//overridden function called, first calls B’s print to print B’s data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then print c’s data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3" name="Google Shape;403;p27"/>
          <p:cNvGrpSpPr/>
          <p:nvPr/>
        </p:nvGrpSpPr>
        <p:grpSpPr>
          <a:xfrm>
            <a:off x="10653555" y="702983"/>
            <a:ext cx="700245" cy="2896551"/>
            <a:chOff x="7005449" y="2575811"/>
            <a:chExt cx="700245" cy="2896551"/>
          </a:xfrm>
        </p:grpSpPr>
        <p:grpSp>
          <p:nvGrpSpPr>
            <p:cNvPr id="404" name="Google Shape;404;p27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405" name="Google Shape;405;p27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406" name="Google Shape;406;p27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407" name="Google Shape;407;p27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408" name="Google Shape;408;p27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409" name="Google Shape;409;p27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10" name="Google Shape;410;p27"/>
                <p:cNvCxnSpPr>
                  <a:stCxn id="409" idx="3"/>
                  <a:endCxn id="407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11" name="Google Shape;411;p27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412" name="Google Shape;412;p27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14" name="Google Shape;414;p27"/>
              <p:cNvCxnSpPr>
                <a:stCxn id="413" idx="3"/>
                <a:endCxn id="412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15" name="Google Shape;415;p27"/>
          <p:cNvGrpSpPr/>
          <p:nvPr/>
        </p:nvGrpSpPr>
        <p:grpSpPr>
          <a:xfrm>
            <a:off x="8209374" y="1669312"/>
            <a:ext cx="2141360" cy="773002"/>
            <a:chOff x="8319752" y="3648744"/>
            <a:chExt cx="2141360" cy="773002"/>
          </a:xfrm>
        </p:grpSpPr>
        <p:sp>
          <p:nvSpPr>
            <p:cNvPr id="416" name="Google Shape;416;p27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c=0</a:t>
              </a:r>
              <a:endParaRPr/>
            </a:p>
          </p:txBody>
        </p:sp>
        <p:grpSp>
          <p:nvGrpSpPr>
            <p:cNvPr id="417" name="Google Shape;417;p27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418" name="Google Shape;418;p27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b=0</a:t>
                </a:r>
                <a:endParaRPr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425" name="Google Shape;42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6" name="Google Shape;42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lang="en-US"/>
              <a:t> </a:t>
            </a:r>
            <a:r>
              <a:rPr b="1" lang="en-US" sz="32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Function Overloading</a:t>
            </a:r>
            <a:endParaRPr sz="2800"/>
          </a:p>
        </p:txBody>
      </p:sp>
      <p:sp>
        <p:nvSpPr>
          <p:cNvPr id="427" name="Google Shape;427;p28"/>
          <p:cNvSpPr txBox="1"/>
          <p:nvPr/>
        </p:nvSpPr>
        <p:spPr>
          <a:xfrm>
            <a:off x="838200" y="1597846"/>
            <a:ext cx="9694162" cy="3848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overload base class inherited function in derived class to add some functionality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Overload function with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Same Name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Change parameters type, number or order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9"/>
          <p:cNvSpPr txBox="1"/>
          <p:nvPr>
            <p:ph type="title"/>
          </p:nvPr>
        </p:nvSpPr>
        <p:spPr>
          <a:xfrm>
            <a:off x="631452" y="3936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lang="en-US"/>
              <a:t>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Function Overloading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3" name="Google Shape;43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434" name="Google Shape;43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5" name="Google Shape;435;p29"/>
          <p:cNvSpPr txBox="1"/>
          <p:nvPr/>
        </p:nvSpPr>
        <p:spPr>
          <a:xfrm>
            <a:off x="650541" y="1272619"/>
            <a:ext cx="5080956" cy="5083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b=0):A(a) { this-&gt;b = b;}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//override inherited function from A</a:t>
            </a:r>
            <a:endParaRPr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A::print();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cout&lt;&lt;b;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//overload inherited function from A</a:t>
            </a:r>
            <a:endParaRPr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print(int x){ cout&lt;&lt;x+b; }</a:t>
            </a:r>
            <a:endParaRPr b="1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b="1"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cxnSp>
        <p:nvCxnSpPr>
          <p:cNvPr id="436" name="Google Shape;436;p29"/>
          <p:cNvCxnSpPr/>
          <p:nvPr/>
        </p:nvCxnSpPr>
        <p:spPr>
          <a:xfrm>
            <a:off x="5284255" y="1653238"/>
            <a:ext cx="0" cy="449305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37" name="Google Shape;437;p29"/>
          <p:cNvSpPr txBox="1"/>
          <p:nvPr/>
        </p:nvSpPr>
        <p:spPr>
          <a:xfrm>
            <a:off x="5261628" y="1670608"/>
            <a:ext cx="5992898" cy="4297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a1;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a1.print();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//Base print called print a’s data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b1.print();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//overridden function called, first calls A’s print to print a’s data then print b’s data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b1.print(3);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//overloaded function called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19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a1.print(10);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//overloaded function is not part of base class error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8" name="Google Shape;438;p29"/>
          <p:cNvGrpSpPr/>
          <p:nvPr/>
        </p:nvGrpSpPr>
        <p:grpSpPr>
          <a:xfrm>
            <a:off x="11003677" y="527711"/>
            <a:ext cx="700245" cy="2896551"/>
            <a:chOff x="7005449" y="2575811"/>
            <a:chExt cx="700245" cy="2896551"/>
          </a:xfrm>
        </p:grpSpPr>
        <p:grpSp>
          <p:nvGrpSpPr>
            <p:cNvPr id="439" name="Google Shape;439;p29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440" name="Google Shape;440;p29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441" name="Google Shape;441;p29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442" name="Google Shape;442;p29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443" name="Google Shape;443;p29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444" name="Google Shape;444;p29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45" name="Google Shape;445;p29"/>
                <p:cNvCxnSpPr>
                  <a:stCxn id="444" idx="3"/>
                  <a:endCxn id="442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46" name="Google Shape;446;p29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447" name="Google Shape;447;p29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448" name="Google Shape;448;p29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49" name="Google Shape;449;p29"/>
              <p:cNvCxnSpPr>
                <a:stCxn id="448" idx="3"/>
                <a:endCxn id="447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450" name="Google Shape;450;p29"/>
          <p:cNvSpPr/>
          <p:nvPr/>
        </p:nvSpPr>
        <p:spPr>
          <a:xfrm>
            <a:off x="8876683" y="1653238"/>
            <a:ext cx="700244" cy="5795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a=0</a:t>
            </a:r>
            <a:endParaRPr/>
          </a:p>
        </p:txBody>
      </p:sp>
      <p:grpSp>
        <p:nvGrpSpPr>
          <p:cNvPr id="451" name="Google Shape;451;p29"/>
          <p:cNvGrpSpPr/>
          <p:nvPr/>
        </p:nvGrpSpPr>
        <p:grpSpPr>
          <a:xfrm>
            <a:off x="8769440" y="2703006"/>
            <a:ext cx="1468191" cy="694563"/>
            <a:chOff x="9548716" y="4459501"/>
            <a:chExt cx="1468191" cy="694563"/>
          </a:xfrm>
        </p:grpSpPr>
        <p:sp>
          <p:nvSpPr>
            <p:cNvPr id="452" name="Google Shape;452;p29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b=0</a:t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a=0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0"/>
          <p:cNvSpPr txBox="1"/>
          <p:nvPr>
            <p:ph type="title"/>
          </p:nvPr>
        </p:nvSpPr>
        <p:spPr>
          <a:xfrm>
            <a:off x="488077" y="3677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lang="en-US"/>
              <a:t>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Function Overloading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9" name="Google Shape;45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460" name="Google Shape;46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1" name="Google Shape;461;p30"/>
          <p:cNvSpPr txBox="1"/>
          <p:nvPr/>
        </p:nvSpPr>
        <p:spPr>
          <a:xfrm>
            <a:off x="752142" y="1543285"/>
            <a:ext cx="4288665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B</a:t>
            </a: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 :B(a,b)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//override inherited function from B</a:t>
            </a:r>
            <a:endParaRPr b="1" sz="21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cout&lt;&lt;c;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//overload inherited function from B</a:t>
            </a:r>
            <a:endParaRPr sz="21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2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print(int x, int y){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2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cout&lt;&lt;x+y+c;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2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2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2" name="Google Shape;462;p30"/>
          <p:cNvCxnSpPr/>
          <p:nvPr/>
        </p:nvCxnSpPr>
        <p:spPr>
          <a:xfrm>
            <a:off x="5038219" y="1693282"/>
            <a:ext cx="0" cy="453055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63" name="Google Shape;463;p30"/>
          <p:cNvSpPr txBox="1"/>
          <p:nvPr/>
        </p:nvSpPr>
        <p:spPr>
          <a:xfrm>
            <a:off x="5092235" y="1617796"/>
            <a:ext cx="5992898" cy="445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c1;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c1.print();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//overridden function called, first calls B’s print to print B’s data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then print c’s data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c1.print(9);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//inherited function of B is called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c1.print(9, 10);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//overloaded function called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19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//overloaded function is not part of B and A class</a:t>
            </a:r>
            <a:endParaRPr b="1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4" name="Google Shape;464;p30"/>
          <p:cNvGrpSpPr/>
          <p:nvPr/>
        </p:nvGrpSpPr>
        <p:grpSpPr>
          <a:xfrm>
            <a:off x="10653555" y="702983"/>
            <a:ext cx="700245" cy="2896551"/>
            <a:chOff x="7005449" y="2575811"/>
            <a:chExt cx="700245" cy="2896551"/>
          </a:xfrm>
        </p:grpSpPr>
        <p:grpSp>
          <p:nvGrpSpPr>
            <p:cNvPr id="465" name="Google Shape;465;p30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466" name="Google Shape;466;p30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467" name="Google Shape;467;p30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468" name="Google Shape;468;p30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469" name="Google Shape;469;p30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470" name="Google Shape;470;p30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71" name="Google Shape;471;p30"/>
                <p:cNvCxnSpPr>
                  <a:stCxn id="470" idx="3"/>
                  <a:endCxn id="468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72" name="Google Shape;472;p30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473" name="Google Shape;473;p30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474" name="Google Shape;474;p30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75" name="Google Shape;475;p30"/>
              <p:cNvCxnSpPr>
                <a:stCxn id="474" idx="3"/>
                <a:endCxn id="473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76" name="Google Shape;476;p30"/>
          <p:cNvGrpSpPr/>
          <p:nvPr/>
        </p:nvGrpSpPr>
        <p:grpSpPr>
          <a:xfrm>
            <a:off x="8088684" y="1910228"/>
            <a:ext cx="2141360" cy="773002"/>
            <a:chOff x="8319752" y="3648744"/>
            <a:chExt cx="2141360" cy="773002"/>
          </a:xfrm>
        </p:grpSpPr>
        <p:sp>
          <p:nvSpPr>
            <p:cNvPr id="477" name="Google Shape;477;p30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c=0</a:t>
              </a:r>
              <a:endParaRPr/>
            </a:p>
          </p:txBody>
        </p:sp>
        <p:grpSp>
          <p:nvGrpSpPr>
            <p:cNvPr id="478" name="Google Shape;478;p30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479" name="Google Shape;479;p30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b=0</a:t>
                </a:r>
                <a:endParaRPr/>
              </a:p>
            </p:txBody>
          </p:sp>
          <p:sp>
            <p:nvSpPr>
              <p:cNvPr id="480" name="Google Shape;480;p30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38200" y="150365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Members that are not Inherited from base class are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0070C0"/>
                </a:solidFill>
              </a:rPr>
              <a:t>Constructors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FFC000"/>
                </a:solidFill>
              </a:rPr>
              <a:t>Destructor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7030A0"/>
                </a:solidFill>
              </a:rPr>
              <a:t>Assignment operator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00B050"/>
                </a:solidFill>
              </a:rPr>
              <a:t>Non-member functions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Derived class constructors, destructor and assignment operators can call Base class constructors, destructor and assignment operators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32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Non-inherited Members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838200" y="1416205"/>
            <a:ext cx="10515600" cy="4861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Chain of constructor calls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b="1" lang="en-US">
                <a:solidFill>
                  <a:srgbClr val="00B050"/>
                </a:solidFill>
              </a:rPr>
              <a:t>Derived-class constructor invokes base class constructor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Implicitly by system default constructor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Explicitly by programmer parametrized or copy constructor.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Base of inheritance hierarchy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Last constructor called in chain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First constructor body to finish executing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b="1" lang="en-US">
                <a:solidFill>
                  <a:srgbClr val="FFC000"/>
                </a:solidFill>
              </a:rPr>
              <a:t>Initializing data members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Each base-class constructor initializes its own data members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Inherited by derived class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32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Constructors in Derived Classes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32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Default Constructors</a:t>
            </a:r>
            <a:endParaRPr sz="2800"/>
          </a:p>
        </p:txBody>
      </p:sp>
      <p:sp>
        <p:nvSpPr>
          <p:cNvPr id="114" name="Google Shape;1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1014115" y="1415273"/>
            <a:ext cx="3699308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i="0" lang="en-US" sz="23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A(){ this-&gt;a=0;}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i="0" lang="en-US" sz="23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2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public A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B(){ this-&gt;b = 0;}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i="0" lang="en-US" sz="2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2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B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C(){ this-&gt;c = 0;}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7" name="Google Shape;117;p16"/>
          <p:cNvCxnSpPr/>
          <p:nvPr/>
        </p:nvCxnSpPr>
        <p:spPr>
          <a:xfrm>
            <a:off x="4803820" y="1625333"/>
            <a:ext cx="56846" cy="45209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16"/>
          <p:cNvSpPr txBox="1"/>
          <p:nvPr/>
        </p:nvSpPr>
        <p:spPr>
          <a:xfrm>
            <a:off x="5150054" y="1693283"/>
            <a:ext cx="5073186" cy="4297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a1;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 default constructor called </a:t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//B’s and A’s default constructor is implicitly called by system</a:t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c1;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//C’s, B’s and A’s default constructor is implicitly called by system</a:t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" name="Google Shape;119;p16"/>
          <p:cNvGrpSpPr/>
          <p:nvPr/>
        </p:nvGrpSpPr>
        <p:grpSpPr>
          <a:xfrm>
            <a:off x="10653555" y="702983"/>
            <a:ext cx="700245" cy="2896551"/>
            <a:chOff x="7005449" y="2575811"/>
            <a:chExt cx="700245" cy="2896551"/>
          </a:xfrm>
        </p:grpSpPr>
        <p:grpSp>
          <p:nvGrpSpPr>
            <p:cNvPr id="120" name="Google Shape;120;p16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21" name="Google Shape;121;p16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22" name="Google Shape;122;p16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23" name="Google Shape;123;p16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24" name="Google Shape;124;p16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25" name="Google Shape;125;p16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6" name="Google Shape;126;p16"/>
                <p:cNvCxnSpPr>
                  <a:stCxn id="125" idx="3"/>
                  <a:endCxn id="123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27" name="Google Shape;127;p16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128" name="Google Shape;128;p16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0" name="Google Shape;130;p16"/>
              <p:cNvCxnSpPr>
                <a:stCxn id="129" idx="3"/>
                <a:endCxn id="128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31" name="Google Shape;131;p16"/>
          <p:cNvSpPr/>
          <p:nvPr/>
        </p:nvSpPr>
        <p:spPr>
          <a:xfrm>
            <a:off x="8876683" y="1653238"/>
            <a:ext cx="700244" cy="5795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a=0</a:t>
            </a:r>
            <a:endParaRPr/>
          </a:p>
        </p:txBody>
      </p:sp>
      <p:grpSp>
        <p:nvGrpSpPr>
          <p:cNvPr id="132" name="Google Shape;132;p16"/>
          <p:cNvGrpSpPr/>
          <p:nvPr/>
        </p:nvGrpSpPr>
        <p:grpSpPr>
          <a:xfrm>
            <a:off x="8523937" y="2662586"/>
            <a:ext cx="1468191" cy="694563"/>
            <a:chOff x="9548716" y="4459501"/>
            <a:chExt cx="1468191" cy="694563"/>
          </a:xfrm>
        </p:grpSpPr>
        <p:sp>
          <p:nvSpPr>
            <p:cNvPr id="133" name="Google Shape;133;p16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b=0</a:t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a=0</a:t>
              </a:r>
              <a:endParaRPr/>
            </a:p>
          </p:txBody>
        </p:sp>
      </p:grpSp>
      <p:grpSp>
        <p:nvGrpSpPr>
          <p:cNvPr id="135" name="Google Shape;135;p16"/>
          <p:cNvGrpSpPr/>
          <p:nvPr/>
        </p:nvGrpSpPr>
        <p:grpSpPr>
          <a:xfrm>
            <a:off x="8297038" y="3969104"/>
            <a:ext cx="2141360" cy="773002"/>
            <a:chOff x="8319752" y="3648744"/>
            <a:chExt cx="2141360" cy="773002"/>
          </a:xfrm>
        </p:grpSpPr>
        <p:sp>
          <p:nvSpPr>
            <p:cNvPr id="136" name="Google Shape;136;p16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c=0</a:t>
              </a:r>
              <a:endParaRPr/>
            </a:p>
          </p:txBody>
        </p:sp>
        <p:grpSp>
          <p:nvGrpSpPr>
            <p:cNvPr id="137" name="Google Shape;137;p16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138" name="Google Shape;138;p16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b=0</a:t>
                </a: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838200" y="1256644"/>
            <a:ext cx="10515600" cy="496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How to call specific constructors of base class?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145" name="Google Shape;14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32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Parametrized Constructors</a:t>
            </a:r>
            <a:endParaRPr sz="2800"/>
          </a:p>
        </p:txBody>
      </p:sp>
      <p:sp>
        <p:nvSpPr>
          <p:cNvPr id="148" name="Google Shape;148;p17"/>
          <p:cNvSpPr txBox="1"/>
          <p:nvPr/>
        </p:nvSpPr>
        <p:spPr>
          <a:xfrm>
            <a:off x="1059436" y="1807233"/>
            <a:ext cx="3980037" cy="4514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//call parametrized constructor of A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:A(a)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this-&gt;b = b;}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5206900" y="2140104"/>
            <a:ext cx="5156900" cy="3848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a1(3);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a1.print();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b1 (2,5);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//Explicitly call parametrized constructor of B, A’s constructor is called by B.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Member initializer syntax used to call the parameterized constructor of base class</a:t>
            </a:r>
            <a:endParaRPr/>
          </a:p>
        </p:txBody>
      </p:sp>
      <p:cxnSp>
        <p:nvCxnSpPr>
          <p:cNvPr id="150" name="Google Shape;150;p17"/>
          <p:cNvCxnSpPr/>
          <p:nvPr/>
        </p:nvCxnSpPr>
        <p:spPr>
          <a:xfrm>
            <a:off x="5039474" y="1733745"/>
            <a:ext cx="0" cy="4343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151" name="Google Shape;151;p17"/>
          <p:cNvGrpSpPr/>
          <p:nvPr/>
        </p:nvGrpSpPr>
        <p:grpSpPr>
          <a:xfrm>
            <a:off x="10280086" y="2148764"/>
            <a:ext cx="700245" cy="1756606"/>
            <a:chOff x="8816986" y="1767975"/>
            <a:chExt cx="700245" cy="1756606"/>
          </a:xfrm>
        </p:grpSpPr>
        <p:grpSp>
          <p:nvGrpSpPr>
            <p:cNvPr id="152" name="Google Shape;152;p17"/>
            <p:cNvGrpSpPr/>
            <p:nvPr/>
          </p:nvGrpSpPr>
          <p:grpSpPr>
            <a:xfrm>
              <a:off x="8816986" y="1767975"/>
              <a:ext cx="700245" cy="1756606"/>
              <a:chOff x="10059412" y="1685404"/>
              <a:chExt cx="873844" cy="1756606"/>
            </a:xfrm>
          </p:grpSpPr>
          <p:sp>
            <p:nvSpPr>
              <p:cNvPr id="153" name="Google Shape;153;p17"/>
              <p:cNvSpPr/>
              <p:nvPr/>
            </p:nvSpPr>
            <p:spPr>
              <a:xfrm>
                <a:off x="10059413" y="1685404"/>
                <a:ext cx="873842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>
                <a:off x="10059412" y="2862461"/>
                <a:ext cx="873843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  <p:grpSp>
          <p:nvGrpSpPr>
            <p:cNvPr id="155" name="Google Shape;155;p17"/>
            <p:cNvGrpSpPr/>
            <p:nvPr/>
          </p:nvGrpSpPr>
          <p:grpSpPr>
            <a:xfrm>
              <a:off x="9035927" y="2392610"/>
              <a:ext cx="270456" cy="552567"/>
              <a:chOff x="8826067" y="5447763"/>
              <a:chExt cx="270456" cy="552567"/>
            </a:xfrm>
          </p:grpSpPr>
          <p:sp>
            <p:nvSpPr>
              <p:cNvPr id="156" name="Google Shape;156;p17"/>
              <p:cNvSpPr/>
              <p:nvPr/>
            </p:nvSpPr>
            <p:spPr>
              <a:xfrm>
                <a:off x="8826067" y="5447763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7" name="Google Shape;157;p17"/>
              <p:cNvCxnSpPr>
                <a:stCxn id="156" idx="3"/>
                <a:endCxn id="154" idx="0"/>
              </p:cNvCxnSpPr>
              <p:nvPr/>
            </p:nvCxnSpPr>
            <p:spPr>
              <a:xfrm flipH="1">
                <a:off x="8957395" y="5663430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58" name="Google Shape;158;p17"/>
          <p:cNvSpPr/>
          <p:nvPr/>
        </p:nvSpPr>
        <p:spPr>
          <a:xfrm>
            <a:off x="8096098" y="2301683"/>
            <a:ext cx="700244" cy="5795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a=3</a:t>
            </a:r>
            <a:endParaRPr/>
          </a:p>
        </p:txBody>
      </p:sp>
      <p:grpSp>
        <p:nvGrpSpPr>
          <p:cNvPr id="159" name="Google Shape;159;p17"/>
          <p:cNvGrpSpPr/>
          <p:nvPr/>
        </p:nvGrpSpPr>
        <p:grpSpPr>
          <a:xfrm>
            <a:off x="7763885" y="2991632"/>
            <a:ext cx="1468191" cy="694563"/>
            <a:chOff x="9548716" y="4459501"/>
            <a:chExt cx="1468191" cy="694563"/>
          </a:xfrm>
        </p:grpSpPr>
        <p:sp>
          <p:nvSpPr>
            <p:cNvPr id="160" name="Google Shape;160;p17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b=5</a:t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a=2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838200" y="1194561"/>
            <a:ext cx="10515600" cy="748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How to call specific constructors of base class?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167" name="Google Shape;16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168" name="Google Shape;16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lang="en-US"/>
              <a:t> </a:t>
            </a:r>
            <a:r>
              <a:rPr lang="en-US" sz="2800"/>
              <a:t> </a:t>
            </a:r>
            <a:r>
              <a:rPr b="1" lang="en-US" sz="32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Parametrized Constructors</a:t>
            </a:r>
            <a:endParaRPr sz="2800"/>
          </a:p>
        </p:txBody>
      </p:sp>
      <p:sp>
        <p:nvSpPr>
          <p:cNvPr id="170" name="Google Shape;170;p18"/>
          <p:cNvSpPr txBox="1"/>
          <p:nvPr/>
        </p:nvSpPr>
        <p:spPr>
          <a:xfrm>
            <a:off x="966846" y="1827664"/>
            <a:ext cx="5052109" cy="4514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//call parametrized constructor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:B(a,b)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5578848" y="1759482"/>
            <a:ext cx="4701238" cy="4229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a1(3);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a1.print();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b1 (2,5);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Explicitly call parametrized constructor of B, A’s constructor is called by B too.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c1 (2,5,11);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Explicitly call parametrized constructor of C, B’s constructor is called by C, and A’s constructor is called by B.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18"/>
          <p:cNvCxnSpPr/>
          <p:nvPr/>
        </p:nvCxnSpPr>
        <p:spPr>
          <a:xfrm>
            <a:off x="5578848" y="1827664"/>
            <a:ext cx="0" cy="4343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173" name="Google Shape;173;p18"/>
          <p:cNvGrpSpPr/>
          <p:nvPr/>
        </p:nvGrpSpPr>
        <p:grpSpPr>
          <a:xfrm>
            <a:off x="10653555" y="1827664"/>
            <a:ext cx="700245" cy="2896551"/>
            <a:chOff x="7005449" y="2575811"/>
            <a:chExt cx="700245" cy="2896551"/>
          </a:xfrm>
        </p:grpSpPr>
        <p:grpSp>
          <p:nvGrpSpPr>
            <p:cNvPr id="174" name="Google Shape;174;p18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75" name="Google Shape;175;p18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76" name="Google Shape;176;p18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77" name="Google Shape;177;p18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78" name="Google Shape;178;p18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79" name="Google Shape;179;p18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80" name="Google Shape;180;p18"/>
                <p:cNvCxnSpPr>
                  <a:stCxn id="179" idx="3"/>
                  <a:endCxn id="177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81" name="Google Shape;181;p18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182" name="Google Shape;182;p18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4" name="Google Shape;184;p18"/>
              <p:cNvCxnSpPr>
                <a:stCxn id="183" idx="3"/>
                <a:endCxn id="182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5" name="Google Shape;185;p18"/>
          <p:cNvSpPr/>
          <p:nvPr/>
        </p:nvSpPr>
        <p:spPr>
          <a:xfrm>
            <a:off x="8610600" y="1725761"/>
            <a:ext cx="700244" cy="5795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a=3</a:t>
            </a:r>
            <a:endParaRPr/>
          </a:p>
        </p:txBody>
      </p:sp>
      <p:grpSp>
        <p:nvGrpSpPr>
          <p:cNvPr id="186" name="Google Shape;186;p18"/>
          <p:cNvGrpSpPr/>
          <p:nvPr/>
        </p:nvGrpSpPr>
        <p:grpSpPr>
          <a:xfrm>
            <a:off x="8308414" y="2430063"/>
            <a:ext cx="1468191" cy="694563"/>
            <a:chOff x="9548716" y="4459501"/>
            <a:chExt cx="1468191" cy="694563"/>
          </a:xfrm>
        </p:grpSpPr>
        <p:sp>
          <p:nvSpPr>
            <p:cNvPr id="187" name="Google Shape;187;p18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b=5</a:t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a=2</a:t>
              </a:r>
              <a:endParaRPr/>
            </a:p>
          </p:txBody>
        </p:sp>
      </p:grpSp>
      <p:grpSp>
        <p:nvGrpSpPr>
          <p:cNvPr id="189" name="Google Shape;189;p18"/>
          <p:cNvGrpSpPr/>
          <p:nvPr/>
        </p:nvGrpSpPr>
        <p:grpSpPr>
          <a:xfrm>
            <a:off x="7929467" y="3795207"/>
            <a:ext cx="2265671" cy="773002"/>
            <a:chOff x="8195441" y="3648744"/>
            <a:chExt cx="2265671" cy="773002"/>
          </a:xfrm>
        </p:grpSpPr>
        <p:sp>
          <p:nvSpPr>
            <p:cNvPr id="190" name="Google Shape;190;p18"/>
            <p:cNvSpPr/>
            <p:nvPr/>
          </p:nvSpPr>
          <p:spPr>
            <a:xfrm>
              <a:off x="8195441" y="3648744"/>
              <a:ext cx="2265671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c=11</a:t>
              </a:r>
              <a:endParaRPr/>
            </a:p>
          </p:txBody>
        </p:sp>
        <p:grpSp>
          <p:nvGrpSpPr>
            <p:cNvPr id="191" name="Google Shape;191;p18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192" name="Google Shape;192;p18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b=5</a:t>
                </a:r>
                <a:endParaRPr/>
              </a:p>
            </p:txBody>
          </p:sp>
          <p:sp>
            <p:nvSpPr>
              <p:cNvPr id="193" name="Google Shape;193;p18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a=2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199" name="Google Shape;19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b="1" lang="en-US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Constructors in Derived Classes</a:t>
            </a:r>
            <a:endParaRPr sz="2800"/>
          </a:p>
        </p:txBody>
      </p:sp>
      <p:sp>
        <p:nvSpPr>
          <p:cNvPr id="201" name="Google Shape;201;p19"/>
          <p:cNvSpPr txBox="1"/>
          <p:nvPr/>
        </p:nvSpPr>
        <p:spPr>
          <a:xfrm>
            <a:off x="838200" y="1597846"/>
            <a:ext cx="9694162" cy="4184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c1 (2,5,11);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//call parametrized constructor of C, B’s constructor is called by C, and A’s constructor is called by B.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Constructor Calling Implicit or Explicit: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1)C</a:t>
            </a:r>
            <a:r>
              <a:rPr lang="en-US" sz="22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2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2)B</a:t>
            </a:r>
            <a:r>
              <a:rPr lang="en-US" sz="22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3)A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Constructor Execution: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 reverse order of inheritance from derived to base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1)A</a:t>
            </a:r>
            <a:r>
              <a:rPr lang="en-US" sz="22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2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2)B</a:t>
            </a:r>
            <a:r>
              <a:rPr lang="en-US" sz="22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2200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3)C</a:t>
            </a:r>
            <a:endParaRPr/>
          </a:p>
        </p:txBody>
      </p:sp>
      <p:grpSp>
        <p:nvGrpSpPr>
          <p:cNvPr id="202" name="Google Shape;202;p19"/>
          <p:cNvGrpSpPr/>
          <p:nvPr/>
        </p:nvGrpSpPr>
        <p:grpSpPr>
          <a:xfrm>
            <a:off x="10651825" y="1344436"/>
            <a:ext cx="700245" cy="2896551"/>
            <a:chOff x="7005449" y="2575811"/>
            <a:chExt cx="700245" cy="2896551"/>
          </a:xfrm>
        </p:grpSpPr>
        <p:grpSp>
          <p:nvGrpSpPr>
            <p:cNvPr id="203" name="Google Shape;203;p19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204" name="Google Shape;204;p19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205" name="Google Shape;205;p19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206" name="Google Shape;206;p19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207" name="Google Shape;207;p19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208" name="Google Shape;208;p19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09" name="Google Shape;209;p19"/>
                <p:cNvCxnSpPr>
                  <a:stCxn id="208" idx="3"/>
                  <a:endCxn id="206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10" name="Google Shape;210;p19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211" name="Google Shape;211;p19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212" name="Google Shape;212;p19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3" name="Google Shape;213;p19"/>
              <p:cNvCxnSpPr>
                <a:stCxn id="212" idx="3"/>
                <a:endCxn id="211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14" name="Google Shape;214;p19"/>
          <p:cNvGrpSpPr/>
          <p:nvPr/>
        </p:nvGrpSpPr>
        <p:grpSpPr>
          <a:xfrm>
            <a:off x="7716529" y="1344436"/>
            <a:ext cx="2265671" cy="773002"/>
            <a:chOff x="8195441" y="3648744"/>
            <a:chExt cx="2265671" cy="773002"/>
          </a:xfrm>
        </p:grpSpPr>
        <p:sp>
          <p:nvSpPr>
            <p:cNvPr id="215" name="Google Shape;215;p19"/>
            <p:cNvSpPr/>
            <p:nvPr/>
          </p:nvSpPr>
          <p:spPr>
            <a:xfrm>
              <a:off x="8195441" y="3648744"/>
              <a:ext cx="2265671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c=11</a:t>
              </a:r>
              <a:endParaRPr/>
            </a:p>
          </p:txBody>
        </p:sp>
        <p:grpSp>
          <p:nvGrpSpPr>
            <p:cNvPr id="216" name="Google Shape;216;p19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217" name="Google Shape;217;p19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b=5</a:t>
                </a:r>
                <a:endParaRPr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a=2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224" name="Google Shape;22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lang="en-US"/>
              <a:t>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Destructor in Derived Classes</a:t>
            </a:r>
            <a:endParaRPr sz="2800"/>
          </a:p>
        </p:txBody>
      </p:sp>
      <p:sp>
        <p:nvSpPr>
          <p:cNvPr id="226" name="Google Shape;226;p20"/>
          <p:cNvSpPr txBox="1"/>
          <p:nvPr/>
        </p:nvSpPr>
        <p:spPr>
          <a:xfrm>
            <a:off x="838200" y="1597846"/>
            <a:ext cx="9694162" cy="3848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c1 (2,5,11);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//call parametrized constructor of C, B’s constructor is called by C, and A’s constructor is called by B.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Destructor Call and Execution: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 reverse order of inheritance from derived to base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First destroy derived objects then base inherited objects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20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1)~C 	</a:t>
            </a:r>
            <a:r>
              <a:rPr b="1" i="0" lang="en-US" sz="20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2)~B	 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3)~A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7" name="Google Shape;227;p20"/>
          <p:cNvGrpSpPr/>
          <p:nvPr/>
        </p:nvGrpSpPr>
        <p:grpSpPr>
          <a:xfrm>
            <a:off x="10651825" y="1344436"/>
            <a:ext cx="700245" cy="2896551"/>
            <a:chOff x="7005449" y="2575811"/>
            <a:chExt cx="700245" cy="2896551"/>
          </a:xfrm>
        </p:grpSpPr>
        <p:grpSp>
          <p:nvGrpSpPr>
            <p:cNvPr id="228" name="Google Shape;228;p20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229" name="Google Shape;229;p20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230" name="Google Shape;230;p20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231" name="Google Shape;231;p20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232" name="Google Shape;232;p20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233" name="Google Shape;233;p20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34" name="Google Shape;234;p20"/>
                <p:cNvCxnSpPr>
                  <a:stCxn id="233" idx="3"/>
                  <a:endCxn id="231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35" name="Google Shape;235;p20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236" name="Google Shape;236;p20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237" name="Google Shape;237;p20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8" name="Google Shape;238;p20"/>
              <p:cNvCxnSpPr>
                <a:stCxn id="237" idx="3"/>
                <a:endCxn id="236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39" name="Google Shape;239;p20"/>
          <p:cNvGrpSpPr/>
          <p:nvPr/>
        </p:nvGrpSpPr>
        <p:grpSpPr>
          <a:xfrm>
            <a:off x="7716529" y="1344436"/>
            <a:ext cx="2265671" cy="773002"/>
            <a:chOff x="8195441" y="3648744"/>
            <a:chExt cx="2265671" cy="773002"/>
          </a:xfrm>
        </p:grpSpPr>
        <p:sp>
          <p:nvSpPr>
            <p:cNvPr id="240" name="Google Shape;240;p20"/>
            <p:cNvSpPr/>
            <p:nvPr/>
          </p:nvSpPr>
          <p:spPr>
            <a:xfrm>
              <a:off x="8195441" y="3648744"/>
              <a:ext cx="2265671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c=11</a:t>
              </a:r>
              <a:endParaRPr/>
            </a:p>
          </p:txBody>
        </p:sp>
        <p:grpSp>
          <p:nvGrpSpPr>
            <p:cNvPr id="241" name="Google Shape;241;p20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242" name="Google Shape;242;p20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b=5</a:t>
                </a:r>
                <a:endParaRPr/>
              </a:p>
            </p:txBody>
          </p:sp>
          <p:sp>
            <p:nvSpPr>
              <p:cNvPr id="243" name="Google Shape;243;p20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a=2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/>
          <p:nvPr>
            <p:ph idx="1" type="body"/>
          </p:nvPr>
        </p:nvSpPr>
        <p:spPr>
          <a:xfrm>
            <a:off x="838200" y="1194561"/>
            <a:ext cx="10515600" cy="496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How to call specific constructors of base class?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249" name="Google Shape;24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250" name="Google Shape;25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lang="en-US"/>
              <a:t>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Copy Constructors</a:t>
            </a:r>
            <a:endParaRPr sz="2800"/>
          </a:p>
        </p:txBody>
      </p:sp>
      <p:sp>
        <p:nvSpPr>
          <p:cNvPr id="252" name="Google Shape;252;p21"/>
          <p:cNvSpPr txBox="1"/>
          <p:nvPr/>
        </p:nvSpPr>
        <p:spPr>
          <a:xfrm>
            <a:off x="702527" y="1733745"/>
            <a:ext cx="4336947" cy="4763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A(const A&amp; obj){ a = obj.a;}</a:t>
            </a:r>
            <a:endParaRPr b="1" i="0" sz="18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//call parametrized constructor of A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b=0):A(a)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this-&gt;b = b;}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B(const B&amp; obj)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:A(obj)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 = obj.b;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21"/>
          <p:cNvSpPr txBox="1"/>
          <p:nvPr/>
        </p:nvSpPr>
        <p:spPr>
          <a:xfrm>
            <a:off x="5206900" y="2148764"/>
            <a:ext cx="5073186" cy="3947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a1(3);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a1.print();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b1 (2,5);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b2 (b1);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//Explicitly call copy constructor of B, A’s copy constructor is called by B.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p21"/>
          <p:cNvCxnSpPr/>
          <p:nvPr/>
        </p:nvCxnSpPr>
        <p:spPr>
          <a:xfrm>
            <a:off x="5039474" y="1733745"/>
            <a:ext cx="0" cy="43432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255" name="Google Shape;255;p21"/>
          <p:cNvGrpSpPr/>
          <p:nvPr/>
        </p:nvGrpSpPr>
        <p:grpSpPr>
          <a:xfrm>
            <a:off x="10280086" y="2148764"/>
            <a:ext cx="700245" cy="1756606"/>
            <a:chOff x="8816986" y="1767975"/>
            <a:chExt cx="700245" cy="1756606"/>
          </a:xfrm>
        </p:grpSpPr>
        <p:grpSp>
          <p:nvGrpSpPr>
            <p:cNvPr id="256" name="Google Shape;256;p21"/>
            <p:cNvGrpSpPr/>
            <p:nvPr/>
          </p:nvGrpSpPr>
          <p:grpSpPr>
            <a:xfrm>
              <a:off x="8816986" y="1767975"/>
              <a:ext cx="700245" cy="1756606"/>
              <a:chOff x="10059412" y="1685404"/>
              <a:chExt cx="873844" cy="1756606"/>
            </a:xfrm>
          </p:grpSpPr>
          <p:sp>
            <p:nvSpPr>
              <p:cNvPr id="257" name="Google Shape;257;p21"/>
              <p:cNvSpPr/>
              <p:nvPr/>
            </p:nvSpPr>
            <p:spPr>
              <a:xfrm>
                <a:off x="10059413" y="1685404"/>
                <a:ext cx="873842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258" name="Google Shape;258;p21"/>
              <p:cNvSpPr/>
              <p:nvPr/>
            </p:nvSpPr>
            <p:spPr>
              <a:xfrm>
                <a:off x="10059412" y="2862461"/>
                <a:ext cx="873843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  <p:grpSp>
          <p:nvGrpSpPr>
            <p:cNvPr id="259" name="Google Shape;259;p21"/>
            <p:cNvGrpSpPr/>
            <p:nvPr/>
          </p:nvGrpSpPr>
          <p:grpSpPr>
            <a:xfrm>
              <a:off x="9035927" y="2392610"/>
              <a:ext cx="270456" cy="552567"/>
              <a:chOff x="8826067" y="5447763"/>
              <a:chExt cx="270456" cy="552567"/>
            </a:xfrm>
          </p:grpSpPr>
          <p:sp>
            <p:nvSpPr>
              <p:cNvPr id="260" name="Google Shape;260;p21"/>
              <p:cNvSpPr/>
              <p:nvPr/>
            </p:nvSpPr>
            <p:spPr>
              <a:xfrm>
                <a:off x="8826067" y="5447763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1" name="Google Shape;261;p21"/>
              <p:cNvCxnSpPr>
                <a:stCxn id="260" idx="3"/>
                <a:endCxn id="258" idx="0"/>
              </p:cNvCxnSpPr>
              <p:nvPr/>
            </p:nvCxnSpPr>
            <p:spPr>
              <a:xfrm flipH="1">
                <a:off x="8957395" y="5663430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62" name="Google Shape;262;p21"/>
          <p:cNvSpPr/>
          <p:nvPr/>
        </p:nvSpPr>
        <p:spPr>
          <a:xfrm>
            <a:off x="8096098" y="2301683"/>
            <a:ext cx="700244" cy="5795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a=3</a:t>
            </a:r>
            <a:endParaRPr/>
          </a:p>
        </p:txBody>
      </p:sp>
      <p:grpSp>
        <p:nvGrpSpPr>
          <p:cNvPr id="263" name="Google Shape;263;p21"/>
          <p:cNvGrpSpPr/>
          <p:nvPr/>
        </p:nvGrpSpPr>
        <p:grpSpPr>
          <a:xfrm>
            <a:off x="7763885" y="2991632"/>
            <a:ext cx="1468191" cy="694563"/>
            <a:chOff x="9548716" y="4459501"/>
            <a:chExt cx="1468191" cy="694563"/>
          </a:xfrm>
        </p:grpSpPr>
        <p:sp>
          <p:nvSpPr>
            <p:cNvPr id="264" name="Google Shape;264;p21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b=5</a:t>
              </a: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a=2</a:t>
              </a:r>
              <a:endParaRPr/>
            </a:p>
          </p:txBody>
        </p:sp>
      </p:grpSp>
      <p:grpSp>
        <p:nvGrpSpPr>
          <p:cNvPr id="266" name="Google Shape;266;p21"/>
          <p:cNvGrpSpPr/>
          <p:nvPr/>
        </p:nvGrpSpPr>
        <p:grpSpPr>
          <a:xfrm>
            <a:off x="7775349" y="3847768"/>
            <a:ext cx="1468191" cy="694563"/>
            <a:chOff x="9548716" y="4459501"/>
            <a:chExt cx="1468191" cy="694563"/>
          </a:xfrm>
        </p:grpSpPr>
        <p:sp>
          <p:nvSpPr>
            <p:cNvPr id="267" name="Google Shape;267;p21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b=5</a:t>
              </a: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a=2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