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8712" y="1966912"/>
            <a:ext cx="7038975" cy="3627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0796" y="5577332"/>
            <a:ext cx="8724341" cy="1212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hyperlink" Target="http://www.ft.com/content/d24fce5e-58fc-11e6-9f70-badea1b336d4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85938" y="6457289"/>
            <a:ext cx="1181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0772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Page:1 </a:t>
            </a: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65404" y="844296"/>
            <a:ext cx="8307070" cy="1748155"/>
            <a:chOff x="565404" y="844296"/>
            <a:chExt cx="8307070" cy="17481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8" y="844296"/>
              <a:ext cx="8229219" cy="174764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404" y="1037844"/>
              <a:ext cx="8265795" cy="15039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864108"/>
              <a:ext cx="8153400" cy="167182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2588" y="1029665"/>
            <a:ext cx="7401559" cy="10172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0"/>
              <a:t>Algorithm</a:t>
            </a:r>
            <a:r>
              <a:rPr dirty="0" sz="6500" spc="-355"/>
              <a:t> </a:t>
            </a:r>
            <a:r>
              <a:rPr dirty="0" sz="6500" spc="-100"/>
              <a:t>Analysis</a:t>
            </a:r>
            <a:endParaRPr sz="6500"/>
          </a:p>
        </p:txBody>
      </p:sp>
      <p:grpSp>
        <p:nvGrpSpPr>
          <p:cNvPr id="8" name="object 8" descr=""/>
          <p:cNvGrpSpPr/>
          <p:nvPr/>
        </p:nvGrpSpPr>
        <p:grpSpPr>
          <a:xfrm>
            <a:off x="643127" y="2641092"/>
            <a:ext cx="8229600" cy="2038985"/>
            <a:chOff x="643127" y="2641092"/>
            <a:chExt cx="8229600" cy="203898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702052"/>
              <a:ext cx="8229219" cy="174764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5955" y="2641092"/>
              <a:ext cx="4122039" cy="203873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2721864"/>
              <a:ext cx="8153400" cy="1671828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287395" y="3047441"/>
            <a:ext cx="2947035" cy="10172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0" spc="-165" b="1" i="1">
                <a:latin typeface="Calibri"/>
                <a:cs typeface="Calibri"/>
              </a:rPr>
              <a:t>Lecture </a:t>
            </a:r>
            <a:r>
              <a:rPr dirty="0" sz="6500" spc="-450" b="1" i="1">
                <a:latin typeface="Calibri"/>
                <a:cs typeface="Calibri"/>
              </a:rPr>
              <a:t>2</a:t>
            </a:r>
            <a:endParaRPr sz="65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600200" y="4625523"/>
            <a:ext cx="7479030" cy="2146300"/>
            <a:chOff x="1600200" y="4625523"/>
            <a:chExt cx="7479030" cy="214630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0200" y="4648199"/>
              <a:ext cx="2743200" cy="193700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1806" y="4629403"/>
              <a:ext cx="2536915" cy="212875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539103" y="4630286"/>
              <a:ext cx="2531110" cy="2136775"/>
            </a:xfrm>
            <a:custGeom>
              <a:avLst/>
              <a:gdLst/>
              <a:ahLst/>
              <a:cxnLst/>
              <a:rect l="l" t="t" r="r" b="b"/>
              <a:pathLst>
                <a:path w="2531109" h="2136775">
                  <a:moveTo>
                    <a:pt x="14096" y="17913"/>
                  </a:moveTo>
                  <a:lnTo>
                    <a:pt x="65665" y="11278"/>
                  </a:lnTo>
                  <a:lnTo>
                    <a:pt x="115366" y="6268"/>
                  </a:lnTo>
                  <a:lnTo>
                    <a:pt x="163736" y="2785"/>
                  </a:lnTo>
                  <a:lnTo>
                    <a:pt x="211313" y="729"/>
                  </a:lnTo>
                  <a:lnTo>
                    <a:pt x="258635" y="0"/>
                  </a:lnTo>
                  <a:lnTo>
                    <a:pt x="306239" y="498"/>
                  </a:lnTo>
                  <a:lnTo>
                    <a:pt x="354663" y="2123"/>
                  </a:lnTo>
                  <a:lnTo>
                    <a:pt x="404444" y="4778"/>
                  </a:lnTo>
                  <a:lnTo>
                    <a:pt x="456121" y="8360"/>
                  </a:lnTo>
                  <a:lnTo>
                    <a:pt x="510229" y="12772"/>
                  </a:lnTo>
                  <a:lnTo>
                    <a:pt x="567308" y="17913"/>
                  </a:lnTo>
                  <a:lnTo>
                    <a:pt x="624343" y="22250"/>
                  </a:lnTo>
                  <a:lnTo>
                    <a:pt x="678421" y="24570"/>
                  </a:lnTo>
                  <a:lnTo>
                    <a:pt x="730229" y="25257"/>
                  </a:lnTo>
                  <a:lnTo>
                    <a:pt x="780458" y="24694"/>
                  </a:lnTo>
                  <a:lnTo>
                    <a:pt x="829795" y="23263"/>
                  </a:lnTo>
                  <a:lnTo>
                    <a:pt x="878929" y="21348"/>
                  </a:lnTo>
                  <a:lnTo>
                    <a:pt x="928550" y="19332"/>
                  </a:lnTo>
                  <a:lnTo>
                    <a:pt x="979345" y="17597"/>
                  </a:lnTo>
                  <a:lnTo>
                    <a:pt x="1032004" y="16527"/>
                  </a:lnTo>
                  <a:lnTo>
                    <a:pt x="1087215" y="16505"/>
                  </a:lnTo>
                  <a:lnTo>
                    <a:pt x="1145666" y="17913"/>
                  </a:lnTo>
                  <a:lnTo>
                    <a:pt x="1191998" y="18971"/>
                  </a:lnTo>
                  <a:lnTo>
                    <a:pt x="1236580" y="18786"/>
                  </a:lnTo>
                  <a:lnTo>
                    <a:pt x="1279933" y="17629"/>
                  </a:lnTo>
                  <a:lnTo>
                    <a:pt x="1322577" y="15769"/>
                  </a:lnTo>
                  <a:lnTo>
                    <a:pt x="1365034" y="13477"/>
                  </a:lnTo>
                  <a:lnTo>
                    <a:pt x="1407823" y="11022"/>
                  </a:lnTo>
                  <a:lnTo>
                    <a:pt x="1451467" y="8674"/>
                  </a:lnTo>
                  <a:lnTo>
                    <a:pt x="1496484" y="6703"/>
                  </a:lnTo>
                  <a:lnTo>
                    <a:pt x="1543397" y="5379"/>
                  </a:lnTo>
                  <a:lnTo>
                    <a:pt x="1592725" y="4972"/>
                  </a:lnTo>
                  <a:lnTo>
                    <a:pt x="1644990" y="5752"/>
                  </a:lnTo>
                  <a:lnTo>
                    <a:pt x="1700711" y="7989"/>
                  </a:lnTo>
                  <a:lnTo>
                    <a:pt x="1760411" y="11953"/>
                  </a:lnTo>
                  <a:lnTo>
                    <a:pt x="1824608" y="17913"/>
                  </a:lnTo>
                  <a:lnTo>
                    <a:pt x="1887388" y="24088"/>
                  </a:lnTo>
                  <a:lnTo>
                    <a:pt x="1943307" y="28630"/>
                  </a:lnTo>
                  <a:lnTo>
                    <a:pt x="1993602" y="31709"/>
                  </a:lnTo>
                  <a:lnTo>
                    <a:pt x="2039506" y="33497"/>
                  </a:lnTo>
                  <a:lnTo>
                    <a:pt x="2082254" y="34165"/>
                  </a:lnTo>
                  <a:lnTo>
                    <a:pt x="2123081" y="33882"/>
                  </a:lnTo>
                  <a:lnTo>
                    <a:pt x="2163222" y="32820"/>
                  </a:lnTo>
                  <a:lnTo>
                    <a:pt x="2203911" y="31149"/>
                  </a:lnTo>
                  <a:lnTo>
                    <a:pt x="2246383" y="29041"/>
                  </a:lnTo>
                  <a:lnTo>
                    <a:pt x="2291872" y="26666"/>
                  </a:lnTo>
                  <a:lnTo>
                    <a:pt x="2341614" y="24195"/>
                  </a:lnTo>
                  <a:lnTo>
                    <a:pt x="2396842" y="21799"/>
                  </a:lnTo>
                  <a:lnTo>
                    <a:pt x="2458791" y="19648"/>
                  </a:lnTo>
                  <a:lnTo>
                    <a:pt x="2528696" y="17913"/>
                  </a:lnTo>
                  <a:lnTo>
                    <a:pt x="2523727" y="80518"/>
                  </a:lnTo>
                  <a:lnTo>
                    <a:pt x="2520669" y="138206"/>
                  </a:lnTo>
                  <a:lnTo>
                    <a:pt x="2519216" y="191758"/>
                  </a:lnTo>
                  <a:lnTo>
                    <a:pt x="2519062" y="241957"/>
                  </a:lnTo>
                  <a:lnTo>
                    <a:pt x="2519903" y="289586"/>
                  </a:lnTo>
                  <a:lnTo>
                    <a:pt x="2521431" y="335425"/>
                  </a:lnTo>
                  <a:lnTo>
                    <a:pt x="2523342" y="380257"/>
                  </a:lnTo>
                  <a:lnTo>
                    <a:pt x="2525330" y="424864"/>
                  </a:lnTo>
                  <a:lnTo>
                    <a:pt x="2527089" y="470028"/>
                  </a:lnTo>
                  <a:lnTo>
                    <a:pt x="2528313" y="516532"/>
                  </a:lnTo>
                  <a:lnTo>
                    <a:pt x="2528696" y="565156"/>
                  </a:lnTo>
                  <a:lnTo>
                    <a:pt x="2528702" y="616826"/>
                  </a:lnTo>
                  <a:lnTo>
                    <a:pt x="2528944" y="671375"/>
                  </a:lnTo>
                  <a:lnTo>
                    <a:pt x="2529342" y="727843"/>
                  </a:lnTo>
                  <a:lnTo>
                    <a:pt x="2529819" y="785267"/>
                  </a:lnTo>
                  <a:lnTo>
                    <a:pt x="2530294" y="842689"/>
                  </a:lnTo>
                  <a:lnTo>
                    <a:pt x="2530689" y="899148"/>
                  </a:lnTo>
                  <a:lnTo>
                    <a:pt x="2530925" y="953683"/>
                  </a:lnTo>
                  <a:lnTo>
                    <a:pt x="2530922" y="1005334"/>
                  </a:lnTo>
                  <a:lnTo>
                    <a:pt x="2530603" y="1053141"/>
                  </a:lnTo>
                  <a:lnTo>
                    <a:pt x="2529887" y="1096143"/>
                  </a:lnTo>
                  <a:lnTo>
                    <a:pt x="2528696" y="1133379"/>
                  </a:lnTo>
                  <a:lnTo>
                    <a:pt x="2527548" y="1174513"/>
                  </a:lnTo>
                  <a:lnTo>
                    <a:pt x="2527172" y="1221889"/>
                  </a:lnTo>
                  <a:lnTo>
                    <a:pt x="2527376" y="1273773"/>
                  </a:lnTo>
                  <a:lnTo>
                    <a:pt x="2527965" y="1328430"/>
                  </a:lnTo>
                  <a:lnTo>
                    <a:pt x="2528744" y="1384125"/>
                  </a:lnTo>
                  <a:lnTo>
                    <a:pt x="2529519" y="1439123"/>
                  </a:lnTo>
                  <a:lnTo>
                    <a:pt x="2530097" y="1491688"/>
                  </a:lnTo>
                  <a:lnTo>
                    <a:pt x="2530281" y="1540086"/>
                  </a:lnTo>
                  <a:lnTo>
                    <a:pt x="2529880" y="1582582"/>
                  </a:lnTo>
                  <a:lnTo>
                    <a:pt x="2528696" y="1617440"/>
                  </a:lnTo>
                  <a:lnTo>
                    <a:pt x="2527003" y="1651278"/>
                  </a:lnTo>
                  <a:lnTo>
                    <a:pt x="2525295" y="1691262"/>
                  </a:lnTo>
                  <a:lnTo>
                    <a:pt x="2523720" y="1736475"/>
                  </a:lnTo>
                  <a:lnTo>
                    <a:pt x="2522424" y="1786004"/>
                  </a:lnTo>
                  <a:lnTo>
                    <a:pt x="2521553" y="1838933"/>
                  </a:lnTo>
                  <a:lnTo>
                    <a:pt x="2521253" y="1894347"/>
                  </a:lnTo>
                  <a:lnTo>
                    <a:pt x="2521672" y="1951331"/>
                  </a:lnTo>
                  <a:lnTo>
                    <a:pt x="2522954" y="2008971"/>
                  </a:lnTo>
                  <a:lnTo>
                    <a:pt x="2525247" y="2066351"/>
                  </a:lnTo>
                  <a:lnTo>
                    <a:pt x="2528696" y="2122557"/>
                  </a:lnTo>
                  <a:lnTo>
                    <a:pt x="2480997" y="2116401"/>
                  </a:lnTo>
                  <a:lnTo>
                    <a:pt x="2432725" y="2111278"/>
                  </a:lnTo>
                  <a:lnTo>
                    <a:pt x="2383911" y="2107214"/>
                  </a:lnTo>
                  <a:lnTo>
                    <a:pt x="2334584" y="2104235"/>
                  </a:lnTo>
                  <a:lnTo>
                    <a:pt x="2284776" y="2102367"/>
                  </a:lnTo>
                  <a:lnTo>
                    <a:pt x="2234517" y="2101635"/>
                  </a:lnTo>
                  <a:lnTo>
                    <a:pt x="2183837" y="2102066"/>
                  </a:lnTo>
                  <a:lnTo>
                    <a:pt x="2132767" y="2103685"/>
                  </a:lnTo>
                  <a:lnTo>
                    <a:pt x="2081337" y="2106518"/>
                  </a:lnTo>
                  <a:lnTo>
                    <a:pt x="2029578" y="2110590"/>
                  </a:lnTo>
                  <a:lnTo>
                    <a:pt x="1977519" y="2115928"/>
                  </a:lnTo>
                  <a:lnTo>
                    <a:pt x="1925192" y="2122557"/>
                  </a:lnTo>
                  <a:lnTo>
                    <a:pt x="1870090" y="2129191"/>
                  </a:lnTo>
                  <a:lnTo>
                    <a:pt x="1818542" y="2133440"/>
                  </a:lnTo>
                  <a:lnTo>
                    <a:pt x="1769533" y="2135658"/>
                  </a:lnTo>
                  <a:lnTo>
                    <a:pt x="1722046" y="2136196"/>
                  </a:lnTo>
                  <a:lnTo>
                    <a:pt x="1675064" y="2135407"/>
                  </a:lnTo>
                  <a:lnTo>
                    <a:pt x="1627569" y="2133643"/>
                  </a:lnTo>
                  <a:lnTo>
                    <a:pt x="1578547" y="2131259"/>
                  </a:lnTo>
                  <a:lnTo>
                    <a:pt x="1526979" y="2128605"/>
                  </a:lnTo>
                  <a:lnTo>
                    <a:pt x="1471848" y="2126035"/>
                  </a:lnTo>
                  <a:lnTo>
                    <a:pt x="1412139" y="2123902"/>
                  </a:lnTo>
                  <a:lnTo>
                    <a:pt x="1346834" y="2122557"/>
                  </a:lnTo>
                  <a:lnTo>
                    <a:pt x="1289368" y="2121467"/>
                  </a:lnTo>
                  <a:lnTo>
                    <a:pt x="1232790" y="2119753"/>
                  </a:lnTo>
                  <a:lnTo>
                    <a:pt x="1177097" y="2117634"/>
                  </a:lnTo>
                  <a:lnTo>
                    <a:pt x="1122284" y="2115330"/>
                  </a:lnTo>
                  <a:lnTo>
                    <a:pt x="1068347" y="2113062"/>
                  </a:lnTo>
                  <a:lnTo>
                    <a:pt x="1015282" y="2111048"/>
                  </a:lnTo>
                  <a:lnTo>
                    <a:pt x="963085" y="2109510"/>
                  </a:lnTo>
                  <a:lnTo>
                    <a:pt x="911752" y="2108666"/>
                  </a:lnTo>
                  <a:lnTo>
                    <a:pt x="861277" y="2108736"/>
                  </a:lnTo>
                  <a:lnTo>
                    <a:pt x="811659" y="2109940"/>
                  </a:lnTo>
                  <a:lnTo>
                    <a:pt x="762891" y="2112499"/>
                  </a:lnTo>
                  <a:lnTo>
                    <a:pt x="714970" y="2116631"/>
                  </a:lnTo>
                  <a:lnTo>
                    <a:pt x="667892" y="2122557"/>
                  </a:lnTo>
                  <a:lnTo>
                    <a:pt x="620610" y="2128074"/>
                  </a:lnTo>
                  <a:lnTo>
                    <a:pt x="572192" y="2131114"/>
                  </a:lnTo>
                  <a:lnTo>
                    <a:pt x="522812" y="2132102"/>
                  </a:lnTo>
                  <a:lnTo>
                    <a:pt x="472643" y="2131463"/>
                  </a:lnTo>
                  <a:lnTo>
                    <a:pt x="421857" y="2129622"/>
                  </a:lnTo>
                  <a:lnTo>
                    <a:pt x="370627" y="2127003"/>
                  </a:lnTo>
                  <a:lnTo>
                    <a:pt x="319126" y="2124030"/>
                  </a:lnTo>
                  <a:lnTo>
                    <a:pt x="267527" y="2121129"/>
                  </a:lnTo>
                  <a:lnTo>
                    <a:pt x="216001" y="2118724"/>
                  </a:lnTo>
                  <a:lnTo>
                    <a:pt x="164723" y="2117240"/>
                  </a:lnTo>
                  <a:lnTo>
                    <a:pt x="113864" y="2117101"/>
                  </a:lnTo>
                  <a:lnTo>
                    <a:pt x="63598" y="2118732"/>
                  </a:lnTo>
                  <a:lnTo>
                    <a:pt x="14096" y="2122557"/>
                  </a:lnTo>
                  <a:lnTo>
                    <a:pt x="18688" y="2067104"/>
                  </a:lnTo>
                  <a:lnTo>
                    <a:pt x="22497" y="2013316"/>
                  </a:lnTo>
                  <a:lnTo>
                    <a:pt x="25434" y="1960982"/>
                  </a:lnTo>
                  <a:lnTo>
                    <a:pt x="27410" y="1909888"/>
                  </a:lnTo>
                  <a:lnTo>
                    <a:pt x="28336" y="1859821"/>
                  </a:lnTo>
                  <a:lnTo>
                    <a:pt x="28123" y="1810568"/>
                  </a:lnTo>
                  <a:lnTo>
                    <a:pt x="26682" y="1761917"/>
                  </a:lnTo>
                  <a:lnTo>
                    <a:pt x="23923" y="1713654"/>
                  </a:lnTo>
                  <a:lnTo>
                    <a:pt x="19758" y="1665566"/>
                  </a:lnTo>
                  <a:lnTo>
                    <a:pt x="14096" y="1617440"/>
                  </a:lnTo>
                  <a:lnTo>
                    <a:pt x="8446" y="1569071"/>
                  </a:lnTo>
                  <a:lnTo>
                    <a:pt x="4306" y="1520261"/>
                  </a:lnTo>
                  <a:lnTo>
                    <a:pt x="1583" y="1470821"/>
                  </a:lnTo>
                  <a:lnTo>
                    <a:pt x="179" y="1420564"/>
                  </a:lnTo>
                  <a:lnTo>
                    <a:pt x="0" y="1369299"/>
                  </a:lnTo>
                  <a:lnTo>
                    <a:pt x="947" y="1316840"/>
                  </a:lnTo>
                  <a:lnTo>
                    <a:pt x="2927" y="1262997"/>
                  </a:lnTo>
                  <a:lnTo>
                    <a:pt x="5843" y="1207582"/>
                  </a:lnTo>
                  <a:lnTo>
                    <a:pt x="9598" y="1150405"/>
                  </a:lnTo>
                  <a:lnTo>
                    <a:pt x="14096" y="1091279"/>
                  </a:lnTo>
                  <a:lnTo>
                    <a:pt x="18855" y="1027237"/>
                  </a:lnTo>
                  <a:lnTo>
                    <a:pt x="22387" y="968233"/>
                  </a:lnTo>
                  <a:lnTo>
                    <a:pt x="24708" y="913459"/>
                  </a:lnTo>
                  <a:lnTo>
                    <a:pt x="25835" y="862104"/>
                  </a:lnTo>
                  <a:lnTo>
                    <a:pt x="25783" y="813358"/>
                  </a:lnTo>
                  <a:lnTo>
                    <a:pt x="24567" y="766412"/>
                  </a:lnTo>
                  <a:lnTo>
                    <a:pt x="22204" y="720456"/>
                  </a:lnTo>
                  <a:lnTo>
                    <a:pt x="18708" y="674680"/>
                  </a:lnTo>
                  <a:lnTo>
                    <a:pt x="14096" y="628275"/>
                  </a:lnTo>
                  <a:lnTo>
                    <a:pt x="11142" y="591377"/>
                  </a:lnTo>
                  <a:lnTo>
                    <a:pt x="9810" y="551295"/>
                  </a:lnTo>
                  <a:lnTo>
                    <a:pt x="9775" y="508224"/>
                  </a:lnTo>
                  <a:lnTo>
                    <a:pt x="10710" y="462357"/>
                  </a:lnTo>
                  <a:lnTo>
                    <a:pt x="12291" y="413885"/>
                  </a:lnTo>
                  <a:lnTo>
                    <a:pt x="14192" y="363004"/>
                  </a:lnTo>
                  <a:lnTo>
                    <a:pt x="16087" y="309905"/>
                  </a:lnTo>
                  <a:lnTo>
                    <a:pt x="17652" y="254782"/>
                  </a:lnTo>
                  <a:lnTo>
                    <a:pt x="18561" y="197828"/>
                  </a:lnTo>
                  <a:lnTo>
                    <a:pt x="18489" y="139237"/>
                  </a:lnTo>
                  <a:lnTo>
                    <a:pt x="17109" y="79201"/>
                  </a:lnTo>
                  <a:lnTo>
                    <a:pt x="14096" y="179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983994" y="6672783"/>
            <a:ext cx="44303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https://livecodestream.dev/post/complete-guide-to-understanding-time-and-space-complexity-of-algorithms/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5885" y="48513"/>
            <a:ext cx="641286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Analysis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Nested</a:t>
            </a:r>
            <a:r>
              <a:rPr dirty="0" spc="-80"/>
              <a:t> </a:t>
            </a:r>
            <a:r>
              <a:rPr dirty="0" spc="-75"/>
              <a:t>Loop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1940" y="910875"/>
            <a:ext cx="8307070" cy="250634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8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32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dirty="0" sz="32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things</a:t>
            </a:r>
            <a:r>
              <a:rPr dirty="0" sz="32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 b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3200">
              <a:latin typeface="Times New Roman"/>
              <a:cs typeface="Times New Roman"/>
            </a:endParaRPr>
          </a:p>
          <a:p>
            <a:pPr lvl="1" marL="781685" marR="179705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82320" algn="l"/>
              </a:tabLst>
            </a:pPr>
            <a:r>
              <a:rPr dirty="0" sz="2800">
                <a:latin typeface="Times New Roman"/>
                <a:cs typeface="Times New Roman"/>
              </a:rPr>
              <a:t>What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constant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low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order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term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in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DD0011"/>
                </a:solidFill>
                <a:latin typeface="Times New Roman"/>
                <a:cs typeface="Times New Roman"/>
              </a:rPr>
              <a:t>T(N)</a:t>
            </a:r>
            <a:r>
              <a:rPr dirty="0" sz="2800" spc="19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DD0011"/>
                </a:solidFill>
                <a:latin typeface="Times New Roman"/>
                <a:cs typeface="Times New Roman"/>
              </a:rPr>
              <a:t>=</a:t>
            </a:r>
            <a:r>
              <a:rPr dirty="0" sz="2800" spc="-3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DD0011"/>
                </a:solidFill>
                <a:latin typeface="Times New Roman"/>
                <a:cs typeface="Times New Roman"/>
              </a:rPr>
              <a:t>3</a:t>
            </a:r>
            <a:r>
              <a:rPr dirty="0" sz="2800" b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b="1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800" spc="-4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DD0011"/>
                </a:solidFill>
                <a:latin typeface="Times New Roman"/>
                <a:cs typeface="Times New Roman"/>
              </a:rPr>
              <a:t>3N+3</a:t>
            </a:r>
            <a:r>
              <a:rPr dirty="0" sz="2800" spc="-2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DD0011"/>
                </a:solidFill>
                <a:latin typeface="Times New Roman"/>
                <a:cs typeface="Times New Roman"/>
              </a:rPr>
              <a:t>for</a:t>
            </a:r>
            <a:r>
              <a:rPr dirty="0" sz="2800" spc="-5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DD0011"/>
                </a:solidFill>
                <a:latin typeface="Times New Roman"/>
                <a:cs typeface="Times New Roman"/>
              </a:rPr>
              <a:t>large</a:t>
            </a:r>
            <a:r>
              <a:rPr dirty="0" sz="2800" spc="-55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sz="2800" spc="-35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800" spc="-50" i="1">
                <a:solidFill>
                  <a:srgbClr val="DD0011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lvl="1" marL="7816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82320" algn="l"/>
              </a:tabLst>
            </a:pP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T(n)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varies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different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(input)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lvl="2" marL="1181100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81735" algn="l"/>
              </a:tabLst>
            </a:pPr>
            <a:r>
              <a:rPr dirty="0" sz="2400">
                <a:latin typeface="Times New Roman"/>
                <a:cs typeface="Times New Roman"/>
              </a:rPr>
              <a:t>Check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 =5,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10, 20,50,100, 500, 1000,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10000 </a:t>
            </a:r>
            <a:r>
              <a:rPr dirty="0" sz="2400" spc="-10">
                <a:latin typeface="Times New Roman"/>
                <a:cs typeface="Times New Roman"/>
              </a:rPr>
              <a:t>,100000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5535" y="3694176"/>
            <a:ext cx="2852928" cy="25999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0" y="4645152"/>
            <a:ext cx="1903476" cy="156514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800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800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7100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800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7100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70100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229600" cy="71628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4000" b="0">
                <a:latin typeface="Times New Roman"/>
                <a:cs typeface="Times New Roman"/>
              </a:rPr>
              <a:t>Example:</a:t>
            </a:r>
            <a:r>
              <a:rPr dirty="0" sz="40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Effect</a:t>
            </a:r>
            <a:r>
              <a:rPr dirty="0" sz="2800" spc="-5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5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low</a:t>
            </a:r>
            <a:r>
              <a:rPr dirty="0" sz="2800" spc="-6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order</a:t>
            </a:r>
            <a:r>
              <a:rPr dirty="0" sz="2800" spc="-70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terms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940395"/>
            <a:ext cx="5299710" cy="829944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T(n) =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7n+100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T(n)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n???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28712" y="1966912"/>
          <a:ext cx="7038975" cy="3627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266825"/>
                <a:gridCol w="4283075"/>
              </a:tblGrid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Comment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7n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800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Contribution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small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7100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 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70100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factor</a:t>
                      </a:r>
                      <a:r>
                        <a:rPr dirty="0" sz="2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7n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1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641" sz="1950" spc="-37">
                          <a:latin typeface="Times New Roman"/>
                          <a:cs typeface="Times New Roman"/>
                        </a:rPr>
                        <a:t>6</a:t>
                      </a:r>
                      <a:endParaRPr baseline="25641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7000100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factor????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33400" y="5791200"/>
            <a:ext cx="7924800" cy="6508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089025" marR="236220" indent="-847725">
              <a:lnSpc>
                <a:spcPct val="100000"/>
              </a:lnSpc>
              <a:spcBef>
                <a:spcPts val="310"/>
              </a:spcBef>
            </a:pPr>
            <a:r>
              <a:rPr dirty="0" sz="1800" spc="-10" b="1" i="1">
                <a:latin typeface="Times New Roman"/>
                <a:cs typeface="Times New Roman"/>
              </a:rPr>
              <a:t>DEDUCTION</a:t>
            </a:r>
            <a:r>
              <a:rPr dirty="0" sz="1800" spc="-10" i="1">
                <a:latin typeface="Times New Roman"/>
                <a:cs typeface="Times New Roman"/>
              </a:rPr>
              <a:t>: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When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approximating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T(n)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IGNORE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100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term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very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large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value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say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that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T(n)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approximated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7(n)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97330">
              <a:lnSpc>
                <a:spcPct val="100000"/>
              </a:lnSpc>
              <a:spcBef>
                <a:spcPts val="100"/>
              </a:spcBef>
            </a:pPr>
            <a:r>
              <a:rPr dirty="0" spc="295" b="0" i="1">
                <a:latin typeface="Calibri"/>
                <a:cs typeface="Calibri"/>
              </a:rPr>
              <a:t>T(N)=cN</a:t>
            </a:r>
            <a:r>
              <a:rPr dirty="0" spc="170" b="0" i="1">
                <a:latin typeface="Calibri"/>
                <a:cs typeface="Calibri"/>
              </a:rPr>
              <a:t> </a:t>
            </a:r>
            <a:r>
              <a:rPr dirty="0" spc="125" b="0" i="1">
                <a:latin typeface="Calibri"/>
                <a:cs typeface="Calibri"/>
              </a:rPr>
              <a:t>and</a:t>
            </a:r>
            <a:r>
              <a:rPr dirty="0" spc="155" b="0" i="1">
                <a:latin typeface="Calibri"/>
                <a:cs typeface="Calibri"/>
              </a:rPr>
              <a:t> </a:t>
            </a:r>
            <a:r>
              <a:rPr dirty="0" spc="360" b="0" i="1">
                <a:latin typeface="Calibri"/>
                <a:cs typeface="Calibri"/>
              </a:rPr>
              <a:t>T(N)=N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1940" y="1011681"/>
            <a:ext cx="7937500" cy="2494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269240" indent="-3429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dirty="0" sz="28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estimating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complexity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reference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97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(N)=N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(N)=30N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increase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above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T(N)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93850" y="3651250"/>
          <a:ext cx="61087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(N)=30N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=300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463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T(N)=cN</a:t>
            </a:r>
            <a:r>
              <a:rPr dirty="0" spc="-110"/>
              <a:t> </a:t>
            </a:r>
            <a:r>
              <a:rPr dirty="0" spc="55"/>
              <a:t>and</a:t>
            </a:r>
            <a:r>
              <a:rPr dirty="0" spc="-90"/>
              <a:t> </a:t>
            </a:r>
            <a:r>
              <a:rPr dirty="0" spc="-10"/>
              <a:t>T(N)=N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1940" y="1011681"/>
            <a:ext cx="7937500" cy="2494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269240" indent="-3429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dirty="0" sz="28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estimating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complexity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reference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97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(N)=N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(N)=30N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increase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above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T(N)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93850" y="3651250"/>
          <a:ext cx="61087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(N)=30N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=300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2t</a:t>
                      </a:r>
                      <a:r>
                        <a:rPr dirty="0" baseline="-20833" sz="1800" spc="-37"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2t</a:t>
                      </a:r>
                      <a:r>
                        <a:rPr dirty="0" baseline="-20833" sz="1800" spc="-37"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8463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T(N)=cN</a:t>
            </a:r>
            <a:r>
              <a:rPr dirty="0" spc="-110"/>
              <a:t> </a:t>
            </a:r>
            <a:r>
              <a:rPr dirty="0" spc="55"/>
              <a:t>and</a:t>
            </a:r>
            <a:r>
              <a:rPr dirty="0" spc="-90"/>
              <a:t> </a:t>
            </a:r>
            <a:r>
              <a:rPr dirty="0" spc="-10"/>
              <a:t>T(N)=N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81940" y="1011681"/>
            <a:ext cx="7937500" cy="2494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269240" indent="-34290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80365" algn="l"/>
                <a:tab pos="38100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r>
              <a:rPr dirty="0" sz="28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estimating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complexity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reference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input</a:t>
            </a:r>
            <a:endParaRPr sz="28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00000"/>
              </a:lnSpc>
              <a:spcBef>
                <a:spcPts val="197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21021" sz="2775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(N)=N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-21021" sz="277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(N)=30N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same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increase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size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800">
                <a:latin typeface="Times New Roman"/>
                <a:cs typeface="Times New Roman"/>
              </a:rPr>
              <a:t>Effect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input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size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above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T(N)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93850" y="3651250"/>
          <a:ext cx="6108700" cy="185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-20833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(N)=30N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9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=300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2t</a:t>
                      </a:r>
                      <a:r>
                        <a:rPr dirty="0" baseline="-20833" sz="1800" spc="-37"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2t</a:t>
                      </a:r>
                      <a:r>
                        <a:rPr dirty="0" baseline="-20833" sz="1800" spc="-37"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10t</a:t>
                      </a:r>
                      <a:r>
                        <a:rPr dirty="0" baseline="-20833" sz="1800" spc="-30"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10t</a:t>
                      </a:r>
                      <a:r>
                        <a:rPr dirty="0" baseline="-20833" sz="1800" spc="-30"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DE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100t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2</a:t>
                      </a:r>
                      <a:endParaRPr baseline="-20833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EE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1789938" y="5726429"/>
            <a:ext cx="5718175" cy="707390"/>
          </a:xfrm>
          <a:prstGeom prst="rect">
            <a:avLst/>
          </a:prstGeom>
          <a:solidFill>
            <a:srgbClr val="FF0000"/>
          </a:solidFill>
          <a:ln w="25400">
            <a:solidFill>
              <a:srgbClr val="22226E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R="53975">
              <a:lnSpc>
                <a:spcPct val="100000"/>
              </a:lnSpc>
              <a:spcBef>
                <a:spcPts val="295"/>
              </a:spcBef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dirty="0" sz="20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00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0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0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cN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0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growth</a:t>
            </a:r>
            <a:r>
              <a:rPr dirty="0" sz="20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0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0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Times New Roman"/>
                <a:cs typeface="Times New Roman"/>
              </a:rPr>
              <a:t>w.r.t</a:t>
            </a:r>
            <a:r>
              <a:rPr dirty="0" sz="20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20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98638" y="6483762"/>
            <a:ext cx="11557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090"/>
              </a:lnSpc>
            </a:pPr>
            <a:r>
              <a:rPr dirty="0" sz="1000" spc="-10">
                <a:latin typeface="Times New Roman"/>
                <a:cs typeface="Times New Roman"/>
              </a:rPr>
              <a:t>Page:2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53" y="1201534"/>
            <a:ext cx="8143118" cy="9247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67" y="3785896"/>
            <a:ext cx="8137023" cy="87411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9363" y="1298574"/>
            <a:ext cx="7677150" cy="307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latin typeface="Times New Roman"/>
                <a:cs typeface="Times New Roman"/>
              </a:rPr>
              <a:t>Data</a:t>
            </a:r>
            <a:r>
              <a:rPr dirty="0" sz="3700" spc="-105" b="1">
                <a:latin typeface="Times New Roman"/>
                <a:cs typeface="Times New Roman"/>
              </a:rPr>
              <a:t> </a:t>
            </a:r>
            <a:r>
              <a:rPr dirty="0" sz="3700" b="1">
                <a:latin typeface="Times New Roman"/>
                <a:cs typeface="Times New Roman"/>
              </a:rPr>
              <a:t>structures</a:t>
            </a:r>
            <a:r>
              <a:rPr dirty="0" sz="3700" spc="-110" b="1">
                <a:latin typeface="Times New Roman"/>
                <a:cs typeface="Times New Roman"/>
              </a:rPr>
              <a:t> </a:t>
            </a:r>
            <a:r>
              <a:rPr dirty="0" sz="3700" b="1">
                <a:latin typeface="Times New Roman"/>
                <a:cs typeface="Times New Roman"/>
              </a:rPr>
              <a:t>has</a:t>
            </a:r>
            <a:r>
              <a:rPr dirty="0" sz="3700" spc="-100" b="1">
                <a:latin typeface="Times New Roman"/>
                <a:cs typeface="Times New Roman"/>
              </a:rPr>
              <a:t> </a:t>
            </a:r>
            <a:r>
              <a:rPr dirty="0" sz="3700" b="1">
                <a:latin typeface="Times New Roman"/>
                <a:cs typeface="Times New Roman"/>
              </a:rPr>
              <a:t>wide</a:t>
            </a:r>
            <a:r>
              <a:rPr dirty="0" sz="3700" spc="-110" b="1">
                <a:latin typeface="Times New Roman"/>
                <a:cs typeface="Times New Roman"/>
              </a:rPr>
              <a:t> </a:t>
            </a:r>
            <a:r>
              <a:rPr dirty="0" sz="3700" spc="-10" b="1">
                <a:latin typeface="Times New Roman"/>
                <a:cs typeface="Times New Roman"/>
              </a:rPr>
              <a:t>applications</a:t>
            </a:r>
            <a:endParaRPr sz="3700">
              <a:latin typeface="Times New Roman"/>
              <a:cs typeface="Times New Roman"/>
            </a:endParaRPr>
          </a:p>
          <a:p>
            <a:pPr marL="535305" indent="-258445">
              <a:lnSpc>
                <a:spcPct val="100000"/>
              </a:lnSpc>
              <a:spcBef>
                <a:spcPts val="2825"/>
              </a:spcBef>
              <a:buFont typeface="Trebuchet MS"/>
              <a:buChar char="•"/>
              <a:tabLst>
                <a:tab pos="535940" algn="l"/>
              </a:tabLst>
            </a:pPr>
            <a:r>
              <a:rPr dirty="0" sz="2200">
                <a:latin typeface="Calibri"/>
                <a:cs typeface="Calibri"/>
              </a:rPr>
              <a:t>Design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efficient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search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engine,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good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Google’s</a:t>
            </a:r>
            <a:endParaRPr sz="2200">
              <a:latin typeface="Calibri"/>
              <a:cs typeface="Calibri"/>
            </a:endParaRPr>
          </a:p>
          <a:p>
            <a:pPr marL="535305" indent="-258445">
              <a:lnSpc>
                <a:spcPct val="100000"/>
              </a:lnSpc>
              <a:spcBef>
                <a:spcPts val="180"/>
              </a:spcBef>
              <a:buFont typeface="Trebuchet MS"/>
              <a:buChar char="•"/>
              <a:tabLst>
                <a:tab pos="535940" algn="l"/>
              </a:tabLst>
            </a:pPr>
            <a:r>
              <a:rPr dirty="0" sz="2200">
                <a:latin typeface="Calibri"/>
                <a:cs typeface="Calibri"/>
              </a:rPr>
              <a:t>Build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u="heavy" sz="22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efficient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security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system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based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face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recognition</a:t>
            </a:r>
            <a:endParaRPr sz="2200">
              <a:latin typeface="Calibri"/>
              <a:cs typeface="Calibri"/>
            </a:endParaRPr>
          </a:p>
          <a:p>
            <a:pPr marL="535305" indent="-258445">
              <a:lnSpc>
                <a:spcPct val="100000"/>
              </a:lnSpc>
              <a:spcBef>
                <a:spcPts val="180"/>
              </a:spcBef>
              <a:buFont typeface="Trebuchet MS"/>
              <a:buChar char="•"/>
              <a:tabLst>
                <a:tab pos="535940" algn="l"/>
              </a:tabLst>
            </a:pPr>
            <a:r>
              <a:rPr dirty="0" sz="2200" spc="-10">
                <a:latin typeface="Calibri"/>
                <a:cs typeface="Calibri"/>
              </a:rPr>
              <a:t>Understand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human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genome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trace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ancestry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structures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key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designing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7" name="object 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64740">
              <a:lnSpc>
                <a:spcPct val="100000"/>
              </a:lnSpc>
              <a:spcBef>
                <a:spcPts val="100"/>
              </a:spcBef>
            </a:pPr>
            <a:r>
              <a:rPr dirty="0" spc="50" b="0" i="1">
                <a:latin typeface="Calibri"/>
                <a:cs typeface="Calibri"/>
              </a:rPr>
              <a:t>Recap</a:t>
            </a:r>
            <a:r>
              <a:rPr dirty="0" spc="30" b="0" i="1">
                <a:latin typeface="Calibri"/>
                <a:cs typeface="Calibri"/>
              </a:rPr>
              <a:t> </a:t>
            </a:r>
            <a:r>
              <a:rPr dirty="0" spc="-70" b="0" i="1">
                <a:latin typeface="Calibri"/>
                <a:cs typeface="Calibri"/>
              </a:rPr>
              <a:t>Lecture</a:t>
            </a:r>
            <a:r>
              <a:rPr dirty="0" spc="25" b="0" i="1">
                <a:latin typeface="Calibri"/>
                <a:cs typeface="Calibri"/>
              </a:rPr>
              <a:t> </a:t>
            </a:r>
            <a:r>
              <a:rPr dirty="0" spc="-630" b="0" i="1">
                <a:latin typeface="Calibri"/>
                <a:cs typeface="Calibri"/>
              </a:rPr>
              <a:t>1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0777" y="5030722"/>
            <a:ext cx="1779745" cy="161959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58495" y="5239499"/>
            <a:ext cx="6819265" cy="1229995"/>
            <a:chOff x="158495" y="5239499"/>
            <a:chExt cx="6819265" cy="122999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876" y="5285785"/>
              <a:ext cx="6775430" cy="10439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027" y="5239499"/>
              <a:ext cx="6731127" cy="122948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495" y="5280659"/>
              <a:ext cx="6790690" cy="105900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28599" y="5350763"/>
              <a:ext cx="6655434" cy="923925"/>
            </a:xfrm>
            <a:custGeom>
              <a:avLst/>
              <a:gdLst/>
              <a:ahLst/>
              <a:cxnLst/>
              <a:rect l="l" t="t" r="r" b="b"/>
              <a:pathLst>
                <a:path w="6655434" h="923925">
                  <a:moveTo>
                    <a:pt x="6655308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6655308" y="923544"/>
                  </a:lnTo>
                  <a:lnTo>
                    <a:pt x="665530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28599" y="5350763"/>
              <a:ext cx="6655434" cy="923925"/>
            </a:xfrm>
            <a:custGeom>
              <a:avLst/>
              <a:gdLst/>
              <a:ahLst/>
              <a:cxnLst/>
              <a:rect l="l" t="t" r="r" b="b"/>
              <a:pathLst>
                <a:path w="6655434" h="923925">
                  <a:moveTo>
                    <a:pt x="0" y="923544"/>
                  </a:moveTo>
                  <a:lnTo>
                    <a:pt x="6655308" y="923544"/>
                  </a:lnTo>
                  <a:lnTo>
                    <a:pt x="6655308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28600" y="5350764"/>
            <a:ext cx="6655434" cy="9239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7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efficient algorithm</a:t>
            </a:r>
            <a:r>
              <a:rPr dirty="0" sz="27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7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dirty="0" sz="27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dirty="0" sz="27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efficient </a:t>
            </a:r>
            <a:r>
              <a:rPr dirty="0" sz="270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200"/>
              </a:lnSpc>
            </a:pPr>
            <a:r>
              <a:rPr dirty="0" sz="4000" b="0">
                <a:latin typeface="Times New Roman"/>
                <a:cs typeface="Times New Roman"/>
              </a:rPr>
              <a:t>Example</a:t>
            </a:r>
            <a:r>
              <a:rPr dirty="0" sz="4000" spc="-145" b="0">
                <a:latin typeface="Times New Roman"/>
                <a:cs typeface="Times New Roman"/>
              </a:rPr>
              <a:t> </a:t>
            </a:r>
            <a:r>
              <a:rPr dirty="0" sz="4000" spc="-50" b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6194" y="1087881"/>
            <a:ext cx="4836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100n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+1000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0512" y="1662112"/>
          <a:ext cx="8707755" cy="323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87780"/>
                <a:gridCol w="847725"/>
                <a:gridCol w="847724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36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dirty="0" baseline="-16975" sz="2700" spc="-3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0.1%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9.1%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90.8%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200"/>
              </a:lnSpc>
            </a:pPr>
            <a:r>
              <a:rPr dirty="0" sz="4000" b="0">
                <a:latin typeface="Times New Roman"/>
                <a:cs typeface="Times New Roman"/>
              </a:rPr>
              <a:t>Example</a:t>
            </a:r>
            <a:r>
              <a:rPr dirty="0" sz="4000" spc="-145" b="0">
                <a:latin typeface="Times New Roman"/>
                <a:cs typeface="Times New Roman"/>
              </a:rPr>
              <a:t> </a:t>
            </a:r>
            <a:r>
              <a:rPr dirty="0" sz="4000" spc="-50" b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6194" y="1087881"/>
            <a:ext cx="4836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100n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+1000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0512" y="1890712"/>
          <a:ext cx="8707755" cy="323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87780"/>
                <a:gridCol w="847725"/>
                <a:gridCol w="847724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36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dirty="0" baseline="-16975" sz="2700" spc="-3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0.1%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9.1%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90.8%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2101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5.8%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0.05%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200"/>
              </a:lnSpc>
            </a:pPr>
            <a:r>
              <a:rPr dirty="0" sz="4000" b="0">
                <a:latin typeface="Times New Roman"/>
                <a:cs typeface="Times New Roman"/>
              </a:rPr>
              <a:t>Example</a:t>
            </a:r>
            <a:r>
              <a:rPr dirty="0" sz="4000" spc="-145" b="0">
                <a:latin typeface="Times New Roman"/>
                <a:cs typeface="Times New Roman"/>
              </a:rPr>
              <a:t> </a:t>
            </a:r>
            <a:r>
              <a:rPr dirty="0" sz="4000" spc="-50" b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6194" y="1087881"/>
            <a:ext cx="4836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100n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+1000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0512" y="1890712"/>
          <a:ext cx="8707755" cy="323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87780"/>
                <a:gridCol w="847725"/>
                <a:gridCol w="847724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36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dirty="0" baseline="-16975" sz="2700" spc="-3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0.1%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9.1%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90.8%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2101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5.8%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0.05%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21002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0.99%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4.76%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200"/>
              </a:lnSpc>
            </a:pPr>
            <a:r>
              <a:rPr dirty="0" sz="4000" b="0">
                <a:latin typeface="Times New Roman"/>
                <a:cs typeface="Times New Roman"/>
              </a:rPr>
              <a:t>Example</a:t>
            </a:r>
            <a:r>
              <a:rPr dirty="0" sz="4000" spc="-145" b="0">
                <a:latin typeface="Times New Roman"/>
                <a:cs typeface="Times New Roman"/>
              </a:rPr>
              <a:t> </a:t>
            </a:r>
            <a:r>
              <a:rPr dirty="0" sz="4000" spc="-50" b="0">
                <a:latin typeface="Times New Roman"/>
                <a:cs typeface="Times New Roman"/>
              </a:rPr>
              <a:t>2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6194" y="1087881"/>
            <a:ext cx="4836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100n</a:t>
            </a:r>
            <a:r>
              <a:rPr dirty="0" sz="2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log</a:t>
            </a:r>
            <a:r>
              <a:rPr dirty="0" baseline="-21021" sz="2775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+1000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0512" y="1890712"/>
          <a:ext cx="8707755" cy="3239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1287780"/>
                <a:gridCol w="847725"/>
                <a:gridCol w="847724"/>
                <a:gridCol w="847725"/>
                <a:gridCol w="847725"/>
                <a:gridCol w="847725"/>
                <a:gridCol w="847725"/>
                <a:gridCol w="847725"/>
                <a:gridCol w="847725"/>
              </a:tblGrid>
              <a:tr h="10236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T(n)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dirty="0" baseline="-16975" sz="2700" spc="-3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dirty="0" baseline="-20833" sz="1800" spc="-1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Val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0.1%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9.1%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90.8%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2101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5.8%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0.05%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21002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47.6%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0.99%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4.76%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 spc="-37">
                          <a:latin typeface="Times New Roman"/>
                          <a:cs typeface="Times New Roman"/>
                        </a:rPr>
                        <a:t>5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10,010,001,005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dirty="0" baseline="-16975" sz="2700" spc="-3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99.9%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baseline="25462" sz="1800" spc="-37">
                          <a:latin typeface="Times New Roman"/>
                          <a:cs typeface="Times New Roman"/>
                        </a:rPr>
                        <a:t>7</a:t>
                      </a:r>
                      <a:endParaRPr baseline="25462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.099%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0.0%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1000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0.00%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33400" y="5562600"/>
            <a:ext cx="8077200" cy="650875"/>
          </a:xfrm>
          <a:prstGeom prst="rect">
            <a:avLst/>
          </a:prstGeom>
          <a:solidFill>
            <a:srgbClr val="F6F6A8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3147695" marR="110489" indent="-3030855">
              <a:lnSpc>
                <a:spcPct val="100000"/>
              </a:lnSpc>
              <a:spcBef>
                <a:spcPts val="310"/>
              </a:spcBef>
            </a:pPr>
            <a:r>
              <a:rPr dirty="0" sz="1800" i="1">
                <a:latin typeface="Times New Roman"/>
                <a:cs typeface="Times New Roman"/>
              </a:rPr>
              <a:t>When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approximating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T(n)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IGNORE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the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last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3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terms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say</a:t>
            </a:r>
            <a:r>
              <a:rPr dirty="0" sz="1800" spc="3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that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T(n)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can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be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approximated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n</a:t>
            </a:r>
            <a:r>
              <a:rPr dirty="0" baseline="25462" sz="1800" spc="-37" i="1">
                <a:latin typeface="Times New Roman"/>
                <a:cs typeface="Times New Roman"/>
              </a:rPr>
              <a:t>2</a:t>
            </a:r>
            <a:endParaRPr baseline="25462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98638" y="6483762"/>
            <a:ext cx="11557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090"/>
              </a:lnSpc>
            </a:pPr>
            <a:r>
              <a:rPr dirty="0" sz="1000" spc="-10">
                <a:latin typeface="Times New Roman"/>
                <a:cs typeface="Times New Roman"/>
              </a:rPr>
              <a:t>Page:24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5180">
              <a:lnSpc>
                <a:spcPct val="100000"/>
              </a:lnSpc>
              <a:spcBef>
                <a:spcPts val="100"/>
              </a:spcBef>
            </a:pPr>
            <a:r>
              <a:rPr dirty="0"/>
              <a:t>Rate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70"/>
              <a:t>Growth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07340" y="940431"/>
            <a:ext cx="7254875" cy="902969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example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buying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Gold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and Metal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jewelry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imes New Roman"/>
                <a:cs typeface="Times New Roman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2044" y="3976877"/>
            <a:ext cx="458533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b="1">
                <a:latin typeface="Times New Roman"/>
                <a:cs typeface="Times New Roman"/>
              </a:rPr>
              <a:t>Cost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cost_of_gold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cost_of_metal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Times New Roman"/>
                <a:cs typeface="Times New Roman"/>
              </a:rPr>
              <a:t>Cost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cost_of_gold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DD0011"/>
                </a:solidFill>
                <a:latin typeface="Times New Roman"/>
                <a:cs typeface="Times New Roman"/>
              </a:rPr>
              <a:t>(approximation)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1443" y="5173978"/>
            <a:ext cx="2008094" cy="161454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563" y="1719072"/>
            <a:ext cx="3099816" cy="17099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10200" y="1696211"/>
            <a:ext cx="2638044" cy="173278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733290" y="1902409"/>
            <a:ext cx="503555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b="1">
                <a:latin typeface="Times New Roman"/>
                <a:cs typeface="Times New Roman"/>
              </a:rPr>
              <a:t>+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75180">
              <a:lnSpc>
                <a:spcPct val="100000"/>
              </a:lnSpc>
              <a:spcBef>
                <a:spcPts val="100"/>
              </a:spcBef>
            </a:pPr>
            <a:r>
              <a:rPr dirty="0"/>
              <a:t>Rate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70"/>
              <a:t>Growth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25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1013205"/>
            <a:ext cx="815848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1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relatively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insignificant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10"/>
              </a:lnSpc>
            </a:pPr>
            <a:r>
              <a:rPr dirty="0" sz="2400" b="1">
                <a:latin typeface="Times New Roman"/>
                <a:cs typeface="Times New Roman"/>
              </a:rPr>
              <a:t>large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60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98294" y="1818259"/>
            <a:ext cx="3258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985" algn="l"/>
              </a:tabLst>
            </a:pP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DD0011"/>
                </a:solidFill>
                <a:latin typeface="Times New Roman"/>
                <a:cs typeface="Times New Roman"/>
              </a:rPr>
              <a:t>4</a:t>
            </a:r>
            <a:r>
              <a:rPr dirty="0" baseline="24305" sz="2400" spc="30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100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307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10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DD0011"/>
                </a:solidFill>
                <a:latin typeface="Times New Roman"/>
                <a:cs typeface="Times New Roman"/>
              </a:rPr>
              <a:t>50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~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61025" y="172681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37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sz="1600" spc="-25">
                <a:solidFill>
                  <a:srgbClr val="DD0011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1940" y="2988945"/>
            <a:ext cx="8070215" cy="7391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381000" marR="30480" indent="-342900">
              <a:lnSpc>
                <a:spcPts val="2740"/>
              </a:lnSpc>
              <a:spcBef>
                <a:spcPts val="305"/>
              </a:spcBef>
              <a:tabLst>
                <a:tab pos="7506334" algn="l"/>
              </a:tabLst>
            </a:pPr>
            <a:r>
              <a:rPr dirty="0" sz="2400" i="1">
                <a:latin typeface="Times New Roman"/>
                <a:cs typeface="Times New Roman"/>
              </a:rPr>
              <a:t>i.e.,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DD0011"/>
                </a:solidFill>
                <a:latin typeface="Times New Roman"/>
                <a:cs typeface="Times New Roman"/>
              </a:rPr>
              <a:t>4</a:t>
            </a:r>
            <a:r>
              <a:rPr dirty="0" baseline="24305" sz="2400" spc="284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100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baseline="24305" sz="2400" spc="30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1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10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DD0011"/>
                </a:solidFill>
                <a:latin typeface="Times New Roman"/>
                <a:cs typeface="Times New Roman"/>
              </a:rPr>
              <a:t>50</a:t>
            </a:r>
            <a:r>
              <a:rPr dirty="0" sz="2400" spc="-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DD0011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>
                <a:solidFill>
                  <a:srgbClr val="DD0011"/>
                </a:solidFill>
                <a:latin typeface="Times New Roman"/>
                <a:cs typeface="Times New Roman"/>
              </a:rPr>
              <a:t>4</a:t>
            </a:r>
            <a:r>
              <a:rPr dirty="0" baseline="24305" sz="2400" spc="307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same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rate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growth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00961" y="4344161"/>
            <a:ext cx="5943600" cy="1385570"/>
          </a:xfrm>
          <a:prstGeom prst="rect">
            <a:avLst/>
          </a:prstGeom>
          <a:solidFill>
            <a:srgbClr val="C00000"/>
          </a:solidFill>
          <a:ln w="25400">
            <a:solidFill>
              <a:srgbClr val="22226E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Thus,</a:t>
            </a:r>
            <a:endParaRPr sz="2800">
              <a:latin typeface="Times New Roman"/>
              <a:cs typeface="Times New Roman"/>
            </a:endParaRPr>
          </a:p>
          <a:p>
            <a:pPr marL="90805" marR="538480">
              <a:lnSpc>
                <a:spcPct val="100000"/>
              </a:lnSpc>
              <a:spcBef>
                <a:spcPts val="5"/>
              </a:spcBef>
            </a:pP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800" spc="-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throw</a:t>
            </a:r>
            <a:r>
              <a:rPr dirty="0" sz="2800" spc="-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away</a:t>
            </a:r>
            <a:r>
              <a:rPr dirty="0" sz="2800" spc="-7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leading</a:t>
            </a:r>
            <a:r>
              <a:rPr dirty="0" sz="2800" spc="-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constants</a:t>
            </a:r>
            <a:r>
              <a:rPr dirty="0" sz="2800" spc="-7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 i="1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2800" spc="-5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800" spc="-6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dirty="0" sz="2800" spc="-6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throw</a:t>
            </a:r>
            <a:r>
              <a:rPr dirty="0" sz="2800" spc="-6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away</a:t>
            </a:r>
            <a:r>
              <a:rPr dirty="0" sz="2800" spc="-5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dirty="0" sz="2800" spc="-5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6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r>
              <a:rPr dirty="0" sz="2400" spc="-10" b="1" i="1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69850"/>
          <a:ext cx="91440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/>
                <a:gridCol w="4591050"/>
                <a:gridCol w="3866515"/>
                <a:gridCol w="400050"/>
              </a:tblGrid>
              <a:tr h="762000">
                <a:tc gridSpan="4">
                  <a:txBody>
                    <a:bodyPr/>
                    <a:lstStyle/>
                    <a:p>
                      <a:pPr algn="ctr">
                        <a:lnSpc>
                          <a:spcPts val="5165"/>
                        </a:lnSpc>
                      </a:pPr>
                      <a:r>
                        <a:rPr dirty="0" sz="4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4400" spc="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0" b="1">
                          <a:latin typeface="Times New Roman"/>
                          <a:cs typeface="Times New Roman"/>
                        </a:rPr>
                        <a:t>Cost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747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sum(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ourier New"/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for(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n;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++i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60" b="1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Font typeface="Courier New"/>
                        <a:buAutoNum type="arabicPlain" startAt="3"/>
                        <a:tabLst>
                          <a:tab pos="823594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18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i;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Courier New"/>
                        <a:buAutoNum type="arabicPlain" startAt="3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822960" indent="-274955">
                        <a:lnSpc>
                          <a:spcPts val="215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823594" algn="l"/>
                        </a:tabLst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334000" y="4782311"/>
            <a:ext cx="2042160" cy="52451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49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dirty="0" sz="2800" b="1">
                <a:latin typeface="Times New Roman"/>
                <a:cs typeface="Times New Roman"/>
              </a:rPr>
              <a:t>T(N)=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6N+4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1752" y="5486400"/>
            <a:ext cx="8650605" cy="830580"/>
          </a:xfrm>
          <a:custGeom>
            <a:avLst/>
            <a:gdLst/>
            <a:ahLst/>
            <a:cxnLst/>
            <a:rect l="l" t="t" r="r" b="b"/>
            <a:pathLst>
              <a:path w="8650605" h="830579">
                <a:moveTo>
                  <a:pt x="8650224" y="0"/>
                </a:moveTo>
                <a:lnTo>
                  <a:pt x="0" y="0"/>
                </a:lnTo>
                <a:lnTo>
                  <a:pt x="0" y="830580"/>
                </a:lnTo>
                <a:lnTo>
                  <a:pt x="8650224" y="830580"/>
                </a:lnTo>
                <a:lnTo>
                  <a:pt x="86502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everytime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program,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quickly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become</a:t>
            </a:r>
            <a:r>
              <a:rPr dirty="0" u="sng" sz="2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infeasible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r" marL="7517765" marR="43180" indent="743585">
              <a:lnSpc>
                <a:spcPct val="100000"/>
              </a:lnSpc>
              <a:spcBef>
                <a:spcPts val="176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26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69850"/>
          <a:ext cx="9144000" cy="469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/>
                <a:gridCol w="4591050"/>
                <a:gridCol w="3866515"/>
                <a:gridCol w="400050"/>
              </a:tblGrid>
              <a:tr h="762000">
                <a:tc gridSpan="4">
                  <a:txBody>
                    <a:bodyPr/>
                    <a:lstStyle/>
                    <a:p>
                      <a:pPr algn="ctr">
                        <a:lnSpc>
                          <a:spcPts val="5165"/>
                        </a:lnSpc>
                      </a:pPr>
                      <a:r>
                        <a:rPr dirty="0" sz="4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4400" spc="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0" b="1">
                          <a:latin typeface="Times New Roman"/>
                          <a:cs typeface="Times New Roman"/>
                        </a:rPr>
                        <a:t>Cost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747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sum(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Courier New"/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for(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n;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++i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60" b="1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Font typeface="Courier New"/>
                        <a:buAutoNum type="arabicPlain" startAt="3"/>
                        <a:tabLst>
                          <a:tab pos="823594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18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5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i;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Courier New"/>
                        <a:buAutoNum type="arabicPlain" startAt="3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822960" indent="-274955">
                        <a:lnSpc>
                          <a:spcPts val="2150"/>
                        </a:lnSpc>
                        <a:spcBef>
                          <a:spcPts val="5"/>
                        </a:spcBef>
                        <a:buAutoNum type="arabicPlain" startAt="3"/>
                        <a:tabLst>
                          <a:tab pos="823594" algn="l"/>
                        </a:tabLst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 marR="1653539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i=1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1,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i&lt;=N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N+1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++i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334000" y="4782311"/>
            <a:ext cx="2042160" cy="52451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492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</a:pPr>
            <a:r>
              <a:rPr dirty="0" sz="2800" b="1">
                <a:latin typeface="Times New Roman"/>
                <a:cs typeface="Times New Roman"/>
              </a:rPr>
              <a:t>T(N)=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6N+4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1752" y="5486400"/>
            <a:ext cx="8650605" cy="830580"/>
          </a:xfrm>
          <a:custGeom>
            <a:avLst/>
            <a:gdLst/>
            <a:ahLst/>
            <a:cxnLst/>
            <a:rect l="l" t="t" r="r" b="b"/>
            <a:pathLst>
              <a:path w="8650605" h="830579">
                <a:moveTo>
                  <a:pt x="8650224" y="0"/>
                </a:moveTo>
                <a:lnTo>
                  <a:pt x="0" y="0"/>
                </a:lnTo>
                <a:lnTo>
                  <a:pt x="0" y="830580"/>
                </a:lnTo>
                <a:lnTo>
                  <a:pt x="8650224" y="830580"/>
                </a:lnTo>
                <a:lnTo>
                  <a:pt x="86502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everytime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program,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quickly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become</a:t>
            </a:r>
            <a:r>
              <a:rPr dirty="0" u="sng" sz="2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infeasible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r" marL="7517765" marR="43180" indent="743585">
              <a:lnSpc>
                <a:spcPct val="100000"/>
              </a:lnSpc>
              <a:spcBef>
                <a:spcPts val="176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26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4000" y="4782311"/>
            <a:ext cx="2042160" cy="524510"/>
          </a:xfrm>
          <a:custGeom>
            <a:avLst/>
            <a:gdLst/>
            <a:ahLst/>
            <a:cxnLst/>
            <a:rect l="l" t="t" r="r" b="b"/>
            <a:pathLst>
              <a:path w="2042159" h="524510">
                <a:moveTo>
                  <a:pt x="2042159" y="0"/>
                </a:moveTo>
                <a:lnTo>
                  <a:pt x="0" y="0"/>
                </a:lnTo>
                <a:lnTo>
                  <a:pt x="0" y="524256"/>
                </a:lnTo>
                <a:lnTo>
                  <a:pt x="2042159" y="524256"/>
                </a:lnTo>
                <a:lnTo>
                  <a:pt x="2042159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0" y="69850"/>
          <a:ext cx="9144000" cy="496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/>
                <a:gridCol w="4591050"/>
                <a:gridCol w="3866515"/>
                <a:gridCol w="400050"/>
              </a:tblGrid>
              <a:tr h="762000">
                <a:tc gridSpan="4">
                  <a:txBody>
                    <a:bodyPr/>
                    <a:lstStyle/>
                    <a:p>
                      <a:pPr algn="ctr">
                        <a:lnSpc>
                          <a:spcPts val="5165"/>
                        </a:lnSpc>
                      </a:pPr>
                      <a:r>
                        <a:rPr dirty="0" sz="4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Partial</a:t>
                      </a:r>
                      <a:r>
                        <a:rPr dirty="0" sz="4400" spc="2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4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SUM</a:t>
                      </a:r>
                      <a:endParaRPr sz="4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C2C8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5720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0" b="1">
                          <a:latin typeface="Times New Roman"/>
                          <a:cs typeface="Times New Roman"/>
                        </a:rPr>
                        <a:t>Cost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6591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sum(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n</a:t>
                      </a:r>
                      <a:r>
                        <a:rPr dirty="0" sz="20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242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1920"/>
                        </a:lnSpc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22960" indent="-274955">
                        <a:lnSpc>
                          <a:spcPct val="100000"/>
                        </a:lnSpc>
                        <a:buFont typeface="Courier New"/>
                        <a:buAutoNum type="arabicPlain"/>
                        <a:tabLst>
                          <a:tab pos="823594" algn="l"/>
                        </a:tabLst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for(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18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 n;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++i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60" b="1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 marR="1653539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i=1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1,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i&lt;=N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N+1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++i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3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partialSum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800" spc="-4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*</a:t>
                      </a:r>
                      <a:r>
                        <a:rPr dirty="0" sz="18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35" b="1">
                          <a:latin typeface="Courier New"/>
                          <a:cs typeface="Courier New"/>
                        </a:rPr>
                        <a:t>i;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ops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assignment,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8610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8640">
                        <a:lnSpc>
                          <a:spcPts val="2150"/>
                        </a:lnSpc>
                        <a:spcBef>
                          <a:spcPts val="1639"/>
                        </a:spcBef>
                      </a:pPr>
                      <a:r>
                        <a:rPr dirty="0" sz="1800"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18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dirty="0" sz="18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10">
                          <a:latin typeface="Courier New"/>
                          <a:cs typeface="Courier New"/>
                        </a:rPr>
                        <a:t>partialSum;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2082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multiplication,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add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24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24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89"/>
                        </a:lnSpc>
                        <a:spcBef>
                          <a:spcPts val="355"/>
                        </a:spcBef>
                        <a:tabLst>
                          <a:tab pos="549275" algn="l"/>
                        </a:tabLst>
                      </a:pPr>
                      <a:r>
                        <a:rPr dirty="0" baseline="43981" sz="3600" spc="-7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43981" sz="3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b="1">
                          <a:latin typeface="Times New Roman"/>
                          <a:cs typeface="Times New Roman"/>
                        </a:rPr>
                        <a:t>T(N)=</a:t>
                      </a:r>
                      <a:r>
                        <a:rPr dirty="0" sz="2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20" b="1">
                          <a:latin typeface="Times New Roman"/>
                          <a:cs typeface="Times New Roman"/>
                        </a:rPr>
                        <a:t>6N+4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7F3F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01752" y="5486400"/>
            <a:ext cx="8650605" cy="830580"/>
          </a:xfrm>
          <a:custGeom>
            <a:avLst/>
            <a:gdLst/>
            <a:ahLst/>
            <a:cxnLst/>
            <a:rect l="l" t="t" r="r" b="b"/>
            <a:pathLst>
              <a:path w="8650605" h="830579">
                <a:moveTo>
                  <a:pt x="8650224" y="0"/>
                </a:moveTo>
                <a:lnTo>
                  <a:pt x="0" y="0"/>
                </a:lnTo>
                <a:lnTo>
                  <a:pt x="0" y="830580"/>
                </a:lnTo>
                <a:lnTo>
                  <a:pt x="8650224" y="830580"/>
                </a:lnTo>
                <a:lnTo>
                  <a:pt x="86502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80"/>
              </a:lnSpc>
            </a:pP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everytime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program,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task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would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quickly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become</a:t>
            </a:r>
            <a:r>
              <a:rPr dirty="0" u="sng" sz="2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infeasible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r" marL="7517765" marR="43180" indent="743585">
              <a:lnSpc>
                <a:spcPct val="100000"/>
              </a:lnSpc>
              <a:spcBef>
                <a:spcPts val="176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26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9650" y="6457289"/>
            <a:ext cx="4356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Page:29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1245" y="86613"/>
            <a:ext cx="44608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60"/>
              <a:t>Problems</a:t>
            </a:r>
            <a:r>
              <a:rPr dirty="0" sz="4000" spc="-100"/>
              <a:t> </a:t>
            </a:r>
            <a:r>
              <a:rPr dirty="0" sz="4000" spc="85"/>
              <a:t>with</a:t>
            </a:r>
            <a:r>
              <a:rPr dirty="0" sz="4000" spc="-114"/>
              <a:t> </a:t>
            </a:r>
            <a:r>
              <a:rPr dirty="0" sz="4000" spc="-175"/>
              <a:t>T(n)</a:t>
            </a:r>
            <a:endParaRPr sz="4000"/>
          </a:p>
        </p:txBody>
      </p:sp>
      <p:sp>
        <p:nvSpPr>
          <p:cNvPr id="7" name="object 7" descr=""/>
          <p:cNvSpPr/>
          <p:nvPr/>
        </p:nvSpPr>
        <p:spPr>
          <a:xfrm>
            <a:off x="956310" y="992886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88" y="0"/>
                </a:lnTo>
                <a:lnTo>
                  <a:pt x="130011" y="6322"/>
                </a:lnTo>
                <a:lnTo>
                  <a:pt x="87709" y="24167"/>
                </a:lnTo>
                <a:lnTo>
                  <a:pt x="51868" y="51847"/>
                </a:lnTo>
                <a:lnTo>
                  <a:pt x="24177" y="87677"/>
                </a:lnTo>
                <a:lnTo>
                  <a:pt x="6325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5" y="1640918"/>
                </a:lnTo>
                <a:lnTo>
                  <a:pt x="24177" y="1683210"/>
                </a:lnTo>
                <a:lnTo>
                  <a:pt x="51868" y="1719040"/>
                </a:lnTo>
                <a:lnTo>
                  <a:pt x="87709" y="1746720"/>
                </a:lnTo>
                <a:lnTo>
                  <a:pt x="130011" y="1764565"/>
                </a:lnTo>
                <a:lnTo>
                  <a:pt x="177088" y="1770888"/>
                </a:lnTo>
                <a:lnTo>
                  <a:pt x="2773426" y="1770888"/>
                </a:lnTo>
                <a:lnTo>
                  <a:pt x="2820494" y="1764565"/>
                </a:lnTo>
                <a:lnTo>
                  <a:pt x="2862786" y="1746720"/>
                </a:lnTo>
                <a:lnTo>
                  <a:pt x="2898616" y="1719040"/>
                </a:lnTo>
                <a:lnTo>
                  <a:pt x="2926296" y="1683210"/>
                </a:lnTo>
                <a:lnTo>
                  <a:pt x="2944141" y="1640918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2C2C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40967" y="1433017"/>
            <a:ext cx="2576195" cy="81978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658495" marR="5080" indent="-646430">
              <a:lnSpc>
                <a:spcPts val="2890"/>
              </a:lnSpc>
              <a:spcBef>
                <a:spcPts val="58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difficult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calculate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165091" y="1511808"/>
            <a:ext cx="626745" cy="731520"/>
          </a:xfrm>
          <a:custGeom>
            <a:avLst/>
            <a:gdLst/>
            <a:ahLst/>
            <a:cxnLst/>
            <a:rect l="l" t="t" r="r" b="b"/>
            <a:pathLst>
              <a:path w="626745" h="731519">
                <a:moveTo>
                  <a:pt x="313182" y="0"/>
                </a:moveTo>
                <a:lnTo>
                  <a:pt x="313182" y="146303"/>
                </a:lnTo>
                <a:lnTo>
                  <a:pt x="0" y="146303"/>
                </a:lnTo>
                <a:lnTo>
                  <a:pt x="0" y="585215"/>
                </a:lnTo>
                <a:lnTo>
                  <a:pt x="313182" y="585215"/>
                </a:lnTo>
                <a:lnTo>
                  <a:pt x="313182" y="731519"/>
                </a:lnTo>
                <a:lnTo>
                  <a:pt x="626363" y="365759"/>
                </a:lnTo>
                <a:lnTo>
                  <a:pt x="313182" y="0"/>
                </a:lnTo>
                <a:close/>
              </a:path>
            </a:pathLst>
          </a:custGeom>
          <a:solidFill>
            <a:srgbClr val="2F2F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086350" y="992886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37" y="0"/>
                </a:lnTo>
                <a:lnTo>
                  <a:pt x="129969" y="6322"/>
                </a:lnTo>
                <a:lnTo>
                  <a:pt x="87677" y="24167"/>
                </a:lnTo>
                <a:lnTo>
                  <a:pt x="51847" y="51847"/>
                </a:lnTo>
                <a:lnTo>
                  <a:pt x="24167" y="87677"/>
                </a:lnTo>
                <a:lnTo>
                  <a:pt x="6322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2" y="1640918"/>
                </a:lnTo>
                <a:lnTo>
                  <a:pt x="24167" y="1683210"/>
                </a:lnTo>
                <a:lnTo>
                  <a:pt x="51847" y="1719040"/>
                </a:lnTo>
                <a:lnTo>
                  <a:pt x="87677" y="1746720"/>
                </a:lnTo>
                <a:lnTo>
                  <a:pt x="129969" y="1764565"/>
                </a:lnTo>
                <a:lnTo>
                  <a:pt x="177037" y="1770888"/>
                </a:lnTo>
                <a:lnTo>
                  <a:pt x="2773426" y="1770888"/>
                </a:lnTo>
                <a:lnTo>
                  <a:pt x="2820494" y="1764565"/>
                </a:lnTo>
                <a:lnTo>
                  <a:pt x="2862786" y="1746720"/>
                </a:lnTo>
                <a:lnTo>
                  <a:pt x="2898616" y="1719040"/>
                </a:lnTo>
                <a:lnTo>
                  <a:pt x="2926296" y="1683210"/>
                </a:lnTo>
                <a:lnTo>
                  <a:pt x="2944141" y="1640918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4646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11902" y="1179703"/>
            <a:ext cx="2497455" cy="133794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L="12700" marR="5080">
              <a:lnSpc>
                <a:spcPct val="86300"/>
              </a:lnSpc>
              <a:spcBef>
                <a:spcPts val="495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very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meaningful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step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not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exactly defined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195059" y="3022092"/>
            <a:ext cx="731520" cy="626745"/>
          </a:xfrm>
          <a:custGeom>
            <a:avLst/>
            <a:gdLst/>
            <a:ahLst/>
            <a:cxnLst/>
            <a:rect l="l" t="t" r="r" b="b"/>
            <a:pathLst>
              <a:path w="731520" h="626745">
                <a:moveTo>
                  <a:pt x="585215" y="0"/>
                </a:moveTo>
                <a:lnTo>
                  <a:pt x="146303" y="0"/>
                </a:lnTo>
                <a:lnTo>
                  <a:pt x="146303" y="313182"/>
                </a:lnTo>
                <a:lnTo>
                  <a:pt x="0" y="313182"/>
                </a:lnTo>
                <a:lnTo>
                  <a:pt x="365760" y="626364"/>
                </a:lnTo>
                <a:lnTo>
                  <a:pt x="731519" y="313182"/>
                </a:lnTo>
                <a:lnTo>
                  <a:pt x="585215" y="313182"/>
                </a:lnTo>
                <a:lnTo>
                  <a:pt x="585215" y="0"/>
                </a:lnTo>
                <a:close/>
              </a:path>
            </a:pathLst>
          </a:custGeom>
          <a:solidFill>
            <a:srgbClr val="5B5B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086350" y="3943350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37" y="0"/>
                </a:lnTo>
                <a:lnTo>
                  <a:pt x="129969" y="6322"/>
                </a:lnTo>
                <a:lnTo>
                  <a:pt x="87677" y="24167"/>
                </a:lnTo>
                <a:lnTo>
                  <a:pt x="51847" y="51847"/>
                </a:lnTo>
                <a:lnTo>
                  <a:pt x="24167" y="87677"/>
                </a:lnTo>
                <a:lnTo>
                  <a:pt x="6322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2" y="1640905"/>
                </a:lnTo>
                <a:lnTo>
                  <a:pt x="24167" y="1683194"/>
                </a:lnTo>
                <a:lnTo>
                  <a:pt x="51847" y="1719025"/>
                </a:lnTo>
                <a:lnTo>
                  <a:pt x="87677" y="1746711"/>
                </a:lnTo>
                <a:lnTo>
                  <a:pt x="129969" y="1764562"/>
                </a:lnTo>
                <a:lnTo>
                  <a:pt x="177037" y="1770888"/>
                </a:lnTo>
                <a:lnTo>
                  <a:pt x="2773426" y="1770888"/>
                </a:lnTo>
                <a:lnTo>
                  <a:pt x="2820494" y="1764562"/>
                </a:lnTo>
                <a:lnTo>
                  <a:pt x="2862786" y="1746711"/>
                </a:lnTo>
                <a:lnTo>
                  <a:pt x="2898616" y="1719025"/>
                </a:lnTo>
                <a:lnTo>
                  <a:pt x="2926296" y="1683194"/>
                </a:lnTo>
                <a:lnTo>
                  <a:pt x="2944141" y="1640905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6E6E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231129" y="3972509"/>
            <a:ext cx="2662555" cy="165417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L="12700" marR="5080" indent="-3175">
              <a:lnSpc>
                <a:spcPct val="86300"/>
              </a:lnSpc>
              <a:spcBef>
                <a:spcPts val="495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is usually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complicated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approximation</a:t>
            </a:r>
            <a:r>
              <a:rPr dirty="0" sz="2400" spc="-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….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close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T(n).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200144" y="4462271"/>
            <a:ext cx="626745" cy="731520"/>
          </a:xfrm>
          <a:custGeom>
            <a:avLst/>
            <a:gdLst/>
            <a:ahLst/>
            <a:cxnLst/>
            <a:rect l="l" t="t" r="r" b="b"/>
            <a:pathLst>
              <a:path w="626745" h="731520">
                <a:moveTo>
                  <a:pt x="313181" y="0"/>
                </a:moveTo>
                <a:lnTo>
                  <a:pt x="0" y="365759"/>
                </a:lnTo>
                <a:lnTo>
                  <a:pt x="313181" y="731519"/>
                </a:lnTo>
                <a:lnTo>
                  <a:pt x="313181" y="585215"/>
                </a:lnTo>
                <a:lnTo>
                  <a:pt x="626363" y="585215"/>
                </a:lnTo>
                <a:lnTo>
                  <a:pt x="626363" y="146303"/>
                </a:lnTo>
                <a:lnTo>
                  <a:pt x="313181" y="146303"/>
                </a:lnTo>
                <a:lnTo>
                  <a:pt x="313181" y="0"/>
                </a:lnTo>
                <a:close/>
              </a:path>
            </a:pathLst>
          </a:custGeom>
          <a:solidFill>
            <a:srgbClr val="9A9A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56310" y="3943350"/>
            <a:ext cx="2950845" cy="1771014"/>
          </a:xfrm>
          <a:custGeom>
            <a:avLst/>
            <a:gdLst/>
            <a:ahLst/>
            <a:cxnLst/>
            <a:rect l="l" t="t" r="r" b="b"/>
            <a:pathLst>
              <a:path w="2950845" h="1771014">
                <a:moveTo>
                  <a:pt x="2773426" y="0"/>
                </a:moveTo>
                <a:lnTo>
                  <a:pt x="177088" y="0"/>
                </a:lnTo>
                <a:lnTo>
                  <a:pt x="130011" y="6322"/>
                </a:lnTo>
                <a:lnTo>
                  <a:pt x="87709" y="24167"/>
                </a:lnTo>
                <a:lnTo>
                  <a:pt x="51868" y="51847"/>
                </a:lnTo>
                <a:lnTo>
                  <a:pt x="24177" y="87677"/>
                </a:lnTo>
                <a:lnTo>
                  <a:pt x="6325" y="129969"/>
                </a:lnTo>
                <a:lnTo>
                  <a:pt x="0" y="177037"/>
                </a:lnTo>
                <a:lnTo>
                  <a:pt x="0" y="1593850"/>
                </a:lnTo>
                <a:lnTo>
                  <a:pt x="6325" y="1640905"/>
                </a:lnTo>
                <a:lnTo>
                  <a:pt x="24177" y="1683194"/>
                </a:lnTo>
                <a:lnTo>
                  <a:pt x="51868" y="1719025"/>
                </a:lnTo>
                <a:lnTo>
                  <a:pt x="87709" y="1746711"/>
                </a:lnTo>
                <a:lnTo>
                  <a:pt x="130011" y="1764562"/>
                </a:lnTo>
                <a:lnTo>
                  <a:pt x="177088" y="1770888"/>
                </a:lnTo>
                <a:lnTo>
                  <a:pt x="2773426" y="1770888"/>
                </a:lnTo>
                <a:lnTo>
                  <a:pt x="2820494" y="1764562"/>
                </a:lnTo>
                <a:lnTo>
                  <a:pt x="2862786" y="1746711"/>
                </a:lnTo>
                <a:lnTo>
                  <a:pt x="2898616" y="1719025"/>
                </a:lnTo>
                <a:lnTo>
                  <a:pt x="2926296" y="1683194"/>
                </a:lnTo>
                <a:lnTo>
                  <a:pt x="2944141" y="1640905"/>
                </a:lnTo>
                <a:lnTo>
                  <a:pt x="2950464" y="1593850"/>
                </a:lnTo>
                <a:lnTo>
                  <a:pt x="2950464" y="177037"/>
                </a:lnTo>
                <a:lnTo>
                  <a:pt x="2944141" y="129969"/>
                </a:lnTo>
                <a:lnTo>
                  <a:pt x="2926296" y="87677"/>
                </a:lnTo>
                <a:lnTo>
                  <a:pt x="2898616" y="51847"/>
                </a:lnTo>
                <a:lnTo>
                  <a:pt x="2862786" y="24167"/>
                </a:lnTo>
                <a:lnTo>
                  <a:pt x="2820494" y="6322"/>
                </a:lnTo>
                <a:lnTo>
                  <a:pt x="277342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184554" y="4044188"/>
            <a:ext cx="2490470" cy="15024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algn="ctr" marL="12065" marR="5080">
              <a:lnSpc>
                <a:spcPct val="86300"/>
              </a:lnSpc>
              <a:spcBef>
                <a:spcPts val="540"/>
              </a:spcBef>
            </a:pP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Approximation</a:t>
            </a:r>
            <a:r>
              <a:rPr dirty="0" sz="2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2700">
                <a:solidFill>
                  <a:srgbClr val="FFFFFF"/>
                </a:solidFill>
                <a:latin typeface="Times New Roman"/>
                <a:cs typeface="Times New Roman"/>
              </a:rPr>
              <a:t>T(n) is</a:t>
            </a:r>
            <a:r>
              <a:rPr dirty="0" sz="2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Times New Roman"/>
                <a:cs typeface="Times New Roman"/>
              </a:rPr>
              <a:t>called ASYMPTOTIC COMPLEXITY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81100" y="5859779"/>
            <a:ext cx="6781800" cy="830580"/>
          </a:xfrm>
          <a:prstGeom prst="rect">
            <a:avLst/>
          </a:prstGeom>
          <a:solidFill>
            <a:srgbClr val="FF7B80"/>
          </a:solidFill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sz="2400" b="1" i="1">
                <a:latin typeface="Times New Roman"/>
                <a:cs typeface="Times New Roman"/>
              </a:rPr>
              <a:t>Asymptotic</a:t>
            </a:r>
            <a:r>
              <a:rPr dirty="0" sz="2400" spc="-5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complexity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studies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the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efficiency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an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b="1" i="1">
                <a:latin typeface="Times New Roman"/>
                <a:cs typeface="Times New Roman"/>
              </a:rPr>
              <a:t>algorithm</a:t>
            </a:r>
            <a:r>
              <a:rPr dirty="0" sz="2400" spc="-8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as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the</a:t>
            </a:r>
            <a:r>
              <a:rPr dirty="0" sz="2400" spc="-4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input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size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becomes</a:t>
            </a:r>
            <a:r>
              <a:rPr dirty="0" sz="2400" spc="-55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large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85938" y="6457289"/>
            <a:ext cx="11811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0772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Page:3 </a:t>
            </a: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931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Recap</a:t>
            </a:r>
            <a:r>
              <a:rPr dirty="0" spc="-175"/>
              <a:t> </a:t>
            </a:r>
            <a:r>
              <a:rPr dirty="0" spc="-145"/>
              <a:t>Lecture</a:t>
            </a:r>
            <a:r>
              <a:rPr dirty="0" spc="-160"/>
              <a:t> </a:t>
            </a:r>
            <a:r>
              <a:rPr dirty="0" spc="-690"/>
              <a:t>1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229361" y="1114805"/>
            <a:ext cx="8763000" cy="655320"/>
          </a:xfrm>
          <a:custGeom>
            <a:avLst/>
            <a:gdLst/>
            <a:ahLst/>
            <a:cxnLst/>
            <a:rect l="l" t="t" r="r" b="b"/>
            <a:pathLst>
              <a:path w="8763000" h="655319">
                <a:moveTo>
                  <a:pt x="8653780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20"/>
                </a:lnTo>
                <a:lnTo>
                  <a:pt x="0" y="546100"/>
                </a:lnTo>
                <a:lnTo>
                  <a:pt x="8582" y="588615"/>
                </a:lnTo>
                <a:lnTo>
                  <a:pt x="31988" y="623331"/>
                </a:lnTo>
                <a:lnTo>
                  <a:pt x="66704" y="646737"/>
                </a:lnTo>
                <a:lnTo>
                  <a:pt x="109220" y="655320"/>
                </a:lnTo>
                <a:lnTo>
                  <a:pt x="8653780" y="655320"/>
                </a:lnTo>
                <a:lnTo>
                  <a:pt x="8696295" y="646737"/>
                </a:lnTo>
                <a:lnTo>
                  <a:pt x="8731011" y="623331"/>
                </a:lnTo>
                <a:lnTo>
                  <a:pt x="8754417" y="588615"/>
                </a:lnTo>
                <a:lnTo>
                  <a:pt x="8763000" y="546100"/>
                </a:lnTo>
                <a:lnTo>
                  <a:pt x="8763000" y="109220"/>
                </a:lnTo>
                <a:lnTo>
                  <a:pt x="8754417" y="66704"/>
                </a:lnTo>
                <a:lnTo>
                  <a:pt x="8731011" y="31988"/>
                </a:lnTo>
                <a:lnTo>
                  <a:pt x="8696295" y="8582"/>
                </a:lnTo>
                <a:lnTo>
                  <a:pt x="8653780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29361" y="2233422"/>
            <a:ext cx="8763000" cy="655320"/>
          </a:xfrm>
          <a:custGeom>
            <a:avLst/>
            <a:gdLst/>
            <a:ahLst/>
            <a:cxnLst/>
            <a:rect l="l" t="t" r="r" b="b"/>
            <a:pathLst>
              <a:path w="8763000" h="655319">
                <a:moveTo>
                  <a:pt x="8653780" y="0"/>
                </a:moveTo>
                <a:lnTo>
                  <a:pt x="109220" y="0"/>
                </a:lnTo>
                <a:lnTo>
                  <a:pt x="66704" y="8582"/>
                </a:lnTo>
                <a:lnTo>
                  <a:pt x="31988" y="31988"/>
                </a:lnTo>
                <a:lnTo>
                  <a:pt x="8582" y="66704"/>
                </a:lnTo>
                <a:lnTo>
                  <a:pt x="0" y="109219"/>
                </a:lnTo>
                <a:lnTo>
                  <a:pt x="0" y="546100"/>
                </a:lnTo>
                <a:lnTo>
                  <a:pt x="8582" y="588615"/>
                </a:lnTo>
                <a:lnTo>
                  <a:pt x="31988" y="623331"/>
                </a:lnTo>
                <a:lnTo>
                  <a:pt x="66704" y="646737"/>
                </a:lnTo>
                <a:lnTo>
                  <a:pt x="109220" y="655319"/>
                </a:lnTo>
                <a:lnTo>
                  <a:pt x="8653780" y="655319"/>
                </a:lnTo>
                <a:lnTo>
                  <a:pt x="8696295" y="646737"/>
                </a:lnTo>
                <a:lnTo>
                  <a:pt x="8731011" y="623331"/>
                </a:lnTo>
                <a:lnTo>
                  <a:pt x="8754417" y="588615"/>
                </a:lnTo>
                <a:lnTo>
                  <a:pt x="8763000" y="546100"/>
                </a:lnTo>
                <a:lnTo>
                  <a:pt x="8763000" y="109219"/>
                </a:lnTo>
                <a:lnTo>
                  <a:pt x="8754417" y="66704"/>
                </a:lnTo>
                <a:lnTo>
                  <a:pt x="8731011" y="31988"/>
                </a:lnTo>
                <a:lnTo>
                  <a:pt x="8696295" y="8582"/>
                </a:lnTo>
                <a:lnTo>
                  <a:pt x="8653780" y="0"/>
                </a:lnTo>
                <a:close/>
              </a:path>
            </a:pathLst>
          </a:custGeom>
          <a:solidFill>
            <a:srgbClr val="252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19618" y="3778843"/>
            <a:ext cx="7739380" cy="1635760"/>
          </a:xfrm>
          <a:custGeom>
            <a:avLst/>
            <a:gdLst/>
            <a:ahLst/>
            <a:cxnLst/>
            <a:rect l="l" t="t" r="r" b="b"/>
            <a:pathLst>
              <a:path w="7739380" h="1635760">
                <a:moveTo>
                  <a:pt x="43143" y="4486"/>
                </a:moveTo>
                <a:lnTo>
                  <a:pt x="103149" y="3846"/>
                </a:lnTo>
                <a:lnTo>
                  <a:pt x="162620" y="3259"/>
                </a:lnTo>
                <a:lnTo>
                  <a:pt x="221564" y="2723"/>
                </a:lnTo>
                <a:lnTo>
                  <a:pt x="279990" y="2239"/>
                </a:lnTo>
                <a:lnTo>
                  <a:pt x="337905" y="1804"/>
                </a:lnTo>
                <a:lnTo>
                  <a:pt x="395319" y="1419"/>
                </a:lnTo>
                <a:lnTo>
                  <a:pt x="452239" y="1082"/>
                </a:lnTo>
                <a:lnTo>
                  <a:pt x="508674" y="792"/>
                </a:lnTo>
                <a:lnTo>
                  <a:pt x="564631" y="549"/>
                </a:lnTo>
                <a:lnTo>
                  <a:pt x="620119" y="351"/>
                </a:lnTo>
                <a:lnTo>
                  <a:pt x="675146" y="198"/>
                </a:lnTo>
                <a:lnTo>
                  <a:pt x="729721" y="89"/>
                </a:lnTo>
                <a:lnTo>
                  <a:pt x="783851" y="23"/>
                </a:lnTo>
                <a:lnTo>
                  <a:pt x="837545" y="0"/>
                </a:lnTo>
                <a:lnTo>
                  <a:pt x="890811" y="17"/>
                </a:lnTo>
                <a:lnTo>
                  <a:pt x="943657" y="75"/>
                </a:lnTo>
                <a:lnTo>
                  <a:pt x="996091" y="172"/>
                </a:lnTo>
                <a:lnTo>
                  <a:pt x="1048122" y="307"/>
                </a:lnTo>
                <a:lnTo>
                  <a:pt x="1099758" y="481"/>
                </a:lnTo>
                <a:lnTo>
                  <a:pt x="1151007" y="691"/>
                </a:lnTo>
                <a:lnTo>
                  <a:pt x="1201877" y="937"/>
                </a:lnTo>
                <a:lnTo>
                  <a:pt x="1252377" y="1218"/>
                </a:lnTo>
                <a:lnTo>
                  <a:pt x="1302514" y="1533"/>
                </a:lnTo>
                <a:lnTo>
                  <a:pt x="1352298" y="1881"/>
                </a:lnTo>
                <a:lnTo>
                  <a:pt x="1401735" y="2262"/>
                </a:lnTo>
                <a:lnTo>
                  <a:pt x="1450835" y="2674"/>
                </a:lnTo>
                <a:lnTo>
                  <a:pt x="1499605" y="3117"/>
                </a:lnTo>
                <a:lnTo>
                  <a:pt x="1548054" y="3590"/>
                </a:lnTo>
                <a:lnTo>
                  <a:pt x="1596190" y="4091"/>
                </a:lnTo>
                <a:lnTo>
                  <a:pt x="1644021" y="4621"/>
                </a:lnTo>
                <a:lnTo>
                  <a:pt x="1691555" y="5177"/>
                </a:lnTo>
                <a:lnTo>
                  <a:pt x="1738802" y="5759"/>
                </a:lnTo>
                <a:lnTo>
                  <a:pt x="1785767" y="6367"/>
                </a:lnTo>
                <a:lnTo>
                  <a:pt x="1832461" y="7000"/>
                </a:lnTo>
                <a:lnTo>
                  <a:pt x="1878892" y="7655"/>
                </a:lnTo>
                <a:lnTo>
                  <a:pt x="1925066" y="8334"/>
                </a:lnTo>
                <a:lnTo>
                  <a:pt x="1970993" y="9034"/>
                </a:lnTo>
                <a:lnTo>
                  <a:pt x="2016682" y="9755"/>
                </a:lnTo>
                <a:lnTo>
                  <a:pt x="2062139" y="10496"/>
                </a:lnTo>
                <a:lnTo>
                  <a:pt x="2107373" y="11256"/>
                </a:lnTo>
                <a:lnTo>
                  <a:pt x="2152393" y="12034"/>
                </a:lnTo>
                <a:lnTo>
                  <a:pt x="2197207" y="12830"/>
                </a:lnTo>
                <a:lnTo>
                  <a:pt x="2241823" y="13642"/>
                </a:lnTo>
                <a:lnTo>
                  <a:pt x="2286249" y="14469"/>
                </a:lnTo>
                <a:lnTo>
                  <a:pt x="2330493" y="15312"/>
                </a:lnTo>
                <a:lnTo>
                  <a:pt x="2374564" y="16168"/>
                </a:lnTo>
                <a:lnTo>
                  <a:pt x="2418470" y="17037"/>
                </a:lnTo>
                <a:lnTo>
                  <a:pt x="2462218" y="17918"/>
                </a:lnTo>
                <a:lnTo>
                  <a:pt x="2505818" y="18810"/>
                </a:lnTo>
                <a:lnTo>
                  <a:pt x="2549277" y="19712"/>
                </a:lnTo>
                <a:lnTo>
                  <a:pt x="2592604" y="20624"/>
                </a:lnTo>
                <a:lnTo>
                  <a:pt x="2635807" y="21544"/>
                </a:lnTo>
                <a:lnTo>
                  <a:pt x="2678894" y="22472"/>
                </a:lnTo>
                <a:lnTo>
                  <a:pt x="2721873" y="23406"/>
                </a:lnTo>
                <a:lnTo>
                  <a:pt x="2764753" y="24347"/>
                </a:lnTo>
                <a:lnTo>
                  <a:pt x="2807541" y="25292"/>
                </a:lnTo>
                <a:lnTo>
                  <a:pt x="2850246" y="26241"/>
                </a:lnTo>
                <a:lnTo>
                  <a:pt x="2892877" y="27194"/>
                </a:lnTo>
                <a:lnTo>
                  <a:pt x="2935440" y="28149"/>
                </a:lnTo>
                <a:lnTo>
                  <a:pt x="2977946" y="29105"/>
                </a:lnTo>
                <a:lnTo>
                  <a:pt x="3020401" y="30061"/>
                </a:lnTo>
                <a:lnTo>
                  <a:pt x="3062814" y="31018"/>
                </a:lnTo>
                <a:lnTo>
                  <a:pt x="3105193" y="31973"/>
                </a:lnTo>
                <a:lnTo>
                  <a:pt x="3147547" y="32926"/>
                </a:lnTo>
                <a:lnTo>
                  <a:pt x="3189883" y="33876"/>
                </a:lnTo>
                <a:lnTo>
                  <a:pt x="3232211" y="34822"/>
                </a:lnTo>
                <a:lnTo>
                  <a:pt x="3274537" y="35763"/>
                </a:lnTo>
                <a:lnTo>
                  <a:pt x="3316870" y="36698"/>
                </a:lnTo>
                <a:lnTo>
                  <a:pt x="3359219" y="37627"/>
                </a:lnTo>
                <a:lnTo>
                  <a:pt x="3401592" y="38549"/>
                </a:lnTo>
                <a:lnTo>
                  <a:pt x="3443996" y="39462"/>
                </a:lnTo>
                <a:lnTo>
                  <a:pt x="3486441" y="40366"/>
                </a:lnTo>
                <a:lnTo>
                  <a:pt x="3528934" y="41260"/>
                </a:lnTo>
                <a:lnTo>
                  <a:pt x="3571484" y="42143"/>
                </a:lnTo>
                <a:lnTo>
                  <a:pt x="3614098" y="43014"/>
                </a:lnTo>
                <a:lnTo>
                  <a:pt x="3656785" y="43872"/>
                </a:lnTo>
                <a:lnTo>
                  <a:pt x="3699554" y="44717"/>
                </a:lnTo>
                <a:lnTo>
                  <a:pt x="3742412" y="45547"/>
                </a:lnTo>
                <a:lnTo>
                  <a:pt x="3785367" y="46362"/>
                </a:lnTo>
                <a:lnTo>
                  <a:pt x="3828429" y="47160"/>
                </a:lnTo>
                <a:lnTo>
                  <a:pt x="3871604" y="47941"/>
                </a:lnTo>
                <a:lnTo>
                  <a:pt x="3914901" y="48705"/>
                </a:lnTo>
                <a:lnTo>
                  <a:pt x="3958329" y="49449"/>
                </a:lnTo>
                <a:lnTo>
                  <a:pt x="4001896" y="50173"/>
                </a:lnTo>
                <a:lnTo>
                  <a:pt x="4045610" y="50877"/>
                </a:lnTo>
                <a:lnTo>
                  <a:pt x="4089479" y="51559"/>
                </a:lnTo>
                <a:lnTo>
                  <a:pt x="4133511" y="52219"/>
                </a:lnTo>
                <a:lnTo>
                  <a:pt x="4177714" y="52855"/>
                </a:lnTo>
                <a:lnTo>
                  <a:pt x="4222097" y="53467"/>
                </a:lnTo>
                <a:lnTo>
                  <a:pt x="4266669" y="54054"/>
                </a:lnTo>
                <a:lnTo>
                  <a:pt x="4311436" y="54614"/>
                </a:lnTo>
                <a:lnTo>
                  <a:pt x="4356408" y="55148"/>
                </a:lnTo>
                <a:lnTo>
                  <a:pt x="4401592" y="55655"/>
                </a:lnTo>
                <a:lnTo>
                  <a:pt x="4446997" y="56132"/>
                </a:lnTo>
                <a:lnTo>
                  <a:pt x="4492632" y="56580"/>
                </a:lnTo>
                <a:lnTo>
                  <a:pt x="4538503" y="56997"/>
                </a:lnTo>
                <a:lnTo>
                  <a:pt x="4584620" y="57383"/>
                </a:lnTo>
                <a:lnTo>
                  <a:pt x="4630990" y="57737"/>
                </a:lnTo>
                <a:lnTo>
                  <a:pt x="4677623" y="58058"/>
                </a:lnTo>
                <a:lnTo>
                  <a:pt x="4724525" y="58345"/>
                </a:lnTo>
                <a:lnTo>
                  <a:pt x="4771706" y="58597"/>
                </a:lnTo>
                <a:lnTo>
                  <a:pt x="4819173" y="58813"/>
                </a:lnTo>
                <a:lnTo>
                  <a:pt x="4866935" y="58993"/>
                </a:lnTo>
                <a:lnTo>
                  <a:pt x="4915000" y="59135"/>
                </a:lnTo>
                <a:lnTo>
                  <a:pt x="4963376" y="59238"/>
                </a:lnTo>
                <a:lnTo>
                  <a:pt x="5012072" y="59303"/>
                </a:lnTo>
                <a:lnTo>
                  <a:pt x="5061095" y="59327"/>
                </a:lnTo>
                <a:lnTo>
                  <a:pt x="5110454" y="59310"/>
                </a:lnTo>
                <a:lnTo>
                  <a:pt x="5160157" y="59251"/>
                </a:lnTo>
                <a:lnTo>
                  <a:pt x="5210212" y="59149"/>
                </a:lnTo>
                <a:lnTo>
                  <a:pt x="5260627" y="59004"/>
                </a:lnTo>
                <a:lnTo>
                  <a:pt x="5311411" y="58814"/>
                </a:lnTo>
                <a:lnTo>
                  <a:pt x="5362572" y="58578"/>
                </a:lnTo>
                <a:lnTo>
                  <a:pt x="5414118" y="58297"/>
                </a:lnTo>
                <a:lnTo>
                  <a:pt x="5466057" y="57967"/>
                </a:lnTo>
                <a:lnTo>
                  <a:pt x="5518398" y="57590"/>
                </a:lnTo>
                <a:lnTo>
                  <a:pt x="5571149" y="57164"/>
                </a:lnTo>
                <a:lnTo>
                  <a:pt x="5624317" y="56688"/>
                </a:lnTo>
                <a:lnTo>
                  <a:pt x="5677912" y="56161"/>
                </a:lnTo>
                <a:lnTo>
                  <a:pt x="5731940" y="55582"/>
                </a:lnTo>
                <a:lnTo>
                  <a:pt x="5786412" y="54951"/>
                </a:lnTo>
                <a:lnTo>
                  <a:pt x="5841334" y="54266"/>
                </a:lnTo>
                <a:lnTo>
                  <a:pt x="5896715" y="53527"/>
                </a:lnTo>
                <a:lnTo>
                  <a:pt x="5952564" y="52733"/>
                </a:lnTo>
                <a:lnTo>
                  <a:pt x="6008887" y="51883"/>
                </a:lnTo>
                <a:lnTo>
                  <a:pt x="6065695" y="50976"/>
                </a:lnTo>
                <a:lnTo>
                  <a:pt x="6122994" y="50010"/>
                </a:lnTo>
                <a:lnTo>
                  <a:pt x="6180793" y="48986"/>
                </a:lnTo>
                <a:lnTo>
                  <a:pt x="6239101" y="47903"/>
                </a:lnTo>
                <a:lnTo>
                  <a:pt x="6297925" y="46759"/>
                </a:lnTo>
                <a:lnTo>
                  <a:pt x="6357273" y="45553"/>
                </a:lnTo>
                <a:lnTo>
                  <a:pt x="6417155" y="44286"/>
                </a:lnTo>
                <a:lnTo>
                  <a:pt x="6477578" y="42955"/>
                </a:lnTo>
                <a:lnTo>
                  <a:pt x="6538550" y="41560"/>
                </a:lnTo>
                <a:lnTo>
                  <a:pt x="6600079" y="40100"/>
                </a:lnTo>
                <a:lnTo>
                  <a:pt x="6662175" y="38574"/>
                </a:lnTo>
                <a:lnTo>
                  <a:pt x="6724844" y="36981"/>
                </a:lnTo>
                <a:lnTo>
                  <a:pt x="6788095" y="35321"/>
                </a:lnTo>
                <a:lnTo>
                  <a:pt x="6851937" y="33593"/>
                </a:lnTo>
                <a:lnTo>
                  <a:pt x="6916378" y="31795"/>
                </a:lnTo>
                <a:lnTo>
                  <a:pt x="6981425" y="29926"/>
                </a:lnTo>
                <a:lnTo>
                  <a:pt x="7047087" y="27987"/>
                </a:lnTo>
                <a:lnTo>
                  <a:pt x="7113373" y="25976"/>
                </a:lnTo>
                <a:lnTo>
                  <a:pt x="7180290" y="23891"/>
                </a:lnTo>
                <a:lnTo>
                  <a:pt x="7247846" y="21733"/>
                </a:lnTo>
                <a:lnTo>
                  <a:pt x="7316051" y="19501"/>
                </a:lnTo>
                <a:lnTo>
                  <a:pt x="7384911" y="17192"/>
                </a:lnTo>
                <a:lnTo>
                  <a:pt x="7454436" y="14808"/>
                </a:lnTo>
                <a:lnTo>
                  <a:pt x="7524634" y="12345"/>
                </a:lnTo>
                <a:lnTo>
                  <a:pt x="7595512" y="9805"/>
                </a:lnTo>
                <a:lnTo>
                  <a:pt x="7667079" y="7186"/>
                </a:lnTo>
                <a:lnTo>
                  <a:pt x="7739343" y="4486"/>
                </a:lnTo>
                <a:lnTo>
                  <a:pt x="7731748" y="60892"/>
                </a:lnTo>
                <a:lnTo>
                  <a:pt x="7724608" y="116060"/>
                </a:lnTo>
                <a:lnTo>
                  <a:pt x="7717927" y="170079"/>
                </a:lnTo>
                <a:lnTo>
                  <a:pt x="7711710" y="223037"/>
                </a:lnTo>
                <a:lnTo>
                  <a:pt x="7705958" y="275022"/>
                </a:lnTo>
                <a:lnTo>
                  <a:pt x="7700676" y="326124"/>
                </a:lnTo>
                <a:lnTo>
                  <a:pt x="7695867" y="376432"/>
                </a:lnTo>
                <a:lnTo>
                  <a:pt x="7691534" y="426033"/>
                </a:lnTo>
                <a:lnTo>
                  <a:pt x="7687681" y="475017"/>
                </a:lnTo>
                <a:lnTo>
                  <a:pt x="7684311" y="523472"/>
                </a:lnTo>
                <a:lnTo>
                  <a:pt x="7681428" y="571487"/>
                </a:lnTo>
                <a:lnTo>
                  <a:pt x="7679034" y="619150"/>
                </a:lnTo>
                <a:lnTo>
                  <a:pt x="7677135" y="666551"/>
                </a:lnTo>
                <a:lnTo>
                  <a:pt x="7675732" y="713777"/>
                </a:lnTo>
                <a:lnTo>
                  <a:pt x="7674829" y="760919"/>
                </a:lnTo>
                <a:lnTo>
                  <a:pt x="7674430" y="808063"/>
                </a:lnTo>
                <a:lnTo>
                  <a:pt x="7674539" y="855299"/>
                </a:lnTo>
                <a:lnTo>
                  <a:pt x="7675157" y="902716"/>
                </a:lnTo>
                <a:lnTo>
                  <a:pt x="7676290" y="950402"/>
                </a:lnTo>
                <a:lnTo>
                  <a:pt x="7677940" y="998446"/>
                </a:lnTo>
                <a:lnTo>
                  <a:pt x="7680111" y="1046937"/>
                </a:lnTo>
                <a:lnTo>
                  <a:pt x="7682807" y="1095962"/>
                </a:lnTo>
                <a:lnTo>
                  <a:pt x="7686030" y="1145612"/>
                </a:lnTo>
                <a:lnTo>
                  <a:pt x="7689783" y="1195975"/>
                </a:lnTo>
                <a:lnTo>
                  <a:pt x="7694072" y="1247138"/>
                </a:lnTo>
                <a:lnTo>
                  <a:pt x="7698898" y="1299192"/>
                </a:lnTo>
                <a:lnTo>
                  <a:pt x="7704266" y="1352224"/>
                </a:lnTo>
                <a:lnTo>
                  <a:pt x="7710178" y="1406323"/>
                </a:lnTo>
                <a:lnTo>
                  <a:pt x="7716639" y="1461578"/>
                </a:lnTo>
                <a:lnTo>
                  <a:pt x="7723651" y="1518078"/>
                </a:lnTo>
                <a:lnTo>
                  <a:pt x="7731218" y="1575911"/>
                </a:lnTo>
                <a:lnTo>
                  <a:pt x="7739343" y="1635166"/>
                </a:lnTo>
                <a:lnTo>
                  <a:pt x="7702208" y="1632474"/>
                </a:lnTo>
                <a:lnTo>
                  <a:pt x="7625651" y="1627197"/>
                </a:lnTo>
                <a:lnTo>
                  <a:pt x="7586253" y="1624612"/>
                </a:lnTo>
                <a:lnTo>
                  <a:pt x="7546125" y="1622062"/>
                </a:lnTo>
                <a:lnTo>
                  <a:pt x="7505278" y="1619548"/>
                </a:lnTo>
                <a:lnTo>
                  <a:pt x="7463724" y="1617069"/>
                </a:lnTo>
                <a:lnTo>
                  <a:pt x="7421474" y="1614626"/>
                </a:lnTo>
                <a:lnTo>
                  <a:pt x="7378542" y="1612219"/>
                </a:lnTo>
                <a:lnTo>
                  <a:pt x="7334937" y="1609847"/>
                </a:lnTo>
                <a:lnTo>
                  <a:pt x="7290672" y="1607510"/>
                </a:lnTo>
                <a:lnTo>
                  <a:pt x="7245759" y="1605209"/>
                </a:lnTo>
                <a:lnTo>
                  <a:pt x="7200209" y="1602944"/>
                </a:lnTo>
                <a:lnTo>
                  <a:pt x="7154035" y="1600714"/>
                </a:lnTo>
                <a:lnTo>
                  <a:pt x="7107247" y="1598520"/>
                </a:lnTo>
                <a:lnTo>
                  <a:pt x="7059858" y="1596361"/>
                </a:lnTo>
                <a:lnTo>
                  <a:pt x="7011879" y="1594238"/>
                </a:lnTo>
                <a:lnTo>
                  <a:pt x="6963323" y="1592150"/>
                </a:lnTo>
                <a:lnTo>
                  <a:pt x="6914200" y="1590098"/>
                </a:lnTo>
                <a:lnTo>
                  <a:pt x="6864523" y="1588082"/>
                </a:lnTo>
                <a:lnTo>
                  <a:pt x="6814303" y="1586101"/>
                </a:lnTo>
                <a:lnTo>
                  <a:pt x="6763552" y="1584156"/>
                </a:lnTo>
                <a:lnTo>
                  <a:pt x="6712282" y="1582246"/>
                </a:lnTo>
                <a:lnTo>
                  <a:pt x="6660505" y="1580372"/>
                </a:lnTo>
                <a:lnTo>
                  <a:pt x="6608231" y="1578533"/>
                </a:lnTo>
                <a:lnTo>
                  <a:pt x="6555474" y="1576730"/>
                </a:lnTo>
                <a:lnTo>
                  <a:pt x="6502245" y="1574963"/>
                </a:lnTo>
                <a:lnTo>
                  <a:pt x="6448555" y="1573231"/>
                </a:lnTo>
                <a:lnTo>
                  <a:pt x="6394416" y="1571535"/>
                </a:lnTo>
                <a:lnTo>
                  <a:pt x="6339840" y="1569874"/>
                </a:lnTo>
                <a:lnTo>
                  <a:pt x="6284839" y="1568249"/>
                </a:lnTo>
                <a:lnTo>
                  <a:pt x="6229425" y="1566660"/>
                </a:lnTo>
                <a:lnTo>
                  <a:pt x="6173608" y="1565106"/>
                </a:lnTo>
                <a:lnTo>
                  <a:pt x="6117402" y="1563588"/>
                </a:lnTo>
                <a:lnTo>
                  <a:pt x="6060817" y="1562105"/>
                </a:lnTo>
                <a:lnTo>
                  <a:pt x="6003865" y="1560658"/>
                </a:lnTo>
                <a:lnTo>
                  <a:pt x="5946559" y="1559247"/>
                </a:lnTo>
                <a:lnTo>
                  <a:pt x="5888910" y="1557871"/>
                </a:lnTo>
                <a:lnTo>
                  <a:pt x="5830929" y="1556531"/>
                </a:lnTo>
                <a:lnTo>
                  <a:pt x="5772628" y="1555226"/>
                </a:lnTo>
                <a:lnTo>
                  <a:pt x="5714020" y="1553957"/>
                </a:lnTo>
                <a:lnTo>
                  <a:pt x="5655116" y="1552724"/>
                </a:lnTo>
                <a:lnTo>
                  <a:pt x="5595927" y="1551527"/>
                </a:lnTo>
                <a:lnTo>
                  <a:pt x="5536465" y="1550365"/>
                </a:lnTo>
                <a:lnTo>
                  <a:pt x="5476742" y="1549238"/>
                </a:lnTo>
                <a:lnTo>
                  <a:pt x="5416771" y="1548147"/>
                </a:lnTo>
                <a:lnTo>
                  <a:pt x="5356561" y="1547092"/>
                </a:lnTo>
                <a:lnTo>
                  <a:pt x="5296126" y="1546073"/>
                </a:lnTo>
                <a:lnTo>
                  <a:pt x="5235478" y="1545089"/>
                </a:lnTo>
                <a:lnTo>
                  <a:pt x="5174626" y="1544141"/>
                </a:lnTo>
                <a:lnTo>
                  <a:pt x="5113585" y="1543229"/>
                </a:lnTo>
                <a:lnTo>
                  <a:pt x="5052364" y="1542352"/>
                </a:lnTo>
                <a:lnTo>
                  <a:pt x="4990977" y="1541511"/>
                </a:lnTo>
                <a:lnTo>
                  <a:pt x="4929434" y="1540705"/>
                </a:lnTo>
                <a:lnTo>
                  <a:pt x="4867748" y="1539935"/>
                </a:lnTo>
                <a:lnTo>
                  <a:pt x="4805929" y="1539201"/>
                </a:lnTo>
                <a:lnTo>
                  <a:pt x="4743991" y="1538502"/>
                </a:lnTo>
                <a:lnTo>
                  <a:pt x="4681945" y="1537840"/>
                </a:lnTo>
                <a:lnTo>
                  <a:pt x="4619801" y="1537212"/>
                </a:lnTo>
                <a:lnTo>
                  <a:pt x="4557573" y="1536621"/>
                </a:lnTo>
                <a:lnTo>
                  <a:pt x="4495272" y="1536065"/>
                </a:lnTo>
                <a:lnTo>
                  <a:pt x="4432910" y="1535545"/>
                </a:lnTo>
                <a:lnTo>
                  <a:pt x="4370498" y="1535060"/>
                </a:lnTo>
                <a:lnTo>
                  <a:pt x="4308048" y="1534612"/>
                </a:lnTo>
                <a:lnTo>
                  <a:pt x="4245571" y="1534199"/>
                </a:lnTo>
                <a:lnTo>
                  <a:pt x="4183081" y="1533821"/>
                </a:lnTo>
                <a:lnTo>
                  <a:pt x="4120587" y="1533479"/>
                </a:lnTo>
                <a:lnTo>
                  <a:pt x="4058103" y="1533173"/>
                </a:lnTo>
                <a:lnTo>
                  <a:pt x="3995640" y="1532903"/>
                </a:lnTo>
                <a:lnTo>
                  <a:pt x="3933209" y="1532668"/>
                </a:lnTo>
                <a:lnTo>
                  <a:pt x="3870822" y="1532470"/>
                </a:lnTo>
                <a:lnTo>
                  <a:pt x="3808491" y="1532306"/>
                </a:lnTo>
                <a:lnTo>
                  <a:pt x="3746229" y="1532179"/>
                </a:lnTo>
                <a:lnTo>
                  <a:pt x="3684045" y="1532087"/>
                </a:lnTo>
                <a:lnTo>
                  <a:pt x="3621953" y="1532031"/>
                </a:lnTo>
                <a:lnTo>
                  <a:pt x="3559964" y="1532011"/>
                </a:lnTo>
                <a:lnTo>
                  <a:pt x="3498089" y="1532026"/>
                </a:lnTo>
                <a:lnTo>
                  <a:pt x="3436341" y="1532077"/>
                </a:lnTo>
                <a:lnTo>
                  <a:pt x="3374731" y="1532164"/>
                </a:lnTo>
                <a:lnTo>
                  <a:pt x="3313271" y="1532286"/>
                </a:lnTo>
                <a:lnTo>
                  <a:pt x="3251973" y="1532445"/>
                </a:lnTo>
                <a:lnTo>
                  <a:pt x="3190848" y="1532639"/>
                </a:lnTo>
                <a:lnTo>
                  <a:pt x="3129909" y="1532868"/>
                </a:lnTo>
                <a:lnTo>
                  <a:pt x="3069166" y="1533134"/>
                </a:lnTo>
                <a:lnTo>
                  <a:pt x="3008632" y="1533435"/>
                </a:lnTo>
                <a:lnTo>
                  <a:pt x="2948318" y="1533772"/>
                </a:lnTo>
                <a:lnTo>
                  <a:pt x="2888236" y="1534145"/>
                </a:lnTo>
                <a:lnTo>
                  <a:pt x="2828398" y="1534553"/>
                </a:lnTo>
                <a:lnTo>
                  <a:pt x="2768816" y="1534997"/>
                </a:lnTo>
                <a:lnTo>
                  <a:pt x="2709501" y="1535477"/>
                </a:lnTo>
                <a:lnTo>
                  <a:pt x="2650465" y="1535993"/>
                </a:lnTo>
                <a:lnTo>
                  <a:pt x="2591720" y="1536544"/>
                </a:lnTo>
                <a:lnTo>
                  <a:pt x="2533277" y="1537131"/>
                </a:lnTo>
                <a:lnTo>
                  <a:pt x="2475149" y="1537754"/>
                </a:lnTo>
                <a:lnTo>
                  <a:pt x="2417346" y="1538413"/>
                </a:lnTo>
                <a:lnTo>
                  <a:pt x="2359882" y="1539108"/>
                </a:lnTo>
                <a:lnTo>
                  <a:pt x="2302767" y="1539838"/>
                </a:lnTo>
                <a:lnTo>
                  <a:pt x="2246013" y="1540604"/>
                </a:lnTo>
                <a:lnTo>
                  <a:pt x="2189632" y="1541406"/>
                </a:lnTo>
                <a:lnTo>
                  <a:pt x="2133636" y="1542243"/>
                </a:lnTo>
                <a:lnTo>
                  <a:pt x="2078036" y="1543117"/>
                </a:lnTo>
                <a:lnTo>
                  <a:pt x="2022844" y="1544026"/>
                </a:lnTo>
                <a:lnTo>
                  <a:pt x="1968073" y="1544971"/>
                </a:lnTo>
                <a:lnTo>
                  <a:pt x="1913733" y="1545952"/>
                </a:lnTo>
                <a:lnTo>
                  <a:pt x="1859836" y="1546968"/>
                </a:lnTo>
                <a:lnTo>
                  <a:pt x="1806395" y="1548021"/>
                </a:lnTo>
                <a:lnTo>
                  <a:pt x="1753420" y="1549109"/>
                </a:lnTo>
                <a:lnTo>
                  <a:pt x="1700924" y="1550233"/>
                </a:lnTo>
                <a:lnTo>
                  <a:pt x="1648919" y="1551392"/>
                </a:lnTo>
                <a:lnTo>
                  <a:pt x="1597416" y="1552588"/>
                </a:lnTo>
                <a:lnTo>
                  <a:pt x="1546426" y="1553819"/>
                </a:lnTo>
                <a:lnTo>
                  <a:pt x="1495962" y="1555086"/>
                </a:lnTo>
                <a:lnTo>
                  <a:pt x="1446035" y="1556389"/>
                </a:lnTo>
                <a:lnTo>
                  <a:pt x="1396658" y="1557728"/>
                </a:lnTo>
                <a:lnTo>
                  <a:pt x="1347841" y="1559103"/>
                </a:lnTo>
                <a:lnTo>
                  <a:pt x="1299597" y="1560513"/>
                </a:lnTo>
                <a:lnTo>
                  <a:pt x="1251937" y="1561959"/>
                </a:lnTo>
                <a:lnTo>
                  <a:pt x="1204873" y="1563441"/>
                </a:lnTo>
                <a:lnTo>
                  <a:pt x="1158416" y="1564959"/>
                </a:lnTo>
                <a:lnTo>
                  <a:pt x="1112580" y="1566513"/>
                </a:lnTo>
                <a:lnTo>
                  <a:pt x="1067374" y="1568103"/>
                </a:lnTo>
                <a:lnTo>
                  <a:pt x="1022811" y="1569728"/>
                </a:lnTo>
                <a:lnTo>
                  <a:pt x="978904" y="1571389"/>
                </a:lnTo>
                <a:lnTo>
                  <a:pt x="935662" y="1573086"/>
                </a:lnTo>
                <a:lnTo>
                  <a:pt x="893099" y="1574819"/>
                </a:lnTo>
                <a:lnTo>
                  <a:pt x="851226" y="1576588"/>
                </a:lnTo>
                <a:lnTo>
                  <a:pt x="810054" y="1578393"/>
                </a:lnTo>
                <a:lnTo>
                  <a:pt x="769596" y="1580233"/>
                </a:lnTo>
                <a:lnTo>
                  <a:pt x="729863" y="1582109"/>
                </a:lnTo>
                <a:lnTo>
                  <a:pt x="690867" y="1584021"/>
                </a:lnTo>
                <a:lnTo>
                  <a:pt x="652619" y="1585969"/>
                </a:lnTo>
                <a:lnTo>
                  <a:pt x="578417" y="1589973"/>
                </a:lnTo>
                <a:lnTo>
                  <a:pt x="507350" y="1594120"/>
                </a:lnTo>
                <a:lnTo>
                  <a:pt x="439513" y="1598411"/>
                </a:lnTo>
                <a:lnTo>
                  <a:pt x="374998" y="1602845"/>
                </a:lnTo>
                <a:lnTo>
                  <a:pt x="313901" y="1607423"/>
                </a:lnTo>
                <a:lnTo>
                  <a:pt x="256315" y="1612144"/>
                </a:lnTo>
                <a:lnTo>
                  <a:pt x="202333" y="1617009"/>
                </a:lnTo>
                <a:lnTo>
                  <a:pt x="152051" y="1622017"/>
                </a:lnTo>
                <a:lnTo>
                  <a:pt x="105561" y="1627169"/>
                </a:lnTo>
                <a:lnTo>
                  <a:pt x="62958" y="1632465"/>
                </a:lnTo>
                <a:lnTo>
                  <a:pt x="43143" y="1635166"/>
                </a:lnTo>
                <a:lnTo>
                  <a:pt x="32680" y="1602924"/>
                </a:lnTo>
                <a:lnTo>
                  <a:pt x="16579" y="1526334"/>
                </a:lnTo>
                <a:lnTo>
                  <a:pt x="10750" y="1482577"/>
                </a:lnTo>
                <a:lnTo>
                  <a:pt x="6274" y="1435575"/>
                </a:lnTo>
                <a:lnTo>
                  <a:pt x="3057" y="1385624"/>
                </a:lnTo>
                <a:lnTo>
                  <a:pt x="1002" y="1333019"/>
                </a:lnTo>
                <a:lnTo>
                  <a:pt x="15" y="1278057"/>
                </a:lnTo>
                <a:lnTo>
                  <a:pt x="0" y="1221034"/>
                </a:lnTo>
                <a:lnTo>
                  <a:pt x="861" y="1162247"/>
                </a:lnTo>
                <a:lnTo>
                  <a:pt x="2503" y="1101992"/>
                </a:lnTo>
                <a:lnTo>
                  <a:pt x="4831" y="1040565"/>
                </a:lnTo>
                <a:lnTo>
                  <a:pt x="7750" y="978262"/>
                </a:lnTo>
                <a:lnTo>
                  <a:pt x="11163" y="915379"/>
                </a:lnTo>
                <a:lnTo>
                  <a:pt x="14976" y="852213"/>
                </a:lnTo>
                <a:lnTo>
                  <a:pt x="19093" y="789060"/>
                </a:lnTo>
                <a:lnTo>
                  <a:pt x="23419" y="726216"/>
                </a:lnTo>
                <a:lnTo>
                  <a:pt x="27857" y="663977"/>
                </a:lnTo>
                <a:lnTo>
                  <a:pt x="32314" y="602640"/>
                </a:lnTo>
                <a:lnTo>
                  <a:pt x="36693" y="542501"/>
                </a:lnTo>
                <a:lnTo>
                  <a:pt x="40899" y="483856"/>
                </a:lnTo>
                <a:lnTo>
                  <a:pt x="44837" y="427001"/>
                </a:lnTo>
                <a:lnTo>
                  <a:pt x="48410" y="372233"/>
                </a:lnTo>
                <a:lnTo>
                  <a:pt x="51525" y="319848"/>
                </a:lnTo>
                <a:lnTo>
                  <a:pt x="54084" y="270142"/>
                </a:lnTo>
                <a:lnTo>
                  <a:pt x="55994" y="223411"/>
                </a:lnTo>
                <a:lnTo>
                  <a:pt x="57158" y="179951"/>
                </a:lnTo>
                <a:lnTo>
                  <a:pt x="57481" y="140060"/>
                </a:lnTo>
                <a:lnTo>
                  <a:pt x="56868" y="104032"/>
                </a:lnTo>
                <a:lnTo>
                  <a:pt x="55223" y="72165"/>
                </a:lnTo>
                <a:lnTo>
                  <a:pt x="52451" y="44754"/>
                </a:lnTo>
                <a:lnTo>
                  <a:pt x="48456" y="22096"/>
                </a:lnTo>
                <a:lnTo>
                  <a:pt x="43143" y="44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584" y="1009464"/>
            <a:ext cx="8208645" cy="312928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analyze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term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(efficiency)</a:t>
            </a:r>
            <a:endParaRPr sz="2800">
              <a:latin typeface="Times New Roman"/>
              <a:cs typeface="Times New Roman"/>
            </a:endParaRPr>
          </a:p>
          <a:p>
            <a:pPr marL="380365" indent="-229235">
              <a:lnSpc>
                <a:spcPct val="100000"/>
              </a:lnSpc>
              <a:spcBef>
                <a:spcPts val="106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200">
                <a:latin typeface="Times New Roman"/>
                <a:cs typeface="Times New Roman"/>
              </a:rPr>
              <a:t>Independent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Hardware,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OS,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compiler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Introduced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concept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T(n)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endParaRPr sz="2800">
              <a:latin typeface="Times New Roman"/>
              <a:cs typeface="Times New Roman"/>
            </a:endParaRPr>
          </a:p>
          <a:p>
            <a:pPr marL="380365" indent="-229235">
              <a:lnSpc>
                <a:spcPct val="100000"/>
              </a:lnSpc>
              <a:spcBef>
                <a:spcPts val="106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200">
                <a:latin typeface="Times New Roman"/>
                <a:cs typeface="Times New Roman"/>
              </a:rPr>
              <a:t>Consider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each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operation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(comparison,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assignment)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program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  <a:p>
            <a:pPr marL="380365" indent="-229235">
              <a:lnSpc>
                <a:spcPct val="100000"/>
              </a:lnSpc>
              <a:spcBef>
                <a:spcPts val="145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200" spc="-45">
                <a:latin typeface="Times New Roman"/>
                <a:cs typeface="Times New Roman"/>
              </a:rPr>
              <a:t>To </a:t>
            </a:r>
            <a:r>
              <a:rPr dirty="0" sz="2200">
                <a:latin typeface="Times New Roman"/>
                <a:cs typeface="Times New Roman"/>
              </a:rPr>
              <a:t>keep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stuff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simple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we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consider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each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operation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cost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unit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2030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 spc="-11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sequence</a:t>
            </a:r>
            <a:r>
              <a:rPr dirty="0" sz="2000" spc="-2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of</a:t>
            </a:r>
            <a:r>
              <a:rPr dirty="0" sz="2000" spc="495" b="1" i="1">
                <a:latin typeface="Times New Roman"/>
                <a:cs typeface="Times New Roman"/>
              </a:rPr>
              <a:t> </a:t>
            </a:r>
            <a:r>
              <a:rPr dirty="0" sz="2000" spc="-10" b="1" i="1">
                <a:latin typeface="Times New Roman"/>
                <a:cs typeface="Times New Roman"/>
              </a:rPr>
              <a:t>operations: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55394" y="4400169"/>
            <a:ext cx="276860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count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count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sum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sum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+</a:t>
            </a:r>
            <a:r>
              <a:rPr dirty="0" sz="2000" spc="-10">
                <a:latin typeface="Courier New"/>
                <a:cs typeface="Courier New"/>
              </a:rPr>
              <a:t> count;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28028" y="4400169"/>
            <a:ext cx="139573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98975" y="5026914"/>
            <a:ext cx="1798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ingdings"/>
                <a:cs typeface="Wingdings"/>
              </a:rPr>
              <a:t>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Total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Cost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10461" y="5606034"/>
            <a:ext cx="6400800" cy="523240"/>
          </a:xfrm>
          <a:prstGeom prst="rect">
            <a:avLst/>
          </a:prstGeom>
          <a:solidFill>
            <a:srgbClr val="333399"/>
          </a:solidFill>
          <a:ln w="25400">
            <a:solidFill>
              <a:srgbClr val="22226E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Don’t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comments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declarations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8580" y="5257798"/>
            <a:ext cx="1455420" cy="15849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675"/>
              </a:lnSpc>
            </a:pPr>
            <a:r>
              <a:rPr dirty="0" sz="4000" spc="-155"/>
              <a:t>Big-</a:t>
            </a:r>
            <a:r>
              <a:rPr dirty="0" sz="4000"/>
              <a:t>Oh</a:t>
            </a:r>
            <a:r>
              <a:rPr dirty="0" sz="4000" spc="65"/>
              <a:t> </a:t>
            </a:r>
            <a:r>
              <a:rPr dirty="0" sz="4000" spc="50"/>
              <a:t>or </a:t>
            </a:r>
            <a:r>
              <a:rPr dirty="0" sz="4000" spc="-155"/>
              <a:t>Big-</a:t>
            </a:r>
            <a:r>
              <a:rPr dirty="0" sz="4000" spc="105"/>
              <a:t>O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502919" y="917460"/>
            <a:ext cx="8139430" cy="1249680"/>
            <a:chOff x="502919" y="917460"/>
            <a:chExt cx="8139430" cy="12496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19" y="954445"/>
              <a:ext cx="8139303" cy="108885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55" y="917460"/>
              <a:ext cx="7921371" cy="12492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55324" y="983923"/>
              <a:ext cx="8025765" cy="997585"/>
            </a:xfrm>
            <a:custGeom>
              <a:avLst/>
              <a:gdLst/>
              <a:ahLst/>
              <a:cxnLst/>
              <a:rect l="l" t="t" r="r" b="b"/>
              <a:pathLst>
                <a:path w="8025765" h="997585">
                  <a:moveTo>
                    <a:pt x="4023998" y="0"/>
                  </a:moveTo>
                  <a:lnTo>
                    <a:pt x="3971742" y="627"/>
                  </a:lnTo>
                  <a:lnTo>
                    <a:pt x="3920622" y="2681"/>
                  </a:lnTo>
                  <a:lnTo>
                    <a:pt x="3870958" y="6384"/>
                  </a:lnTo>
                  <a:lnTo>
                    <a:pt x="3823071" y="11960"/>
                  </a:lnTo>
                  <a:lnTo>
                    <a:pt x="3738486" y="25955"/>
                  </a:lnTo>
                  <a:lnTo>
                    <a:pt x="3695097" y="30741"/>
                  </a:lnTo>
                  <a:lnTo>
                    <a:pt x="3647726" y="34138"/>
                  </a:lnTo>
                  <a:lnTo>
                    <a:pt x="3596992" y="36293"/>
                  </a:lnTo>
                  <a:lnTo>
                    <a:pt x="3543508" y="37357"/>
                  </a:lnTo>
                  <a:lnTo>
                    <a:pt x="3487891" y="37479"/>
                  </a:lnTo>
                  <a:lnTo>
                    <a:pt x="3430757" y="36806"/>
                  </a:lnTo>
                  <a:lnTo>
                    <a:pt x="3372722" y="35490"/>
                  </a:lnTo>
                  <a:lnTo>
                    <a:pt x="3314400" y="33677"/>
                  </a:lnTo>
                  <a:lnTo>
                    <a:pt x="3256409" y="31518"/>
                  </a:lnTo>
                  <a:lnTo>
                    <a:pt x="3040059" y="22396"/>
                  </a:lnTo>
                  <a:lnTo>
                    <a:pt x="2992955" y="20740"/>
                  </a:lnTo>
                  <a:lnTo>
                    <a:pt x="2888815" y="17813"/>
                  </a:lnTo>
                  <a:lnTo>
                    <a:pt x="2835188" y="15180"/>
                  </a:lnTo>
                  <a:lnTo>
                    <a:pt x="2742532" y="9298"/>
                  </a:lnTo>
                  <a:lnTo>
                    <a:pt x="2699653" y="6962"/>
                  </a:lnTo>
                  <a:lnTo>
                    <a:pt x="2656508" y="5640"/>
                  </a:lnTo>
                  <a:lnTo>
                    <a:pt x="2611171" y="5789"/>
                  </a:lnTo>
                  <a:lnTo>
                    <a:pt x="2561718" y="7865"/>
                  </a:lnTo>
                  <a:lnTo>
                    <a:pt x="2506224" y="12327"/>
                  </a:lnTo>
                  <a:lnTo>
                    <a:pt x="2442764" y="19630"/>
                  </a:lnTo>
                  <a:lnTo>
                    <a:pt x="2396327" y="24679"/>
                  </a:lnTo>
                  <a:lnTo>
                    <a:pt x="2353671" y="27402"/>
                  </a:lnTo>
                  <a:lnTo>
                    <a:pt x="2313804" y="28185"/>
                  </a:lnTo>
                  <a:lnTo>
                    <a:pt x="2275734" y="27417"/>
                  </a:lnTo>
                  <a:lnTo>
                    <a:pt x="2238469" y="25485"/>
                  </a:lnTo>
                  <a:lnTo>
                    <a:pt x="2201015" y="22776"/>
                  </a:lnTo>
                  <a:lnTo>
                    <a:pt x="2121572" y="16578"/>
                  </a:lnTo>
                  <a:lnTo>
                    <a:pt x="2077598" y="13863"/>
                  </a:lnTo>
                  <a:lnTo>
                    <a:pt x="2029466" y="11922"/>
                  </a:lnTo>
                  <a:lnTo>
                    <a:pt x="1976183" y="11140"/>
                  </a:lnTo>
                  <a:lnTo>
                    <a:pt x="1916757" y="11906"/>
                  </a:lnTo>
                  <a:lnTo>
                    <a:pt x="1850196" y="14607"/>
                  </a:lnTo>
                  <a:lnTo>
                    <a:pt x="1775506" y="19630"/>
                  </a:lnTo>
                  <a:lnTo>
                    <a:pt x="1707441" y="24617"/>
                  </a:lnTo>
                  <a:lnTo>
                    <a:pt x="1641676" y="28579"/>
                  </a:lnTo>
                  <a:lnTo>
                    <a:pt x="1578184" y="31595"/>
                  </a:lnTo>
                  <a:lnTo>
                    <a:pt x="1516940" y="33739"/>
                  </a:lnTo>
                  <a:lnTo>
                    <a:pt x="1457919" y="35091"/>
                  </a:lnTo>
                  <a:lnTo>
                    <a:pt x="1401095" y="35726"/>
                  </a:lnTo>
                  <a:lnTo>
                    <a:pt x="1346443" y="35722"/>
                  </a:lnTo>
                  <a:lnTo>
                    <a:pt x="1293938" y="35156"/>
                  </a:lnTo>
                  <a:lnTo>
                    <a:pt x="1243553" y="34105"/>
                  </a:lnTo>
                  <a:lnTo>
                    <a:pt x="1195264" y="32645"/>
                  </a:lnTo>
                  <a:lnTo>
                    <a:pt x="1149044" y="30855"/>
                  </a:lnTo>
                  <a:lnTo>
                    <a:pt x="1104869" y="28810"/>
                  </a:lnTo>
                  <a:lnTo>
                    <a:pt x="1062712" y="26588"/>
                  </a:lnTo>
                  <a:lnTo>
                    <a:pt x="948101" y="19630"/>
                  </a:lnTo>
                  <a:lnTo>
                    <a:pt x="892025" y="16582"/>
                  </a:lnTo>
                  <a:lnTo>
                    <a:pt x="836869" y="14522"/>
                  </a:lnTo>
                  <a:lnTo>
                    <a:pt x="782734" y="13334"/>
                  </a:lnTo>
                  <a:lnTo>
                    <a:pt x="729723" y="12900"/>
                  </a:lnTo>
                  <a:lnTo>
                    <a:pt x="677937" y="13106"/>
                  </a:lnTo>
                  <a:lnTo>
                    <a:pt x="627478" y="13833"/>
                  </a:lnTo>
                  <a:lnTo>
                    <a:pt x="578446" y="14966"/>
                  </a:lnTo>
                  <a:lnTo>
                    <a:pt x="530945" y="16387"/>
                  </a:lnTo>
                  <a:lnTo>
                    <a:pt x="385015" y="21464"/>
                  </a:lnTo>
                  <a:lnTo>
                    <a:pt x="326460" y="22845"/>
                  </a:lnTo>
                  <a:lnTo>
                    <a:pt x="266954" y="23738"/>
                  </a:lnTo>
                  <a:lnTo>
                    <a:pt x="208174" y="24107"/>
                  </a:lnTo>
                  <a:lnTo>
                    <a:pt x="151799" y="23917"/>
                  </a:lnTo>
                  <a:lnTo>
                    <a:pt x="99507" y="23131"/>
                  </a:lnTo>
                  <a:lnTo>
                    <a:pt x="52978" y="21714"/>
                  </a:lnTo>
                  <a:lnTo>
                    <a:pt x="13889" y="19630"/>
                  </a:lnTo>
                  <a:lnTo>
                    <a:pt x="18066" y="54834"/>
                  </a:lnTo>
                  <a:lnTo>
                    <a:pt x="21609" y="94377"/>
                  </a:lnTo>
                  <a:lnTo>
                    <a:pt x="24407" y="137910"/>
                  </a:lnTo>
                  <a:lnTo>
                    <a:pt x="26350" y="185088"/>
                  </a:lnTo>
                  <a:lnTo>
                    <a:pt x="27329" y="235562"/>
                  </a:lnTo>
                  <a:lnTo>
                    <a:pt x="27232" y="288985"/>
                  </a:lnTo>
                  <a:lnTo>
                    <a:pt x="25950" y="345010"/>
                  </a:lnTo>
                  <a:lnTo>
                    <a:pt x="23372" y="403288"/>
                  </a:lnTo>
                  <a:lnTo>
                    <a:pt x="19388" y="463473"/>
                  </a:lnTo>
                  <a:lnTo>
                    <a:pt x="7838" y="590238"/>
                  </a:lnTo>
                  <a:lnTo>
                    <a:pt x="3588" y="647626"/>
                  </a:lnTo>
                  <a:lnTo>
                    <a:pt x="1017" y="699024"/>
                  </a:lnTo>
                  <a:lnTo>
                    <a:pt x="0" y="746076"/>
                  </a:lnTo>
                  <a:lnTo>
                    <a:pt x="412" y="790425"/>
                  </a:lnTo>
                  <a:lnTo>
                    <a:pt x="2132" y="833715"/>
                  </a:lnTo>
                  <a:lnTo>
                    <a:pt x="5033" y="877587"/>
                  </a:lnTo>
                  <a:lnTo>
                    <a:pt x="8994" y="923686"/>
                  </a:lnTo>
                  <a:lnTo>
                    <a:pt x="13889" y="973654"/>
                  </a:lnTo>
                  <a:lnTo>
                    <a:pt x="323073" y="983949"/>
                  </a:lnTo>
                  <a:lnTo>
                    <a:pt x="373534" y="985148"/>
                  </a:lnTo>
                  <a:lnTo>
                    <a:pt x="420854" y="985833"/>
                  </a:lnTo>
                  <a:lnTo>
                    <a:pt x="465312" y="985905"/>
                  </a:lnTo>
                  <a:lnTo>
                    <a:pt x="507188" y="985267"/>
                  </a:lnTo>
                  <a:lnTo>
                    <a:pt x="546761" y="983820"/>
                  </a:lnTo>
                  <a:lnTo>
                    <a:pt x="584310" y="981468"/>
                  </a:lnTo>
                  <a:lnTo>
                    <a:pt x="620114" y="978112"/>
                  </a:lnTo>
                  <a:lnTo>
                    <a:pt x="700270" y="967839"/>
                  </a:lnTo>
                  <a:lnTo>
                    <a:pt x="749498" y="963462"/>
                  </a:lnTo>
                  <a:lnTo>
                    <a:pt x="801265" y="960469"/>
                  </a:lnTo>
                  <a:lnTo>
                    <a:pt x="854701" y="958805"/>
                  </a:lnTo>
                  <a:lnTo>
                    <a:pt x="908934" y="958414"/>
                  </a:lnTo>
                  <a:lnTo>
                    <a:pt x="963095" y="959244"/>
                  </a:lnTo>
                  <a:lnTo>
                    <a:pt x="1016311" y="961237"/>
                  </a:lnTo>
                  <a:lnTo>
                    <a:pt x="1067712" y="964340"/>
                  </a:lnTo>
                  <a:lnTo>
                    <a:pt x="1116428" y="968497"/>
                  </a:lnTo>
                  <a:lnTo>
                    <a:pt x="1198193" y="977727"/>
                  </a:lnTo>
                  <a:lnTo>
                    <a:pt x="1241028" y="981247"/>
                  </a:lnTo>
                  <a:lnTo>
                    <a:pt x="1289062" y="984179"/>
                  </a:lnTo>
                  <a:lnTo>
                    <a:pt x="1341266" y="986490"/>
                  </a:lnTo>
                  <a:lnTo>
                    <a:pt x="1396611" y="988145"/>
                  </a:lnTo>
                  <a:lnTo>
                    <a:pt x="1454066" y="989110"/>
                  </a:lnTo>
                  <a:lnTo>
                    <a:pt x="1512602" y="989351"/>
                  </a:lnTo>
                  <a:lnTo>
                    <a:pt x="1571189" y="988832"/>
                  </a:lnTo>
                  <a:lnTo>
                    <a:pt x="1628797" y="987520"/>
                  </a:lnTo>
                  <a:lnTo>
                    <a:pt x="1684396" y="985381"/>
                  </a:lnTo>
                  <a:lnTo>
                    <a:pt x="1736957" y="982380"/>
                  </a:lnTo>
                  <a:lnTo>
                    <a:pt x="1785451" y="978482"/>
                  </a:lnTo>
                  <a:lnTo>
                    <a:pt x="1828846" y="973654"/>
                  </a:lnTo>
                  <a:lnTo>
                    <a:pt x="1874860" y="969141"/>
                  </a:lnTo>
                  <a:lnTo>
                    <a:pt x="1924521" y="966819"/>
                  </a:lnTo>
                  <a:lnTo>
                    <a:pt x="1976894" y="966279"/>
                  </a:lnTo>
                  <a:lnTo>
                    <a:pt x="2031044" y="967107"/>
                  </a:lnTo>
                  <a:lnTo>
                    <a:pt x="2086035" y="968893"/>
                  </a:lnTo>
                  <a:lnTo>
                    <a:pt x="2246704" y="975884"/>
                  </a:lnTo>
                  <a:lnTo>
                    <a:pt x="2295708" y="977387"/>
                  </a:lnTo>
                  <a:lnTo>
                    <a:pt x="2340877" y="977791"/>
                  </a:lnTo>
                  <a:lnTo>
                    <a:pt x="2381275" y="976684"/>
                  </a:lnTo>
                  <a:lnTo>
                    <a:pt x="2455587" y="969929"/>
                  </a:lnTo>
                  <a:lnTo>
                    <a:pt x="2491818" y="969177"/>
                  </a:lnTo>
                  <a:lnTo>
                    <a:pt x="2526951" y="970522"/>
                  </a:lnTo>
                  <a:lnTo>
                    <a:pt x="2603093" y="976006"/>
                  </a:lnTo>
                  <a:lnTo>
                    <a:pt x="2648687" y="978396"/>
                  </a:lnTo>
                  <a:lnTo>
                    <a:pt x="2702353" y="979384"/>
                  </a:lnTo>
                  <a:lnTo>
                    <a:pt x="2766382" y="978095"/>
                  </a:lnTo>
                  <a:lnTo>
                    <a:pt x="2843068" y="973654"/>
                  </a:lnTo>
                  <a:lnTo>
                    <a:pt x="2892082" y="970008"/>
                  </a:lnTo>
                  <a:lnTo>
                    <a:pt x="2984292" y="963694"/>
                  </a:lnTo>
                  <a:lnTo>
                    <a:pt x="3028514" y="961122"/>
                  </a:lnTo>
                  <a:lnTo>
                    <a:pt x="3072167" y="959007"/>
                  </a:lnTo>
                  <a:lnTo>
                    <a:pt x="3115762" y="957396"/>
                  </a:lnTo>
                  <a:lnTo>
                    <a:pt x="3159815" y="956339"/>
                  </a:lnTo>
                  <a:lnTo>
                    <a:pt x="3204839" y="955884"/>
                  </a:lnTo>
                  <a:lnTo>
                    <a:pt x="3251348" y="956080"/>
                  </a:lnTo>
                  <a:lnTo>
                    <a:pt x="3299854" y="956975"/>
                  </a:lnTo>
                  <a:lnTo>
                    <a:pt x="3350872" y="958619"/>
                  </a:lnTo>
                  <a:lnTo>
                    <a:pt x="3404916" y="961060"/>
                  </a:lnTo>
                  <a:lnTo>
                    <a:pt x="3462499" y="964347"/>
                  </a:lnTo>
                  <a:lnTo>
                    <a:pt x="3524134" y="968529"/>
                  </a:lnTo>
                  <a:lnTo>
                    <a:pt x="3590336" y="973654"/>
                  </a:lnTo>
                  <a:lnTo>
                    <a:pt x="3653021" y="978009"/>
                  </a:lnTo>
                  <a:lnTo>
                    <a:pt x="3712540" y="980702"/>
                  </a:lnTo>
                  <a:lnTo>
                    <a:pt x="3769259" y="981965"/>
                  </a:lnTo>
                  <a:lnTo>
                    <a:pt x="3823542" y="982030"/>
                  </a:lnTo>
                  <a:lnTo>
                    <a:pt x="3875754" y="981129"/>
                  </a:lnTo>
                  <a:lnTo>
                    <a:pt x="3926260" y="979492"/>
                  </a:lnTo>
                  <a:lnTo>
                    <a:pt x="3975424" y="977352"/>
                  </a:lnTo>
                  <a:lnTo>
                    <a:pt x="4118518" y="970228"/>
                  </a:lnTo>
                  <a:lnTo>
                    <a:pt x="4165966" y="968390"/>
                  </a:lnTo>
                  <a:lnTo>
                    <a:pt x="4213896" y="967207"/>
                  </a:lnTo>
                  <a:lnTo>
                    <a:pt x="4262674" y="966911"/>
                  </a:lnTo>
                  <a:lnTo>
                    <a:pt x="4312664" y="967732"/>
                  </a:lnTo>
                  <a:lnTo>
                    <a:pt x="4364232" y="969903"/>
                  </a:lnTo>
                  <a:lnTo>
                    <a:pt x="4486272" y="978396"/>
                  </a:lnTo>
                  <a:lnTo>
                    <a:pt x="4547089" y="980631"/>
                  </a:lnTo>
                  <a:lnTo>
                    <a:pt x="4601439" y="980852"/>
                  </a:lnTo>
                  <a:lnTo>
                    <a:pt x="4650565" y="979553"/>
                  </a:lnTo>
                  <a:lnTo>
                    <a:pt x="4695714" y="977227"/>
                  </a:lnTo>
                  <a:lnTo>
                    <a:pt x="4779060" y="971471"/>
                  </a:lnTo>
                  <a:lnTo>
                    <a:pt x="4819748" y="969026"/>
                  </a:lnTo>
                  <a:lnTo>
                    <a:pt x="4861439" y="967529"/>
                  </a:lnTo>
                  <a:lnTo>
                    <a:pt x="4905380" y="967472"/>
                  </a:lnTo>
                  <a:lnTo>
                    <a:pt x="4952815" y="969349"/>
                  </a:lnTo>
                  <a:lnTo>
                    <a:pt x="5056956" y="977964"/>
                  </a:lnTo>
                  <a:lnTo>
                    <a:pt x="5110998" y="980579"/>
                  </a:lnTo>
                  <a:lnTo>
                    <a:pt x="5166519" y="981765"/>
                  </a:lnTo>
                  <a:lnTo>
                    <a:pt x="5222925" y="981789"/>
                  </a:lnTo>
                  <a:lnTo>
                    <a:pt x="5279621" y="980917"/>
                  </a:lnTo>
                  <a:lnTo>
                    <a:pt x="5336012" y="979416"/>
                  </a:lnTo>
                  <a:lnTo>
                    <a:pt x="5497407" y="973798"/>
                  </a:lnTo>
                  <a:lnTo>
                    <a:pt x="5546630" y="972442"/>
                  </a:lnTo>
                  <a:lnTo>
                    <a:pt x="5592575" y="971789"/>
                  </a:lnTo>
                  <a:lnTo>
                    <a:pt x="5634645" y="972104"/>
                  </a:lnTo>
                  <a:lnTo>
                    <a:pt x="5672247" y="973654"/>
                  </a:lnTo>
                  <a:lnTo>
                    <a:pt x="5713388" y="975959"/>
                  </a:lnTo>
                  <a:lnTo>
                    <a:pt x="5759888" y="977958"/>
                  </a:lnTo>
                  <a:lnTo>
                    <a:pt x="5810562" y="979619"/>
                  </a:lnTo>
                  <a:lnTo>
                    <a:pt x="5864229" y="980908"/>
                  </a:lnTo>
                  <a:lnTo>
                    <a:pt x="5919705" y="981788"/>
                  </a:lnTo>
                  <a:lnTo>
                    <a:pt x="5975809" y="982227"/>
                  </a:lnTo>
                  <a:lnTo>
                    <a:pt x="6031357" y="982189"/>
                  </a:lnTo>
                  <a:lnTo>
                    <a:pt x="6085166" y="981641"/>
                  </a:lnTo>
                  <a:lnTo>
                    <a:pt x="6136055" y="980548"/>
                  </a:lnTo>
                  <a:lnTo>
                    <a:pt x="6182840" y="978876"/>
                  </a:lnTo>
                  <a:lnTo>
                    <a:pt x="6224339" y="976589"/>
                  </a:lnTo>
                  <a:lnTo>
                    <a:pt x="6307567" y="968831"/>
                  </a:lnTo>
                  <a:lnTo>
                    <a:pt x="6357714" y="964475"/>
                  </a:lnTo>
                  <a:lnTo>
                    <a:pt x="6409574" y="961041"/>
                  </a:lnTo>
                  <a:lnTo>
                    <a:pt x="6462917" y="958986"/>
                  </a:lnTo>
                  <a:lnTo>
                    <a:pt x="6517510" y="958764"/>
                  </a:lnTo>
                  <a:lnTo>
                    <a:pt x="6573122" y="960831"/>
                  </a:lnTo>
                  <a:lnTo>
                    <a:pt x="6629518" y="965643"/>
                  </a:lnTo>
                  <a:lnTo>
                    <a:pt x="6686469" y="973654"/>
                  </a:lnTo>
                  <a:lnTo>
                    <a:pt x="6723861" y="979817"/>
                  </a:lnTo>
                  <a:lnTo>
                    <a:pt x="6760422" y="985217"/>
                  </a:lnTo>
                  <a:lnTo>
                    <a:pt x="6797032" y="989746"/>
                  </a:lnTo>
                  <a:lnTo>
                    <a:pt x="6834570" y="993297"/>
                  </a:lnTo>
                  <a:lnTo>
                    <a:pt x="6873913" y="995764"/>
                  </a:lnTo>
                  <a:lnTo>
                    <a:pt x="6915942" y="997038"/>
                  </a:lnTo>
                  <a:lnTo>
                    <a:pt x="6961535" y="997014"/>
                  </a:lnTo>
                  <a:lnTo>
                    <a:pt x="7011570" y="995583"/>
                  </a:lnTo>
                  <a:lnTo>
                    <a:pt x="7066927" y="992639"/>
                  </a:lnTo>
                  <a:lnTo>
                    <a:pt x="7128485" y="988074"/>
                  </a:lnTo>
                  <a:lnTo>
                    <a:pt x="7197122" y="981782"/>
                  </a:lnTo>
                  <a:lnTo>
                    <a:pt x="7335565" y="967228"/>
                  </a:lnTo>
                  <a:lnTo>
                    <a:pt x="7392294" y="962378"/>
                  </a:lnTo>
                  <a:lnTo>
                    <a:pt x="7444689" y="958951"/>
                  </a:lnTo>
                  <a:lnTo>
                    <a:pt x="7493536" y="956796"/>
                  </a:lnTo>
                  <a:lnTo>
                    <a:pt x="7539617" y="955762"/>
                  </a:lnTo>
                  <a:lnTo>
                    <a:pt x="7583719" y="955696"/>
                  </a:lnTo>
                  <a:lnTo>
                    <a:pt x="7626625" y="956447"/>
                  </a:lnTo>
                  <a:lnTo>
                    <a:pt x="7669120" y="957863"/>
                  </a:lnTo>
                  <a:lnTo>
                    <a:pt x="7711989" y="959792"/>
                  </a:lnTo>
                  <a:lnTo>
                    <a:pt x="7850683" y="967144"/>
                  </a:lnTo>
                  <a:lnTo>
                    <a:pt x="7902892" y="969610"/>
                  </a:lnTo>
                  <a:lnTo>
                    <a:pt x="7959398" y="971831"/>
                  </a:lnTo>
                  <a:lnTo>
                    <a:pt x="8020985" y="973654"/>
                  </a:lnTo>
                  <a:lnTo>
                    <a:pt x="8017151" y="939263"/>
                  </a:lnTo>
                  <a:lnTo>
                    <a:pt x="8014060" y="900557"/>
                  </a:lnTo>
                  <a:lnTo>
                    <a:pt x="8011752" y="857888"/>
                  </a:lnTo>
                  <a:lnTo>
                    <a:pt x="8010268" y="811604"/>
                  </a:lnTo>
                  <a:lnTo>
                    <a:pt x="8009650" y="762057"/>
                  </a:lnTo>
                  <a:lnTo>
                    <a:pt x="8009939" y="709594"/>
                  </a:lnTo>
                  <a:lnTo>
                    <a:pt x="8011176" y="654567"/>
                  </a:lnTo>
                  <a:lnTo>
                    <a:pt x="8013402" y="597324"/>
                  </a:lnTo>
                  <a:lnTo>
                    <a:pt x="8016658" y="538216"/>
                  </a:lnTo>
                  <a:lnTo>
                    <a:pt x="8020985" y="477592"/>
                  </a:lnTo>
                  <a:lnTo>
                    <a:pt x="8024731" y="411334"/>
                  </a:lnTo>
                  <a:lnTo>
                    <a:pt x="8025668" y="348817"/>
                  </a:lnTo>
                  <a:lnTo>
                    <a:pt x="8024597" y="290084"/>
                  </a:lnTo>
                  <a:lnTo>
                    <a:pt x="8022323" y="235180"/>
                  </a:lnTo>
                  <a:lnTo>
                    <a:pt x="8017373" y="137035"/>
                  </a:lnTo>
                  <a:lnTo>
                    <a:pt x="8016302" y="93881"/>
                  </a:lnTo>
                  <a:lnTo>
                    <a:pt x="8017239" y="54732"/>
                  </a:lnTo>
                  <a:lnTo>
                    <a:pt x="8020985" y="19630"/>
                  </a:lnTo>
                  <a:lnTo>
                    <a:pt x="7566063" y="26449"/>
                  </a:lnTo>
                  <a:lnTo>
                    <a:pt x="7458198" y="27291"/>
                  </a:lnTo>
                  <a:lnTo>
                    <a:pt x="7361146" y="27246"/>
                  </a:lnTo>
                  <a:lnTo>
                    <a:pt x="7316843" y="26824"/>
                  </a:lnTo>
                  <a:lnTo>
                    <a:pt x="7275444" y="26099"/>
                  </a:lnTo>
                  <a:lnTo>
                    <a:pt x="7237018" y="25044"/>
                  </a:lnTo>
                  <a:lnTo>
                    <a:pt x="7169348" y="21837"/>
                  </a:lnTo>
                  <a:lnTo>
                    <a:pt x="7094724" y="16397"/>
                  </a:lnTo>
                  <a:lnTo>
                    <a:pt x="7051010" y="14717"/>
                  </a:lnTo>
                  <a:lnTo>
                    <a:pt x="7007989" y="14278"/>
                  </a:lnTo>
                  <a:lnTo>
                    <a:pt x="6964553" y="14766"/>
                  </a:lnTo>
                  <a:lnTo>
                    <a:pt x="6820667" y="18662"/>
                  </a:lnTo>
                  <a:lnTo>
                    <a:pt x="6764483" y="19728"/>
                  </a:lnTo>
                  <a:lnTo>
                    <a:pt x="6702340" y="20155"/>
                  </a:lnTo>
                  <a:lnTo>
                    <a:pt x="6577770" y="19314"/>
                  </a:lnTo>
                  <a:lnTo>
                    <a:pt x="6524057" y="19909"/>
                  </a:lnTo>
                  <a:lnTo>
                    <a:pt x="6471724" y="21181"/>
                  </a:lnTo>
                  <a:lnTo>
                    <a:pt x="6270884" y="28356"/>
                  </a:lnTo>
                  <a:lnTo>
                    <a:pt x="6221468" y="29501"/>
                  </a:lnTo>
                  <a:lnTo>
                    <a:pt x="6171839" y="29919"/>
                  </a:lnTo>
                  <a:lnTo>
                    <a:pt x="6121730" y="29375"/>
                  </a:lnTo>
                  <a:lnTo>
                    <a:pt x="6070876" y="27635"/>
                  </a:lnTo>
                  <a:lnTo>
                    <a:pt x="6019012" y="24465"/>
                  </a:lnTo>
                  <a:lnTo>
                    <a:pt x="5965871" y="19630"/>
                  </a:lnTo>
                  <a:lnTo>
                    <a:pt x="5900384" y="13311"/>
                  </a:lnTo>
                  <a:lnTo>
                    <a:pt x="5842881" y="9109"/>
                  </a:lnTo>
                  <a:lnTo>
                    <a:pt x="5791599" y="6757"/>
                  </a:lnTo>
                  <a:lnTo>
                    <a:pt x="5744775" y="5988"/>
                  </a:lnTo>
                  <a:lnTo>
                    <a:pt x="5700647" y="6534"/>
                  </a:lnTo>
                  <a:lnTo>
                    <a:pt x="5657453" y="8127"/>
                  </a:lnTo>
                  <a:lnTo>
                    <a:pt x="5613430" y="10501"/>
                  </a:lnTo>
                  <a:lnTo>
                    <a:pt x="5515846" y="16520"/>
                  </a:lnTo>
                  <a:lnTo>
                    <a:pt x="5458760" y="19630"/>
                  </a:lnTo>
                  <a:lnTo>
                    <a:pt x="5398586" y="22536"/>
                  </a:lnTo>
                  <a:lnTo>
                    <a:pt x="5350547" y="24599"/>
                  </a:lnTo>
                  <a:lnTo>
                    <a:pt x="5310805" y="25868"/>
                  </a:lnTo>
                  <a:lnTo>
                    <a:pt x="5275523" y="26393"/>
                  </a:lnTo>
                  <a:lnTo>
                    <a:pt x="5240861" y="26226"/>
                  </a:lnTo>
                  <a:lnTo>
                    <a:pt x="5202982" y="25416"/>
                  </a:lnTo>
                  <a:lnTo>
                    <a:pt x="5031659" y="19630"/>
                  </a:lnTo>
                  <a:lnTo>
                    <a:pt x="4974244" y="18158"/>
                  </a:lnTo>
                  <a:lnTo>
                    <a:pt x="4920400" y="17611"/>
                  </a:lnTo>
                  <a:lnTo>
                    <a:pt x="4869520" y="17791"/>
                  </a:lnTo>
                  <a:lnTo>
                    <a:pt x="4820994" y="18502"/>
                  </a:lnTo>
                  <a:lnTo>
                    <a:pt x="4683461" y="21845"/>
                  </a:lnTo>
                  <a:lnTo>
                    <a:pt x="4638269" y="22707"/>
                  </a:lnTo>
                  <a:lnTo>
                    <a:pt x="4592390" y="23113"/>
                  </a:lnTo>
                  <a:lnTo>
                    <a:pt x="4545214" y="22867"/>
                  </a:lnTo>
                  <a:lnTo>
                    <a:pt x="4496133" y="21772"/>
                  </a:lnTo>
                  <a:lnTo>
                    <a:pt x="4444538" y="19630"/>
                  </a:lnTo>
                  <a:lnTo>
                    <a:pt x="4394716" y="16859"/>
                  </a:lnTo>
                  <a:lnTo>
                    <a:pt x="4237983" y="7307"/>
                  </a:lnTo>
                  <a:lnTo>
                    <a:pt x="4184383" y="4453"/>
                  </a:lnTo>
                  <a:lnTo>
                    <a:pt x="4130639" y="2135"/>
                  </a:lnTo>
                  <a:lnTo>
                    <a:pt x="4077071" y="577"/>
                  </a:lnTo>
                  <a:lnTo>
                    <a:pt x="402399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5296" y="978056"/>
              <a:ext cx="8024495" cy="993140"/>
            </a:xfrm>
            <a:custGeom>
              <a:avLst/>
              <a:gdLst/>
              <a:ahLst/>
              <a:cxnLst/>
              <a:rect l="l" t="t" r="r" b="b"/>
              <a:pathLst>
                <a:path w="8024495" h="993139">
                  <a:moveTo>
                    <a:pt x="3917" y="25497"/>
                  </a:moveTo>
                  <a:lnTo>
                    <a:pt x="70187" y="28424"/>
                  </a:lnTo>
                  <a:lnTo>
                    <a:pt x="128999" y="30319"/>
                  </a:lnTo>
                  <a:lnTo>
                    <a:pt x="182241" y="31279"/>
                  </a:lnTo>
                  <a:lnTo>
                    <a:pt x="231801" y="31402"/>
                  </a:lnTo>
                  <a:lnTo>
                    <a:pt x="279566" y="30788"/>
                  </a:lnTo>
                  <a:lnTo>
                    <a:pt x="327423" y="29533"/>
                  </a:lnTo>
                  <a:lnTo>
                    <a:pt x="377261" y="27737"/>
                  </a:lnTo>
                  <a:lnTo>
                    <a:pt x="430967" y="25497"/>
                  </a:lnTo>
                  <a:lnTo>
                    <a:pt x="487611" y="22804"/>
                  </a:lnTo>
                  <a:lnTo>
                    <a:pt x="544592" y="19907"/>
                  </a:lnTo>
                  <a:lnTo>
                    <a:pt x="601275" y="17293"/>
                  </a:lnTo>
                  <a:lnTo>
                    <a:pt x="657024" y="15448"/>
                  </a:lnTo>
                  <a:lnTo>
                    <a:pt x="711205" y="14859"/>
                  </a:lnTo>
                  <a:lnTo>
                    <a:pt x="763184" y="16013"/>
                  </a:lnTo>
                  <a:lnTo>
                    <a:pt x="812324" y="19397"/>
                  </a:lnTo>
                  <a:lnTo>
                    <a:pt x="857992" y="25497"/>
                  </a:lnTo>
                  <a:lnTo>
                    <a:pt x="889650" y="29216"/>
                  </a:lnTo>
                  <a:lnTo>
                    <a:pt x="929858" y="31197"/>
                  </a:lnTo>
                  <a:lnTo>
                    <a:pt x="977178" y="31745"/>
                  </a:lnTo>
                  <a:lnTo>
                    <a:pt x="1030172" y="31166"/>
                  </a:lnTo>
                  <a:lnTo>
                    <a:pt x="1087403" y="29763"/>
                  </a:lnTo>
                  <a:lnTo>
                    <a:pt x="1147433" y="27842"/>
                  </a:lnTo>
                  <a:lnTo>
                    <a:pt x="1208824" y="25708"/>
                  </a:lnTo>
                  <a:lnTo>
                    <a:pt x="1270138" y="23666"/>
                  </a:lnTo>
                  <a:lnTo>
                    <a:pt x="1329939" y="22019"/>
                  </a:lnTo>
                  <a:lnTo>
                    <a:pt x="1386788" y="21075"/>
                  </a:lnTo>
                  <a:lnTo>
                    <a:pt x="1439248" y="21136"/>
                  </a:lnTo>
                  <a:lnTo>
                    <a:pt x="1485881" y="22508"/>
                  </a:lnTo>
                  <a:lnTo>
                    <a:pt x="1525250" y="25497"/>
                  </a:lnTo>
                  <a:lnTo>
                    <a:pt x="1571689" y="29231"/>
                  </a:lnTo>
                  <a:lnTo>
                    <a:pt x="1619284" y="30666"/>
                  </a:lnTo>
                  <a:lnTo>
                    <a:pt x="1667958" y="30353"/>
                  </a:lnTo>
                  <a:lnTo>
                    <a:pt x="1717634" y="28844"/>
                  </a:lnTo>
                  <a:lnTo>
                    <a:pt x="1768233" y="26687"/>
                  </a:lnTo>
                  <a:lnTo>
                    <a:pt x="1819678" y="24436"/>
                  </a:lnTo>
                  <a:lnTo>
                    <a:pt x="1871891" y="22640"/>
                  </a:lnTo>
                  <a:lnTo>
                    <a:pt x="1924794" y="21851"/>
                  </a:lnTo>
                  <a:lnTo>
                    <a:pt x="1978310" y="22620"/>
                  </a:lnTo>
                  <a:lnTo>
                    <a:pt x="2032361" y="25497"/>
                  </a:lnTo>
                  <a:lnTo>
                    <a:pt x="2069369" y="27817"/>
                  </a:lnTo>
                  <a:lnTo>
                    <a:pt x="2108030" y="29359"/>
                  </a:lnTo>
                  <a:lnTo>
                    <a:pt x="2148385" y="30227"/>
                  </a:lnTo>
                  <a:lnTo>
                    <a:pt x="2190476" y="30524"/>
                  </a:lnTo>
                  <a:lnTo>
                    <a:pt x="2234343" y="30351"/>
                  </a:lnTo>
                  <a:lnTo>
                    <a:pt x="2280027" y="29813"/>
                  </a:lnTo>
                  <a:lnTo>
                    <a:pt x="2327570" y="29012"/>
                  </a:lnTo>
                  <a:lnTo>
                    <a:pt x="2377013" y="28051"/>
                  </a:lnTo>
                  <a:lnTo>
                    <a:pt x="2428397" y="27033"/>
                  </a:lnTo>
                  <a:lnTo>
                    <a:pt x="2481762" y="26061"/>
                  </a:lnTo>
                  <a:lnTo>
                    <a:pt x="2537151" y="25239"/>
                  </a:lnTo>
                  <a:lnTo>
                    <a:pt x="2594603" y="24668"/>
                  </a:lnTo>
                  <a:lnTo>
                    <a:pt x="2654161" y="24452"/>
                  </a:lnTo>
                  <a:lnTo>
                    <a:pt x="2715865" y="24694"/>
                  </a:lnTo>
                  <a:lnTo>
                    <a:pt x="2779756" y="25497"/>
                  </a:lnTo>
                  <a:lnTo>
                    <a:pt x="2842008" y="26455"/>
                  </a:lnTo>
                  <a:lnTo>
                    <a:pt x="2899263" y="27117"/>
                  </a:lnTo>
                  <a:lnTo>
                    <a:pt x="2952265" y="27521"/>
                  </a:lnTo>
                  <a:lnTo>
                    <a:pt x="3001755" y="27702"/>
                  </a:lnTo>
                  <a:lnTo>
                    <a:pt x="3048479" y="27698"/>
                  </a:lnTo>
                  <a:lnTo>
                    <a:pt x="3093178" y="27545"/>
                  </a:lnTo>
                  <a:lnTo>
                    <a:pt x="3136596" y="27280"/>
                  </a:lnTo>
                  <a:lnTo>
                    <a:pt x="3179477" y="26938"/>
                  </a:lnTo>
                  <a:lnTo>
                    <a:pt x="3222563" y="26558"/>
                  </a:lnTo>
                  <a:lnTo>
                    <a:pt x="3266599" y="26174"/>
                  </a:lnTo>
                  <a:lnTo>
                    <a:pt x="3312326" y="25825"/>
                  </a:lnTo>
                  <a:lnTo>
                    <a:pt x="3360489" y="25546"/>
                  </a:lnTo>
                  <a:lnTo>
                    <a:pt x="3411831" y="25374"/>
                  </a:lnTo>
                  <a:lnTo>
                    <a:pt x="3467095" y="25345"/>
                  </a:lnTo>
                  <a:lnTo>
                    <a:pt x="3527024" y="25497"/>
                  </a:lnTo>
                  <a:lnTo>
                    <a:pt x="3594684" y="25717"/>
                  </a:lnTo>
                  <a:lnTo>
                    <a:pt x="3654318" y="25810"/>
                  </a:lnTo>
                  <a:lnTo>
                    <a:pt x="3707371" y="25799"/>
                  </a:lnTo>
                  <a:lnTo>
                    <a:pt x="3755292" y="25709"/>
                  </a:lnTo>
                  <a:lnTo>
                    <a:pt x="3799526" y="25566"/>
                  </a:lnTo>
                  <a:lnTo>
                    <a:pt x="3841520" y="25395"/>
                  </a:lnTo>
                  <a:lnTo>
                    <a:pt x="3882721" y="25220"/>
                  </a:lnTo>
                  <a:lnTo>
                    <a:pt x="3924575" y="25067"/>
                  </a:lnTo>
                  <a:lnTo>
                    <a:pt x="3968530" y="24960"/>
                  </a:lnTo>
                  <a:lnTo>
                    <a:pt x="4016031" y="24925"/>
                  </a:lnTo>
                  <a:lnTo>
                    <a:pt x="4068526" y="24986"/>
                  </a:lnTo>
                  <a:lnTo>
                    <a:pt x="4127461" y="25168"/>
                  </a:lnTo>
                  <a:lnTo>
                    <a:pt x="4194282" y="25497"/>
                  </a:lnTo>
                  <a:lnTo>
                    <a:pt x="4250156" y="26114"/>
                  </a:lnTo>
                  <a:lnTo>
                    <a:pt x="4302437" y="27216"/>
                  </a:lnTo>
                  <a:lnTo>
                    <a:pt x="4351776" y="28682"/>
                  </a:lnTo>
                  <a:lnTo>
                    <a:pt x="4398823" y="30390"/>
                  </a:lnTo>
                  <a:lnTo>
                    <a:pt x="4444231" y="32219"/>
                  </a:lnTo>
                  <a:lnTo>
                    <a:pt x="4488649" y="34047"/>
                  </a:lnTo>
                  <a:lnTo>
                    <a:pt x="4532730" y="35752"/>
                  </a:lnTo>
                  <a:lnTo>
                    <a:pt x="4577123" y="37213"/>
                  </a:lnTo>
                  <a:lnTo>
                    <a:pt x="4622482" y="38307"/>
                  </a:lnTo>
                  <a:lnTo>
                    <a:pt x="4669455" y="38914"/>
                  </a:lnTo>
                  <a:lnTo>
                    <a:pt x="4718696" y="38911"/>
                  </a:lnTo>
                  <a:lnTo>
                    <a:pt x="4770854" y="38177"/>
                  </a:lnTo>
                  <a:lnTo>
                    <a:pt x="4826581" y="36590"/>
                  </a:lnTo>
                  <a:lnTo>
                    <a:pt x="4886528" y="34029"/>
                  </a:lnTo>
                  <a:lnTo>
                    <a:pt x="4951346" y="30372"/>
                  </a:lnTo>
                  <a:lnTo>
                    <a:pt x="5021687" y="25497"/>
                  </a:lnTo>
                  <a:lnTo>
                    <a:pt x="5092180" y="20219"/>
                  </a:lnTo>
                  <a:lnTo>
                    <a:pt x="5157413" y="15459"/>
                  </a:lnTo>
                  <a:lnTo>
                    <a:pt x="5217979" y="11258"/>
                  </a:lnTo>
                  <a:lnTo>
                    <a:pt x="5274467" y="7655"/>
                  </a:lnTo>
                  <a:lnTo>
                    <a:pt x="5327466" y="4690"/>
                  </a:lnTo>
                  <a:lnTo>
                    <a:pt x="5377568" y="2402"/>
                  </a:lnTo>
                  <a:lnTo>
                    <a:pt x="5425363" y="832"/>
                  </a:lnTo>
                  <a:lnTo>
                    <a:pt x="5471442" y="17"/>
                  </a:lnTo>
                  <a:lnTo>
                    <a:pt x="5516393" y="0"/>
                  </a:lnTo>
                  <a:lnTo>
                    <a:pt x="5560808" y="817"/>
                  </a:lnTo>
                  <a:lnTo>
                    <a:pt x="5605277" y="2511"/>
                  </a:lnTo>
                  <a:lnTo>
                    <a:pt x="5650391" y="5119"/>
                  </a:lnTo>
                  <a:lnTo>
                    <a:pt x="5696738" y="8683"/>
                  </a:lnTo>
                  <a:lnTo>
                    <a:pt x="5744911" y="13240"/>
                  </a:lnTo>
                  <a:lnTo>
                    <a:pt x="5795499" y="18832"/>
                  </a:lnTo>
                  <a:lnTo>
                    <a:pt x="5849092" y="25497"/>
                  </a:lnTo>
                  <a:lnTo>
                    <a:pt x="5903859" y="32142"/>
                  </a:lnTo>
                  <a:lnTo>
                    <a:pt x="5957654" y="37681"/>
                  </a:lnTo>
                  <a:lnTo>
                    <a:pt x="6010598" y="42159"/>
                  </a:lnTo>
                  <a:lnTo>
                    <a:pt x="6062813" y="45624"/>
                  </a:lnTo>
                  <a:lnTo>
                    <a:pt x="6114419" y="48125"/>
                  </a:lnTo>
                  <a:lnTo>
                    <a:pt x="6165538" y="49707"/>
                  </a:lnTo>
                  <a:lnTo>
                    <a:pt x="6216289" y="50420"/>
                  </a:lnTo>
                  <a:lnTo>
                    <a:pt x="6266795" y="50309"/>
                  </a:lnTo>
                  <a:lnTo>
                    <a:pt x="6317176" y="49424"/>
                  </a:lnTo>
                  <a:lnTo>
                    <a:pt x="6367552" y="47810"/>
                  </a:lnTo>
                  <a:lnTo>
                    <a:pt x="6418045" y="45516"/>
                  </a:lnTo>
                  <a:lnTo>
                    <a:pt x="6468777" y="42588"/>
                  </a:lnTo>
                  <a:lnTo>
                    <a:pt x="6519866" y="39075"/>
                  </a:lnTo>
                  <a:lnTo>
                    <a:pt x="6571436" y="35024"/>
                  </a:lnTo>
                  <a:lnTo>
                    <a:pt x="6623606" y="30482"/>
                  </a:lnTo>
                  <a:lnTo>
                    <a:pt x="6676497" y="25497"/>
                  </a:lnTo>
                  <a:lnTo>
                    <a:pt x="6731378" y="20303"/>
                  </a:lnTo>
                  <a:lnTo>
                    <a:pt x="6782758" y="15805"/>
                  </a:lnTo>
                  <a:lnTo>
                    <a:pt x="6831278" y="12012"/>
                  </a:lnTo>
                  <a:lnTo>
                    <a:pt x="6877580" y="8936"/>
                  </a:lnTo>
                  <a:lnTo>
                    <a:pt x="6922303" y="6588"/>
                  </a:lnTo>
                  <a:lnTo>
                    <a:pt x="6966089" y="4978"/>
                  </a:lnTo>
                  <a:lnTo>
                    <a:pt x="7009580" y="4117"/>
                  </a:lnTo>
                  <a:lnTo>
                    <a:pt x="7053415" y="4015"/>
                  </a:lnTo>
                  <a:lnTo>
                    <a:pt x="7098237" y="4685"/>
                  </a:lnTo>
                  <a:lnTo>
                    <a:pt x="7144685" y="6136"/>
                  </a:lnTo>
                  <a:lnTo>
                    <a:pt x="7193401" y="8380"/>
                  </a:lnTo>
                  <a:lnTo>
                    <a:pt x="7245026" y="11427"/>
                  </a:lnTo>
                  <a:lnTo>
                    <a:pt x="7300201" y="15289"/>
                  </a:lnTo>
                  <a:lnTo>
                    <a:pt x="7359567" y="19975"/>
                  </a:lnTo>
                  <a:lnTo>
                    <a:pt x="7423765" y="25497"/>
                  </a:lnTo>
                  <a:lnTo>
                    <a:pt x="7502332" y="31354"/>
                  </a:lnTo>
                  <a:lnTo>
                    <a:pt x="7571669" y="34413"/>
                  </a:lnTo>
                  <a:lnTo>
                    <a:pt x="7632930" y="35194"/>
                  </a:lnTo>
                  <a:lnTo>
                    <a:pt x="7687266" y="34217"/>
                  </a:lnTo>
                  <a:lnTo>
                    <a:pt x="7735831" y="32002"/>
                  </a:lnTo>
                  <a:lnTo>
                    <a:pt x="7779778" y="29069"/>
                  </a:lnTo>
                  <a:lnTo>
                    <a:pt x="7820258" y="25937"/>
                  </a:lnTo>
                  <a:lnTo>
                    <a:pt x="7858425" y="23126"/>
                  </a:lnTo>
                  <a:lnTo>
                    <a:pt x="7895431" y="21157"/>
                  </a:lnTo>
                  <a:lnTo>
                    <a:pt x="7932429" y="20549"/>
                  </a:lnTo>
                  <a:lnTo>
                    <a:pt x="7970572" y="21822"/>
                  </a:lnTo>
                  <a:lnTo>
                    <a:pt x="8011013" y="25497"/>
                  </a:lnTo>
                  <a:lnTo>
                    <a:pt x="8016816" y="68309"/>
                  </a:lnTo>
                  <a:lnTo>
                    <a:pt x="8020920" y="111839"/>
                  </a:lnTo>
                  <a:lnTo>
                    <a:pt x="8023431" y="156871"/>
                  </a:lnTo>
                  <a:lnTo>
                    <a:pt x="8024455" y="204189"/>
                  </a:lnTo>
                  <a:lnTo>
                    <a:pt x="8024100" y="254578"/>
                  </a:lnTo>
                  <a:lnTo>
                    <a:pt x="8022471" y="308820"/>
                  </a:lnTo>
                  <a:lnTo>
                    <a:pt x="8019676" y="367700"/>
                  </a:lnTo>
                  <a:lnTo>
                    <a:pt x="8015821" y="432001"/>
                  </a:lnTo>
                  <a:lnTo>
                    <a:pt x="8011013" y="502509"/>
                  </a:lnTo>
                  <a:lnTo>
                    <a:pt x="8007145" y="573802"/>
                  </a:lnTo>
                  <a:lnTo>
                    <a:pt x="8005642" y="640069"/>
                  </a:lnTo>
                  <a:lnTo>
                    <a:pt x="8005905" y="701504"/>
                  </a:lnTo>
                  <a:lnTo>
                    <a:pt x="8007334" y="758300"/>
                  </a:lnTo>
                  <a:lnTo>
                    <a:pt x="8009330" y="810654"/>
                  </a:lnTo>
                  <a:lnTo>
                    <a:pt x="8011295" y="858758"/>
                  </a:lnTo>
                  <a:lnTo>
                    <a:pt x="8012630" y="902808"/>
                  </a:lnTo>
                  <a:lnTo>
                    <a:pt x="8012736" y="942997"/>
                  </a:lnTo>
                  <a:lnTo>
                    <a:pt x="7956989" y="984425"/>
                  </a:lnTo>
                  <a:lnTo>
                    <a:pt x="7904556" y="988079"/>
                  </a:lnTo>
                  <a:lnTo>
                    <a:pt x="7853439" y="990611"/>
                  </a:lnTo>
                  <a:lnTo>
                    <a:pt x="7803364" y="992147"/>
                  </a:lnTo>
                  <a:lnTo>
                    <a:pt x="7754055" y="992817"/>
                  </a:lnTo>
                  <a:lnTo>
                    <a:pt x="7705238" y="992748"/>
                  </a:lnTo>
                  <a:lnTo>
                    <a:pt x="7656637" y="992067"/>
                  </a:lnTo>
                  <a:lnTo>
                    <a:pt x="7607978" y="990903"/>
                  </a:lnTo>
                  <a:lnTo>
                    <a:pt x="7558986" y="989383"/>
                  </a:lnTo>
                  <a:lnTo>
                    <a:pt x="7509385" y="987636"/>
                  </a:lnTo>
                  <a:lnTo>
                    <a:pt x="7458901" y="985788"/>
                  </a:lnTo>
                  <a:lnTo>
                    <a:pt x="7407259" y="983968"/>
                  </a:lnTo>
                  <a:lnTo>
                    <a:pt x="7354183" y="982303"/>
                  </a:lnTo>
                  <a:lnTo>
                    <a:pt x="7299400" y="980922"/>
                  </a:lnTo>
                  <a:lnTo>
                    <a:pt x="7242633" y="979952"/>
                  </a:lnTo>
                  <a:lnTo>
                    <a:pt x="7183608" y="979521"/>
                  </a:lnTo>
                  <a:lnTo>
                    <a:pt x="7123870" y="979032"/>
                  </a:lnTo>
                  <a:lnTo>
                    <a:pt x="7065154" y="977906"/>
                  </a:lnTo>
                  <a:lnTo>
                    <a:pt x="7007471" y="976292"/>
                  </a:lnTo>
                  <a:lnTo>
                    <a:pt x="6950831" y="974342"/>
                  </a:lnTo>
                  <a:lnTo>
                    <a:pt x="6895243" y="972205"/>
                  </a:lnTo>
                  <a:lnTo>
                    <a:pt x="6840719" y="970033"/>
                  </a:lnTo>
                  <a:lnTo>
                    <a:pt x="6787268" y="967976"/>
                  </a:lnTo>
                  <a:lnTo>
                    <a:pt x="6734901" y="966186"/>
                  </a:lnTo>
                  <a:lnTo>
                    <a:pt x="6683628" y="964812"/>
                  </a:lnTo>
                  <a:lnTo>
                    <a:pt x="6633459" y="964005"/>
                  </a:lnTo>
                  <a:lnTo>
                    <a:pt x="6584404" y="963917"/>
                  </a:lnTo>
                  <a:lnTo>
                    <a:pt x="6536474" y="964698"/>
                  </a:lnTo>
                  <a:lnTo>
                    <a:pt x="6489678" y="966497"/>
                  </a:lnTo>
                  <a:lnTo>
                    <a:pt x="6444028" y="969467"/>
                  </a:lnTo>
                  <a:lnTo>
                    <a:pt x="6399533" y="973758"/>
                  </a:lnTo>
                  <a:lnTo>
                    <a:pt x="6356203" y="979521"/>
                  </a:lnTo>
                  <a:lnTo>
                    <a:pt x="6285802" y="988410"/>
                  </a:lnTo>
                  <a:lnTo>
                    <a:pt x="6225367" y="992523"/>
                  </a:lnTo>
                  <a:lnTo>
                    <a:pt x="6173088" y="992955"/>
                  </a:lnTo>
                  <a:lnTo>
                    <a:pt x="6127152" y="990799"/>
                  </a:lnTo>
                  <a:lnTo>
                    <a:pt x="6085749" y="987151"/>
                  </a:lnTo>
                  <a:lnTo>
                    <a:pt x="6047066" y="983105"/>
                  </a:lnTo>
                  <a:lnTo>
                    <a:pt x="6009293" y="979755"/>
                  </a:lnTo>
                  <a:lnTo>
                    <a:pt x="5970618" y="978195"/>
                  </a:lnTo>
                  <a:lnTo>
                    <a:pt x="5929229" y="979521"/>
                  </a:lnTo>
                  <a:lnTo>
                    <a:pt x="5878623" y="983026"/>
                  </a:lnTo>
                  <a:lnTo>
                    <a:pt x="5825133" y="986254"/>
                  </a:lnTo>
                  <a:lnTo>
                    <a:pt x="5769803" y="988841"/>
                  </a:lnTo>
                  <a:lnTo>
                    <a:pt x="5713678" y="990427"/>
                  </a:lnTo>
                  <a:lnTo>
                    <a:pt x="5657804" y="990649"/>
                  </a:lnTo>
                  <a:lnTo>
                    <a:pt x="5603224" y="989147"/>
                  </a:lnTo>
                  <a:lnTo>
                    <a:pt x="5550984" y="985558"/>
                  </a:lnTo>
                  <a:lnTo>
                    <a:pt x="5502128" y="979521"/>
                  </a:lnTo>
                  <a:lnTo>
                    <a:pt x="5476160" y="976091"/>
                  </a:lnTo>
                  <a:lnTo>
                    <a:pt x="5445281" y="973176"/>
                  </a:lnTo>
                  <a:lnTo>
                    <a:pt x="5370060" y="968841"/>
                  </a:lnTo>
                  <a:lnTo>
                    <a:pt x="5326350" y="967396"/>
                  </a:lnTo>
                  <a:lnTo>
                    <a:pt x="5278997" y="966417"/>
                  </a:lnTo>
                  <a:lnTo>
                    <a:pt x="5228317" y="965890"/>
                  </a:lnTo>
                  <a:lnTo>
                    <a:pt x="5174627" y="965805"/>
                  </a:lnTo>
                  <a:lnTo>
                    <a:pt x="5118242" y="966148"/>
                  </a:lnTo>
                  <a:lnTo>
                    <a:pt x="5059481" y="966908"/>
                  </a:lnTo>
                  <a:lnTo>
                    <a:pt x="4998659" y="968071"/>
                  </a:lnTo>
                  <a:lnTo>
                    <a:pt x="4936093" y="969627"/>
                  </a:lnTo>
                  <a:lnTo>
                    <a:pt x="4872100" y="971562"/>
                  </a:lnTo>
                  <a:lnTo>
                    <a:pt x="4806996" y="973864"/>
                  </a:lnTo>
                  <a:lnTo>
                    <a:pt x="4741098" y="976521"/>
                  </a:lnTo>
                  <a:lnTo>
                    <a:pt x="4674723" y="979521"/>
                  </a:lnTo>
                  <a:lnTo>
                    <a:pt x="4592263" y="983246"/>
                  </a:lnTo>
                  <a:lnTo>
                    <a:pt x="4521183" y="986030"/>
                  </a:lnTo>
                  <a:lnTo>
                    <a:pt x="4459897" y="987950"/>
                  </a:lnTo>
                  <a:lnTo>
                    <a:pt x="4406819" y="989088"/>
                  </a:lnTo>
                  <a:lnTo>
                    <a:pt x="4360365" y="989522"/>
                  </a:lnTo>
                  <a:lnTo>
                    <a:pt x="4318948" y="989332"/>
                  </a:lnTo>
                  <a:lnTo>
                    <a:pt x="4244889" y="987395"/>
                  </a:lnTo>
                  <a:lnTo>
                    <a:pt x="4171959" y="983913"/>
                  </a:lnTo>
                  <a:lnTo>
                    <a:pt x="4131954" y="981791"/>
                  </a:lnTo>
                  <a:lnTo>
                    <a:pt x="4087475" y="979521"/>
                  </a:lnTo>
                  <a:lnTo>
                    <a:pt x="4039421" y="977163"/>
                  </a:lnTo>
                  <a:lnTo>
                    <a:pt x="3989939" y="974811"/>
                  </a:lnTo>
                  <a:lnTo>
                    <a:pt x="3939409" y="972591"/>
                  </a:lnTo>
                  <a:lnTo>
                    <a:pt x="3888212" y="970631"/>
                  </a:lnTo>
                  <a:lnTo>
                    <a:pt x="3836729" y="969057"/>
                  </a:lnTo>
                  <a:lnTo>
                    <a:pt x="3785342" y="967996"/>
                  </a:lnTo>
                  <a:lnTo>
                    <a:pt x="3734431" y="967575"/>
                  </a:lnTo>
                  <a:lnTo>
                    <a:pt x="3684377" y="967921"/>
                  </a:lnTo>
                  <a:lnTo>
                    <a:pt x="3635561" y="969162"/>
                  </a:lnTo>
                  <a:lnTo>
                    <a:pt x="3588365" y="971425"/>
                  </a:lnTo>
                  <a:lnTo>
                    <a:pt x="3543169" y="974835"/>
                  </a:lnTo>
                  <a:lnTo>
                    <a:pt x="3500354" y="979521"/>
                  </a:lnTo>
                  <a:lnTo>
                    <a:pt x="3438028" y="986157"/>
                  </a:lnTo>
                  <a:lnTo>
                    <a:pt x="3376219" y="990201"/>
                  </a:lnTo>
                  <a:lnTo>
                    <a:pt x="3315947" y="992000"/>
                  </a:lnTo>
                  <a:lnTo>
                    <a:pt x="3258228" y="991903"/>
                  </a:lnTo>
                  <a:lnTo>
                    <a:pt x="3204082" y="990259"/>
                  </a:lnTo>
                  <a:lnTo>
                    <a:pt x="3154525" y="987415"/>
                  </a:lnTo>
                  <a:lnTo>
                    <a:pt x="3110576" y="983719"/>
                  </a:lnTo>
                  <a:lnTo>
                    <a:pt x="3073253" y="979521"/>
                  </a:lnTo>
                  <a:lnTo>
                    <a:pt x="3034664" y="976687"/>
                  </a:lnTo>
                  <a:lnTo>
                    <a:pt x="2987572" y="976306"/>
                  </a:lnTo>
                  <a:lnTo>
                    <a:pt x="2934115" y="977556"/>
                  </a:lnTo>
                  <a:lnTo>
                    <a:pt x="2876435" y="979616"/>
                  </a:lnTo>
                  <a:lnTo>
                    <a:pt x="2816671" y="981664"/>
                  </a:lnTo>
                  <a:lnTo>
                    <a:pt x="2756963" y="982878"/>
                  </a:lnTo>
                  <a:lnTo>
                    <a:pt x="2699453" y="982438"/>
                  </a:lnTo>
                  <a:lnTo>
                    <a:pt x="2646279" y="979521"/>
                  </a:lnTo>
                  <a:lnTo>
                    <a:pt x="2595074" y="976406"/>
                  </a:lnTo>
                  <a:lnTo>
                    <a:pt x="2542415" y="975485"/>
                  </a:lnTo>
                  <a:lnTo>
                    <a:pt x="2488717" y="976105"/>
                  </a:lnTo>
                  <a:lnTo>
                    <a:pt x="2434395" y="977616"/>
                  </a:lnTo>
                  <a:lnTo>
                    <a:pt x="2379865" y="979365"/>
                  </a:lnTo>
                  <a:lnTo>
                    <a:pt x="2325542" y="980700"/>
                  </a:lnTo>
                  <a:lnTo>
                    <a:pt x="2271842" y="980969"/>
                  </a:lnTo>
                  <a:lnTo>
                    <a:pt x="2219178" y="979521"/>
                  </a:lnTo>
                  <a:lnTo>
                    <a:pt x="2174382" y="978557"/>
                  </a:lnTo>
                  <a:lnTo>
                    <a:pt x="2124218" y="979326"/>
                  </a:lnTo>
                  <a:lnTo>
                    <a:pt x="2070205" y="981257"/>
                  </a:lnTo>
                  <a:lnTo>
                    <a:pt x="2013865" y="983782"/>
                  </a:lnTo>
                  <a:lnTo>
                    <a:pt x="1956717" y="986331"/>
                  </a:lnTo>
                  <a:lnTo>
                    <a:pt x="1900281" y="988336"/>
                  </a:lnTo>
                  <a:lnTo>
                    <a:pt x="1846078" y="989226"/>
                  </a:lnTo>
                  <a:lnTo>
                    <a:pt x="1795628" y="988433"/>
                  </a:lnTo>
                  <a:lnTo>
                    <a:pt x="1750451" y="985388"/>
                  </a:lnTo>
                  <a:lnTo>
                    <a:pt x="1712067" y="979521"/>
                  </a:lnTo>
                  <a:lnTo>
                    <a:pt x="1687872" y="975046"/>
                  </a:lnTo>
                  <a:lnTo>
                    <a:pt x="1658549" y="970983"/>
                  </a:lnTo>
                  <a:lnTo>
                    <a:pt x="1585767" y="964251"/>
                  </a:lnTo>
                  <a:lnTo>
                    <a:pt x="1542935" y="961661"/>
                  </a:lnTo>
                  <a:lnTo>
                    <a:pt x="1496225" y="959641"/>
                  </a:lnTo>
                  <a:lnTo>
                    <a:pt x="1445951" y="958231"/>
                  </a:lnTo>
                  <a:lnTo>
                    <a:pt x="1392424" y="957470"/>
                  </a:lnTo>
                  <a:lnTo>
                    <a:pt x="1335958" y="957399"/>
                  </a:lnTo>
                  <a:lnTo>
                    <a:pt x="1276865" y="958056"/>
                  </a:lnTo>
                  <a:lnTo>
                    <a:pt x="1215458" y="959482"/>
                  </a:lnTo>
                  <a:lnTo>
                    <a:pt x="1152051" y="961715"/>
                  </a:lnTo>
                  <a:lnTo>
                    <a:pt x="1086954" y="964796"/>
                  </a:lnTo>
                  <a:lnTo>
                    <a:pt x="1020482" y="968764"/>
                  </a:lnTo>
                  <a:lnTo>
                    <a:pt x="952947" y="973659"/>
                  </a:lnTo>
                  <a:lnTo>
                    <a:pt x="884662" y="979521"/>
                  </a:lnTo>
                  <a:lnTo>
                    <a:pt x="824911" y="984234"/>
                  </a:lnTo>
                  <a:lnTo>
                    <a:pt x="767408" y="987218"/>
                  </a:lnTo>
                  <a:lnTo>
                    <a:pt x="711972" y="988693"/>
                  </a:lnTo>
                  <a:lnTo>
                    <a:pt x="658418" y="988879"/>
                  </a:lnTo>
                  <a:lnTo>
                    <a:pt x="606564" y="987997"/>
                  </a:lnTo>
                  <a:lnTo>
                    <a:pt x="556228" y="986266"/>
                  </a:lnTo>
                  <a:lnTo>
                    <a:pt x="507225" y="983907"/>
                  </a:lnTo>
                  <a:lnTo>
                    <a:pt x="459374" y="981141"/>
                  </a:lnTo>
                  <a:lnTo>
                    <a:pt x="412490" y="978187"/>
                  </a:lnTo>
                  <a:lnTo>
                    <a:pt x="366392" y="975267"/>
                  </a:lnTo>
                  <a:lnTo>
                    <a:pt x="320896" y="972599"/>
                  </a:lnTo>
                  <a:lnTo>
                    <a:pt x="275819" y="970405"/>
                  </a:lnTo>
                  <a:lnTo>
                    <a:pt x="230979" y="968905"/>
                  </a:lnTo>
                  <a:lnTo>
                    <a:pt x="186192" y="968319"/>
                  </a:lnTo>
                  <a:lnTo>
                    <a:pt x="141275" y="968867"/>
                  </a:lnTo>
                  <a:lnTo>
                    <a:pt x="96045" y="970770"/>
                  </a:lnTo>
                  <a:lnTo>
                    <a:pt x="50320" y="974248"/>
                  </a:lnTo>
                  <a:lnTo>
                    <a:pt x="3917" y="979521"/>
                  </a:lnTo>
                  <a:lnTo>
                    <a:pt x="6771" y="932611"/>
                  </a:lnTo>
                  <a:lnTo>
                    <a:pt x="7426" y="880945"/>
                  </a:lnTo>
                  <a:lnTo>
                    <a:pt x="6519" y="825907"/>
                  </a:lnTo>
                  <a:lnTo>
                    <a:pt x="4686" y="768885"/>
                  </a:lnTo>
                  <a:lnTo>
                    <a:pt x="2564" y="711263"/>
                  </a:lnTo>
                  <a:lnTo>
                    <a:pt x="790" y="654429"/>
                  </a:lnTo>
                  <a:lnTo>
                    <a:pt x="0" y="599768"/>
                  </a:lnTo>
                  <a:lnTo>
                    <a:pt x="830" y="548666"/>
                  </a:lnTo>
                  <a:lnTo>
                    <a:pt x="3917" y="502509"/>
                  </a:lnTo>
                  <a:lnTo>
                    <a:pt x="7143" y="458999"/>
                  </a:lnTo>
                  <a:lnTo>
                    <a:pt x="8319" y="414513"/>
                  </a:lnTo>
                  <a:lnTo>
                    <a:pt x="7978" y="368453"/>
                  </a:lnTo>
                  <a:lnTo>
                    <a:pt x="6653" y="320220"/>
                  </a:lnTo>
                  <a:lnTo>
                    <a:pt x="4878" y="269216"/>
                  </a:lnTo>
                  <a:lnTo>
                    <a:pt x="3183" y="214840"/>
                  </a:lnTo>
                  <a:lnTo>
                    <a:pt x="2103" y="156494"/>
                  </a:lnTo>
                  <a:lnTo>
                    <a:pt x="2170" y="93579"/>
                  </a:lnTo>
                  <a:lnTo>
                    <a:pt x="3917" y="2549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18997" y="1024509"/>
            <a:ext cx="7506970" cy="181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Times New Roman"/>
                <a:cs typeface="Times New Roman"/>
              </a:rPr>
              <a:t>f(n)</a:t>
            </a:r>
            <a:r>
              <a:rPr dirty="0" sz="2800" spc="-5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is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O(g(n))</a:t>
            </a:r>
            <a:r>
              <a:rPr dirty="0" sz="2800" spc="-25" b="1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if</a:t>
            </a:r>
            <a:r>
              <a:rPr dirty="0" sz="2800" spc="-7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there</a:t>
            </a:r>
            <a:r>
              <a:rPr dirty="0" sz="2800" spc="-7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exist</a:t>
            </a:r>
            <a:r>
              <a:rPr dirty="0" sz="2800" spc="-6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positive</a:t>
            </a:r>
            <a:r>
              <a:rPr dirty="0" sz="2800" spc="-9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numbers</a:t>
            </a:r>
            <a:r>
              <a:rPr dirty="0" sz="2800" spc="-45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c</a:t>
            </a:r>
            <a:r>
              <a:rPr dirty="0" sz="2800" spc="-6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&amp;</a:t>
            </a:r>
            <a:r>
              <a:rPr dirty="0" sz="2800" spc="-65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n</a:t>
            </a:r>
            <a:r>
              <a:rPr dirty="0" baseline="-21021" sz="2775" spc="-37" b="1" i="1">
                <a:latin typeface="Times New Roman"/>
                <a:cs typeface="Times New Roman"/>
              </a:rPr>
              <a:t>0</a:t>
            </a:r>
            <a:endParaRPr baseline="-21021" sz="27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800" i="1">
                <a:latin typeface="Times New Roman"/>
                <a:cs typeface="Times New Roman"/>
              </a:rPr>
              <a:t>such</a:t>
            </a:r>
            <a:r>
              <a:rPr dirty="0" sz="2800" spc="-8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that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f(n)&lt;=cg(n)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for</a:t>
            </a:r>
            <a:r>
              <a:rPr dirty="0" sz="2800" spc="-5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all</a:t>
            </a:r>
            <a:r>
              <a:rPr dirty="0" sz="2800" spc="-60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n&gt;=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n</a:t>
            </a:r>
            <a:r>
              <a:rPr dirty="0" baseline="-21021" sz="2775" spc="-37" i="1">
                <a:latin typeface="Times New Roman"/>
                <a:cs typeface="Times New Roman"/>
              </a:rPr>
              <a:t>0</a:t>
            </a:r>
            <a:endParaRPr baseline="-21021" sz="2775">
              <a:latin typeface="Times New Roman"/>
              <a:cs typeface="Times New Roman"/>
            </a:endParaRPr>
          </a:p>
          <a:p>
            <a:pPr marL="1638935" marR="742315" indent="-245745">
              <a:lnSpc>
                <a:spcPct val="110000"/>
              </a:lnSpc>
              <a:spcBef>
                <a:spcPts val="1019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g(n)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called</a:t>
            </a:r>
            <a:r>
              <a:rPr dirty="0" sz="24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upper</a:t>
            </a:r>
            <a:r>
              <a:rPr dirty="0" sz="2400" spc="-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bound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f(n)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f(n)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grows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most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large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g(n)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888647" y="2977098"/>
            <a:ext cx="3431540" cy="3713479"/>
            <a:chOff x="2888647" y="2977098"/>
            <a:chExt cx="3431540" cy="3713479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8647" y="2977098"/>
              <a:ext cx="3430999" cy="371285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699" y="3022092"/>
              <a:ext cx="3276600" cy="355854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914649" y="3003042"/>
              <a:ext cx="3314700" cy="3596640"/>
            </a:xfrm>
            <a:custGeom>
              <a:avLst/>
              <a:gdLst/>
              <a:ahLst/>
              <a:cxnLst/>
              <a:rect l="l" t="t" r="r" b="b"/>
              <a:pathLst>
                <a:path w="3314700" h="3596640">
                  <a:moveTo>
                    <a:pt x="0" y="3596640"/>
                  </a:moveTo>
                  <a:lnTo>
                    <a:pt x="3314700" y="3596640"/>
                  </a:lnTo>
                  <a:lnTo>
                    <a:pt x="3314700" y="0"/>
                  </a:lnTo>
                  <a:lnTo>
                    <a:pt x="0" y="0"/>
                  </a:lnTo>
                  <a:lnTo>
                    <a:pt x="0" y="3596640"/>
                  </a:lnTo>
                  <a:close/>
                </a:path>
              </a:pathLst>
            </a:custGeom>
            <a:ln w="38100">
              <a:solidFill>
                <a:srgbClr val="5F5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/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4675"/>
              </a:lnSpc>
            </a:pPr>
            <a:r>
              <a:rPr dirty="0" sz="4000" spc="-155"/>
              <a:t>Big-</a:t>
            </a:r>
            <a:r>
              <a:rPr dirty="0" sz="4000"/>
              <a:t>Oh</a:t>
            </a:r>
            <a:r>
              <a:rPr dirty="0" sz="4000" spc="65"/>
              <a:t> </a:t>
            </a:r>
            <a:r>
              <a:rPr dirty="0" sz="4000" spc="50"/>
              <a:t>or </a:t>
            </a:r>
            <a:r>
              <a:rPr dirty="0" sz="4000" spc="-155"/>
              <a:t>Big-</a:t>
            </a:r>
            <a:r>
              <a:rPr dirty="0" sz="4000" spc="105"/>
              <a:t>O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457200" y="958596"/>
            <a:ext cx="8118475" cy="70866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000" i="1">
                <a:latin typeface="Times New Roman"/>
                <a:cs typeface="Times New Roman"/>
              </a:rPr>
              <a:t>f(n)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is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O(g(n))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if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there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exist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positive</a:t>
            </a:r>
            <a:r>
              <a:rPr dirty="0" sz="2000" spc="-5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numbers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&amp;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baseline="-21367" sz="1950" i="1">
                <a:latin typeface="Times New Roman"/>
                <a:cs typeface="Times New Roman"/>
              </a:rPr>
              <a:t>0</a:t>
            </a:r>
            <a:r>
              <a:rPr dirty="0" baseline="-21367" sz="195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such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that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f(n)&lt;=cg(n)</a:t>
            </a:r>
            <a:r>
              <a:rPr dirty="0" sz="2000" spc="-40" i="1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000" i="1">
                <a:latin typeface="Times New Roman"/>
                <a:cs typeface="Times New Roman"/>
              </a:rPr>
              <a:t>all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n&gt;=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Times New Roman"/>
                <a:cs typeface="Times New Roman"/>
              </a:rPr>
              <a:t>n</a:t>
            </a:r>
            <a:r>
              <a:rPr dirty="0" baseline="-21367" sz="1950" spc="-37" i="1"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39893" y="2743823"/>
            <a:ext cx="7421245" cy="1742439"/>
          </a:xfrm>
          <a:custGeom>
            <a:avLst/>
            <a:gdLst/>
            <a:ahLst/>
            <a:cxnLst/>
            <a:rect l="l" t="t" r="r" b="b"/>
            <a:pathLst>
              <a:path w="7421245" h="1742439">
                <a:moveTo>
                  <a:pt x="10092" y="24522"/>
                </a:moveTo>
                <a:lnTo>
                  <a:pt x="56793" y="19268"/>
                </a:lnTo>
                <a:lnTo>
                  <a:pt x="106280" y="17208"/>
                </a:lnTo>
                <a:lnTo>
                  <a:pt x="157917" y="17712"/>
                </a:lnTo>
                <a:lnTo>
                  <a:pt x="211068" y="20146"/>
                </a:lnTo>
                <a:lnTo>
                  <a:pt x="265096" y="23877"/>
                </a:lnTo>
                <a:lnTo>
                  <a:pt x="319366" y="28273"/>
                </a:lnTo>
                <a:lnTo>
                  <a:pt x="373242" y="32702"/>
                </a:lnTo>
                <a:lnTo>
                  <a:pt x="426087" y="36530"/>
                </a:lnTo>
                <a:lnTo>
                  <a:pt x="477265" y="39125"/>
                </a:lnTo>
                <a:lnTo>
                  <a:pt x="526140" y="39854"/>
                </a:lnTo>
                <a:lnTo>
                  <a:pt x="572075" y="38085"/>
                </a:lnTo>
                <a:lnTo>
                  <a:pt x="614436" y="33186"/>
                </a:lnTo>
                <a:lnTo>
                  <a:pt x="652585" y="24522"/>
                </a:lnTo>
                <a:lnTo>
                  <a:pt x="702416" y="13764"/>
                </a:lnTo>
                <a:lnTo>
                  <a:pt x="749117" y="11037"/>
                </a:lnTo>
                <a:lnTo>
                  <a:pt x="793701" y="14052"/>
                </a:lnTo>
                <a:lnTo>
                  <a:pt x="837178" y="20519"/>
                </a:lnTo>
                <a:lnTo>
                  <a:pt x="880559" y="28149"/>
                </a:lnTo>
                <a:lnTo>
                  <a:pt x="924855" y="34654"/>
                </a:lnTo>
                <a:lnTo>
                  <a:pt x="971076" y="37744"/>
                </a:lnTo>
                <a:lnTo>
                  <a:pt x="1020233" y="35130"/>
                </a:lnTo>
                <a:lnTo>
                  <a:pt x="1073336" y="24522"/>
                </a:lnTo>
                <a:lnTo>
                  <a:pt x="1140022" y="10026"/>
                </a:lnTo>
                <a:lnTo>
                  <a:pt x="1198558" y="4428"/>
                </a:lnTo>
                <a:lnTo>
                  <a:pt x="1250408" y="5288"/>
                </a:lnTo>
                <a:lnTo>
                  <a:pt x="1297033" y="10166"/>
                </a:lnTo>
                <a:lnTo>
                  <a:pt x="1339894" y="16625"/>
                </a:lnTo>
                <a:lnTo>
                  <a:pt x="1380454" y="22223"/>
                </a:lnTo>
                <a:lnTo>
                  <a:pt x="1420173" y="24522"/>
                </a:lnTo>
                <a:lnTo>
                  <a:pt x="1452301" y="24505"/>
                </a:lnTo>
                <a:lnTo>
                  <a:pt x="1492040" y="24644"/>
                </a:lnTo>
                <a:lnTo>
                  <a:pt x="1537982" y="24882"/>
                </a:lnTo>
                <a:lnTo>
                  <a:pt x="1588718" y="25162"/>
                </a:lnTo>
                <a:lnTo>
                  <a:pt x="1642836" y="25427"/>
                </a:lnTo>
                <a:lnTo>
                  <a:pt x="1698928" y="25620"/>
                </a:lnTo>
                <a:lnTo>
                  <a:pt x="1755584" y="25682"/>
                </a:lnTo>
                <a:lnTo>
                  <a:pt x="1811394" y="25559"/>
                </a:lnTo>
                <a:lnTo>
                  <a:pt x="1864949" y="25191"/>
                </a:lnTo>
                <a:lnTo>
                  <a:pt x="1914838" y="24522"/>
                </a:lnTo>
                <a:lnTo>
                  <a:pt x="1953110" y="24481"/>
                </a:lnTo>
                <a:lnTo>
                  <a:pt x="1994485" y="25461"/>
                </a:lnTo>
                <a:lnTo>
                  <a:pt x="2038626" y="27186"/>
                </a:lnTo>
                <a:lnTo>
                  <a:pt x="2085192" y="29379"/>
                </a:lnTo>
                <a:lnTo>
                  <a:pt x="2133844" y="31764"/>
                </a:lnTo>
                <a:lnTo>
                  <a:pt x="2184240" y="34064"/>
                </a:lnTo>
                <a:lnTo>
                  <a:pt x="2236042" y="36001"/>
                </a:lnTo>
                <a:lnTo>
                  <a:pt x="2288909" y="37300"/>
                </a:lnTo>
                <a:lnTo>
                  <a:pt x="2342502" y="37683"/>
                </a:lnTo>
                <a:lnTo>
                  <a:pt x="2396481" y="36873"/>
                </a:lnTo>
                <a:lnTo>
                  <a:pt x="2450505" y="34594"/>
                </a:lnTo>
                <a:lnTo>
                  <a:pt x="2504235" y="30570"/>
                </a:lnTo>
                <a:lnTo>
                  <a:pt x="2557331" y="24522"/>
                </a:lnTo>
                <a:lnTo>
                  <a:pt x="2632461" y="16209"/>
                </a:lnTo>
                <a:lnTo>
                  <a:pt x="2689713" y="13449"/>
                </a:lnTo>
                <a:lnTo>
                  <a:pt x="2733487" y="14655"/>
                </a:lnTo>
                <a:lnTo>
                  <a:pt x="2768183" y="18236"/>
                </a:lnTo>
                <a:lnTo>
                  <a:pt x="2798200" y="22602"/>
                </a:lnTo>
                <a:lnTo>
                  <a:pt x="2827937" y="26165"/>
                </a:lnTo>
                <a:lnTo>
                  <a:pt x="2861793" y="27335"/>
                </a:lnTo>
                <a:lnTo>
                  <a:pt x="2904168" y="24522"/>
                </a:lnTo>
                <a:lnTo>
                  <a:pt x="2937351" y="22832"/>
                </a:lnTo>
                <a:lnTo>
                  <a:pt x="2972875" y="24302"/>
                </a:lnTo>
                <a:lnTo>
                  <a:pt x="3010813" y="28076"/>
                </a:lnTo>
                <a:lnTo>
                  <a:pt x="3051234" y="33299"/>
                </a:lnTo>
                <a:lnTo>
                  <a:pt x="3094212" y="39115"/>
                </a:lnTo>
                <a:lnTo>
                  <a:pt x="3139817" y="44668"/>
                </a:lnTo>
                <a:lnTo>
                  <a:pt x="3188121" y="49101"/>
                </a:lnTo>
                <a:lnTo>
                  <a:pt x="3239194" y="51559"/>
                </a:lnTo>
                <a:lnTo>
                  <a:pt x="3293110" y="51186"/>
                </a:lnTo>
                <a:lnTo>
                  <a:pt x="3349938" y="47126"/>
                </a:lnTo>
                <a:lnTo>
                  <a:pt x="3409752" y="38524"/>
                </a:lnTo>
                <a:lnTo>
                  <a:pt x="3472620" y="24522"/>
                </a:lnTo>
                <a:lnTo>
                  <a:pt x="3543000" y="8841"/>
                </a:lnTo>
                <a:lnTo>
                  <a:pt x="3600979" y="1382"/>
                </a:lnTo>
                <a:lnTo>
                  <a:pt x="3648849" y="367"/>
                </a:lnTo>
                <a:lnTo>
                  <a:pt x="3688902" y="4021"/>
                </a:lnTo>
                <a:lnTo>
                  <a:pt x="3723430" y="10568"/>
                </a:lnTo>
                <a:lnTo>
                  <a:pt x="3754722" y="18231"/>
                </a:lnTo>
                <a:lnTo>
                  <a:pt x="3785071" y="25234"/>
                </a:lnTo>
                <a:lnTo>
                  <a:pt x="3816768" y="29801"/>
                </a:lnTo>
                <a:lnTo>
                  <a:pt x="3852104" y="30156"/>
                </a:lnTo>
                <a:lnTo>
                  <a:pt x="3893371" y="24522"/>
                </a:lnTo>
                <a:lnTo>
                  <a:pt x="3931045" y="19569"/>
                </a:lnTo>
                <a:lnTo>
                  <a:pt x="3974201" y="18364"/>
                </a:lnTo>
                <a:lnTo>
                  <a:pt x="4021878" y="20110"/>
                </a:lnTo>
                <a:lnTo>
                  <a:pt x="4073115" y="24010"/>
                </a:lnTo>
                <a:lnTo>
                  <a:pt x="4126951" y="29267"/>
                </a:lnTo>
                <a:lnTo>
                  <a:pt x="4182424" y="35083"/>
                </a:lnTo>
                <a:lnTo>
                  <a:pt x="4238574" y="40663"/>
                </a:lnTo>
                <a:lnTo>
                  <a:pt x="4294440" y="45208"/>
                </a:lnTo>
                <a:lnTo>
                  <a:pt x="4349060" y="47921"/>
                </a:lnTo>
                <a:lnTo>
                  <a:pt x="4401474" y="48007"/>
                </a:lnTo>
                <a:lnTo>
                  <a:pt x="4450720" y="44667"/>
                </a:lnTo>
                <a:lnTo>
                  <a:pt x="4495837" y="37104"/>
                </a:lnTo>
                <a:lnTo>
                  <a:pt x="4535864" y="24522"/>
                </a:lnTo>
                <a:lnTo>
                  <a:pt x="4573199" y="11847"/>
                </a:lnTo>
                <a:lnTo>
                  <a:pt x="4611086" y="4035"/>
                </a:lnTo>
                <a:lnTo>
                  <a:pt x="4649924" y="336"/>
                </a:lnTo>
                <a:lnTo>
                  <a:pt x="4690111" y="0"/>
                </a:lnTo>
                <a:lnTo>
                  <a:pt x="4732048" y="2276"/>
                </a:lnTo>
                <a:lnTo>
                  <a:pt x="4776132" y="6415"/>
                </a:lnTo>
                <a:lnTo>
                  <a:pt x="4822762" y="11667"/>
                </a:lnTo>
                <a:lnTo>
                  <a:pt x="4872338" y="17280"/>
                </a:lnTo>
                <a:lnTo>
                  <a:pt x="4925258" y="22506"/>
                </a:lnTo>
                <a:lnTo>
                  <a:pt x="4981921" y="26593"/>
                </a:lnTo>
                <a:lnTo>
                  <a:pt x="5042726" y="28791"/>
                </a:lnTo>
                <a:lnTo>
                  <a:pt x="5108072" y="28351"/>
                </a:lnTo>
                <a:lnTo>
                  <a:pt x="5178357" y="24522"/>
                </a:lnTo>
                <a:lnTo>
                  <a:pt x="5247835" y="20464"/>
                </a:lnTo>
                <a:lnTo>
                  <a:pt x="5310979" y="19414"/>
                </a:lnTo>
                <a:lnTo>
                  <a:pt x="5368603" y="20735"/>
                </a:lnTo>
                <a:lnTo>
                  <a:pt x="5421524" y="23792"/>
                </a:lnTo>
                <a:lnTo>
                  <a:pt x="5470559" y="27949"/>
                </a:lnTo>
                <a:lnTo>
                  <a:pt x="5516523" y="32571"/>
                </a:lnTo>
                <a:lnTo>
                  <a:pt x="5560233" y="37021"/>
                </a:lnTo>
                <a:lnTo>
                  <a:pt x="5602504" y="40664"/>
                </a:lnTo>
                <a:lnTo>
                  <a:pt x="5644154" y="42864"/>
                </a:lnTo>
                <a:lnTo>
                  <a:pt x="5685997" y="42986"/>
                </a:lnTo>
                <a:lnTo>
                  <a:pt x="5728850" y="40393"/>
                </a:lnTo>
                <a:lnTo>
                  <a:pt x="5773529" y="34451"/>
                </a:lnTo>
                <a:lnTo>
                  <a:pt x="5820850" y="24522"/>
                </a:lnTo>
                <a:lnTo>
                  <a:pt x="5883980" y="11406"/>
                </a:lnTo>
                <a:lnTo>
                  <a:pt x="5934037" y="5879"/>
                </a:lnTo>
                <a:lnTo>
                  <a:pt x="5973989" y="6093"/>
                </a:lnTo>
                <a:lnTo>
                  <a:pt x="6006804" y="10202"/>
                </a:lnTo>
                <a:lnTo>
                  <a:pt x="6035450" y="16359"/>
                </a:lnTo>
                <a:lnTo>
                  <a:pt x="6062894" y="22716"/>
                </a:lnTo>
                <a:lnTo>
                  <a:pt x="6092103" y="27427"/>
                </a:lnTo>
                <a:lnTo>
                  <a:pt x="6126045" y="28645"/>
                </a:lnTo>
                <a:lnTo>
                  <a:pt x="6167687" y="24522"/>
                </a:lnTo>
                <a:lnTo>
                  <a:pt x="6209255" y="20286"/>
                </a:lnTo>
                <a:lnTo>
                  <a:pt x="6256977" y="19189"/>
                </a:lnTo>
                <a:lnTo>
                  <a:pt x="6309477" y="20469"/>
                </a:lnTo>
                <a:lnTo>
                  <a:pt x="6365378" y="23360"/>
                </a:lnTo>
                <a:lnTo>
                  <a:pt x="6423304" y="27098"/>
                </a:lnTo>
                <a:lnTo>
                  <a:pt x="6481878" y="30920"/>
                </a:lnTo>
                <a:lnTo>
                  <a:pt x="6539722" y="34060"/>
                </a:lnTo>
                <a:lnTo>
                  <a:pt x="6595459" y="35755"/>
                </a:lnTo>
                <a:lnTo>
                  <a:pt x="6647714" y="35239"/>
                </a:lnTo>
                <a:lnTo>
                  <a:pt x="6695109" y="31750"/>
                </a:lnTo>
                <a:lnTo>
                  <a:pt x="6736266" y="24522"/>
                </a:lnTo>
                <a:lnTo>
                  <a:pt x="6770065" y="18077"/>
                </a:lnTo>
                <a:lnTo>
                  <a:pt x="6807694" y="14282"/>
                </a:lnTo>
                <a:lnTo>
                  <a:pt x="6848899" y="12707"/>
                </a:lnTo>
                <a:lnTo>
                  <a:pt x="6893423" y="12923"/>
                </a:lnTo>
                <a:lnTo>
                  <a:pt x="6941013" y="14499"/>
                </a:lnTo>
                <a:lnTo>
                  <a:pt x="6991413" y="17006"/>
                </a:lnTo>
                <a:lnTo>
                  <a:pt x="7044369" y="20014"/>
                </a:lnTo>
                <a:lnTo>
                  <a:pt x="7099625" y="23093"/>
                </a:lnTo>
                <a:lnTo>
                  <a:pt x="7156927" y="25815"/>
                </a:lnTo>
                <a:lnTo>
                  <a:pt x="7216020" y="27748"/>
                </a:lnTo>
                <a:lnTo>
                  <a:pt x="7276648" y="28463"/>
                </a:lnTo>
                <a:lnTo>
                  <a:pt x="7338557" y="27531"/>
                </a:lnTo>
                <a:lnTo>
                  <a:pt x="7401492" y="24522"/>
                </a:lnTo>
                <a:lnTo>
                  <a:pt x="7412170" y="79122"/>
                </a:lnTo>
                <a:lnTo>
                  <a:pt x="7417482" y="126920"/>
                </a:lnTo>
                <a:lnTo>
                  <a:pt x="7418406" y="169143"/>
                </a:lnTo>
                <a:lnTo>
                  <a:pt x="7415920" y="207021"/>
                </a:lnTo>
                <a:lnTo>
                  <a:pt x="7411003" y="241781"/>
                </a:lnTo>
                <a:lnTo>
                  <a:pt x="7404632" y="274651"/>
                </a:lnTo>
                <a:lnTo>
                  <a:pt x="7397785" y="306860"/>
                </a:lnTo>
                <a:lnTo>
                  <a:pt x="7391441" y="339636"/>
                </a:lnTo>
                <a:lnTo>
                  <a:pt x="7386578" y="374207"/>
                </a:lnTo>
                <a:lnTo>
                  <a:pt x="7384173" y="411801"/>
                </a:lnTo>
                <a:lnTo>
                  <a:pt x="7385205" y="453645"/>
                </a:lnTo>
                <a:lnTo>
                  <a:pt x="7390652" y="500970"/>
                </a:lnTo>
                <a:lnTo>
                  <a:pt x="7401492" y="555001"/>
                </a:lnTo>
                <a:lnTo>
                  <a:pt x="7412651" y="610208"/>
                </a:lnTo>
                <a:lnTo>
                  <a:pt x="7418947" y="660751"/>
                </a:lnTo>
                <a:lnTo>
                  <a:pt x="7421200" y="707484"/>
                </a:lnTo>
                <a:lnTo>
                  <a:pt x="7420228" y="751262"/>
                </a:lnTo>
                <a:lnTo>
                  <a:pt x="7416850" y="792940"/>
                </a:lnTo>
                <a:lnTo>
                  <a:pt x="7411886" y="833372"/>
                </a:lnTo>
                <a:lnTo>
                  <a:pt x="7406154" y="873413"/>
                </a:lnTo>
                <a:lnTo>
                  <a:pt x="7400473" y="913917"/>
                </a:lnTo>
                <a:lnTo>
                  <a:pt x="7395661" y="955738"/>
                </a:lnTo>
                <a:lnTo>
                  <a:pt x="7392539" y="999733"/>
                </a:lnTo>
                <a:lnTo>
                  <a:pt x="7391924" y="1046755"/>
                </a:lnTo>
                <a:lnTo>
                  <a:pt x="7394636" y="1097658"/>
                </a:lnTo>
                <a:lnTo>
                  <a:pt x="7401492" y="1153298"/>
                </a:lnTo>
                <a:lnTo>
                  <a:pt x="7408611" y="1214353"/>
                </a:lnTo>
                <a:lnTo>
                  <a:pt x="7410762" y="1271490"/>
                </a:lnTo>
                <a:lnTo>
                  <a:pt x="7409047" y="1325119"/>
                </a:lnTo>
                <a:lnTo>
                  <a:pt x="7404569" y="1375652"/>
                </a:lnTo>
                <a:lnTo>
                  <a:pt x="7398429" y="1423498"/>
                </a:lnTo>
                <a:lnTo>
                  <a:pt x="7391729" y="1469068"/>
                </a:lnTo>
                <a:lnTo>
                  <a:pt x="7385572" y="1512773"/>
                </a:lnTo>
                <a:lnTo>
                  <a:pt x="7381060" y="1555023"/>
                </a:lnTo>
                <a:lnTo>
                  <a:pt x="7379293" y="1596229"/>
                </a:lnTo>
                <a:lnTo>
                  <a:pt x="7381375" y="1636801"/>
                </a:lnTo>
                <a:lnTo>
                  <a:pt x="7388408" y="1677150"/>
                </a:lnTo>
                <a:lnTo>
                  <a:pt x="7401492" y="1717686"/>
                </a:lnTo>
                <a:lnTo>
                  <a:pt x="7353262" y="1717760"/>
                </a:lnTo>
                <a:lnTo>
                  <a:pt x="7299530" y="1717542"/>
                </a:lnTo>
                <a:lnTo>
                  <a:pt x="7243335" y="1717193"/>
                </a:lnTo>
                <a:lnTo>
                  <a:pt x="7187713" y="1716873"/>
                </a:lnTo>
                <a:lnTo>
                  <a:pt x="7135701" y="1716742"/>
                </a:lnTo>
                <a:lnTo>
                  <a:pt x="7090337" y="1716960"/>
                </a:lnTo>
                <a:lnTo>
                  <a:pt x="7054655" y="1717686"/>
                </a:lnTo>
                <a:lnTo>
                  <a:pt x="7023205" y="1717228"/>
                </a:lnTo>
                <a:lnTo>
                  <a:pt x="6982216" y="1714757"/>
                </a:lnTo>
                <a:lnTo>
                  <a:pt x="6933437" y="1711346"/>
                </a:lnTo>
                <a:lnTo>
                  <a:pt x="6878618" y="1708066"/>
                </a:lnTo>
                <a:lnTo>
                  <a:pt x="6819506" y="1705988"/>
                </a:lnTo>
                <a:lnTo>
                  <a:pt x="6757851" y="1706185"/>
                </a:lnTo>
                <a:lnTo>
                  <a:pt x="6695401" y="1709727"/>
                </a:lnTo>
                <a:lnTo>
                  <a:pt x="6633904" y="1717686"/>
                </a:lnTo>
                <a:lnTo>
                  <a:pt x="6570105" y="1726430"/>
                </a:lnTo>
                <a:lnTo>
                  <a:pt x="6515192" y="1729649"/>
                </a:lnTo>
                <a:lnTo>
                  <a:pt x="6466683" y="1728910"/>
                </a:lnTo>
                <a:lnTo>
                  <a:pt x="6422098" y="1725777"/>
                </a:lnTo>
                <a:lnTo>
                  <a:pt x="6378955" y="1721818"/>
                </a:lnTo>
                <a:lnTo>
                  <a:pt x="6334772" y="1718599"/>
                </a:lnTo>
                <a:lnTo>
                  <a:pt x="6287067" y="1717686"/>
                </a:lnTo>
                <a:lnTo>
                  <a:pt x="6237117" y="1716227"/>
                </a:lnTo>
                <a:lnTo>
                  <a:pt x="6187616" y="1711732"/>
                </a:lnTo>
                <a:lnTo>
                  <a:pt x="6138374" y="1706316"/>
                </a:lnTo>
                <a:lnTo>
                  <a:pt x="6089204" y="1702091"/>
                </a:lnTo>
                <a:lnTo>
                  <a:pt x="6039915" y="1701169"/>
                </a:lnTo>
                <a:lnTo>
                  <a:pt x="5990321" y="1705663"/>
                </a:lnTo>
                <a:lnTo>
                  <a:pt x="5940230" y="1717686"/>
                </a:lnTo>
                <a:lnTo>
                  <a:pt x="5900985" y="1727017"/>
                </a:lnTo>
                <a:lnTo>
                  <a:pt x="5854879" y="1732390"/>
                </a:lnTo>
                <a:lnTo>
                  <a:pt x="5803635" y="1734512"/>
                </a:lnTo>
                <a:lnTo>
                  <a:pt x="5748973" y="1734091"/>
                </a:lnTo>
                <a:lnTo>
                  <a:pt x="5692612" y="1731831"/>
                </a:lnTo>
                <a:lnTo>
                  <a:pt x="5636275" y="1728440"/>
                </a:lnTo>
                <a:lnTo>
                  <a:pt x="5581681" y="1724623"/>
                </a:lnTo>
                <a:lnTo>
                  <a:pt x="5530551" y="1721088"/>
                </a:lnTo>
                <a:lnTo>
                  <a:pt x="5484606" y="1718540"/>
                </a:lnTo>
                <a:lnTo>
                  <a:pt x="5445565" y="1717686"/>
                </a:lnTo>
                <a:lnTo>
                  <a:pt x="5415762" y="1717141"/>
                </a:lnTo>
                <a:lnTo>
                  <a:pt x="5380550" y="1715389"/>
                </a:lnTo>
                <a:lnTo>
                  <a:pt x="5340512" y="1712785"/>
                </a:lnTo>
                <a:lnTo>
                  <a:pt x="5296232" y="1709683"/>
                </a:lnTo>
                <a:lnTo>
                  <a:pt x="5248293" y="1706435"/>
                </a:lnTo>
                <a:lnTo>
                  <a:pt x="5197279" y="1703396"/>
                </a:lnTo>
                <a:lnTo>
                  <a:pt x="5143773" y="1700919"/>
                </a:lnTo>
                <a:lnTo>
                  <a:pt x="5088358" y="1699359"/>
                </a:lnTo>
                <a:lnTo>
                  <a:pt x="5031618" y="1699069"/>
                </a:lnTo>
                <a:lnTo>
                  <a:pt x="4974136" y="1700403"/>
                </a:lnTo>
                <a:lnTo>
                  <a:pt x="4916495" y="1703715"/>
                </a:lnTo>
                <a:lnTo>
                  <a:pt x="4859280" y="1709358"/>
                </a:lnTo>
                <a:lnTo>
                  <a:pt x="4803072" y="1717686"/>
                </a:lnTo>
                <a:lnTo>
                  <a:pt x="4743597" y="1725651"/>
                </a:lnTo>
                <a:lnTo>
                  <a:pt x="4685532" y="1728975"/>
                </a:lnTo>
                <a:lnTo>
                  <a:pt x="4629116" y="1728616"/>
                </a:lnTo>
                <a:lnTo>
                  <a:pt x="4574585" y="1725532"/>
                </a:lnTo>
                <a:lnTo>
                  <a:pt x="4522176" y="1720680"/>
                </a:lnTo>
                <a:lnTo>
                  <a:pt x="4472126" y="1715019"/>
                </a:lnTo>
                <a:lnTo>
                  <a:pt x="4424672" y="1709506"/>
                </a:lnTo>
                <a:lnTo>
                  <a:pt x="4380050" y="1705099"/>
                </a:lnTo>
                <a:lnTo>
                  <a:pt x="4338497" y="1702756"/>
                </a:lnTo>
                <a:lnTo>
                  <a:pt x="4300249" y="1703434"/>
                </a:lnTo>
                <a:lnTo>
                  <a:pt x="4265545" y="1708092"/>
                </a:lnTo>
                <a:lnTo>
                  <a:pt x="4234620" y="1717686"/>
                </a:lnTo>
                <a:lnTo>
                  <a:pt x="4207631" y="1725641"/>
                </a:lnTo>
                <a:lnTo>
                  <a:pt x="4173659" y="1730061"/>
                </a:lnTo>
                <a:lnTo>
                  <a:pt x="4133633" y="1731500"/>
                </a:lnTo>
                <a:lnTo>
                  <a:pt x="4088478" y="1730511"/>
                </a:lnTo>
                <a:lnTo>
                  <a:pt x="4039120" y="1727649"/>
                </a:lnTo>
                <a:lnTo>
                  <a:pt x="3986487" y="1723465"/>
                </a:lnTo>
                <a:lnTo>
                  <a:pt x="3931504" y="1718514"/>
                </a:lnTo>
                <a:lnTo>
                  <a:pt x="3875097" y="1713349"/>
                </a:lnTo>
                <a:lnTo>
                  <a:pt x="3818194" y="1708524"/>
                </a:lnTo>
                <a:lnTo>
                  <a:pt x="3761720" y="1704591"/>
                </a:lnTo>
                <a:lnTo>
                  <a:pt x="3706601" y="1702104"/>
                </a:lnTo>
                <a:lnTo>
                  <a:pt x="3653765" y="1701617"/>
                </a:lnTo>
                <a:lnTo>
                  <a:pt x="3604138" y="1703683"/>
                </a:lnTo>
                <a:lnTo>
                  <a:pt x="3558645" y="1708855"/>
                </a:lnTo>
                <a:lnTo>
                  <a:pt x="3518213" y="1717686"/>
                </a:lnTo>
                <a:lnTo>
                  <a:pt x="3472640" y="1728001"/>
                </a:lnTo>
                <a:lnTo>
                  <a:pt x="3429424" y="1732600"/>
                </a:lnTo>
                <a:lnTo>
                  <a:pt x="3387761" y="1732635"/>
                </a:lnTo>
                <a:lnTo>
                  <a:pt x="3346843" y="1729257"/>
                </a:lnTo>
                <a:lnTo>
                  <a:pt x="3305866" y="1723621"/>
                </a:lnTo>
                <a:lnTo>
                  <a:pt x="3264023" y="1716877"/>
                </a:lnTo>
                <a:lnTo>
                  <a:pt x="3220508" y="1710178"/>
                </a:lnTo>
                <a:lnTo>
                  <a:pt x="3174514" y="1704676"/>
                </a:lnTo>
                <a:lnTo>
                  <a:pt x="3125236" y="1701524"/>
                </a:lnTo>
                <a:lnTo>
                  <a:pt x="3071867" y="1701873"/>
                </a:lnTo>
                <a:lnTo>
                  <a:pt x="3013602" y="1706876"/>
                </a:lnTo>
                <a:lnTo>
                  <a:pt x="2949634" y="1717686"/>
                </a:lnTo>
                <a:lnTo>
                  <a:pt x="2874641" y="1731214"/>
                </a:lnTo>
                <a:lnTo>
                  <a:pt x="2809663" y="1738717"/>
                </a:lnTo>
                <a:lnTo>
                  <a:pt x="2753072" y="1741329"/>
                </a:lnTo>
                <a:lnTo>
                  <a:pt x="2703238" y="1740180"/>
                </a:lnTo>
                <a:lnTo>
                  <a:pt x="2658535" y="1736403"/>
                </a:lnTo>
                <a:lnTo>
                  <a:pt x="2617332" y="1731128"/>
                </a:lnTo>
                <a:lnTo>
                  <a:pt x="2578003" y="1725487"/>
                </a:lnTo>
                <a:lnTo>
                  <a:pt x="2538919" y="1720612"/>
                </a:lnTo>
                <a:lnTo>
                  <a:pt x="2498450" y="1717635"/>
                </a:lnTo>
                <a:lnTo>
                  <a:pt x="2454969" y="1717686"/>
                </a:lnTo>
                <a:lnTo>
                  <a:pt x="2411579" y="1718101"/>
                </a:lnTo>
                <a:lnTo>
                  <a:pt x="2364614" y="1716290"/>
                </a:lnTo>
                <a:lnTo>
                  <a:pt x="2314712" y="1712967"/>
                </a:lnTo>
                <a:lnTo>
                  <a:pt x="2262512" y="1708846"/>
                </a:lnTo>
                <a:lnTo>
                  <a:pt x="2208653" y="1704642"/>
                </a:lnTo>
                <a:lnTo>
                  <a:pt x="2153772" y="1701069"/>
                </a:lnTo>
                <a:lnTo>
                  <a:pt x="2098509" y="1698843"/>
                </a:lnTo>
                <a:lnTo>
                  <a:pt x="2043500" y="1698677"/>
                </a:lnTo>
                <a:lnTo>
                  <a:pt x="1989385" y="1701286"/>
                </a:lnTo>
                <a:lnTo>
                  <a:pt x="1936803" y="1707384"/>
                </a:lnTo>
                <a:lnTo>
                  <a:pt x="1886390" y="1717686"/>
                </a:lnTo>
                <a:lnTo>
                  <a:pt x="1847697" y="1725343"/>
                </a:lnTo>
                <a:lnTo>
                  <a:pt x="1808666" y="1728930"/>
                </a:lnTo>
                <a:lnTo>
                  <a:pt x="1769106" y="1729169"/>
                </a:lnTo>
                <a:lnTo>
                  <a:pt x="1728825" y="1726784"/>
                </a:lnTo>
                <a:lnTo>
                  <a:pt x="1687628" y="1722497"/>
                </a:lnTo>
                <a:lnTo>
                  <a:pt x="1645324" y="1717033"/>
                </a:lnTo>
                <a:lnTo>
                  <a:pt x="1601720" y="1711114"/>
                </a:lnTo>
                <a:lnTo>
                  <a:pt x="1556623" y="1705463"/>
                </a:lnTo>
                <a:lnTo>
                  <a:pt x="1509840" y="1700804"/>
                </a:lnTo>
                <a:lnTo>
                  <a:pt x="1461179" y="1697859"/>
                </a:lnTo>
                <a:lnTo>
                  <a:pt x="1410447" y="1697351"/>
                </a:lnTo>
                <a:lnTo>
                  <a:pt x="1357451" y="1700005"/>
                </a:lnTo>
                <a:lnTo>
                  <a:pt x="1301999" y="1706542"/>
                </a:lnTo>
                <a:lnTo>
                  <a:pt x="1243897" y="1717686"/>
                </a:lnTo>
                <a:lnTo>
                  <a:pt x="1189002" y="1727855"/>
                </a:lnTo>
                <a:lnTo>
                  <a:pt x="1135332" y="1733310"/>
                </a:lnTo>
                <a:lnTo>
                  <a:pt x="1082840" y="1734804"/>
                </a:lnTo>
                <a:lnTo>
                  <a:pt x="1031479" y="1733089"/>
                </a:lnTo>
                <a:lnTo>
                  <a:pt x="981200" y="1728919"/>
                </a:lnTo>
                <a:lnTo>
                  <a:pt x="931957" y="1723045"/>
                </a:lnTo>
                <a:lnTo>
                  <a:pt x="883701" y="1716220"/>
                </a:lnTo>
                <a:lnTo>
                  <a:pt x="836385" y="1709196"/>
                </a:lnTo>
                <a:lnTo>
                  <a:pt x="789962" y="1702727"/>
                </a:lnTo>
                <a:lnTo>
                  <a:pt x="744383" y="1697564"/>
                </a:lnTo>
                <a:lnTo>
                  <a:pt x="699601" y="1694460"/>
                </a:lnTo>
                <a:lnTo>
                  <a:pt x="655568" y="1694168"/>
                </a:lnTo>
                <a:lnTo>
                  <a:pt x="612238" y="1697440"/>
                </a:lnTo>
                <a:lnTo>
                  <a:pt x="569561" y="1705028"/>
                </a:lnTo>
                <a:lnTo>
                  <a:pt x="527490" y="1717686"/>
                </a:lnTo>
                <a:lnTo>
                  <a:pt x="477522" y="1732818"/>
                </a:lnTo>
                <a:lnTo>
                  <a:pt x="431535" y="1740537"/>
                </a:lnTo>
                <a:lnTo>
                  <a:pt x="388708" y="1742243"/>
                </a:lnTo>
                <a:lnTo>
                  <a:pt x="348220" y="1739333"/>
                </a:lnTo>
                <a:lnTo>
                  <a:pt x="309252" y="1733205"/>
                </a:lnTo>
                <a:lnTo>
                  <a:pt x="270982" y="1725259"/>
                </a:lnTo>
                <a:lnTo>
                  <a:pt x="232591" y="1716891"/>
                </a:lnTo>
                <a:lnTo>
                  <a:pt x="193258" y="1709502"/>
                </a:lnTo>
                <a:lnTo>
                  <a:pt x="152161" y="1704488"/>
                </a:lnTo>
                <a:lnTo>
                  <a:pt x="108482" y="1703249"/>
                </a:lnTo>
                <a:lnTo>
                  <a:pt x="61399" y="1707182"/>
                </a:lnTo>
                <a:lnTo>
                  <a:pt x="10092" y="1717686"/>
                </a:lnTo>
                <a:lnTo>
                  <a:pt x="4110" y="1665360"/>
                </a:lnTo>
                <a:lnTo>
                  <a:pt x="1478" y="1617540"/>
                </a:lnTo>
                <a:lnTo>
                  <a:pt x="1516" y="1573087"/>
                </a:lnTo>
                <a:lnTo>
                  <a:pt x="3548" y="1530860"/>
                </a:lnTo>
                <a:lnTo>
                  <a:pt x="6893" y="1489719"/>
                </a:lnTo>
                <a:lnTo>
                  <a:pt x="10874" y="1448526"/>
                </a:lnTo>
                <a:lnTo>
                  <a:pt x="14811" y="1406139"/>
                </a:lnTo>
                <a:lnTo>
                  <a:pt x="18026" y="1361418"/>
                </a:lnTo>
                <a:lnTo>
                  <a:pt x="19840" y="1313225"/>
                </a:lnTo>
                <a:lnTo>
                  <a:pt x="19575" y="1260419"/>
                </a:lnTo>
                <a:lnTo>
                  <a:pt x="16552" y="1201859"/>
                </a:lnTo>
                <a:lnTo>
                  <a:pt x="10092" y="1136407"/>
                </a:lnTo>
                <a:lnTo>
                  <a:pt x="3433" y="1066325"/>
                </a:lnTo>
                <a:lnTo>
                  <a:pt x="1120" y="1006084"/>
                </a:lnTo>
                <a:lnTo>
                  <a:pt x="2150" y="953963"/>
                </a:lnTo>
                <a:lnTo>
                  <a:pt x="5517" y="908242"/>
                </a:lnTo>
                <a:lnTo>
                  <a:pt x="10215" y="867200"/>
                </a:lnTo>
                <a:lnTo>
                  <a:pt x="15241" y="829115"/>
                </a:lnTo>
                <a:lnTo>
                  <a:pt x="19588" y="792266"/>
                </a:lnTo>
                <a:lnTo>
                  <a:pt x="22252" y="754933"/>
                </a:lnTo>
                <a:lnTo>
                  <a:pt x="22227" y="715395"/>
                </a:lnTo>
                <a:lnTo>
                  <a:pt x="18509" y="671931"/>
                </a:lnTo>
                <a:lnTo>
                  <a:pt x="10092" y="622819"/>
                </a:lnTo>
                <a:lnTo>
                  <a:pt x="2653" y="573457"/>
                </a:lnTo>
                <a:lnTo>
                  <a:pt x="0" y="522083"/>
                </a:lnTo>
                <a:lnTo>
                  <a:pt x="1102" y="469274"/>
                </a:lnTo>
                <a:lnTo>
                  <a:pt x="4931" y="415607"/>
                </a:lnTo>
                <a:lnTo>
                  <a:pt x="10455" y="361657"/>
                </a:lnTo>
                <a:lnTo>
                  <a:pt x="16646" y="308002"/>
                </a:lnTo>
                <a:lnTo>
                  <a:pt x="22472" y="255217"/>
                </a:lnTo>
                <a:lnTo>
                  <a:pt x="26904" y="203879"/>
                </a:lnTo>
                <a:lnTo>
                  <a:pt x="28913" y="154564"/>
                </a:lnTo>
                <a:lnTo>
                  <a:pt x="27467" y="107849"/>
                </a:lnTo>
                <a:lnTo>
                  <a:pt x="21537" y="64309"/>
                </a:lnTo>
                <a:lnTo>
                  <a:pt x="10092" y="2452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7773" y="1730502"/>
            <a:ext cx="5528310" cy="267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marR="55880">
              <a:lnSpc>
                <a:spcPct val="1101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g(n)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upper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bound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f(n) </a:t>
            </a:r>
            <a:r>
              <a:rPr dirty="0" sz="2400" spc="-25">
                <a:latin typeface="Times New Roman"/>
                <a:cs typeface="Times New Roman"/>
              </a:rPr>
              <a:t>OR </a:t>
            </a:r>
            <a:r>
              <a:rPr dirty="0" sz="2400">
                <a:latin typeface="Times New Roman"/>
                <a:cs typeface="Times New Roman"/>
              </a:rPr>
              <a:t>f(n)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grows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large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g(n)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005"/>
              </a:spcBef>
            </a:pPr>
            <a:r>
              <a:rPr dirty="0" sz="2400" spc="-10" b="1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baseline="25641" sz="1950">
                <a:latin typeface="Times New Roman"/>
                <a:cs typeface="Times New Roman"/>
              </a:rPr>
              <a:t>2</a:t>
            </a:r>
            <a:r>
              <a:rPr dirty="0" baseline="25641" sz="1950" spc="247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699135">
              <a:lnSpc>
                <a:spcPct val="100000"/>
              </a:lnSpc>
              <a:tabLst>
                <a:tab pos="2771775" algn="l"/>
              </a:tabLst>
            </a:pP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baseline="25641" sz="1950">
                <a:latin typeface="Times New Roman"/>
                <a:cs typeface="Times New Roman"/>
              </a:rPr>
              <a:t>2</a:t>
            </a:r>
            <a:r>
              <a:rPr dirty="0" baseline="25641" sz="195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3n 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&lt;=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2n</a:t>
            </a:r>
            <a:r>
              <a:rPr dirty="0" baseline="25641" sz="1950" spc="-37">
                <a:latin typeface="Times New Roman"/>
                <a:cs typeface="Times New Roman"/>
              </a:rPr>
              <a:t>2</a:t>
            </a:r>
            <a:r>
              <a:rPr dirty="0" baseline="25641" sz="195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</a:t>
            </a:r>
            <a:r>
              <a:rPr dirty="0" baseline="-21367" sz="1950" i="1">
                <a:latin typeface="Times New Roman"/>
                <a:cs typeface="Times New Roman"/>
              </a:rPr>
              <a:t>0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&gt;10</a:t>
            </a:r>
            <a:endParaRPr sz="2000">
              <a:latin typeface="Times New Roman"/>
              <a:cs typeface="Times New Roman"/>
            </a:endParaRPr>
          </a:p>
          <a:p>
            <a:pPr marL="189230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f(n)</a:t>
            </a:r>
            <a:r>
              <a:rPr dirty="0" sz="20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g(n)?</a:t>
            </a:r>
            <a:endParaRPr sz="2000">
              <a:latin typeface="Times New Roman"/>
              <a:cs typeface="Times New Roman"/>
            </a:endParaRPr>
          </a:p>
          <a:p>
            <a:pPr marL="18923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27532" y="4953000"/>
            <a:ext cx="7402195" cy="1201420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81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can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O(n</a:t>
            </a:r>
            <a:r>
              <a:rPr dirty="0" baseline="25641" sz="195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191960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order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Arial"/>
                <a:cs typeface="Arial"/>
              </a:rPr>
              <a:t>n</a:t>
            </a:r>
            <a:r>
              <a:rPr dirty="0" baseline="25462" sz="1800" spc="-37">
                <a:latin typeface="Arial"/>
                <a:cs typeface="Arial"/>
              </a:rPr>
              <a:t>2.</a:t>
            </a:r>
            <a:endParaRPr baseline="25462" sz="1800">
              <a:latin typeface="Arial"/>
              <a:cs typeface="Arial"/>
            </a:endParaRPr>
          </a:p>
          <a:p>
            <a:pPr marL="1919605">
              <a:lnSpc>
                <a:spcPct val="100000"/>
              </a:lnSpc>
              <a:spcBef>
                <a:spcPts val="1440"/>
              </a:spcBef>
            </a:pP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bounded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above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</a:t>
            </a:r>
            <a:r>
              <a:rPr dirty="0" sz="1800" spc="-25">
                <a:latin typeface="Arial"/>
                <a:cs typeface="Arial"/>
              </a:rPr>
              <a:t>n</a:t>
            </a:r>
            <a:r>
              <a:rPr dirty="0" baseline="25462" sz="1800" spc="-37">
                <a:latin typeface="Arial"/>
                <a:cs typeface="Arial"/>
              </a:rPr>
              <a:t>2</a:t>
            </a:r>
            <a:endParaRPr baseline="25462"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How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55"/>
              <a:t>choose</a:t>
            </a:r>
            <a:r>
              <a:rPr dirty="0" spc="-60"/>
              <a:t> </a:t>
            </a:r>
            <a:r>
              <a:rPr dirty="0" spc="-565"/>
              <a:t>c</a:t>
            </a:r>
            <a:r>
              <a:rPr dirty="0" spc="-5"/>
              <a:t> </a:t>
            </a:r>
            <a:r>
              <a:rPr dirty="0" spc="55"/>
              <a:t>and</a:t>
            </a:r>
            <a:r>
              <a:rPr dirty="0" spc="-45"/>
              <a:t> </a:t>
            </a:r>
            <a:r>
              <a:rPr dirty="0" spc="295"/>
              <a:t>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705" y="986912"/>
            <a:ext cx="3957925" cy="44153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27659" y="4274820"/>
            <a:ext cx="8359140" cy="2185670"/>
          </a:xfrm>
          <a:custGeom>
            <a:avLst/>
            <a:gdLst/>
            <a:ahLst/>
            <a:cxnLst/>
            <a:rect l="l" t="t" r="r" b="b"/>
            <a:pathLst>
              <a:path w="8359140" h="2185670">
                <a:moveTo>
                  <a:pt x="8359140" y="0"/>
                </a:moveTo>
                <a:lnTo>
                  <a:pt x="0" y="0"/>
                </a:lnTo>
                <a:lnTo>
                  <a:pt x="0" y="2185416"/>
                </a:lnTo>
                <a:lnTo>
                  <a:pt x="8359140" y="2185416"/>
                </a:lnTo>
                <a:lnTo>
                  <a:pt x="8359140" y="0"/>
                </a:lnTo>
                <a:close/>
              </a:path>
            </a:pathLst>
          </a:custGeom>
          <a:solidFill>
            <a:srgbClr val="DAEC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9404" y="4291660"/>
            <a:ext cx="800862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definition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big-Oh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states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only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that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there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must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exist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certain</a:t>
            </a:r>
            <a:r>
              <a:rPr dirty="0" sz="2000" spc="3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spc="-3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 i="1">
                <a:solidFill>
                  <a:srgbClr val="FF0000"/>
                </a:solidFill>
                <a:latin typeface="Calibri"/>
                <a:cs typeface="Calibri"/>
              </a:rPr>
              <a:t>N,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but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does</a:t>
            </a:r>
            <a:r>
              <a:rPr dirty="0" u="sng" sz="2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sng" sz="20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give</a:t>
            </a:r>
            <a:r>
              <a:rPr dirty="0" u="sng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any</a:t>
            </a:r>
            <a:r>
              <a:rPr dirty="0" u="sng" sz="2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hint</a:t>
            </a:r>
            <a:r>
              <a:rPr dirty="0" u="sng" sz="20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20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how</a:t>
            </a:r>
            <a:r>
              <a:rPr dirty="0" u="sng" sz="20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</a:t>
            </a:r>
            <a:r>
              <a:rPr dirty="0" u="sng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calculate</a:t>
            </a:r>
            <a:r>
              <a:rPr dirty="0" u="sng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these</a:t>
            </a:r>
            <a:r>
              <a:rPr dirty="0" u="sng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constants.</a:t>
            </a:r>
            <a:endParaRPr sz="2000">
              <a:latin typeface="Calibri"/>
              <a:cs typeface="Calibri"/>
            </a:endParaRPr>
          </a:p>
          <a:p>
            <a:pPr marL="286385" marR="316865" indent="-28702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Second,</a:t>
            </a:r>
            <a:r>
              <a:rPr dirty="0" sz="20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does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put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any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restrictions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on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these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values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gives</a:t>
            </a:r>
            <a:r>
              <a:rPr dirty="0" sz="2000" spc="-10" b="1">
                <a:latin typeface="Calibri"/>
                <a:cs typeface="Calibri"/>
              </a:rPr>
              <a:t> little </a:t>
            </a:r>
            <a:r>
              <a:rPr dirty="0" sz="2000" b="1">
                <a:latin typeface="Calibri"/>
                <a:cs typeface="Calibri"/>
              </a:rPr>
              <a:t>guidance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situations</a:t>
            </a:r>
            <a:r>
              <a:rPr dirty="0" sz="2000" spc="-6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when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there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are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many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candidates.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311778" y="5777395"/>
            <a:ext cx="3522345" cy="3111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35"/>
              </a:lnSpc>
            </a:pP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infinitely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pairs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35" b="1" i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34885" y="5755640"/>
            <a:ext cx="1193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that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can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 b="1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9404" y="5755640"/>
            <a:ext cx="48958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dirty="0" sz="2000" b="1">
                <a:latin typeface="Calibri"/>
                <a:cs typeface="Calibri"/>
              </a:rPr>
              <a:t>In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fact,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there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are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usually</a:t>
            </a:r>
            <a:endParaRPr sz="20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alibri"/>
                <a:cs typeface="Calibri"/>
              </a:rPr>
              <a:t>given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for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the</a:t>
            </a:r>
            <a:r>
              <a:rPr dirty="0" sz="2000" spc="-1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same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pair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of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functions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 i="1">
                <a:latin typeface="Calibri"/>
                <a:cs typeface="Calibri"/>
              </a:rPr>
              <a:t>f</a:t>
            </a:r>
            <a:r>
              <a:rPr dirty="0" sz="2000" spc="-20" b="1" i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and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25" b="1" i="1">
                <a:latin typeface="Calibri"/>
                <a:cs typeface="Calibri"/>
              </a:rPr>
              <a:t>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32175" y="1501902"/>
            <a:ext cx="1871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How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55"/>
              <a:t>choose</a:t>
            </a:r>
            <a:r>
              <a:rPr dirty="0" spc="-60"/>
              <a:t> </a:t>
            </a:r>
            <a:r>
              <a:rPr dirty="0" spc="-565"/>
              <a:t>c</a:t>
            </a:r>
            <a:r>
              <a:rPr dirty="0" spc="-5"/>
              <a:t> </a:t>
            </a:r>
            <a:r>
              <a:rPr dirty="0" spc="55"/>
              <a:t>and</a:t>
            </a:r>
            <a:r>
              <a:rPr dirty="0" spc="-45"/>
              <a:t> </a:t>
            </a:r>
            <a:r>
              <a:rPr dirty="0" spc="295"/>
              <a:t>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15" y="1757646"/>
            <a:ext cx="5741160" cy="1647131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810000"/>
            <a:ext cx="8610600" cy="2216150"/>
          </a:xfrm>
          <a:custGeom>
            <a:avLst/>
            <a:gdLst/>
            <a:ahLst/>
            <a:cxnLst/>
            <a:rect l="l" t="t" r="r" b="b"/>
            <a:pathLst>
              <a:path w="8610600" h="2216150">
                <a:moveTo>
                  <a:pt x="8610600" y="0"/>
                </a:moveTo>
                <a:lnTo>
                  <a:pt x="0" y="0"/>
                </a:lnTo>
                <a:lnTo>
                  <a:pt x="0" y="2215896"/>
                </a:lnTo>
                <a:lnTo>
                  <a:pt x="8610600" y="2215896"/>
                </a:lnTo>
                <a:lnTo>
                  <a:pt x="86106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45440" y="4098797"/>
            <a:ext cx="8342630" cy="1863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Calibri"/>
                <a:cs typeface="Calibri"/>
              </a:rPr>
              <a:t>Because</a:t>
            </a:r>
            <a:r>
              <a:rPr dirty="0" sz="2400" spc="-4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it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is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one</a:t>
            </a:r>
            <a:r>
              <a:rPr dirty="0" sz="2400" spc="-4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inequality</a:t>
            </a:r>
            <a:r>
              <a:rPr dirty="0" sz="2400" spc="-4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with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two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unknowns,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different</a:t>
            </a:r>
            <a:r>
              <a:rPr dirty="0" sz="2400" spc="-1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pairs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spc="-25" b="1" i="1">
                <a:latin typeface="Calibri"/>
                <a:cs typeface="Calibri"/>
              </a:rPr>
              <a:t>of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constants</a:t>
            </a:r>
            <a:r>
              <a:rPr dirty="0" sz="2400" spc="-2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and</a:t>
            </a:r>
            <a:r>
              <a:rPr dirty="0" sz="2400" spc="-3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n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for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the</a:t>
            </a:r>
            <a:r>
              <a:rPr dirty="0" sz="2400" spc="-25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same</a:t>
            </a:r>
            <a:r>
              <a:rPr dirty="0" sz="2400" spc="-5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function g(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baseline="25641" sz="1950">
                <a:latin typeface="Calibri"/>
                <a:cs typeface="Calibri"/>
              </a:rPr>
              <a:t>2</a:t>
            </a:r>
            <a:r>
              <a:rPr dirty="0" sz="2400" b="1" i="1">
                <a:latin typeface="Calibri"/>
                <a:cs typeface="Calibri"/>
              </a:rPr>
              <a:t>)</a:t>
            </a:r>
            <a:r>
              <a:rPr dirty="0" sz="2400" spc="-2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can</a:t>
            </a:r>
            <a:r>
              <a:rPr dirty="0" sz="2400" spc="-20" b="1" i="1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be</a:t>
            </a:r>
            <a:r>
              <a:rPr dirty="0" sz="2400" spc="-50" b="1" i="1">
                <a:latin typeface="Calibri"/>
                <a:cs typeface="Calibri"/>
              </a:rPr>
              <a:t> </a:t>
            </a:r>
            <a:r>
              <a:rPr dirty="0" sz="2400" spc="-10" b="1" i="1">
                <a:latin typeface="Calibri"/>
                <a:cs typeface="Calibri"/>
              </a:rPr>
              <a:t>determined.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2400" b="1" i="1">
                <a:latin typeface="Times New Roman"/>
                <a:cs typeface="Times New Roman"/>
              </a:rPr>
              <a:t>For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fixed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g,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infinite</a:t>
            </a:r>
            <a:r>
              <a:rPr dirty="0" sz="2400" spc="-5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number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pairs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of</a:t>
            </a:r>
            <a:r>
              <a:rPr dirty="0" sz="2400" spc="-20" b="1" i="1">
                <a:latin typeface="Times New Roman"/>
                <a:cs typeface="Times New Roman"/>
              </a:rPr>
              <a:t> c’s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and</a:t>
            </a:r>
            <a:r>
              <a:rPr dirty="0" sz="2400" spc="-20" b="1" i="1">
                <a:latin typeface="Times New Roman"/>
                <a:cs typeface="Times New Roman"/>
              </a:rPr>
              <a:t> n’s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can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 spc="-10" b="1" i="1">
                <a:latin typeface="Times New Roman"/>
                <a:cs typeface="Times New Roman"/>
              </a:rPr>
              <a:t>identified.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516623" y="2514600"/>
            <a:ext cx="2475230" cy="101536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37465" rIns="0" bIns="0" rtlCol="0" vert="horz">
            <a:spAutoFit/>
          </a:bodyPr>
          <a:lstStyle/>
          <a:p>
            <a:pPr algn="just" marL="92075" marR="176530">
              <a:lnSpc>
                <a:spcPct val="100000"/>
              </a:lnSpc>
              <a:spcBef>
                <a:spcPts val="295"/>
              </a:spcBef>
            </a:pP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n=1,2,3,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equation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get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340" y="1221994"/>
            <a:ext cx="5296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obtain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1800" spc="4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solving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inequality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How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55"/>
              <a:t>choose</a:t>
            </a:r>
            <a:r>
              <a:rPr dirty="0" spc="-60"/>
              <a:t> </a:t>
            </a:r>
            <a:r>
              <a:rPr dirty="0" spc="-565"/>
              <a:t>c</a:t>
            </a:r>
            <a:r>
              <a:rPr dirty="0" spc="-5"/>
              <a:t> </a:t>
            </a:r>
            <a:r>
              <a:rPr dirty="0" spc="55"/>
              <a:t>and</a:t>
            </a:r>
            <a:r>
              <a:rPr dirty="0" spc="-45"/>
              <a:t> </a:t>
            </a:r>
            <a:r>
              <a:rPr dirty="0" spc="295"/>
              <a:t>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4" y="1527252"/>
            <a:ext cx="8499164" cy="34164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67200" y="2593848"/>
            <a:ext cx="2101850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937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dirty="0" sz="1800">
                <a:latin typeface="Times New Roman"/>
                <a:cs typeface="Times New Roman"/>
              </a:rPr>
              <a:t>Here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n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35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04694" y="48513"/>
            <a:ext cx="41338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More</a:t>
            </a:r>
            <a:r>
              <a:rPr dirty="0" spc="-30"/>
              <a:t> </a:t>
            </a:r>
            <a:r>
              <a:rPr dirty="0" spc="-55"/>
              <a:t>Examples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909129"/>
            <a:ext cx="5485765" cy="449326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93065" algn="l"/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Show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3</a:t>
            </a:r>
            <a:r>
              <a:rPr dirty="0" sz="3200" i="1">
                <a:latin typeface="Times New Roman"/>
                <a:cs typeface="Times New Roman"/>
              </a:rPr>
              <a:t>n</a:t>
            </a:r>
            <a:r>
              <a:rPr dirty="0" sz="3200">
                <a:latin typeface="Times New Roman"/>
                <a:cs typeface="Times New Roman"/>
              </a:rPr>
              <a:t>+3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O(</a:t>
            </a:r>
            <a:r>
              <a:rPr dirty="0" sz="3200" spc="-10" i="1">
                <a:latin typeface="Times New Roman"/>
                <a:cs typeface="Times New Roman"/>
              </a:rPr>
              <a:t>n</a:t>
            </a:r>
            <a:r>
              <a:rPr dirty="0" sz="3200" spc="-1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Show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b="1">
                <a:latin typeface="Symbol"/>
                <a:cs typeface="Symbol"/>
              </a:rPr>
              <a:t></a:t>
            </a:r>
            <a:r>
              <a:rPr dirty="0" sz="2800" i="1">
                <a:latin typeface="Times New Roman"/>
                <a:cs typeface="Times New Roman"/>
              </a:rPr>
              <a:t>c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baseline="-21021" sz="2775" i="1">
                <a:latin typeface="Times New Roman"/>
                <a:cs typeface="Times New Roman"/>
              </a:rPr>
              <a:t>0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3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+3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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cn,</a:t>
            </a:r>
            <a:r>
              <a:rPr dirty="0" sz="2800" spc="-25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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>
                <a:latin typeface="Times New Roman"/>
                <a:cs typeface="Times New Roman"/>
              </a:rPr>
              <a:t>&gt;n</a:t>
            </a:r>
            <a:r>
              <a:rPr dirty="0" baseline="-21021" sz="2775">
                <a:latin typeface="Times New Roman"/>
                <a:cs typeface="Times New Roman"/>
              </a:rPr>
              <a:t>0</a:t>
            </a:r>
            <a:r>
              <a:rPr dirty="0" baseline="-21021" sz="2775" spc="292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lvl="1" marL="11938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94435" algn="l"/>
              </a:tabLst>
            </a:pPr>
            <a:r>
              <a:rPr dirty="0" sz="2400">
                <a:latin typeface="Times New Roman"/>
                <a:cs typeface="Times New Roman"/>
              </a:rPr>
              <a:t>3+3/n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&lt;=c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….</a:t>
            </a:r>
            <a:endParaRPr sz="2400">
              <a:latin typeface="Times New Roman"/>
              <a:cs typeface="Times New Roman"/>
            </a:endParaRPr>
          </a:p>
          <a:p>
            <a:pPr lvl="1" marL="1193800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94435" algn="l"/>
              </a:tabLst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baseline="-20833" sz="2400" i="1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=1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c&gt;=6</a:t>
            </a:r>
            <a:endParaRPr sz="2400">
              <a:latin typeface="Times New Roman"/>
              <a:cs typeface="Times New Roman"/>
            </a:endParaRPr>
          </a:p>
          <a:p>
            <a:pPr lvl="1" marL="1193800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94435" algn="l"/>
              </a:tabLst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baseline="-20833" sz="2400" i="1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=2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c&gt;=4.5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</a:tabLst>
            </a:pPr>
            <a:r>
              <a:rPr dirty="0" sz="3200">
                <a:latin typeface="Times New Roman"/>
                <a:cs typeface="Times New Roman"/>
              </a:rPr>
              <a:t>Show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 2</a:t>
            </a:r>
            <a:r>
              <a:rPr dirty="0" sz="3200" i="1">
                <a:latin typeface="Times New Roman"/>
                <a:cs typeface="Times New Roman"/>
              </a:rPr>
              <a:t>n</a:t>
            </a:r>
            <a:r>
              <a:rPr dirty="0" sz="3200">
                <a:latin typeface="Times New Roman"/>
                <a:cs typeface="Times New Roman"/>
              </a:rPr>
              <a:t>+2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 </a:t>
            </a:r>
            <a:r>
              <a:rPr dirty="0" sz="3200" spc="-10">
                <a:latin typeface="Times New Roman"/>
                <a:cs typeface="Times New Roman"/>
              </a:rPr>
              <a:t>O(</a:t>
            </a:r>
            <a:r>
              <a:rPr dirty="0" sz="3200" spc="-10" i="1">
                <a:latin typeface="Times New Roman"/>
                <a:cs typeface="Times New Roman"/>
              </a:rPr>
              <a:t>n</a:t>
            </a:r>
            <a:r>
              <a:rPr dirty="0" sz="3200" spc="-1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baseline="-21021" sz="2775" i="1">
                <a:latin typeface="Times New Roman"/>
                <a:cs typeface="Times New Roman"/>
              </a:rPr>
              <a:t>0</a:t>
            </a:r>
            <a:r>
              <a:rPr dirty="0" sz="2800">
                <a:latin typeface="Times New Roman"/>
                <a:cs typeface="Times New Roman"/>
              </a:rPr>
              <a:t>=1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c&gt;=4</a:t>
            </a:r>
            <a:endParaRPr sz="28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670"/>
              </a:spcBef>
              <a:tabLst>
                <a:tab pos="882650" algn="l"/>
              </a:tabLst>
            </a:pPr>
            <a:r>
              <a:rPr dirty="0" sz="2800" spc="-50">
                <a:latin typeface="Times New Roman"/>
                <a:cs typeface="Times New Roman"/>
              </a:rPr>
              <a:t>–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c=3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n</a:t>
            </a:r>
            <a:r>
              <a:rPr dirty="0" baseline="-21021" sz="2775" spc="-15" i="1">
                <a:latin typeface="Times New Roman"/>
                <a:cs typeface="Times New Roman"/>
              </a:rPr>
              <a:t>0</a:t>
            </a:r>
            <a:r>
              <a:rPr dirty="0" sz="2800" spc="-10">
                <a:latin typeface="Times New Roman"/>
                <a:cs typeface="Times New Roman"/>
              </a:rPr>
              <a:t>=2.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36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04694" y="48513"/>
            <a:ext cx="41338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More</a:t>
            </a:r>
            <a:r>
              <a:rPr dirty="0" spc="-30"/>
              <a:t> </a:t>
            </a:r>
            <a:r>
              <a:rPr dirty="0" spc="-55"/>
              <a:t>Examples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69240" y="1374989"/>
            <a:ext cx="5625465" cy="434467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93065" algn="l"/>
                <a:tab pos="393700" algn="l"/>
                <a:tab pos="4193540" algn="l"/>
              </a:tabLst>
            </a:pPr>
            <a:r>
              <a:rPr dirty="0" sz="3200">
                <a:latin typeface="Times New Roman"/>
                <a:cs typeface="Times New Roman"/>
              </a:rPr>
              <a:t>Show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DD0011"/>
                </a:solidFill>
                <a:latin typeface="Times New Roman"/>
                <a:cs typeface="Times New Roman"/>
              </a:rPr>
              <a:t>2n</a:t>
            </a:r>
            <a:r>
              <a:rPr dirty="0" baseline="25132" sz="3150" i="1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baseline="25132" sz="3150" spc="39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3200" spc="-20" i="1">
                <a:solidFill>
                  <a:srgbClr val="DD0011"/>
                </a:solidFill>
                <a:latin typeface="Times New Roman"/>
                <a:cs typeface="Times New Roman"/>
              </a:rPr>
              <a:t>2n+2</a:t>
            </a:r>
            <a:r>
              <a:rPr dirty="0" sz="3200" i="1">
                <a:solidFill>
                  <a:srgbClr val="DD0011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10">
                <a:latin typeface="Times New Roman"/>
                <a:cs typeface="Times New Roman"/>
              </a:rPr>
              <a:t> O(</a:t>
            </a:r>
            <a:r>
              <a:rPr dirty="0" sz="3200" spc="-10" i="1">
                <a:latin typeface="Times New Roman"/>
                <a:cs typeface="Times New Roman"/>
              </a:rPr>
              <a:t>n</a:t>
            </a:r>
            <a:r>
              <a:rPr dirty="0" baseline="25132" sz="3150" spc="-15" i="1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c=6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n</a:t>
            </a:r>
            <a:r>
              <a:rPr dirty="0" baseline="-21021" sz="2775" spc="-15" i="1">
                <a:latin typeface="Times New Roman"/>
                <a:cs typeface="Times New Roman"/>
              </a:rPr>
              <a:t>0</a:t>
            </a:r>
            <a:r>
              <a:rPr dirty="0" sz="2800" spc="-10">
                <a:latin typeface="Times New Roman"/>
                <a:cs typeface="Times New Roman"/>
              </a:rPr>
              <a:t>=1.</a:t>
            </a:r>
            <a:endParaRPr sz="28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c=5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n</a:t>
            </a:r>
            <a:r>
              <a:rPr dirty="0" baseline="-21021" sz="2775" spc="-30" i="1">
                <a:latin typeface="Times New Roman"/>
                <a:cs typeface="Times New Roman"/>
              </a:rPr>
              <a:t>0</a:t>
            </a:r>
            <a:r>
              <a:rPr dirty="0" sz="2800" spc="-20">
                <a:latin typeface="Times New Roman"/>
                <a:cs typeface="Times New Roman"/>
              </a:rPr>
              <a:t>=2</a:t>
            </a:r>
            <a:endParaRPr sz="28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c=4</a:t>
            </a:r>
            <a:r>
              <a:rPr dirty="0" sz="2800" spc="-35" i="1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n</a:t>
            </a:r>
            <a:r>
              <a:rPr dirty="0" baseline="-21021" sz="2775" spc="-30" i="1">
                <a:latin typeface="Times New Roman"/>
                <a:cs typeface="Times New Roman"/>
              </a:rPr>
              <a:t>0</a:t>
            </a:r>
            <a:r>
              <a:rPr dirty="0" sz="2800" spc="-20">
                <a:latin typeface="Times New Roman"/>
                <a:cs typeface="Times New Roman"/>
              </a:rPr>
              <a:t>=2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</a:pPr>
            <a:endParaRPr sz="465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Char char="•"/>
              <a:tabLst>
                <a:tab pos="393065" algn="l"/>
                <a:tab pos="393700" algn="l"/>
                <a:tab pos="4193540" algn="l"/>
              </a:tabLst>
            </a:pPr>
            <a:r>
              <a:rPr dirty="0" sz="3200">
                <a:latin typeface="Times New Roman"/>
                <a:cs typeface="Times New Roman"/>
              </a:rPr>
              <a:t>Show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that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DD0011"/>
                </a:solidFill>
                <a:latin typeface="Times New Roman"/>
                <a:cs typeface="Times New Roman"/>
              </a:rPr>
              <a:t>3n</a:t>
            </a:r>
            <a:r>
              <a:rPr dirty="0" baseline="25132" sz="3150" i="1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baseline="25132" sz="3150" spc="39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DD0011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3200" spc="-20" i="1">
                <a:solidFill>
                  <a:srgbClr val="DD0011"/>
                </a:solidFill>
                <a:latin typeface="Times New Roman"/>
                <a:cs typeface="Times New Roman"/>
              </a:rPr>
              <a:t>3n+3</a:t>
            </a:r>
            <a:r>
              <a:rPr dirty="0" sz="3200" i="1">
                <a:solidFill>
                  <a:srgbClr val="DD0011"/>
                </a:solidFill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10">
                <a:latin typeface="Times New Roman"/>
                <a:cs typeface="Times New Roman"/>
              </a:rPr>
              <a:t> O(</a:t>
            </a:r>
            <a:r>
              <a:rPr dirty="0" sz="3200" spc="-10" i="1">
                <a:latin typeface="Times New Roman"/>
                <a:cs typeface="Times New Roman"/>
              </a:rPr>
              <a:t>n</a:t>
            </a:r>
            <a:r>
              <a:rPr dirty="0" baseline="25132" sz="3150" spc="-15" i="1">
                <a:solidFill>
                  <a:srgbClr val="DD0011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c=9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n</a:t>
            </a:r>
            <a:r>
              <a:rPr dirty="0" baseline="-21021" sz="2775" spc="-15" i="1">
                <a:latin typeface="Times New Roman"/>
                <a:cs typeface="Times New Roman"/>
              </a:rPr>
              <a:t>0</a:t>
            </a:r>
            <a:r>
              <a:rPr dirty="0" sz="2800" spc="-10">
                <a:latin typeface="Times New Roman"/>
                <a:cs typeface="Times New Roman"/>
              </a:rPr>
              <a:t>=1.</a:t>
            </a:r>
            <a:endParaRPr sz="2800">
              <a:latin typeface="Times New Roman"/>
              <a:cs typeface="Times New Roman"/>
            </a:endParaRPr>
          </a:p>
          <a:p>
            <a:pPr lvl="1" marL="7943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95020" algn="l"/>
              </a:tabLst>
            </a:pPr>
            <a:r>
              <a:rPr dirty="0" sz="2800">
                <a:latin typeface="Times New Roman"/>
                <a:cs typeface="Times New Roman"/>
              </a:rPr>
              <a:t>Hold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c=7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n</a:t>
            </a:r>
            <a:r>
              <a:rPr dirty="0" baseline="-21021" sz="2775" spc="-30" i="1">
                <a:latin typeface="Times New Roman"/>
                <a:cs typeface="Times New Roman"/>
              </a:rPr>
              <a:t>0</a:t>
            </a:r>
            <a:r>
              <a:rPr dirty="0" sz="2800" spc="-20">
                <a:latin typeface="Times New Roman"/>
                <a:cs typeface="Times New Roman"/>
              </a:rPr>
              <a:t>=3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How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55"/>
              <a:t>choose</a:t>
            </a:r>
            <a:r>
              <a:rPr dirty="0" spc="-60"/>
              <a:t> </a:t>
            </a:r>
            <a:r>
              <a:rPr dirty="0" spc="-565"/>
              <a:t>c</a:t>
            </a:r>
            <a:r>
              <a:rPr dirty="0" spc="-5"/>
              <a:t> </a:t>
            </a:r>
            <a:r>
              <a:rPr dirty="0" spc="55"/>
              <a:t>and</a:t>
            </a:r>
            <a:r>
              <a:rPr dirty="0" spc="-45"/>
              <a:t> </a:t>
            </a:r>
            <a:r>
              <a:rPr dirty="0" spc="295"/>
              <a:t>N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0"/>
            <a:ext cx="8449056" cy="341071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33756" y="4789932"/>
            <a:ext cx="8353425" cy="1754505"/>
          </a:xfrm>
          <a:prstGeom prst="rect">
            <a:avLst/>
          </a:prstGeom>
          <a:solidFill>
            <a:srgbClr val="EBFAA2"/>
          </a:solidFill>
        </p:spPr>
        <p:txBody>
          <a:bodyPr wrap="square" lIns="0" tIns="387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dirty="0" sz="1800" spc="-2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choose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best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N,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should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determined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 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certain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becomes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stays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largest.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Equation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2.2,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candidates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baseline="25462" sz="1800">
                <a:latin typeface="Times New Roman"/>
                <a:cs typeface="Times New Roman"/>
              </a:rPr>
              <a:t>2</a:t>
            </a:r>
            <a:r>
              <a:rPr dirty="0" baseline="25462" sz="1800" spc="23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3</a:t>
            </a:r>
            <a:r>
              <a:rPr dirty="0" sz="1800" spc="-25" i="1">
                <a:latin typeface="Times New Roman"/>
                <a:cs typeface="Times New Roman"/>
              </a:rPr>
              <a:t>n;</a:t>
            </a:r>
            <a:endParaRPr sz="1800">
              <a:latin typeface="Times New Roman"/>
              <a:cs typeface="Times New Roman"/>
            </a:endParaRPr>
          </a:p>
          <a:p>
            <a:pPr marL="90805" marR="883919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terms 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compared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inequality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baseline="25462" sz="1800">
                <a:latin typeface="Times New Roman"/>
                <a:cs typeface="Times New Roman"/>
              </a:rPr>
              <a:t>2</a:t>
            </a:r>
            <a:r>
              <a:rPr dirty="0" baseline="25462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 3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holds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1.5. </a:t>
            </a:r>
            <a:r>
              <a:rPr dirty="0" sz="1800">
                <a:latin typeface="Times New Roman"/>
                <a:cs typeface="Times New Roman"/>
              </a:rPr>
              <a:t>Thus,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2 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3}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37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343400" y="2467355"/>
            <a:ext cx="2101850" cy="3689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dirty="0" sz="1800">
                <a:latin typeface="Times New Roman"/>
                <a:cs typeface="Times New Roman"/>
              </a:rPr>
              <a:t>Here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n</a:t>
            </a:r>
            <a:r>
              <a:rPr dirty="0" baseline="-20833" sz="1800" spc="-37" i="1">
                <a:latin typeface="Times New Roman"/>
                <a:cs typeface="Times New Roman"/>
              </a:rPr>
              <a:t>0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7743" y="4256532"/>
            <a:ext cx="8669020" cy="368935"/>
          </a:xfrm>
          <a:prstGeom prst="rect">
            <a:avLst/>
          </a:prstGeom>
          <a:solidFill>
            <a:srgbClr val="CCEBFF"/>
          </a:solidFill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crux of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matter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c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depends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N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chosen,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versa.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98638" y="6636163"/>
            <a:ext cx="12509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 spc="-40">
                <a:latin typeface="Times New Roman"/>
                <a:cs typeface="Times New Roman"/>
              </a:rPr>
              <a:t>Al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9815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How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55"/>
              <a:t>choose</a:t>
            </a:r>
            <a:r>
              <a:rPr dirty="0" spc="-60"/>
              <a:t> </a:t>
            </a:r>
            <a:r>
              <a:rPr dirty="0" spc="-565"/>
              <a:t>c</a:t>
            </a:r>
            <a:r>
              <a:rPr dirty="0" spc="-5"/>
              <a:t> </a:t>
            </a:r>
            <a:r>
              <a:rPr dirty="0" spc="55"/>
              <a:t>and</a:t>
            </a:r>
            <a:r>
              <a:rPr dirty="0" spc="-45"/>
              <a:t> </a:t>
            </a:r>
            <a:r>
              <a:rPr dirty="0" spc="295"/>
              <a:t>N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11" y="2556235"/>
            <a:ext cx="6662991" cy="414430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8739" y="818232"/>
            <a:ext cx="8234045" cy="168528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point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that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i="1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dirty="0" sz="3200" spc="-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32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i="1">
                <a:solidFill>
                  <a:srgbClr val="FF0000"/>
                </a:solidFill>
                <a:latin typeface="Calibri"/>
                <a:cs typeface="Calibri"/>
              </a:rPr>
              <a:t>g </a:t>
            </a:r>
            <a:r>
              <a:rPr dirty="0" sz="3200">
                <a:latin typeface="Calibri"/>
                <a:cs typeface="Calibri"/>
              </a:rPr>
              <a:t>grow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at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same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rate.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400"/>
              </a:lnSpc>
              <a:spcBef>
                <a:spcPts val="75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32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almost always greater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dirty="0" sz="32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32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equal</a:t>
            </a:r>
            <a:r>
              <a:rPr dirty="0" sz="3200" spc="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to f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32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multiplied</a:t>
            </a:r>
            <a:r>
              <a:rPr dirty="0" sz="3200" spc="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constant</a:t>
            </a:r>
            <a:r>
              <a:rPr dirty="0" sz="3200" spc="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0000"/>
                </a:solidFill>
                <a:latin typeface="Calibri"/>
                <a:cs typeface="Calibri"/>
              </a:rPr>
              <a:t>c.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642859" marR="43180" indent="618490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38</a:t>
            </a:fld>
            <a:r>
              <a:rPr dirty="0" spc="-10"/>
              <a:t> </a:t>
            </a:r>
            <a:r>
              <a:rPr dirty="0"/>
              <a:t>gorithm</a:t>
            </a:r>
            <a:r>
              <a:rPr dirty="0" spc="-20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9650" y="6457289"/>
            <a:ext cx="4356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Page:39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39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8993" y="2769489"/>
            <a:ext cx="2635885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0256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Note 30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+8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isn’t </a:t>
            </a:r>
            <a:r>
              <a:rPr dirty="0" sz="2400">
                <a:latin typeface="Times New Roman"/>
                <a:cs typeface="Times New Roman"/>
              </a:rPr>
              <a:t>less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Times New Roman"/>
                <a:cs typeface="Times New Roman"/>
              </a:rPr>
              <a:t>n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anywhere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&gt;0).</a:t>
            </a:r>
            <a:endParaRPr sz="2400">
              <a:latin typeface="Times New Roman"/>
              <a:cs typeface="Times New Roman"/>
            </a:endParaRPr>
          </a:p>
          <a:p>
            <a:pPr marL="355600" marR="68072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isn’t</a:t>
            </a:r>
            <a:r>
              <a:rPr dirty="0" sz="2400" spc="-20">
                <a:latin typeface="Times New Roman"/>
                <a:cs typeface="Times New Roman"/>
              </a:rPr>
              <a:t> even </a:t>
            </a:r>
            <a:r>
              <a:rPr dirty="0" sz="2400">
                <a:latin typeface="Times New Roman"/>
                <a:cs typeface="Times New Roman"/>
              </a:rPr>
              <a:t>less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31</a:t>
            </a:r>
            <a:r>
              <a:rPr dirty="0" sz="2400" spc="-25" i="1">
                <a:latin typeface="Times New Roman"/>
                <a:cs typeface="Times New Roman"/>
              </a:rPr>
              <a:t>n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everywhere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is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than </a:t>
            </a:r>
            <a:r>
              <a:rPr dirty="0" sz="2400">
                <a:latin typeface="Times New Roman"/>
                <a:cs typeface="Times New Roman"/>
              </a:rPr>
              <a:t>31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everywhere</a:t>
            </a:r>
            <a:r>
              <a:rPr dirty="0" u="sng" sz="24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right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4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24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=8</a:t>
            </a:r>
            <a:r>
              <a:rPr dirty="0" sz="2400" spc="-2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163311" y="3029711"/>
            <a:ext cx="2075814" cy="3238500"/>
            <a:chOff x="5163311" y="3029711"/>
            <a:chExt cx="2075814" cy="3238500"/>
          </a:xfrm>
        </p:grpSpPr>
        <p:sp>
          <p:nvSpPr>
            <p:cNvPr id="6" name="object 6" descr=""/>
            <p:cNvSpPr/>
            <p:nvPr/>
          </p:nvSpPr>
          <p:spPr>
            <a:xfrm>
              <a:off x="5181599" y="3047999"/>
              <a:ext cx="2057400" cy="3200400"/>
            </a:xfrm>
            <a:custGeom>
              <a:avLst/>
              <a:gdLst/>
              <a:ahLst/>
              <a:cxnLst/>
              <a:rect l="l" t="t" r="r" b="b"/>
              <a:pathLst>
                <a:path w="2057400" h="3200400">
                  <a:moveTo>
                    <a:pt x="20574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2057400" y="32004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82361" y="3048761"/>
              <a:ext cx="0" cy="3200400"/>
            </a:xfrm>
            <a:custGeom>
              <a:avLst/>
              <a:gdLst/>
              <a:ahLst/>
              <a:cxnLst/>
              <a:rect l="l" t="t" r="r" b="b"/>
              <a:pathLst>
                <a:path w="0" h="3200400">
                  <a:moveTo>
                    <a:pt x="0" y="32004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188839" y="5740400"/>
            <a:ext cx="1377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n&gt;n</a:t>
            </a:r>
            <a:r>
              <a:rPr dirty="0" baseline="-20833" sz="2400" i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=8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10" name="object 10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4825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Big-</a:t>
            </a:r>
            <a:r>
              <a:rPr dirty="0" spc="170"/>
              <a:t>O</a:t>
            </a:r>
            <a:r>
              <a:rPr dirty="0" spc="10"/>
              <a:t> </a:t>
            </a:r>
            <a:r>
              <a:rPr dirty="0" spc="55"/>
              <a:t>example,</a:t>
            </a:r>
            <a:r>
              <a:rPr dirty="0" spc="-40"/>
              <a:t> </a:t>
            </a:r>
            <a:r>
              <a:rPr dirty="0" spc="-10"/>
              <a:t>graphically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4325111" y="3029711"/>
            <a:ext cx="3009900" cy="3238500"/>
            <a:chOff x="4325111" y="3029711"/>
            <a:chExt cx="3009900" cy="3238500"/>
          </a:xfrm>
        </p:grpSpPr>
        <p:sp>
          <p:nvSpPr>
            <p:cNvPr id="14" name="object 14" descr=""/>
            <p:cNvSpPr/>
            <p:nvPr/>
          </p:nvSpPr>
          <p:spPr>
            <a:xfrm>
              <a:off x="4344161" y="3048761"/>
              <a:ext cx="2971800" cy="3200400"/>
            </a:xfrm>
            <a:custGeom>
              <a:avLst/>
              <a:gdLst/>
              <a:ahLst/>
              <a:cxnLst/>
              <a:rect l="l" t="t" r="r" b="b"/>
              <a:pathLst>
                <a:path w="2971800" h="3200400">
                  <a:moveTo>
                    <a:pt x="0" y="3200400"/>
                  </a:moveTo>
                  <a:lnTo>
                    <a:pt x="0" y="0"/>
                  </a:lnTo>
                </a:path>
                <a:path w="2971800" h="3200400">
                  <a:moveTo>
                    <a:pt x="0" y="3200400"/>
                  </a:moveTo>
                  <a:lnTo>
                    <a:pt x="2971799" y="3200400"/>
                  </a:lnTo>
                </a:path>
                <a:path w="2971800" h="3200400">
                  <a:moveTo>
                    <a:pt x="0" y="2895600"/>
                  </a:moveTo>
                  <a:lnTo>
                    <a:pt x="220979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44161" y="4725161"/>
              <a:ext cx="2819400" cy="1524000"/>
            </a:xfrm>
            <a:custGeom>
              <a:avLst/>
              <a:gdLst/>
              <a:ahLst/>
              <a:cxnLst/>
              <a:rect l="l" t="t" r="r" b="b"/>
              <a:pathLst>
                <a:path w="2819400" h="1524000">
                  <a:moveTo>
                    <a:pt x="0" y="1524000"/>
                  </a:moveTo>
                  <a:lnTo>
                    <a:pt x="2819399" y="0"/>
                  </a:lnTo>
                </a:path>
              </a:pathLst>
            </a:custGeom>
            <a:ln w="38100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033264" y="6273495"/>
            <a:ext cx="18992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Increasing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 spc="-50"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09073" y="3525728"/>
            <a:ext cx="399415" cy="2517140"/>
          </a:xfrm>
          <a:prstGeom prst="rect">
            <a:avLst/>
          </a:prstGeom>
        </p:spPr>
        <p:txBody>
          <a:bodyPr wrap="square" lIns="0" tIns="1397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45">
                <a:latin typeface="Times New Roman"/>
                <a:cs typeface="Times New Roman"/>
              </a:rPr>
              <a:t>Value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function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Symbol"/>
                <a:cs typeface="Symbol"/>
              </a:rPr>
              <a:t>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98818" y="4824221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15455" y="3376041"/>
            <a:ext cx="795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30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+8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344161" y="3048761"/>
            <a:ext cx="1905000" cy="3200400"/>
          </a:xfrm>
          <a:custGeom>
            <a:avLst/>
            <a:gdLst/>
            <a:ahLst/>
            <a:cxnLst/>
            <a:rect l="l" t="t" r="r" b="b"/>
            <a:pathLst>
              <a:path w="1905000" h="3200400">
                <a:moveTo>
                  <a:pt x="0" y="3200400"/>
                </a:moveTo>
                <a:lnTo>
                  <a:pt x="1905000" y="0"/>
                </a:lnTo>
              </a:path>
            </a:pathLst>
          </a:custGeom>
          <a:ln w="381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5332476" y="2994786"/>
            <a:ext cx="549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 indent="-40005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33399"/>
                </a:solidFill>
                <a:latin typeface="Times New Roman"/>
                <a:cs typeface="Times New Roman"/>
              </a:rPr>
              <a:t>cn </a:t>
            </a:r>
            <a:r>
              <a:rPr dirty="0" sz="2400" spc="-50">
                <a:solidFill>
                  <a:srgbClr val="333399"/>
                </a:solidFill>
                <a:latin typeface="Times New Roman"/>
                <a:cs typeface="Times New Roman"/>
              </a:rPr>
              <a:t>= </a:t>
            </a:r>
            <a:r>
              <a:rPr dirty="0" sz="2400" spc="-25">
                <a:solidFill>
                  <a:srgbClr val="333399"/>
                </a:solidFill>
                <a:latin typeface="Times New Roman"/>
                <a:cs typeface="Times New Roman"/>
              </a:rPr>
              <a:t>31</a:t>
            </a:r>
            <a:r>
              <a:rPr dirty="0" sz="2400" spc="-25" i="1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85938" y="6623463"/>
            <a:ext cx="118110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5961" y="4295394"/>
            <a:ext cx="1447800" cy="1240790"/>
          </a:xfrm>
          <a:prstGeom prst="rect">
            <a:avLst/>
          </a:prstGeom>
          <a:ln w="50800">
            <a:solidFill>
              <a:srgbClr val="000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445"/>
              </a:spcBef>
            </a:pPr>
            <a:r>
              <a:rPr dirty="0" sz="3600" spc="-10">
                <a:latin typeface="Times New Roman"/>
                <a:cs typeface="Times New Roman"/>
              </a:rPr>
              <a:t>30</a:t>
            </a:r>
            <a:r>
              <a:rPr dirty="0" sz="3600" spc="-10" i="1">
                <a:latin typeface="Times New Roman"/>
                <a:cs typeface="Times New Roman"/>
              </a:rPr>
              <a:t>n</a:t>
            </a:r>
            <a:r>
              <a:rPr dirty="0" sz="3600" spc="-10">
                <a:latin typeface="Times New Roman"/>
                <a:cs typeface="Times New Roman"/>
              </a:rPr>
              <a:t>+8</a:t>
            </a:r>
            <a:endParaRPr sz="3600">
              <a:latin typeface="Times New Roman"/>
              <a:cs typeface="Times New Roman"/>
            </a:endParaRPr>
          </a:p>
          <a:p>
            <a:pPr marL="128905">
              <a:lnSpc>
                <a:spcPct val="100000"/>
              </a:lnSpc>
              <a:spcBef>
                <a:spcPts val="15"/>
              </a:spcBef>
            </a:pPr>
            <a:r>
              <a:rPr dirty="0" sz="3600" spc="-10">
                <a:latin typeface="Symbol"/>
                <a:cs typeface="Symbol"/>
              </a:rPr>
              <a:t></a:t>
            </a:r>
            <a:r>
              <a:rPr dirty="0" sz="3600" spc="-10">
                <a:latin typeface="Times New Roman"/>
                <a:cs typeface="Times New Roman"/>
              </a:rPr>
              <a:t>O(</a:t>
            </a:r>
            <a:r>
              <a:rPr dirty="0" sz="3600" spc="-10" i="1">
                <a:solidFill>
                  <a:srgbClr val="006600"/>
                </a:solidFill>
                <a:latin typeface="Times New Roman"/>
                <a:cs typeface="Times New Roman"/>
              </a:rPr>
              <a:t>n</a:t>
            </a:r>
            <a:r>
              <a:rPr dirty="0" sz="3600" spc="-1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9644" y="990600"/>
            <a:ext cx="8239125" cy="156972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30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+8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O(</a:t>
            </a:r>
            <a:r>
              <a:rPr dirty="0" sz="2400" spc="-20" i="1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548640">
              <a:lnSpc>
                <a:spcPts val="2875"/>
              </a:lnSpc>
              <a:spcBef>
                <a:spcPts val="15"/>
              </a:spcBef>
            </a:pP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Symbol"/>
                <a:cs typeface="Symbol"/>
              </a:rPr>
              <a:t></a:t>
            </a:r>
            <a:r>
              <a:rPr dirty="0" sz="2400" i="1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baseline="-20833" sz="2400" i="1"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30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+8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cn,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&gt;n</a:t>
            </a:r>
            <a:r>
              <a:rPr dirty="0" baseline="-20833" sz="2400">
                <a:latin typeface="Times New Roman"/>
                <a:cs typeface="Times New Roman"/>
              </a:rPr>
              <a:t>0</a:t>
            </a:r>
            <a:r>
              <a:rPr dirty="0" baseline="-20833" sz="2400" spc="27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006475">
              <a:lnSpc>
                <a:spcPts val="2875"/>
              </a:lnSpc>
              <a:tabLst>
                <a:tab pos="3075940" algn="l"/>
                <a:tab pos="5260340" algn="l"/>
              </a:tabLst>
            </a:pP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c=</a:t>
            </a:r>
            <a:r>
              <a:rPr dirty="0" sz="2400">
                <a:latin typeface="Times New Roman"/>
                <a:cs typeface="Times New Roman"/>
              </a:rPr>
              <a:t>31, </a:t>
            </a:r>
            <a:r>
              <a:rPr dirty="0" sz="2400" spc="-20" i="1">
                <a:latin typeface="Times New Roman"/>
                <a:cs typeface="Times New Roman"/>
              </a:rPr>
              <a:t>n</a:t>
            </a:r>
            <a:r>
              <a:rPr dirty="0" baseline="-20833" sz="2400" spc="-30" i="1">
                <a:latin typeface="Times New Roman"/>
                <a:cs typeface="Times New Roman"/>
              </a:rPr>
              <a:t>0</a:t>
            </a:r>
            <a:r>
              <a:rPr dirty="0" sz="2400" spc="-20">
                <a:latin typeface="Times New Roman"/>
                <a:cs typeface="Times New Roman"/>
              </a:rPr>
              <a:t>=8.</a:t>
            </a:r>
            <a:r>
              <a:rPr dirty="0" sz="2400">
                <a:latin typeface="Times New Roman"/>
                <a:cs typeface="Times New Roman"/>
              </a:rPr>
              <a:t>	Assume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&gt;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baseline="-20833" sz="2400" spc="-15" i="1">
                <a:latin typeface="Times New Roman"/>
                <a:cs typeface="Times New Roman"/>
              </a:rPr>
              <a:t>0</a:t>
            </a:r>
            <a:r>
              <a:rPr dirty="0" sz="2400" spc="-10">
                <a:latin typeface="Times New Roman"/>
                <a:cs typeface="Times New Roman"/>
              </a:rPr>
              <a:t>=8.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cn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31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30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>
                <a:latin typeface="Times New Roman"/>
                <a:cs typeface="Times New Roman"/>
              </a:rPr>
              <a:t>&gt; 30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+8,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 30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+8 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cn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98638" y="6483762"/>
            <a:ext cx="1155700" cy="292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090"/>
              </a:lnSpc>
            </a:pPr>
            <a:r>
              <a:rPr dirty="0" sz="1000" spc="-10">
                <a:latin typeface="Times New Roman"/>
                <a:cs typeface="Times New Roman"/>
              </a:rPr>
              <a:t>Page:4</a:t>
            </a:r>
            <a:endParaRPr sz="10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Algorithm</a:t>
            </a:r>
            <a:r>
              <a:rPr dirty="0" sz="1000" spc="-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Complexity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6885" y="182626"/>
            <a:ext cx="41097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Algorithm</a:t>
            </a:r>
            <a:r>
              <a:rPr dirty="0" sz="3600" spc="-204"/>
              <a:t> </a:t>
            </a:r>
            <a:r>
              <a:rPr dirty="0" sz="3600" spc="-55"/>
              <a:t>Analysis</a:t>
            </a:r>
            <a:endParaRPr sz="3600"/>
          </a:p>
        </p:txBody>
      </p:sp>
      <p:sp>
        <p:nvSpPr>
          <p:cNvPr id="7" name="object 7" descr=""/>
          <p:cNvSpPr/>
          <p:nvPr/>
        </p:nvSpPr>
        <p:spPr>
          <a:xfrm>
            <a:off x="1899637" y="5468292"/>
            <a:ext cx="4813300" cy="915669"/>
          </a:xfrm>
          <a:custGeom>
            <a:avLst/>
            <a:gdLst/>
            <a:ahLst/>
            <a:cxnLst/>
            <a:rect l="l" t="t" r="r" b="b"/>
            <a:pathLst>
              <a:path w="4813300" h="915670">
                <a:moveTo>
                  <a:pt x="6124" y="20393"/>
                </a:moveTo>
                <a:lnTo>
                  <a:pt x="67812" y="20720"/>
                </a:lnTo>
                <a:lnTo>
                  <a:pt x="125996" y="21691"/>
                </a:lnTo>
                <a:lnTo>
                  <a:pt x="181057" y="23114"/>
                </a:lnTo>
                <a:lnTo>
                  <a:pt x="233377" y="24801"/>
                </a:lnTo>
                <a:lnTo>
                  <a:pt x="283338" y="26560"/>
                </a:lnTo>
                <a:lnTo>
                  <a:pt x="331322" y="28201"/>
                </a:lnTo>
                <a:lnTo>
                  <a:pt x="377710" y="29534"/>
                </a:lnTo>
                <a:lnTo>
                  <a:pt x="422884" y="30369"/>
                </a:lnTo>
                <a:lnTo>
                  <a:pt x="467227" y="30513"/>
                </a:lnTo>
                <a:lnTo>
                  <a:pt x="511120" y="29779"/>
                </a:lnTo>
                <a:lnTo>
                  <a:pt x="554944" y="27974"/>
                </a:lnTo>
                <a:lnTo>
                  <a:pt x="599083" y="24909"/>
                </a:lnTo>
                <a:lnTo>
                  <a:pt x="643918" y="20393"/>
                </a:lnTo>
                <a:lnTo>
                  <a:pt x="698243" y="15507"/>
                </a:lnTo>
                <a:lnTo>
                  <a:pt x="753656" y="13061"/>
                </a:lnTo>
                <a:lnTo>
                  <a:pt x="809456" y="12569"/>
                </a:lnTo>
                <a:lnTo>
                  <a:pt x="864942" y="13541"/>
                </a:lnTo>
                <a:lnTo>
                  <a:pt x="919414" y="15490"/>
                </a:lnTo>
                <a:lnTo>
                  <a:pt x="972171" y="17929"/>
                </a:lnTo>
                <a:lnTo>
                  <a:pt x="1022511" y="20369"/>
                </a:lnTo>
                <a:lnTo>
                  <a:pt x="1069735" y="22324"/>
                </a:lnTo>
                <a:lnTo>
                  <a:pt x="1113142" y="23305"/>
                </a:lnTo>
                <a:lnTo>
                  <a:pt x="1152030" y="22824"/>
                </a:lnTo>
                <a:lnTo>
                  <a:pt x="1185700" y="20393"/>
                </a:lnTo>
                <a:lnTo>
                  <a:pt x="1213801" y="17911"/>
                </a:lnTo>
                <a:lnTo>
                  <a:pt x="1245853" y="16399"/>
                </a:lnTo>
                <a:lnTo>
                  <a:pt x="1281731" y="15706"/>
                </a:lnTo>
                <a:lnTo>
                  <a:pt x="1321311" y="15680"/>
                </a:lnTo>
                <a:lnTo>
                  <a:pt x="1364468" y="16169"/>
                </a:lnTo>
                <a:lnTo>
                  <a:pt x="1411076" y="17021"/>
                </a:lnTo>
                <a:lnTo>
                  <a:pt x="1461011" y="18085"/>
                </a:lnTo>
                <a:lnTo>
                  <a:pt x="1514148" y="19207"/>
                </a:lnTo>
                <a:lnTo>
                  <a:pt x="1570363" y="20237"/>
                </a:lnTo>
                <a:lnTo>
                  <a:pt x="1629529" y="21023"/>
                </a:lnTo>
                <a:lnTo>
                  <a:pt x="1691523" y="21412"/>
                </a:lnTo>
                <a:lnTo>
                  <a:pt x="1756220" y="21253"/>
                </a:lnTo>
                <a:lnTo>
                  <a:pt x="1823494" y="20393"/>
                </a:lnTo>
                <a:lnTo>
                  <a:pt x="1888006" y="19778"/>
                </a:lnTo>
                <a:lnTo>
                  <a:pt x="1945339" y="20268"/>
                </a:lnTo>
                <a:lnTo>
                  <a:pt x="1996747" y="21590"/>
                </a:lnTo>
                <a:lnTo>
                  <a:pt x="2043487" y="23471"/>
                </a:lnTo>
                <a:lnTo>
                  <a:pt x="2086814" y="25638"/>
                </a:lnTo>
                <a:lnTo>
                  <a:pt x="2127984" y="27815"/>
                </a:lnTo>
                <a:lnTo>
                  <a:pt x="2168254" y="29731"/>
                </a:lnTo>
                <a:lnTo>
                  <a:pt x="2208879" y="31111"/>
                </a:lnTo>
                <a:lnTo>
                  <a:pt x="2251115" y="31681"/>
                </a:lnTo>
                <a:lnTo>
                  <a:pt x="2296218" y="31168"/>
                </a:lnTo>
                <a:lnTo>
                  <a:pt x="2345444" y="29298"/>
                </a:lnTo>
                <a:lnTo>
                  <a:pt x="2400049" y="25798"/>
                </a:lnTo>
                <a:lnTo>
                  <a:pt x="2461288" y="20393"/>
                </a:lnTo>
                <a:lnTo>
                  <a:pt x="2523601" y="14463"/>
                </a:lnTo>
                <a:lnTo>
                  <a:pt x="2581069" y="9558"/>
                </a:lnTo>
                <a:lnTo>
                  <a:pt x="2634411" y="5670"/>
                </a:lnTo>
                <a:lnTo>
                  <a:pt x="2684346" y="2788"/>
                </a:lnTo>
                <a:lnTo>
                  <a:pt x="2731593" y="901"/>
                </a:lnTo>
                <a:lnTo>
                  <a:pt x="2776871" y="0"/>
                </a:lnTo>
                <a:lnTo>
                  <a:pt x="2820899" y="72"/>
                </a:lnTo>
                <a:lnTo>
                  <a:pt x="2864396" y="1109"/>
                </a:lnTo>
                <a:lnTo>
                  <a:pt x="2908082" y="3100"/>
                </a:lnTo>
                <a:lnTo>
                  <a:pt x="2952674" y="6034"/>
                </a:lnTo>
                <a:lnTo>
                  <a:pt x="2998892" y="9902"/>
                </a:lnTo>
                <a:lnTo>
                  <a:pt x="3047455" y="14691"/>
                </a:lnTo>
                <a:lnTo>
                  <a:pt x="3099082" y="20393"/>
                </a:lnTo>
                <a:lnTo>
                  <a:pt x="3149872" y="25574"/>
                </a:lnTo>
                <a:lnTo>
                  <a:pt x="3202765" y="29724"/>
                </a:lnTo>
                <a:lnTo>
                  <a:pt x="3257297" y="32902"/>
                </a:lnTo>
                <a:lnTo>
                  <a:pt x="3313006" y="35167"/>
                </a:lnTo>
                <a:lnTo>
                  <a:pt x="3369428" y="36576"/>
                </a:lnTo>
                <a:lnTo>
                  <a:pt x="3426100" y="37189"/>
                </a:lnTo>
                <a:lnTo>
                  <a:pt x="3482558" y="37062"/>
                </a:lnTo>
                <a:lnTo>
                  <a:pt x="3538340" y="36256"/>
                </a:lnTo>
                <a:lnTo>
                  <a:pt x="3592983" y="34827"/>
                </a:lnTo>
                <a:lnTo>
                  <a:pt x="3646022" y="32834"/>
                </a:lnTo>
                <a:lnTo>
                  <a:pt x="3696996" y="30336"/>
                </a:lnTo>
                <a:lnTo>
                  <a:pt x="3745440" y="27391"/>
                </a:lnTo>
                <a:lnTo>
                  <a:pt x="3790892" y="24058"/>
                </a:lnTo>
                <a:lnTo>
                  <a:pt x="3832888" y="20393"/>
                </a:lnTo>
                <a:lnTo>
                  <a:pt x="3865483" y="18197"/>
                </a:lnTo>
                <a:lnTo>
                  <a:pt x="3903732" y="17119"/>
                </a:lnTo>
                <a:lnTo>
                  <a:pt x="3947004" y="17005"/>
                </a:lnTo>
                <a:lnTo>
                  <a:pt x="3994665" y="17701"/>
                </a:lnTo>
                <a:lnTo>
                  <a:pt x="4046086" y="19052"/>
                </a:lnTo>
                <a:lnTo>
                  <a:pt x="4100632" y="20905"/>
                </a:lnTo>
                <a:lnTo>
                  <a:pt x="4157673" y="23104"/>
                </a:lnTo>
                <a:lnTo>
                  <a:pt x="4216577" y="25497"/>
                </a:lnTo>
                <a:lnTo>
                  <a:pt x="4276711" y="27927"/>
                </a:lnTo>
                <a:lnTo>
                  <a:pt x="4337444" y="30242"/>
                </a:lnTo>
                <a:lnTo>
                  <a:pt x="4398144" y="32286"/>
                </a:lnTo>
                <a:lnTo>
                  <a:pt x="4458179" y="33906"/>
                </a:lnTo>
                <a:lnTo>
                  <a:pt x="4516917" y="34947"/>
                </a:lnTo>
                <a:lnTo>
                  <a:pt x="4573727" y="35255"/>
                </a:lnTo>
                <a:lnTo>
                  <a:pt x="4627975" y="34675"/>
                </a:lnTo>
                <a:lnTo>
                  <a:pt x="4679031" y="33053"/>
                </a:lnTo>
                <a:lnTo>
                  <a:pt x="4726262" y="30235"/>
                </a:lnTo>
                <a:lnTo>
                  <a:pt x="4769037" y="26067"/>
                </a:lnTo>
                <a:lnTo>
                  <a:pt x="4806724" y="20393"/>
                </a:lnTo>
                <a:lnTo>
                  <a:pt x="4806619" y="73908"/>
                </a:lnTo>
                <a:lnTo>
                  <a:pt x="4807543" y="124324"/>
                </a:lnTo>
                <a:lnTo>
                  <a:pt x="4809066" y="172374"/>
                </a:lnTo>
                <a:lnTo>
                  <a:pt x="4810758" y="218790"/>
                </a:lnTo>
                <a:lnTo>
                  <a:pt x="4812190" y="264306"/>
                </a:lnTo>
                <a:lnTo>
                  <a:pt x="4812933" y="309653"/>
                </a:lnTo>
                <a:lnTo>
                  <a:pt x="4812555" y="355566"/>
                </a:lnTo>
                <a:lnTo>
                  <a:pt x="4810629" y="402776"/>
                </a:lnTo>
                <a:lnTo>
                  <a:pt x="4806724" y="452016"/>
                </a:lnTo>
                <a:lnTo>
                  <a:pt x="4802309" y="503532"/>
                </a:lnTo>
                <a:lnTo>
                  <a:pt x="4799107" y="556542"/>
                </a:lnTo>
                <a:lnTo>
                  <a:pt x="4797072" y="610234"/>
                </a:lnTo>
                <a:lnTo>
                  <a:pt x="4796156" y="663797"/>
                </a:lnTo>
                <a:lnTo>
                  <a:pt x="4796313" y="716418"/>
                </a:lnTo>
                <a:lnTo>
                  <a:pt x="4797495" y="767287"/>
                </a:lnTo>
                <a:lnTo>
                  <a:pt x="4799656" y="815592"/>
                </a:lnTo>
                <a:lnTo>
                  <a:pt x="4802748" y="860522"/>
                </a:lnTo>
                <a:lnTo>
                  <a:pt x="4806724" y="901265"/>
                </a:lnTo>
                <a:lnTo>
                  <a:pt x="4758086" y="904718"/>
                </a:lnTo>
                <a:lnTo>
                  <a:pt x="4706439" y="906762"/>
                </a:lnTo>
                <a:lnTo>
                  <a:pt x="4652361" y="907609"/>
                </a:lnTo>
                <a:lnTo>
                  <a:pt x="4596432" y="907470"/>
                </a:lnTo>
                <a:lnTo>
                  <a:pt x="4539233" y="906557"/>
                </a:lnTo>
                <a:lnTo>
                  <a:pt x="4481344" y="905080"/>
                </a:lnTo>
                <a:lnTo>
                  <a:pt x="4423343" y="903251"/>
                </a:lnTo>
                <a:lnTo>
                  <a:pt x="4365810" y="901281"/>
                </a:lnTo>
                <a:lnTo>
                  <a:pt x="4309327" y="899380"/>
                </a:lnTo>
                <a:lnTo>
                  <a:pt x="4254471" y="897760"/>
                </a:lnTo>
                <a:lnTo>
                  <a:pt x="4201824" y="896633"/>
                </a:lnTo>
                <a:lnTo>
                  <a:pt x="4151965" y="896208"/>
                </a:lnTo>
                <a:lnTo>
                  <a:pt x="4105473" y="896698"/>
                </a:lnTo>
                <a:lnTo>
                  <a:pt x="4062929" y="898314"/>
                </a:lnTo>
                <a:lnTo>
                  <a:pt x="4024912" y="901265"/>
                </a:lnTo>
                <a:lnTo>
                  <a:pt x="3983560" y="904719"/>
                </a:lnTo>
                <a:lnTo>
                  <a:pt x="3936391" y="907238"/>
                </a:lnTo>
                <a:lnTo>
                  <a:pt x="3884433" y="908923"/>
                </a:lnTo>
                <a:lnTo>
                  <a:pt x="3828716" y="909875"/>
                </a:lnTo>
                <a:lnTo>
                  <a:pt x="3770267" y="910195"/>
                </a:lnTo>
                <a:lnTo>
                  <a:pt x="3710117" y="909984"/>
                </a:lnTo>
                <a:lnTo>
                  <a:pt x="3649293" y="909343"/>
                </a:lnTo>
                <a:lnTo>
                  <a:pt x="3588826" y="908371"/>
                </a:lnTo>
                <a:lnTo>
                  <a:pt x="3529742" y="907171"/>
                </a:lnTo>
                <a:lnTo>
                  <a:pt x="3473073" y="905843"/>
                </a:lnTo>
                <a:lnTo>
                  <a:pt x="3419845" y="904488"/>
                </a:lnTo>
                <a:lnTo>
                  <a:pt x="3371089" y="903206"/>
                </a:lnTo>
                <a:lnTo>
                  <a:pt x="3327833" y="902098"/>
                </a:lnTo>
                <a:lnTo>
                  <a:pt x="3255232" y="900571"/>
                </a:lnTo>
                <a:lnTo>
                  <a:pt x="3214348" y="899839"/>
                </a:lnTo>
                <a:lnTo>
                  <a:pt x="3169203" y="899106"/>
                </a:lnTo>
                <a:lnTo>
                  <a:pt x="3120544" y="898409"/>
                </a:lnTo>
                <a:lnTo>
                  <a:pt x="3069120" y="897782"/>
                </a:lnTo>
                <a:lnTo>
                  <a:pt x="3015679" y="897261"/>
                </a:lnTo>
                <a:lnTo>
                  <a:pt x="2960969" y="896884"/>
                </a:lnTo>
                <a:lnTo>
                  <a:pt x="2905738" y="896685"/>
                </a:lnTo>
                <a:lnTo>
                  <a:pt x="2850734" y="896702"/>
                </a:lnTo>
                <a:lnTo>
                  <a:pt x="2796705" y="896969"/>
                </a:lnTo>
                <a:lnTo>
                  <a:pt x="2744400" y="897523"/>
                </a:lnTo>
                <a:lnTo>
                  <a:pt x="2694566" y="898400"/>
                </a:lnTo>
                <a:lnTo>
                  <a:pt x="2647952" y="899635"/>
                </a:lnTo>
                <a:lnTo>
                  <a:pt x="2605306" y="901265"/>
                </a:lnTo>
                <a:lnTo>
                  <a:pt x="2557081" y="903597"/>
                </a:lnTo>
                <a:lnTo>
                  <a:pt x="2507034" y="906166"/>
                </a:lnTo>
                <a:lnTo>
                  <a:pt x="2455662" y="908775"/>
                </a:lnTo>
                <a:lnTo>
                  <a:pt x="2403460" y="911225"/>
                </a:lnTo>
                <a:lnTo>
                  <a:pt x="2350925" y="913317"/>
                </a:lnTo>
                <a:lnTo>
                  <a:pt x="2298553" y="914853"/>
                </a:lnTo>
                <a:lnTo>
                  <a:pt x="2246840" y="915634"/>
                </a:lnTo>
                <a:lnTo>
                  <a:pt x="2196281" y="915461"/>
                </a:lnTo>
                <a:lnTo>
                  <a:pt x="2147373" y="914137"/>
                </a:lnTo>
                <a:lnTo>
                  <a:pt x="2100613" y="911462"/>
                </a:lnTo>
                <a:lnTo>
                  <a:pt x="2056496" y="907237"/>
                </a:lnTo>
                <a:lnTo>
                  <a:pt x="2015518" y="901265"/>
                </a:lnTo>
                <a:lnTo>
                  <a:pt x="1981115" y="896282"/>
                </a:lnTo>
                <a:lnTo>
                  <a:pt x="1945078" y="893021"/>
                </a:lnTo>
                <a:lnTo>
                  <a:pt x="1907256" y="891244"/>
                </a:lnTo>
                <a:lnTo>
                  <a:pt x="1867494" y="890712"/>
                </a:lnTo>
                <a:lnTo>
                  <a:pt x="1825642" y="891185"/>
                </a:lnTo>
                <a:lnTo>
                  <a:pt x="1781546" y="892425"/>
                </a:lnTo>
                <a:lnTo>
                  <a:pt x="1735054" y="894193"/>
                </a:lnTo>
                <a:lnTo>
                  <a:pt x="1686014" y="896250"/>
                </a:lnTo>
                <a:lnTo>
                  <a:pt x="1634273" y="898356"/>
                </a:lnTo>
                <a:lnTo>
                  <a:pt x="1579678" y="900272"/>
                </a:lnTo>
                <a:lnTo>
                  <a:pt x="1522078" y="901761"/>
                </a:lnTo>
                <a:lnTo>
                  <a:pt x="1461319" y="902582"/>
                </a:lnTo>
                <a:lnTo>
                  <a:pt x="1397250" y="902496"/>
                </a:lnTo>
                <a:lnTo>
                  <a:pt x="1329718" y="901265"/>
                </a:lnTo>
                <a:lnTo>
                  <a:pt x="1264191" y="899787"/>
                </a:lnTo>
                <a:lnTo>
                  <a:pt x="1205521" y="899035"/>
                </a:lnTo>
                <a:lnTo>
                  <a:pt x="1152629" y="898886"/>
                </a:lnTo>
                <a:lnTo>
                  <a:pt x="1104439" y="899213"/>
                </a:lnTo>
                <a:lnTo>
                  <a:pt x="1059871" y="899892"/>
                </a:lnTo>
                <a:lnTo>
                  <a:pt x="1017849" y="900799"/>
                </a:lnTo>
                <a:lnTo>
                  <a:pt x="977293" y="901808"/>
                </a:lnTo>
                <a:lnTo>
                  <a:pt x="937126" y="902796"/>
                </a:lnTo>
                <a:lnTo>
                  <a:pt x="896269" y="903636"/>
                </a:lnTo>
                <a:lnTo>
                  <a:pt x="853645" y="904205"/>
                </a:lnTo>
                <a:lnTo>
                  <a:pt x="808176" y="904377"/>
                </a:lnTo>
                <a:lnTo>
                  <a:pt x="758784" y="904027"/>
                </a:lnTo>
                <a:lnTo>
                  <a:pt x="704391" y="903032"/>
                </a:lnTo>
                <a:lnTo>
                  <a:pt x="643918" y="901265"/>
                </a:lnTo>
                <a:lnTo>
                  <a:pt x="579355" y="899537"/>
                </a:lnTo>
                <a:lnTo>
                  <a:pt x="522336" y="898925"/>
                </a:lnTo>
                <a:lnTo>
                  <a:pt x="471507" y="899204"/>
                </a:lnTo>
                <a:lnTo>
                  <a:pt x="425517" y="900148"/>
                </a:lnTo>
                <a:lnTo>
                  <a:pt x="383012" y="901530"/>
                </a:lnTo>
                <a:lnTo>
                  <a:pt x="342639" y="903126"/>
                </a:lnTo>
                <a:lnTo>
                  <a:pt x="303047" y="904708"/>
                </a:lnTo>
                <a:lnTo>
                  <a:pt x="262882" y="906050"/>
                </a:lnTo>
                <a:lnTo>
                  <a:pt x="220791" y="906928"/>
                </a:lnTo>
                <a:lnTo>
                  <a:pt x="175423" y="907114"/>
                </a:lnTo>
                <a:lnTo>
                  <a:pt x="125424" y="906383"/>
                </a:lnTo>
                <a:lnTo>
                  <a:pt x="69442" y="904509"/>
                </a:lnTo>
                <a:lnTo>
                  <a:pt x="6124" y="901265"/>
                </a:lnTo>
                <a:lnTo>
                  <a:pt x="2231" y="847303"/>
                </a:lnTo>
                <a:lnTo>
                  <a:pt x="336" y="792850"/>
                </a:lnTo>
                <a:lnTo>
                  <a:pt x="0" y="738761"/>
                </a:lnTo>
                <a:lnTo>
                  <a:pt x="782" y="685888"/>
                </a:lnTo>
                <a:lnTo>
                  <a:pt x="2246" y="635086"/>
                </a:lnTo>
                <a:lnTo>
                  <a:pt x="3951" y="587207"/>
                </a:lnTo>
                <a:lnTo>
                  <a:pt x="5458" y="543104"/>
                </a:lnTo>
                <a:lnTo>
                  <a:pt x="6329" y="503632"/>
                </a:lnTo>
                <a:lnTo>
                  <a:pt x="6124" y="469643"/>
                </a:lnTo>
                <a:lnTo>
                  <a:pt x="5819" y="433759"/>
                </a:lnTo>
                <a:lnTo>
                  <a:pt x="6438" y="389445"/>
                </a:lnTo>
                <a:lnTo>
                  <a:pt x="7619" y="338812"/>
                </a:lnTo>
                <a:lnTo>
                  <a:pt x="8998" y="283967"/>
                </a:lnTo>
                <a:lnTo>
                  <a:pt x="10211" y="227020"/>
                </a:lnTo>
                <a:lnTo>
                  <a:pt x="10893" y="170080"/>
                </a:lnTo>
                <a:lnTo>
                  <a:pt x="10682" y="115257"/>
                </a:lnTo>
                <a:lnTo>
                  <a:pt x="9214" y="64658"/>
                </a:lnTo>
                <a:lnTo>
                  <a:pt x="6124" y="2039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53233" y="5425236"/>
            <a:ext cx="4271010" cy="79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30480">
              <a:lnSpc>
                <a:spcPct val="120100"/>
              </a:lnSpc>
              <a:spcBef>
                <a:spcPts val="100"/>
              </a:spcBef>
              <a:tabLst>
                <a:tab pos="1130300" algn="l"/>
              </a:tabLst>
            </a:pPr>
            <a:r>
              <a:rPr dirty="0" sz="2100" b="1">
                <a:latin typeface="Courier New"/>
                <a:cs typeface="Courier New"/>
              </a:rPr>
              <a:t>T(N)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1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1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N+1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N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spc="-50" b="1">
                <a:latin typeface="Courier New"/>
                <a:cs typeface="Courier New"/>
              </a:rPr>
              <a:t>N </a:t>
            </a:r>
            <a:r>
              <a:rPr dirty="0" sz="2100" spc="-10" b="1">
                <a:latin typeface="Courier New"/>
                <a:cs typeface="Courier New"/>
              </a:rPr>
              <a:t>T(N)</a:t>
            </a:r>
            <a:r>
              <a:rPr dirty="0" sz="2100" spc="-405" b="1">
                <a:latin typeface="Courier New"/>
                <a:cs typeface="Courier New"/>
              </a:rPr>
              <a:t> </a:t>
            </a:r>
            <a:r>
              <a:rPr dirty="0" baseline="25793" sz="2100" spc="-75" b="1">
                <a:latin typeface="Courier New"/>
                <a:cs typeface="Courier New"/>
              </a:rPr>
              <a:t>=</a:t>
            </a:r>
            <a:r>
              <a:rPr dirty="0" baseline="25793" sz="2100" b="1">
                <a:latin typeface="Courier New"/>
                <a:cs typeface="Courier New"/>
              </a:rPr>
              <a:t>	</a:t>
            </a:r>
            <a:r>
              <a:rPr dirty="0" sz="2100" spc="-20" b="1">
                <a:latin typeface="Courier New"/>
                <a:cs typeface="Courier New"/>
              </a:rPr>
              <a:t>3N+3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346200" y="2349500"/>
            <a:ext cx="5669280" cy="2802255"/>
            <a:chOff x="1346200" y="2349500"/>
            <a:chExt cx="5669280" cy="2802255"/>
          </a:xfrm>
        </p:grpSpPr>
        <p:sp>
          <p:nvSpPr>
            <p:cNvPr id="10" name="object 10" descr=""/>
            <p:cNvSpPr/>
            <p:nvPr/>
          </p:nvSpPr>
          <p:spPr>
            <a:xfrm>
              <a:off x="4109211" y="3075686"/>
              <a:ext cx="2880995" cy="2063114"/>
            </a:xfrm>
            <a:custGeom>
              <a:avLst/>
              <a:gdLst/>
              <a:ahLst/>
              <a:cxnLst/>
              <a:rect l="l" t="t" r="r" b="b"/>
              <a:pathLst>
                <a:path w="2880995" h="2063114">
                  <a:moveTo>
                    <a:pt x="2880994" y="0"/>
                  </a:moveTo>
                  <a:lnTo>
                    <a:pt x="0" y="0"/>
                  </a:lnTo>
                  <a:lnTo>
                    <a:pt x="0" y="2063114"/>
                  </a:lnTo>
                  <a:lnTo>
                    <a:pt x="2880994" y="2063114"/>
                  </a:lnTo>
                  <a:lnTo>
                    <a:pt x="288099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09211" y="2355850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w="0" h="2789554">
                  <a:moveTo>
                    <a:pt x="0" y="0"/>
                  </a:moveTo>
                  <a:lnTo>
                    <a:pt x="0" y="278930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65250" y="3075686"/>
              <a:ext cx="5631180" cy="0"/>
            </a:xfrm>
            <a:custGeom>
              <a:avLst/>
              <a:gdLst/>
              <a:ahLst/>
              <a:cxnLst/>
              <a:rect l="l" t="t" r="r" b="b"/>
              <a:pathLst>
                <a:path w="5631180" h="0">
                  <a:moveTo>
                    <a:pt x="0" y="0"/>
                  </a:moveTo>
                  <a:lnTo>
                    <a:pt x="563118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65250" y="2355850"/>
              <a:ext cx="5631180" cy="2789555"/>
            </a:xfrm>
            <a:custGeom>
              <a:avLst/>
              <a:gdLst/>
              <a:ahLst/>
              <a:cxnLst/>
              <a:rect l="l" t="t" r="r" b="b"/>
              <a:pathLst>
                <a:path w="5631180" h="2789554">
                  <a:moveTo>
                    <a:pt x="6350" y="0"/>
                  </a:moveTo>
                  <a:lnTo>
                    <a:pt x="6350" y="2789301"/>
                  </a:lnTo>
                </a:path>
                <a:path w="5631180" h="2789554">
                  <a:moveTo>
                    <a:pt x="5624830" y="0"/>
                  </a:moveTo>
                  <a:lnTo>
                    <a:pt x="5624830" y="2789301"/>
                  </a:lnTo>
                </a:path>
                <a:path w="5631180" h="2789554">
                  <a:moveTo>
                    <a:pt x="0" y="6350"/>
                  </a:moveTo>
                  <a:lnTo>
                    <a:pt x="5631180" y="6350"/>
                  </a:lnTo>
                </a:path>
                <a:path w="5631180" h="2789554">
                  <a:moveTo>
                    <a:pt x="0" y="2782951"/>
                  </a:moveTo>
                  <a:lnTo>
                    <a:pt x="5631180" y="27829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377950" y="2368550"/>
            <a:ext cx="2725420" cy="6883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42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dirty="0" sz="1900" spc="-10" b="1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15561" y="2368550"/>
            <a:ext cx="2868295" cy="6883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42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dirty="0" sz="1900" b="1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dirty="0" sz="19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b="1">
                <a:solidFill>
                  <a:srgbClr val="FFFFFF"/>
                </a:solidFill>
                <a:latin typeface="Times New Roman"/>
                <a:cs typeface="Times New Roman"/>
              </a:rPr>
              <a:t>(time</a:t>
            </a:r>
            <a:r>
              <a:rPr dirty="0" sz="19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Times New Roman"/>
                <a:cs typeface="Times New Roman"/>
              </a:rPr>
              <a:t>complexity)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77950" y="3094735"/>
            <a:ext cx="2725420" cy="2037714"/>
          </a:xfrm>
          <a:prstGeom prst="rect">
            <a:avLst/>
          </a:prstGeom>
          <a:solidFill>
            <a:srgbClr val="CACACA"/>
          </a:solidFill>
        </p:spPr>
        <p:txBody>
          <a:bodyPr wrap="square" lIns="0" tIns="0" rIns="0" bIns="0" rtlCol="0" vert="horz">
            <a:spAutoFit/>
          </a:bodyPr>
          <a:lstStyle/>
          <a:p>
            <a:pPr marL="90170">
              <a:lnSpc>
                <a:spcPts val="2505"/>
              </a:lnSpc>
            </a:pPr>
            <a:r>
              <a:rPr dirty="0" sz="2100" spc="-20">
                <a:latin typeface="Courier New"/>
                <a:cs typeface="Courier New"/>
              </a:rPr>
              <a:t>i=0;</a:t>
            </a:r>
            <a:endParaRPr sz="21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sum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0;</a:t>
            </a:r>
            <a:endParaRPr sz="21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dirty="0" sz="2100" b="1">
                <a:latin typeface="Courier New"/>
                <a:cs typeface="Courier New"/>
              </a:rPr>
              <a:t>while</a:t>
            </a:r>
            <a:r>
              <a:rPr dirty="0" sz="2100">
                <a:latin typeface="Courier New"/>
                <a:cs typeface="Courier New"/>
              </a:rPr>
              <a:t>(i&lt;N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){</a:t>
            </a:r>
            <a:endParaRPr sz="2100">
              <a:latin typeface="Courier New"/>
              <a:cs typeface="Courier New"/>
            </a:endParaRPr>
          </a:p>
          <a:p>
            <a:pPr marL="105029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sum</a:t>
            </a:r>
            <a:r>
              <a:rPr dirty="0" sz="2100" spc="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++;</a:t>
            </a:r>
            <a:endParaRPr sz="2100">
              <a:latin typeface="Courier New"/>
              <a:cs typeface="Courier New"/>
            </a:endParaRPr>
          </a:p>
          <a:p>
            <a:pPr marL="1050290">
              <a:lnSpc>
                <a:spcPct val="100000"/>
              </a:lnSpc>
            </a:pPr>
            <a:r>
              <a:rPr dirty="0" sz="2100" spc="-25">
                <a:latin typeface="Courier New"/>
                <a:cs typeface="Courier New"/>
              </a:rPr>
              <a:t>i++</a:t>
            </a:r>
            <a:endParaRPr sz="21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93540" y="3084702"/>
            <a:ext cx="17018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900" spc="-5" b="1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93540" y="3663822"/>
            <a:ext cx="45974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25" b="1">
                <a:latin typeface="Courier New"/>
                <a:cs typeface="Courier New"/>
              </a:rPr>
              <a:t>N+1 </a:t>
            </a:r>
            <a:r>
              <a:rPr dirty="0" sz="1900" spc="-50" b="1">
                <a:latin typeface="Courier New"/>
                <a:cs typeface="Courier New"/>
              </a:rPr>
              <a:t>N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900" spc="-5" b="1">
                <a:latin typeface="Courier New"/>
                <a:cs typeface="Courier New"/>
              </a:rPr>
              <a:t>N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017005" y="3534409"/>
            <a:ext cx="2134870" cy="810260"/>
            <a:chOff x="6017005" y="3534409"/>
            <a:chExt cx="2134870" cy="810260"/>
          </a:xfrm>
        </p:grpSpPr>
        <p:sp>
          <p:nvSpPr>
            <p:cNvPr id="20" name="object 20" descr=""/>
            <p:cNvSpPr/>
            <p:nvPr/>
          </p:nvSpPr>
          <p:spPr>
            <a:xfrm>
              <a:off x="6029705" y="3547109"/>
              <a:ext cx="2109470" cy="784860"/>
            </a:xfrm>
            <a:custGeom>
              <a:avLst/>
              <a:gdLst/>
              <a:ahLst/>
              <a:cxnLst/>
              <a:rect l="l" t="t" r="r" b="b"/>
              <a:pathLst>
                <a:path w="2109470" h="784860">
                  <a:moveTo>
                    <a:pt x="2109216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2109216" y="784859"/>
                  </a:lnTo>
                  <a:lnTo>
                    <a:pt x="2109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29705" y="3547109"/>
              <a:ext cx="2109470" cy="784860"/>
            </a:xfrm>
            <a:custGeom>
              <a:avLst/>
              <a:gdLst/>
              <a:ahLst/>
              <a:cxnLst/>
              <a:rect l="l" t="t" r="r" b="b"/>
              <a:pathLst>
                <a:path w="2109470" h="784860">
                  <a:moveTo>
                    <a:pt x="0" y="784859"/>
                  </a:moveTo>
                  <a:lnTo>
                    <a:pt x="2109216" y="784859"/>
                  </a:lnTo>
                  <a:lnTo>
                    <a:pt x="2109216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042405" y="3559809"/>
            <a:ext cx="954405" cy="75946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algn="r" marL="155575" indent="71120">
              <a:lnSpc>
                <a:spcPct val="100000"/>
              </a:lnSpc>
              <a:spcBef>
                <a:spcPts val="215"/>
              </a:spcBef>
            </a:pPr>
            <a:r>
              <a:rPr dirty="0" sz="1500" i="1">
                <a:latin typeface="Times New Roman"/>
                <a:cs typeface="Times New Roman"/>
              </a:rPr>
              <a:t>The</a:t>
            </a:r>
            <a:r>
              <a:rPr dirty="0" sz="1500" spc="-10" i="1">
                <a:latin typeface="Times New Roman"/>
                <a:cs typeface="Times New Roman"/>
              </a:rPr>
              <a:t> </a:t>
            </a:r>
            <a:r>
              <a:rPr dirty="0" sz="1500" spc="-20" i="1">
                <a:latin typeface="Times New Roman"/>
                <a:cs typeface="Times New Roman"/>
              </a:rPr>
              <a:t>cond</a:t>
            </a:r>
            <a:r>
              <a:rPr dirty="0" sz="1500" spc="-20" i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executes</a:t>
            </a:r>
            <a:r>
              <a:rPr dirty="0" sz="1500" spc="-60" i="1">
                <a:latin typeface="Times New Roman"/>
                <a:cs typeface="Times New Roman"/>
              </a:rPr>
              <a:t> </a:t>
            </a:r>
            <a:r>
              <a:rPr dirty="0" sz="1500" spc="-50" i="1">
                <a:latin typeface="Times New Roman"/>
                <a:cs typeface="Times New Roman"/>
              </a:rPr>
              <a:t>o </a:t>
            </a:r>
            <a:r>
              <a:rPr dirty="0" sz="1500" i="1">
                <a:latin typeface="Times New Roman"/>
                <a:cs typeface="Times New Roman"/>
              </a:rPr>
              <a:t>than</a:t>
            </a:r>
            <a:r>
              <a:rPr dirty="0" sz="1500" spc="-20" i="1">
                <a:latin typeface="Times New Roman"/>
                <a:cs typeface="Times New Roman"/>
              </a:rPr>
              <a:t> </a:t>
            </a:r>
            <a:r>
              <a:rPr dirty="0" sz="1500" spc="-25" i="1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974158" y="3574491"/>
            <a:ext cx="115252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525" marR="147955" indent="-10160">
              <a:lnSpc>
                <a:spcPct val="100000"/>
              </a:lnSpc>
              <a:spcBef>
                <a:spcPts val="100"/>
              </a:spcBef>
            </a:pPr>
            <a:r>
              <a:rPr dirty="0" sz="1500" i="1">
                <a:latin typeface="Times New Roman"/>
                <a:cs typeface="Times New Roman"/>
              </a:rPr>
              <a:t>ition</a:t>
            </a:r>
            <a:r>
              <a:rPr dirty="0" sz="1500" spc="-45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always</a:t>
            </a:r>
            <a:r>
              <a:rPr dirty="0" sz="1500" spc="-10" i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ne</a:t>
            </a:r>
            <a:r>
              <a:rPr dirty="0" sz="1500" spc="-35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more</a:t>
            </a:r>
            <a:r>
              <a:rPr dirty="0" sz="1500" spc="-35" i="1">
                <a:latin typeface="Times New Roman"/>
                <a:cs typeface="Times New Roman"/>
              </a:rPr>
              <a:t> </a:t>
            </a:r>
            <a:r>
              <a:rPr dirty="0" sz="1500" spc="-20" i="1">
                <a:latin typeface="Times New Roman"/>
                <a:cs typeface="Times New Roman"/>
              </a:rPr>
              <a:t>time </a:t>
            </a:r>
            <a:r>
              <a:rPr dirty="0" sz="1500" i="1">
                <a:latin typeface="Times New Roman"/>
                <a:cs typeface="Times New Roman"/>
              </a:rPr>
              <a:t>loop</a:t>
            </a:r>
            <a:r>
              <a:rPr dirty="0" sz="1500" spc="-10" i="1">
                <a:latin typeface="Times New Roman"/>
                <a:cs typeface="Times New Roman"/>
              </a:rPr>
              <a:t> itself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971541" y="3735578"/>
            <a:ext cx="4151629" cy="3112135"/>
            <a:chOff x="4971541" y="3735578"/>
            <a:chExt cx="4151629" cy="3112135"/>
          </a:xfrm>
        </p:grpSpPr>
        <p:sp>
          <p:nvSpPr>
            <p:cNvPr id="25" name="object 25" descr=""/>
            <p:cNvSpPr/>
            <p:nvPr/>
          </p:nvSpPr>
          <p:spPr>
            <a:xfrm>
              <a:off x="4984241" y="3748278"/>
              <a:ext cx="1045844" cy="182880"/>
            </a:xfrm>
            <a:custGeom>
              <a:avLst/>
              <a:gdLst/>
              <a:ahLst/>
              <a:cxnLst/>
              <a:rect l="l" t="t" r="r" b="b"/>
              <a:pathLst>
                <a:path w="1045845" h="182879">
                  <a:moveTo>
                    <a:pt x="91440" y="0"/>
                  </a:moveTo>
                  <a:lnTo>
                    <a:pt x="0" y="91440"/>
                  </a:lnTo>
                  <a:lnTo>
                    <a:pt x="91440" y="182880"/>
                  </a:lnTo>
                  <a:lnTo>
                    <a:pt x="91440" y="137160"/>
                  </a:lnTo>
                  <a:lnTo>
                    <a:pt x="1045463" y="137160"/>
                  </a:lnTo>
                  <a:lnTo>
                    <a:pt x="1045463" y="45720"/>
                  </a:lnTo>
                  <a:lnTo>
                    <a:pt x="91440" y="4572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84241" y="3748278"/>
              <a:ext cx="1045844" cy="182880"/>
            </a:xfrm>
            <a:custGeom>
              <a:avLst/>
              <a:gdLst/>
              <a:ahLst/>
              <a:cxnLst/>
              <a:rect l="l" t="t" r="r" b="b"/>
              <a:pathLst>
                <a:path w="1045845" h="182879">
                  <a:moveTo>
                    <a:pt x="0" y="91440"/>
                  </a:moveTo>
                  <a:lnTo>
                    <a:pt x="91440" y="0"/>
                  </a:lnTo>
                  <a:lnTo>
                    <a:pt x="91440" y="45720"/>
                  </a:lnTo>
                  <a:lnTo>
                    <a:pt x="1045463" y="45720"/>
                  </a:lnTo>
                  <a:lnTo>
                    <a:pt x="1045463" y="137160"/>
                  </a:lnTo>
                  <a:lnTo>
                    <a:pt x="91440" y="137160"/>
                  </a:lnTo>
                  <a:lnTo>
                    <a:pt x="91440" y="182880"/>
                  </a:lnTo>
                  <a:lnTo>
                    <a:pt x="0" y="91440"/>
                  </a:lnTo>
                  <a:close/>
                </a:path>
              </a:pathLst>
            </a:custGeom>
            <a:ln w="25400">
              <a:solidFill>
                <a:srgbClr val="1E1E6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79919" y="4747259"/>
              <a:ext cx="2142744" cy="2100070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220451" y="1179939"/>
            <a:ext cx="8552180" cy="866140"/>
          </a:xfrm>
          <a:custGeom>
            <a:avLst/>
            <a:gdLst/>
            <a:ahLst/>
            <a:cxnLst/>
            <a:rect l="l" t="t" r="r" b="b"/>
            <a:pathLst>
              <a:path w="8552180" h="866139">
                <a:moveTo>
                  <a:pt x="8910" y="14114"/>
                </a:moveTo>
                <a:lnTo>
                  <a:pt x="64555" y="7806"/>
                </a:lnTo>
                <a:lnTo>
                  <a:pt x="120943" y="3417"/>
                </a:lnTo>
                <a:lnTo>
                  <a:pt x="176905" y="887"/>
                </a:lnTo>
                <a:lnTo>
                  <a:pt x="231270" y="160"/>
                </a:lnTo>
                <a:lnTo>
                  <a:pt x="282868" y="1178"/>
                </a:lnTo>
                <a:lnTo>
                  <a:pt x="330531" y="3881"/>
                </a:lnTo>
                <a:lnTo>
                  <a:pt x="373087" y="8213"/>
                </a:lnTo>
                <a:lnTo>
                  <a:pt x="409367" y="14114"/>
                </a:lnTo>
                <a:lnTo>
                  <a:pt x="439041" y="18226"/>
                </a:lnTo>
                <a:lnTo>
                  <a:pt x="475107" y="20198"/>
                </a:lnTo>
                <a:lnTo>
                  <a:pt x="516742" y="20491"/>
                </a:lnTo>
                <a:lnTo>
                  <a:pt x="563127" y="19564"/>
                </a:lnTo>
                <a:lnTo>
                  <a:pt x="613440" y="17877"/>
                </a:lnTo>
                <a:lnTo>
                  <a:pt x="666859" y="15888"/>
                </a:lnTo>
                <a:lnTo>
                  <a:pt x="722564" y="14058"/>
                </a:lnTo>
                <a:lnTo>
                  <a:pt x="779733" y="12846"/>
                </a:lnTo>
                <a:lnTo>
                  <a:pt x="837545" y="12712"/>
                </a:lnTo>
                <a:lnTo>
                  <a:pt x="895180" y="14114"/>
                </a:lnTo>
                <a:lnTo>
                  <a:pt x="933486" y="15431"/>
                </a:lnTo>
                <a:lnTo>
                  <a:pt x="972208" y="16319"/>
                </a:lnTo>
                <a:lnTo>
                  <a:pt x="1011617" y="16833"/>
                </a:lnTo>
                <a:lnTo>
                  <a:pt x="1051985" y="17030"/>
                </a:lnTo>
                <a:lnTo>
                  <a:pt x="1093584" y="16965"/>
                </a:lnTo>
                <a:lnTo>
                  <a:pt x="1136686" y="16693"/>
                </a:lnTo>
                <a:lnTo>
                  <a:pt x="1181562" y="16270"/>
                </a:lnTo>
                <a:lnTo>
                  <a:pt x="1228484" y="15752"/>
                </a:lnTo>
                <a:lnTo>
                  <a:pt x="1277723" y="15193"/>
                </a:lnTo>
                <a:lnTo>
                  <a:pt x="1329553" y="14651"/>
                </a:lnTo>
                <a:lnTo>
                  <a:pt x="1384243" y="14179"/>
                </a:lnTo>
                <a:lnTo>
                  <a:pt x="1442066" y="13834"/>
                </a:lnTo>
                <a:lnTo>
                  <a:pt x="1503294" y="13671"/>
                </a:lnTo>
                <a:lnTo>
                  <a:pt x="1568198" y="13746"/>
                </a:lnTo>
                <a:lnTo>
                  <a:pt x="1637050" y="14114"/>
                </a:lnTo>
                <a:lnTo>
                  <a:pt x="1718780" y="14272"/>
                </a:lnTo>
                <a:lnTo>
                  <a:pt x="1788002" y="13576"/>
                </a:lnTo>
                <a:lnTo>
                  <a:pt x="1846606" y="12275"/>
                </a:lnTo>
                <a:lnTo>
                  <a:pt x="1896483" y="10615"/>
                </a:lnTo>
                <a:lnTo>
                  <a:pt x="1939523" y="8844"/>
                </a:lnTo>
                <a:lnTo>
                  <a:pt x="1977617" y="7209"/>
                </a:lnTo>
                <a:lnTo>
                  <a:pt x="2012654" y="5958"/>
                </a:lnTo>
                <a:lnTo>
                  <a:pt x="2046526" y="5337"/>
                </a:lnTo>
                <a:lnTo>
                  <a:pt x="2081123" y="5596"/>
                </a:lnTo>
                <a:lnTo>
                  <a:pt x="2118336" y="6980"/>
                </a:lnTo>
                <a:lnTo>
                  <a:pt x="2160054" y="9737"/>
                </a:lnTo>
                <a:lnTo>
                  <a:pt x="2208169" y="14114"/>
                </a:lnTo>
                <a:lnTo>
                  <a:pt x="2247250" y="17487"/>
                </a:lnTo>
                <a:lnTo>
                  <a:pt x="2286758" y="19787"/>
                </a:lnTo>
                <a:lnTo>
                  <a:pt x="2326961" y="21149"/>
                </a:lnTo>
                <a:lnTo>
                  <a:pt x="2368130" y="21705"/>
                </a:lnTo>
                <a:lnTo>
                  <a:pt x="2410532" y="21589"/>
                </a:lnTo>
                <a:lnTo>
                  <a:pt x="2454437" y="20935"/>
                </a:lnTo>
                <a:lnTo>
                  <a:pt x="2500113" y="19875"/>
                </a:lnTo>
                <a:lnTo>
                  <a:pt x="2547831" y="18544"/>
                </a:lnTo>
                <a:lnTo>
                  <a:pt x="2597858" y="17074"/>
                </a:lnTo>
                <a:lnTo>
                  <a:pt x="2650464" y="15599"/>
                </a:lnTo>
                <a:lnTo>
                  <a:pt x="2705918" y="14253"/>
                </a:lnTo>
                <a:lnTo>
                  <a:pt x="2764489" y="13168"/>
                </a:lnTo>
                <a:lnTo>
                  <a:pt x="2826445" y="12478"/>
                </a:lnTo>
                <a:lnTo>
                  <a:pt x="2892057" y="12317"/>
                </a:lnTo>
                <a:lnTo>
                  <a:pt x="2961592" y="12818"/>
                </a:lnTo>
                <a:lnTo>
                  <a:pt x="3035320" y="14114"/>
                </a:lnTo>
                <a:lnTo>
                  <a:pt x="3108412" y="15246"/>
                </a:lnTo>
                <a:lnTo>
                  <a:pt x="3176167" y="15297"/>
                </a:lnTo>
                <a:lnTo>
                  <a:pt x="3239116" y="14466"/>
                </a:lnTo>
                <a:lnTo>
                  <a:pt x="3297793" y="12954"/>
                </a:lnTo>
                <a:lnTo>
                  <a:pt x="3352731" y="10958"/>
                </a:lnTo>
                <a:lnTo>
                  <a:pt x="3404460" y="8679"/>
                </a:lnTo>
                <a:lnTo>
                  <a:pt x="3453514" y="6315"/>
                </a:lnTo>
                <a:lnTo>
                  <a:pt x="3500426" y="4066"/>
                </a:lnTo>
                <a:lnTo>
                  <a:pt x="3545727" y="2131"/>
                </a:lnTo>
                <a:lnTo>
                  <a:pt x="3589950" y="709"/>
                </a:lnTo>
                <a:lnTo>
                  <a:pt x="3633628" y="0"/>
                </a:lnTo>
                <a:lnTo>
                  <a:pt x="3677293" y="202"/>
                </a:lnTo>
                <a:lnTo>
                  <a:pt x="3721478" y="1516"/>
                </a:lnTo>
                <a:lnTo>
                  <a:pt x="3766714" y="4139"/>
                </a:lnTo>
                <a:lnTo>
                  <a:pt x="3813534" y="8272"/>
                </a:lnTo>
                <a:lnTo>
                  <a:pt x="3862471" y="14114"/>
                </a:lnTo>
                <a:lnTo>
                  <a:pt x="3911909" y="19916"/>
                </a:lnTo>
                <a:lnTo>
                  <a:pt x="3960057" y="23939"/>
                </a:lnTo>
                <a:lnTo>
                  <a:pt x="4007257" y="26398"/>
                </a:lnTo>
                <a:lnTo>
                  <a:pt x="4053848" y="27509"/>
                </a:lnTo>
                <a:lnTo>
                  <a:pt x="4100174" y="27488"/>
                </a:lnTo>
                <a:lnTo>
                  <a:pt x="4146574" y="26549"/>
                </a:lnTo>
                <a:lnTo>
                  <a:pt x="4193390" y="24909"/>
                </a:lnTo>
                <a:lnTo>
                  <a:pt x="4240963" y="22782"/>
                </a:lnTo>
                <a:lnTo>
                  <a:pt x="4289634" y="20385"/>
                </a:lnTo>
                <a:lnTo>
                  <a:pt x="4339746" y="17932"/>
                </a:lnTo>
                <a:lnTo>
                  <a:pt x="4391637" y="15639"/>
                </a:lnTo>
                <a:lnTo>
                  <a:pt x="4445651" y="13722"/>
                </a:lnTo>
                <a:lnTo>
                  <a:pt x="4502128" y="12395"/>
                </a:lnTo>
                <a:lnTo>
                  <a:pt x="4561409" y="11875"/>
                </a:lnTo>
                <a:lnTo>
                  <a:pt x="4623836" y="12376"/>
                </a:lnTo>
                <a:lnTo>
                  <a:pt x="4689749" y="14114"/>
                </a:lnTo>
                <a:lnTo>
                  <a:pt x="4768465" y="16474"/>
                </a:lnTo>
                <a:lnTo>
                  <a:pt x="4838563" y="17708"/>
                </a:lnTo>
                <a:lnTo>
                  <a:pt x="4901112" y="18016"/>
                </a:lnTo>
                <a:lnTo>
                  <a:pt x="4957177" y="17598"/>
                </a:lnTo>
                <a:lnTo>
                  <a:pt x="5007829" y="16653"/>
                </a:lnTo>
                <a:lnTo>
                  <a:pt x="5054133" y="15382"/>
                </a:lnTo>
                <a:lnTo>
                  <a:pt x="5097157" y="13983"/>
                </a:lnTo>
                <a:lnTo>
                  <a:pt x="5137969" y="12658"/>
                </a:lnTo>
                <a:lnTo>
                  <a:pt x="5177636" y="11605"/>
                </a:lnTo>
                <a:lnTo>
                  <a:pt x="5217227" y="11024"/>
                </a:lnTo>
                <a:lnTo>
                  <a:pt x="5257808" y="11116"/>
                </a:lnTo>
                <a:lnTo>
                  <a:pt x="5300447" y="12079"/>
                </a:lnTo>
                <a:lnTo>
                  <a:pt x="5346212" y="14114"/>
                </a:lnTo>
                <a:lnTo>
                  <a:pt x="5394116" y="16826"/>
                </a:lnTo>
                <a:lnTo>
                  <a:pt x="5442460" y="19593"/>
                </a:lnTo>
                <a:lnTo>
                  <a:pt x="5491242" y="22277"/>
                </a:lnTo>
                <a:lnTo>
                  <a:pt x="5540459" y="24740"/>
                </a:lnTo>
                <a:lnTo>
                  <a:pt x="5590110" y="26843"/>
                </a:lnTo>
                <a:lnTo>
                  <a:pt x="5640193" y="28449"/>
                </a:lnTo>
                <a:lnTo>
                  <a:pt x="5690704" y="29417"/>
                </a:lnTo>
                <a:lnTo>
                  <a:pt x="5741643" y="29611"/>
                </a:lnTo>
                <a:lnTo>
                  <a:pt x="5793008" y="28892"/>
                </a:lnTo>
                <a:lnTo>
                  <a:pt x="5844795" y="27121"/>
                </a:lnTo>
                <a:lnTo>
                  <a:pt x="5897003" y="24160"/>
                </a:lnTo>
                <a:lnTo>
                  <a:pt x="5949631" y="19871"/>
                </a:lnTo>
                <a:lnTo>
                  <a:pt x="6002675" y="14114"/>
                </a:lnTo>
                <a:lnTo>
                  <a:pt x="6056369" y="8752"/>
                </a:lnTo>
                <a:lnTo>
                  <a:pt x="6110728" y="5511"/>
                </a:lnTo>
                <a:lnTo>
                  <a:pt x="6165425" y="4058"/>
                </a:lnTo>
                <a:lnTo>
                  <a:pt x="6220134" y="4057"/>
                </a:lnTo>
                <a:lnTo>
                  <a:pt x="6274528" y="5173"/>
                </a:lnTo>
                <a:lnTo>
                  <a:pt x="6328281" y="7071"/>
                </a:lnTo>
                <a:lnTo>
                  <a:pt x="6381065" y="9417"/>
                </a:lnTo>
                <a:lnTo>
                  <a:pt x="6432554" y="11874"/>
                </a:lnTo>
                <a:lnTo>
                  <a:pt x="6482421" y="14108"/>
                </a:lnTo>
                <a:lnTo>
                  <a:pt x="6530340" y="15784"/>
                </a:lnTo>
                <a:lnTo>
                  <a:pt x="6575984" y="16568"/>
                </a:lnTo>
                <a:lnTo>
                  <a:pt x="6619025" y="16123"/>
                </a:lnTo>
                <a:lnTo>
                  <a:pt x="6659138" y="14114"/>
                </a:lnTo>
                <a:lnTo>
                  <a:pt x="6707320" y="11226"/>
                </a:lnTo>
                <a:lnTo>
                  <a:pt x="6759892" y="9328"/>
                </a:lnTo>
                <a:lnTo>
                  <a:pt x="6815642" y="8282"/>
                </a:lnTo>
                <a:lnTo>
                  <a:pt x="6873356" y="7951"/>
                </a:lnTo>
                <a:lnTo>
                  <a:pt x="6931820" y="8198"/>
                </a:lnTo>
                <a:lnTo>
                  <a:pt x="6989820" y="8885"/>
                </a:lnTo>
                <a:lnTo>
                  <a:pt x="7046142" y="9875"/>
                </a:lnTo>
                <a:lnTo>
                  <a:pt x="7099574" y="11030"/>
                </a:lnTo>
                <a:lnTo>
                  <a:pt x="7148900" y="12213"/>
                </a:lnTo>
                <a:lnTo>
                  <a:pt x="7192908" y="13287"/>
                </a:lnTo>
                <a:lnTo>
                  <a:pt x="7230384" y="14114"/>
                </a:lnTo>
                <a:lnTo>
                  <a:pt x="7262292" y="14799"/>
                </a:lnTo>
                <a:lnTo>
                  <a:pt x="7300315" y="15683"/>
                </a:lnTo>
                <a:lnTo>
                  <a:pt x="7343632" y="16679"/>
                </a:lnTo>
                <a:lnTo>
                  <a:pt x="7391418" y="17704"/>
                </a:lnTo>
                <a:lnTo>
                  <a:pt x="7442852" y="18672"/>
                </a:lnTo>
                <a:lnTo>
                  <a:pt x="7497109" y="19497"/>
                </a:lnTo>
                <a:lnTo>
                  <a:pt x="7553368" y="20094"/>
                </a:lnTo>
                <a:lnTo>
                  <a:pt x="7610804" y="20378"/>
                </a:lnTo>
                <a:lnTo>
                  <a:pt x="7668595" y="20264"/>
                </a:lnTo>
                <a:lnTo>
                  <a:pt x="7725918" y="19666"/>
                </a:lnTo>
                <a:lnTo>
                  <a:pt x="7781950" y="18498"/>
                </a:lnTo>
                <a:lnTo>
                  <a:pt x="7835867" y="16676"/>
                </a:lnTo>
                <a:lnTo>
                  <a:pt x="7886847" y="14114"/>
                </a:lnTo>
                <a:lnTo>
                  <a:pt x="7935673" y="11559"/>
                </a:lnTo>
                <a:lnTo>
                  <a:pt x="7983897" y="9754"/>
                </a:lnTo>
                <a:lnTo>
                  <a:pt x="8031757" y="8610"/>
                </a:lnTo>
                <a:lnTo>
                  <a:pt x="8079496" y="8040"/>
                </a:lnTo>
                <a:lnTo>
                  <a:pt x="8127353" y="7955"/>
                </a:lnTo>
                <a:lnTo>
                  <a:pt x="8175569" y="8266"/>
                </a:lnTo>
                <a:lnTo>
                  <a:pt x="8224383" y="8885"/>
                </a:lnTo>
                <a:lnTo>
                  <a:pt x="8274037" y="9724"/>
                </a:lnTo>
                <a:lnTo>
                  <a:pt x="8324771" y="10693"/>
                </a:lnTo>
                <a:lnTo>
                  <a:pt x="8376825" y="11706"/>
                </a:lnTo>
                <a:lnTo>
                  <a:pt x="8430439" y="12672"/>
                </a:lnTo>
                <a:lnTo>
                  <a:pt x="8485854" y="13505"/>
                </a:lnTo>
                <a:lnTo>
                  <a:pt x="8543310" y="14114"/>
                </a:lnTo>
                <a:lnTo>
                  <a:pt x="8538481" y="73677"/>
                </a:lnTo>
                <a:lnTo>
                  <a:pt x="8535970" y="125805"/>
                </a:lnTo>
                <a:lnTo>
                  <a:pt x="8535307" y="173257"/>
                </a:lnTo>
                <a:lnTo>
                  <a:pt x="8536024" y="218791"/>
                </a:lnTo>
                <a:lnTo>
                  <a:pt x="8537651" y="265164"/>
                </a:lnTo>
                <a:lnTo>
                  <a:pt x="8539720" y="315134"/>
                </a:lnTo>
                <a:lnTo>
                  <a:pt x="8541763" y="371459"/>
                </a:lnTo>
                <a:lnTo>
                  <a:pt x="8543310" y="436897"/>
                </a:lnTo>
                <a:lnTo>
                  <a:pt x="8544925" y="504678"/>
                </a:lnTo>
                <a:lnTo>
                  <a:pt x="8547132" y="566475"/>
                </a:lnTo>
                <a:lnTo>
                  <a:pt x="8549405" y="622851"/>
                </a:lnTo>
                <a:lnTo>
                  <a:pt x="8551216" y="674372"/>
                </a:lnTo>
                <a:lnTo>
                  <a:pt x="8552039" y="721599"/>
                </a:lnTo>
                <a:lnTo>
                  <a:pt x="8551347" y="765099"/>
                </a:lnTo>
                <a:lnTo>
                  <a:pt x="8548613" y="805435"/>
                </a:lnTo>
                <a:lnTo>
                  <a:pt x="8543310" y="843170"/>
                </a:lnTo>
                <a:lnTo>
                  <a:pt x="8500387" y="839826"/>
                </a:lnTo>
                <a:lnTo>
                  <a:pt x="8451578" y="837777"/>
                </a:lnTo>
                <a:lnTo>
                  <a:pt x="8398808" y="836853"/>
                </a:lnTo>
                <a:lnTo>
                  <a:pt x="8344000" y="836884"/>
                </a:lnTo>
                <a:lnTo>
                  <a:pt x="8289078" y="837701"/>
                </a:lnTo>
                <a:lnTo>
                  <a:pt x="8235968" y="839134"/>
                </a:lnTo>
                <a:lnTo>
                  <a:pt x="8186594" y="841014"/>
                </a:lnTo>
                <a:lnTo>
                  <a:pt x="8142879" y="843170"/>
                </a:lnTo>
                <a:lnTo>
                  <a:pt x="8100311" y="845546"/>
                </a:lnTo>
                <a:lnTo>
                  <a:pt x="8053719" y="847957"/>
                </a:lnTo>
                <a:lnTo>
                  <a:pt x="8004047" y="850046"/>
                </a:lnTo>
                <a:lnTo>
                  <a:pt x="7952236" y="851457"/>
                </a:lnTo>
                <a:lnTo>
                  <a:pt x="7899229" y="851832"/>
                </a:lnTo>
                <a:lnTo>
                  <a:pt x="7845967" y="850814"/>
                </a:lnTo>
                <a:lnTo>
                  <a:pt x="7793393" y="848046"/>
                </a:lnTo>
                <a:lnTo>
                  <a:pt x="7742448" y="843170"/>
                </a:lnTo>
                <a:lnTo>
                  <a:pt x="7691941" y="838524"/>
                </a:lnTo>
                <a:lnTo>
                  <a:pt x="7640499" y="836312"/>
                </a:lnTo>
                <a:lnTo>
                  <a:pt x="7588652" y="835982"/>
                </a:lnTo>
                <a:lnTo>
                  <a:pt x="7536930" y="836979"/>
                </a:lnTo>
                <a:lnTo>
                  <a:pt x="7485863" y="838750"/>
                </a:lnTo>
                <a:lnTo>
                  <a:pt x="7435981" y="840742"/>
                </a:lnTo>
                <a:lnTo>
                  <a:pt x="7387814" y="842400"/>
                </a:lnTo>
                <a:lnTo>
                  <a:pt x="7341890" y="843170"/>
                </a:lnTo>
                <a:lnTo>
                  <a:pt x="7315248" y="843583"/>
                </a:lnTo>
                <a:lnTo>
                  <a:pt x="7283246" y="844571"/>
                </a:lnTo>
                <a:lnTo>
                  <a:pt x="7246369" y="845987"/>
                </a:lnTo>
                <a:lnTo>
                  <a:pt x="7205101" y="847686"/>
                </a:lnTo>
                <a:lnTo>
                  <a:pt x="7159927" y="849520"/>
                </a:lnTo>
                <a:lnTo>
                  <a:pt x="7111333" y="851345"/>
                </a:lnTo>
                <a:lnTo>
                  <a:pt x="7059804" y="853013"/>
                </a:lnTo>
                <a:lnTo>
                  <a:pt x="7005824" y="854379"/>
                </a:lnTo>
                <a:lnTo>
                  <a:pt x="6949878" y="855295"/>
                </a:lnTo>
                <a:lnTo>
                  <a:pt x="6892451" y="855616"/>
                </a:lnTo>
                <a:lnTo>
                  <a:pt x="6834029" y="855196"/>
                </a:lnTo>
                <a:lnTo>
                  <a:pt x="6775096" y="853887"/>
                </a:lnTo>
                <a:lnTo>
                  <a:pt x="6716138" y="851544"/>
                </a:lnTo>
                <a:lnTo>
                  <a:pt x="6657638" y="848021"/>
                </a:lnTo>
                <a:lnTo>
                  <a:pt x="6600083" y="843170"/>
                </a:lnTo>
                <a:lnTo>
                  <a:pt x="6520319" y="836381"/>
                </a:lnTo>
                <a:lnTo>
                  <a:pt x="6450929" y="832381"/>
                </a:lnTo>
                <a:lnTo>
                  <a:pt x="6390623" y="830689"/>
                </a:lnTo>
                <a:lnTo>
                  <a:pt x="6338108" y="830826"/>
                </a:lnTo>
                <a:lnTo>
                  <a:pt x="6292092" y="832312"/>
                </a:lnTo>
                <a:lnTo>
                  <a:pt x="6251285" y="834667"/>
                </a:lnTo>
                <a:lnTo>
                  <a:pt x="6214395" y="837410"/>
                </a:lnTo>
                <a:lnTo>
                  <a:pt x="6180130" y="840061"/>
                </a:lnTo>
                <a:lnTo>
                  <a:pt x="6147198" y="842142"/>
                </a:lnTo>
                <a:lnTo>
                  <a:pt x="6114308" y="843170"/>
                </a:lnTo>
                <a:lnTo>
                  <a:pt x="6088356" y="843671"/>
                </a:lnTo>
                <a:lnTo>
                  <a:pt x="6055450" y="844635"/>
                </a:lnTo>
                <a:lnTo>
                  <a:pt x="6016422" y="845938"/>
                </a:lnTo>
                <a:lnTo>
                  <a:pt x="5972100" y="847457"/>
                </a:lnTo>
                <a:lnTo>
                  <a:pt x="5923314" y="849069"/>
                </a:lnTo>
                <a:lnTo>
                  <a:pt x="5870895" y="850650"/>
                </a:lnTo>
                <a:lnTo>
                  <a:pt x="5815671" y="852078"/>
                </a:lnTo>
                <a:lnTo>
                  <a:pt x="5758473" y="853228"/>
                </a:lnTo>
                <a:lnTo>
                  <a:pt x="5700131" y="853979"/>
                </a:lnTo>
                <a:lnTo>
                  <a:pt x="5641473" y="854205"/>
                </a:lnTo>
                <a:lnTo>
                  <a:pt x="5583330" y="853785"/>
                </a:lnTo>
                <a:lnTo>
                  <a:pt x="5526532" y="852595"/>
                </a:lnTo>
                <a:lnTo>
                  <a:pt x="5471908" y="850511"/>
                </a:lnTo>
                <a:lnTo>
                  <a:pt x="5420288" y="847411"/>
                </a:lnTo>
                <a:lnTo>
                  <a:pt x="5372501" y="843170"/>
                </a:lnTo>
                <a:lnTo>
                  <a:pt x="5294459" y="835784"/>
                </a:lnTo>
                <a:lnTo>
                  <a:pt x="5229654" y="831490"/>
                </a:lnTo>
                <a:lnTo>
                  <a:pt x="5175463" y="829798"/>
                </a:lnTo>
                <a:lnTo>
                  <a:pt x="5129264" y="830216"/>
                </a:lnTo>
                <a:lnTo>
                  <a:pt x="5088435" y="832254"/>
                </a:lnTo>
                <a:lnTo>
                  <a:pt x="5050354" y="835419"/>
                </a:lnTo>
                <a:lnTo>
                  <a:pt x="5012397" y="839222"/>
                </a:lnTo>
                <a:lnTo>
                  <a:pt x="4971943" y="843170"/>
                </a:lnTo>
                <a:lnTo>
                  <a:pt x="4919035" y="846562"/>
                </a:lnTo>
                <a:lnTo>
                  <a:pt x="4846951" y="849010"/>
                </a:lnTo>
                <a:lnTo>
                  <a:pt x="4804461" y="849877"/>
                </a:lnTo>
                <a:lnTo>
                  <a:pt x="4758068" y="850504"/>
                </a:lnTo>
                <a:lnTo>
                  <a:pt x="4708069" y="850888"/>
                </a:lnTo>
                <a:lnTo>
                  <a:pt x="4654761" y="851029"/>
                </a:lnTo>
                <a:lnTo>
                  <a:pt x="4598440" y="850923"/>
                </a:lnTo>
                <a:lnTo>
                  <a:pt x="4539404" y="850571"/>
                </a:lnTo>
                <a:lnTo>
                  <a:pt x="4477949" y="849970"/>
                </a:lnTo>
                <a:lnTo>
                  <a:pt x="4414373" y="849118"/>
                </a:lnTo>
                <a:lnTo>
                  <a:pt x="4348973" y="848013"/>
                </a:lnTo>
                <a:lnTo>
                  <a:pt x="4282044" y="846655"/>
                </a:lnTo>
                <a:lnTo>
                  <a:pt x="4213885" y="845042"/>
                </a:lnTo>
                <a:lnTo>
                  <a:pt x="4144792" y="843170"/>
                </a:lnTo>
                <a:lnTo>
                  <a:pt x="4051956" y="840918"/>
                </a:lnTo>
                <a:lnTo>
                  <a:pt x="3973964" y="839821"/>
                </a:lnTo>
                <a:lnTo>
                  <a:pt x="3908598" y="839646"/>
                </a:lnTo>
                <a:lnTo>
                  <a:pt x="3853636" y="840157"/>
                </a:lnTo>
                <a:lnTo>
                  <a:pt x="3806857" y="841118"/>
                </a:lnTo>
                <a:lnTo>
                  <a:pt x="3766041" y="842295"/>
                </a:lnTo>
                <a:lnTo>
                  <a:pt x="3728967" y="843451"/>
                </a:lnTo>
                <a:lnTo>
                  <a:pt x="3693413" y="844352"/>
                </a:lnTo>
                <a:lnTo>
                  <a:pt x="3657161" y="844763"/>
                </a:lnTo>
                <a:lnTo>
                  <a:pt x="3617987" y="844447"/>
                </a:lnTo>
                <a:lnTo>
                  <a:pt x="3573673" y="843170"/>
                </a:lnTo>
                <a:lnTo>
                  <a:pt x="3525203" y="841796"/>
                </a:lnTo>
                <a:lnTo>
                  <a:pt x="3475223" y="841228"/>
                </a:lnTo>
                <a:lnTo>
                  <a:pt x="3424007" y="841288"/>
                </a:lnTo>
                <a:lnTo>
                  <a:pt x="3371828" y="841800"/>
                </a:lnTo>
                <a:lnTo>
                  <a:pt x="3318960" y="842587"/>
                </a:lnTo>
                <a:lnTo>
                  <a:pt x="3265675" y="843471"/>
                </a:lnTo>
                <a:lnTo>
                  <a:pt x="3212246" y="844277"/>
                </a:lnTo>
                <a:lnTo>
                  <a:pt x="3158946" y="844826"/>
                </a:lnTo>
                <a:lnTo>
                  <a:pt x="3106049" y="844943"/>
                </a:lnTo>
                <a:lnTo>
                  <a:pt x="3053827" y="844450"/>
                </a:lnTo>
                <a:lnTo>
                  <a:pt x="3002554" y="843170"/>
                </a:lnTo>
                <a:lnTo>
                  <a:pt x="2963065" y="841939"/>
                </a:lnTo>
                <a:lnTo>
                  <a:pt x="2919393" y="840799"/>
                </a:lnTo>
                <a:lnTo>
                  <a:pt x="2872175" y="839769"/>
                </a:lnTo>
                <a:lnTo>
                  <a:pt x="2822047" y="838869"/>
                </a:lnTo>
                <a:lnTo>
                  <a:pt x="2769646" y="838119"/>
                </a:lnTo>
                <a:lnTo>
                  <a:pt x="2715607" y="837538"/>
                </a:lnTo>
                <a:lnTo>
                  <a:pt x="2660569" y="837146"/>
                </a:lnTo>
                <a:lnTo>
                  <a:pt x="2605166" y="836962"/>
                </a:lnTo>
                <a:lnTo>
                  <a:pt x="2550036" y="837007"/>
                </a:lnTo>
                <a:lnTo>
                  <a:pt x="2495815" y="837300"/>
                </a:lnTo>
                <a:lnTo>
                  <a:pt x="2443139" y="837861"/>
                </a:lnTo>
                <a:lnTo>
                  <a:pt x="2392645" y="838708"/>
                </a:lnTo>
                <a:lnTo>
                  <a:pt x="2344970" y="839863"/>
                </a:lnTo>
                <a:lnTo>
                  <a:pt x="2300749" y="841343"/>
                </a:lnTo>
                <a:lnTo>
                  <a:pt x="2260620" y="843170"/>
                </a:lnTo>
                <a:lnTo>
                  <a:pt x="2221069" y="844986"/>
                </a:lnTo>
                <a:lnTo>
                  <a:pt x="2178375" y="846437"/>
                </a:lnTo>
                <a:lnTo>
                  <a:pt x="2132936" y="847547"/>
                </a:lnTo>
                <a:lnTo>
                  <a:pt x="2085152" y="848341"/>
                </a:lnTo>
                <a:lnTo>
                  <a:pt x="2035421" y="848843"/>
                </a:lnTo>
                <a:lnTo>
                  <a:pt x="1984142" y="849077"/>
                </a:lnTo>
                <a:lnTo>
                  <a:pt x="1931715" y="849069"/>
                </a:lnTo>
                <a:lnTo>
                  <a:pt x="1878537" y="848841"/>
                </a:lnTo>
                <a:lnTo>
                  <a:pt x="1825009" y="848419"/>
                </a:lnTo>
                <a:lnTo>
                  <a:pt x="1771529" y="847827"/>
                </a:lnTo>
                <a:lnTo>
                  <a:pt x="1718496" y="847090"/>
                </a:lnTo>
                <a:lnTo>
                  <a:pt x="1666309" y="846231"/>
                </a:lnTo>
                <a:lnTo>
                  <a:pt x="1615367" y="845275"/>
                </a:lnTo>
                <a:lnTo>
                  <a:pt x="1566069" y="844247"/>
                </a:lnTo>
                <a:lnTo>
                  <a:pt x="1518813" y="843170"/>
                </a:lnTo>
                <a:lnTo>
                  <a:pt x="1441199" y="841368"/>
                </a:lnTo>
                <a:lnTo>
                  <a:pt x="1378790" y="840063"/>
                </a:lnTo>
                <a:lnTo>
                  <a:pt x="1327921" y="839264"/>
                </a:lnTo>
                <a:lnTo>
                  <a:pt x="1284927" y="838979"/>
                </a:lnTo>
                <a:lnTo>
                  <a:pt x="1246141" y="839219"/>
                </a:lnTo>
                <a:lnTo>
                  <a:pt x="1207899" y="839991"/>
                </a:lnTo>
                <a:lnTo>
                  <a:pt x="1166535" y="841306"/>
                </a:lnTo>
                <a:lnTo>
                  <a:pt x="1118382" y="843170"/>
                </a:lnTo>
                <a:lnTo>
                  <a:pt x="1072431" y="845541"/>
                </a:lnTo>
                <a:lnTo>
                  <a:pt x="1012106" y="849153"/>
                </a:lnTo>
                <a:lnTo>
                  <a:pt x="976906" y="851245"/>
                </a:lnTo>
                <a:lnTo>
                  <a:pt x="938537" y="853434"/>
                </a:lnTo>
                <a:lnTo>
                  <a:pt x="897140" y="855648"/>
                </a:lnTo>
                <a:lnTo>
                  <a:pt x="852856" y="857814"/>
                </a:lnTo>
                <a:lnTo>
                  <a:pt x="805827" y="859862"/>
                </a:lnTo>
                <a:lnTo>
                  <a:pt x="756193" y="861720"/>
                </a:lnTo>
                <a:lnTo>
                  <a:pt x="704097" y="863316"/>
                </a:lnTo>
                <a:lnTo>
                  <a:pt x="649679" y="864579"/>
                </a:lnTo>
                <a:lnTo>
                  <a:pt x="593081" y="865438"/>
                </a:lnTo>
                <a:lnTo>
                  <a:pt x="534444" y="865821"/>
                </a:lnTo>
                <a:lnTo>
                  <a:pt x="473910" y="865656"/>
                </a:lnTo>
                <a:lnTo>
                  <a:pt x="411619" y="864873"/>
                </a:lnTo>
                <a:lnTo>
                  <a:pt x="347714" y="863399"/>
                </a:lnTo>
                <a:lnTo>
                  <a:pt x="282335" y="861163"/>
                </a:lnTo>
                <a:lnTo>
                  <a:pt x="215624" y="858094"/>
                </a:lnTo>
                <a:lnTo>
                  <a:pt x="147722" y="854120"/>
                </a:lnTo>
                <a:lnTo>
                  <a:pt x="78770" y="849169"/>
                </a:lnTo>
                <a:lnTo>
                  <a:pt x="8910" y="843170"/>
                </a:lnTo>
                <a:lnTo>
                  <a:pt x="5301" y="787458"/>
                </a:lnTo>
                <a:lnTo>
                  <a:pt x="2558" y="737252"/>
                </a:lnTo>
                <a:lnTo>
                  <a:pt x="763" y="690357"/>
                </a:lnTo>
                <a:lnTo>
                  <a:pt x="0" y="644574"/>
                </a:lnTo>
                <a:lnTo>
                  <a:pt x="350" y="597708"/>
                </a:lnTo>
                <a:lnTo>
                  <a:pt x="1897" y="547562"/>
                </a:lnTo>
                <a:lnTo>
                  <a:pt x="4723" y="491939"/>
                </a:lnTo>
                <a:lnTo>
                  <a:pt x="8910" y="428642"/>
                </a:lnTo>
                <a:lnTo>
                  <a:pt x="12413" y="367070"/>
                </a:lnTo>
                <a:lnTo>
                  <a:pt x="13575" y="315634"/>
                </a:lnTo>
                <a:lnTo>
                  <a:pt x="13067" y="270661"/>
                </a:lnTo>
                <a:lnTo>
                  <a:pt x="11558" y="228475"/>
                </a:lnTo>
                <a:lnTo>
                  <a:pt x="9718" y="185401"/>
                </a:lnTo>
                <a:lnTo>
                  <a:pt x="8217" y="137767"/>
                </a:lnTo>
                <a:lnTo>
                  <a:pt x="7725" y="81896"/>
                </a:lnTo>
                <a:lnTo>
                  <a:pt x="8910" y="14114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07340" y="1153160"/>
            <a:ext cx="7693659" cy="79375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100">
                <a:latin typeface="Times New Roman"/>
                <a:cs typeface="Times New Roman"/>
              </a:rPr>
              <a:t>Estimate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performance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of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algorithm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through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dirty="0" u="sng" sz="21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1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operations</a:t>
            </a:r>
            <a:r>
              <a:rPr dirty="0" sz="21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required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process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input</a:t>
            </a:r>
            <a:r>
              <a:rPr dirty="0" u="sng" sz="21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1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certain</a:t>
            </a:r>
            <a:r>
              <a:rPr dirty="0" u="sng" sz="21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size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770501" y="6704177"/>
            <a:ext cx="283273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Times New Roman"/>
                <a:cs typeface="Times New Roman"/>
              </a:rPr>
              <a:t>https://</a:t>
            </a:r>
            <a:r>
              <a:rPr dirty="0" sz="800" spc="-10">
                <a:latin typeface="Times New Roman"/>
                <a:cs typeface="Times New Roman"/>
                <a:hlinkClick r:id="rId3"/>
              </a:rPr>
              <a:t>www.ft.com/content/d24fce5e-58fc-11e6-9f70-badea1b336d4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49682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10">
                <a:latin typeface="Times New Roman"/>
                <a:cs typeface="Times New Roman"/>
              </a:rPr>
              <a:t>4</a:t>
            </a:r>
            <a:r>
              <a:rPr dirty="0" sz="1800" spc="-1810">
                <a:latin typeface="Times New Roman"/>
                <a:cs typeface="Times New Roman"/>
              </a:rPr>
              <a:t>0</a:t>
            </a:r>
            <a:r>
              <a:rPr dirty="0" sz="1800" spc="-10">
                <a:latin typeface="Times New Roman"/>
                <a:cs typeface="Times New Roman"/>
              </a:rPr>
              <a:t>CENG</a:t>
            </a:r>
            <a:r>
              <a:rPr dirty="0" sz="1800">
                <a:latin typeface="Times New Roman"/>
                <a:cs typeface="Times New Roman"/>
              </a:rPr>
              <a:t> 213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95">
                <a:latin typeface="Times New Roman"/>
                <a:cs typeface="Times New Roman"/>
              </a:rPr>
              <a:t>Structures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11473" y="48513"/>
            <a:ext cx="23221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81940" y="1011681"/>
            <a:ext cx="80244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80365" algn="l"/>
                <a:tab pos="381000" algn="l"/>
                <a:tab pos="1054735" algn="l"/>
              </a:tabLst>
            </a:pPr>
            <a:r>
              <a:rPr dirty="0" sz="2800" spc="-25">
                <a:latin typeface="Times New Roman"/>
                <a:cs typeface="Times New Roman"/>
              </a:rPr>
              <a:t>For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baseline="25525" sz="2775" i="1">
                <a:latin typeface="Times New Roman"/>
                <a:cs typeface="Times New Roman"/>
              </a:rPr>
              <a:t>2</a:t>
            </a:r>
            <a:r>
              <a:rPr dirty="0" sz="2800" i="1">
                <a:latin typeface="Times New Roman"/>
                <a:cs typeface="Times New Roman"/>
              </a:rPr>
              <a:t>–3n+10</a:t>
            </a:r>
            <a:r>
              <a:rPr dirty="0" sz="2800" spc="-7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constants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baseline="-21021" sz="2775">
                <a:latin typeface="Times New Roman"/>
                <a:cs typeface="Times New Roman"/>
              </a:rPr>
              <a:t>0</a:t>
            </a:r>
            <a:r>
              <a:rPr dirty="0" baseline="-21021" sz="2775" spc="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exist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4840" y="1441221"/>
            <a:ext cx="3152775" cy="156019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697865">
              <a:lnSpc>
                <a:spcPct val="100000"/>
              </a:lnSpc>
              <a:spcBef>
                <a:spcPts val="760"/>
              </a:spcBef>
              <a:tabLst>
                <a:tab pos="1686560" algn="l"/>
              </a:tabLst>
            </a:pPr>
            <a:r>
              <a:rPr dirty="0" sz="2800" i="1">
                <a:latin typeface="Times New Roman"/>
                <a:cs typeface="Times New Roman"/>
              </a:rPr>
              <a:t>cn</a:t>
            </a:r>
            <a:r>
              <a:rPr dirty="0" baseline="25525" sz="2775" i="1">
                <a:latin typeface="Times New Roman"/>
                <a:cs typeface="Times New Roman"/>
              </a:rPr>
              <a:t>2</a:t>
            </a:r>
            <a:r>
              <a:rPr dirty="0" baseline="25525" sz="2775" spc="644" i="1">
                <a:latin typeface="Times New Roman"/>
                <a:cs typeface="Times New Roman"/>
              </a:rPr>
              <a:t> </a:t>
            </a:r>
            <a:r>
              <a:rPr dirty="0" sz="2800" spc="-60" i="1">
                <a:latin typeface="Times New Roman"/>
                <a:cs typeface="Times New Roman"/>
              </a:rPr>
              <a:t>&gt;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-10" i="1">
                <a:latin typeface="Times New Roman"/>
                <a:cs typeface="Times New Roman"/>
              </a:rPr>
              <a:t>n</a:t>
            </a:r>
            <a:r>
              <a:rPr dirty="0" baseline="25525" sz="2775" spc="-15" i="1">
                <a:latin typeface="Times New Roman"/>
                <a:cs typeface="Times New Roman"/>
              </a:rPr>
              <a:t>2</a:t>
            </a:r>
            <a:r>
              <a:rPr dirty="0" sz="2800" spc="-10" i="1">
                <a:latin typeface="Times New Roman"/>
                <a:cs typeface="Times New Roman"/>
              </a:rPr>
              <a:t>–3n+10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2800" b="1">
                <a:latin typeface="Times New Roman"/>
                <a:cs typeface="Times New Roman"/>
              </a:rPr>
              <a:t>c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3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baseline="-21021" sz="2775" b="1">
                <a:latin typeface="Times New Roman"/>
                <a:cs typeface="Times New Roman"/>
              </a:rPr>
              <a:t>0</a:t>
            </a:r>
            <a:r>
              <a:rPr dirty="0" baseline="-21021" sz="2775" spc="33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685"/>
              </a:spcBef>
              <a:tabLst>
                <a:tab pos="1618615" algn="l"/>
              </a:tabLst>
            </a:pPr>
            <a:r>
              <a:rPr dirty="0" sz="2800" i="1">
                <a:latin typeface="Times New Roman"/>
                <a:cs typeface="Times New Roman"/>
              </a:rPr>
              <a:t>3n</a:t>
            </a:r>
            <a:r>
              <a:rPr dirty="0" baseline="25525" sz="2775" i="1">
                <a:latin typeface="Times New Roman"/>
                <a:cs typeface="Times New Roman"/>
              </a:rPr>
              <a:t>2</a:t>
            </a:r>
            <a:r>
              <a:rPr dirty="0" baseline="25525" sz="2775" spc="652" i="1">
                <a:latin typeface="Times New Roman"/>
                <a:cs typeface="Times New Roman"/>
              </a:rPr>
              <a:t> </a:t>
            </a:r>
            <a:r>
              <a:rPr dirty="0" sz="2800" spc="-60" i="1">
                <a:latin typeface="Times New Roman"/>
                <a:cs typeface="Times New Roman"/>
              </a:rPr>
              <a:t>&gt;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-10" i="1">
                <a:latin typeface="Times New Roman"/>
                <a:cs typeface="Times New Roman"/>
              </a:rPr>
              <a:t>n</a:t>
            </a:r>
            <a:r>
              <a:rPr dirty="0" baseline="25525" sz="2775" spc="-15" i="1">
                <a:latin typeface="Times New Roman"/>
                <a:cs typeface="Times New Roman"/>
              </a:rPr>
              <a:t>2</a:t>
            </a:r>
            <a:r>
              <a:rPr dirty="0" sz="2800" spc="-10" i="1">
                <a:latin typeface="Times New Roman"/>
                <a:cs typeface="Times New Roman"/>
              </a:rPr>
              <a:t>–3n+10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40175" y="1506446"/>
            <a:ext cx="204914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-35" i="1">
                <a:latin typeface="Times New Roman"/>
                <a:cs typeface="Times New Roman"/>
              </a:rPr>
              <a:t> </a:t>
            </a:r>
            <a:r>
              <a:rPr dirty="0" sz="2950" i="1">
                <a:latin typeface="Symbol"/>
                <a:cs typeface="Symbol"/>
              </a:rPr>
              <a:t></a:t>
            </a:r>
            <a:r>
              <a:rPr dirty="0" sz="2950" spc="-7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baseline="-21021" sz="2775" i="1">
                <a:latin typeface="Times New Roman"/>
                <a:cs typeface="Times New Roman"/>
              </a:rPr>
              <a:t>0</a:t>
            </a:r>
            <a:r>
              <a:rPr dirty="0" baseline="-21021" sz="2775" spc="292" i="1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5575" y="2530253"/>
            <a:ext cx="1879600" cy="474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-35" i="1">
                <a:latin typeface="Times New Roman"/>
                <a:cs typeface="Times New Roman"/>
              </a:rPr>
              <a:t> </a:t>
            </a:r>
            <a:r>
              <a:rPr dirty="0" sz="2950" i="1">
                <a:latin typeface="Symbol"/>
                <a:cs typeface="Symbol"/>
              </a:rPr>
              <a:t></a:t>
            </a:r>
            <a:r>
              <a:rPr dirty="0" sz="2950" spc="-8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2</a:t>
            </a:r>
            <a:r>
              <a:rPr dirty="0" sz="2800" spc="-40" i="1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4840" y="3060573"/>
            <a:ext cx="7298690" cy="88391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8100" marR="30480">
              <a:lnSpc>
                <a:spcPts val="3370"/>
              </a:lnSpc>
              <a:spcBef>
                <a:spcPts val="200"/>
              </a:spcBef>
              <a:tabLst>
                <a:tab pos="3604260" algn="l"/>
              </a:tabLst>
            </a:pPr>
            <a:r>
              <a:rPr dirty="0" sz="2800">
                <a:latin typeface="Times New Roman"/>
                <a:cs typeface="Times New Roman"/>
              </a:rPr>
              <a:t>Thus,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algorithm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more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kn</a:t>
            </a:r>
            <a:r>
              <a:rPr dirty="0" baseline="25525" sz="2775" i="1">
                <a:latin typeface="Times New Roman"/>
                <a:cs typeface="Times New Roman"/>
              </a:rPr>
              <a:t>2</a:t>
            </a:r>
            <a:r>
              <a:rPr dirty="0" baseline="25525" sz="2775" spc="-75" i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time </a:t>
            </a:r>
            <a:r>
              <a:rPr dirty="0" sz="2800">
                <a:latin typeface="Times New Roman"/>
                <a:cs typeface="Times New Roman"/>
              </a:rPr>
              <a:t>units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950" i="1">
                <a:latin typeface="Symbol"/>
                <a:cs typeface="Symbol"/>
              </a:rPr>
              <a:t></a:t>
            </a:r>
            <a:r>
              <a:rPr dirty="0" sz="2950" spc="-7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baseline="-21021" sz="2775" i="1">
                <a:latin typeface="Times New Roman"/>
                <a:cs typeface="Times New Roman"/>
              </a:rPr>
              <a:t>0</a:t>
            </a:r>
            <a:r>
              <a:rPr dirty="0" baseline="-21021" sz="2775" spc="30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Times New Roman"/>
                <a:cs typeface="Times New Roman"/>
              </a:rPr>
              <a:t>O(n</a:t>
            </a:r>
            <a:r>
              <a:rPr dirty="0" baseline="25525" sz="2775" spc="-15" b="1">
                <a:latin typeface="Times New Roman"/>
                <a:cs typeface="Times New Roman"/>
              </a:rPr>
              <a:t>2</a:t>
            </a:r>
            <a:r>
              <a:rPr dirty="0" sz="2800" spc="-10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537" y="4324544"/>
            <a:ext cx="3774107" cy="2274659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40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41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98345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Big</a:t>
            </a:r>
            <a:r>
              <a:rPr dirty="0" spc="-65"/>
              <a:t> </a:t>
            </a:r>
            <a:r>
              <a:rPr dirty="0"/>
              <a:t>Oh</a:t>
            </a:r>
            <a:r>
              <a:rPr dirty="0" spc="-60"/>
              <a:t> </a:t>
            </a:r>
            <a:r>
              <a:rPr dirty="0" spc="-10"/>
              <a:t>Example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40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04164" y="1068197"/>
            <a:ext cx="76479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3180" indent="-342900">
              <a:lnSpc>
                <a:spcPct val="150100"/>
              </a:lnSpc>
              <a:spcBef>
                <a:spcPts val="100"/>
              </a:spcBef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There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unique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dirty="0" baseline="-20833" sz="240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dirty="0" baseline="-20833" sz="2400" spc="165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Comic Sans MS"/>
                <a:cs typeface="Comic Sans MS"/>
              </a:rPr>
              <a:t>c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proving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asymptotic</a:t>
            </a: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bounds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9564" y="2422016"/>
            <a:ext cx="1614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81225" y="2389885"/>
            <a:ext cx="2279015" cy="42545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2400">
                <a:latin typeface="Comic Sans MS"/>
                <a:cs typeface="Comic Sans MS"/>
              </a:rPr>
              <a:t>100n</a:t>
            </a:r>
            <a:r>
              <a:rPr dirty="0" sz="2400" spc="-1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+</a:t>
            </a:r>
            <a:r>
              <a:rPr dirty="0" sz="2400" spc="-25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5</a:t>
            </a:r>
            <a:r>
              <a:rPr dirty="0" sz="2400" spc="-20">
                <a:latin typeface="Comic Sans MS"/>
                <a:cs typeface="Comic Sans MS"/>
              </a:rPr>
              <a:t> </a:t>
            </a:r>
            <a:r>
              <a:rPr dirty="0" sz="2400">
                <a:latin typeface="Comic Sans MS"/>
                <a:cs typeface="Comic Sans MS"/>
              </a:rPr>
              <a:t>=</a:t>
            </a:r>
            <a:r>
              <a:rPr dirty="0" sz="2400" spc="-15">
                <a:latin typeface="Comic Sans MS"/>
                <a:cs typeface="Comic Sans MS"/>
              </a:rPr>
              <a:t> </a:t>
            </a:r>
            <a:r>
              <a:rPr dirty="0" sz="2400" spc="-20">
                <a:latin typeface="Comic Sans MS"/>
                <a:cs typeface="Comic Sans MS"/>
              </a:rPr>
              <a:t>O(n</a:t>
            </a:r>
            <a:r>
              <a:rPr dirty="0" baseline="24305" sz="2400" spc="-30">
                <a:latin typeface="Comic Sans MS"/>
                <a:cs typeface="Comic Sans MS"/>
              </a:rPr>
              <a:t>2</a:t>
            </a:r>
            <a:r>
              <a:rPr dirty="0" sz="2400" spc="-20"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1669" y="3013710"/>
            <a:ext cx="7416165" cy="33350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170555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dirty="0" sz="2000" spc="-50">
                <a:latin typeface="Comic Sans MS"/>
                <a:cs typeface="Comic Sans MS"/>
              </a:rPr>
              <a:t>–</a:t>
            </a:r>
            <a:r>
              <a:rPr dirty="0" sz="2000">
                <a:latin typeface="Comic Sans MS"/>
                <a:cs typeface="Comic Sans MS"/>
              </a:rPr>
              <a:t>	100n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+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5 ≤</a:t>
            </a:r>
            <a:r>
              <a:rPr dirty="0" sz="2000" spc="-1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100n +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n =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101n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≤</a:t>
            </a:r>
            <a:r>
              <a:rPr dirty="0" sz="2000" spc="-10">
                <a:latin typeface="Comic Sans MS"/>
                <a:cs typeface="Comic Sans MS"/>
              </a:rPr>
              <a:t> 101n</a:t>
            </a:r>
            <a:r>
              <a:rPr dirty="0" baseline="25641" sz="1950" spc="-15">
                <a:latin typeface="Comic Sans MS"/>
                <a:cs typeface="Comic Sans MS"/>
              </a:rPr>
              <a:t>2</a:t>
            </a:r>
            <a:endParaRPr baseline="25641" sz="1950">
              <a:latin typeface="Comic Sans MS"/>
              <a:cs typeface="Comic Sans MS"/>
            </a:endParaRPr>
          </a:p>
          <a:p>
            <a:pPr marL="23241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 </a:t>
            </a:r>
            <a:r>
              <a:rPr dirty="0" sz="2000">
                <a:latin typeface="Comic Sans MS"/>
                <a:cs typeface="Comic Sans MS"/>
              </a:rPr>
              <a:t>n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≥ </a:t>
            </a:r>
            <a:r>
              <a:rPr dirty="0" sz="2000" spc="-50"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  <a:p>
            <a:pPr algn="ctr" marR="308864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n</a:t>
            </a:r>
            <a:r>
              <a:rPr dirty="0" baseline="-21367" sz="1950">
                <a:solidFill>
                  <a:srgbClr val="DD0011"/>
                </a:solidFill>
                <a:latin typeface="Comic Sans MS"/>
                <a:cs typeface="Comic Sans MS"/>
              </a:rPr>
              <a:t>0</a:t>
            </a:r>
            <a:r>
              <a:rPr dirty="0" baseline="-21367" sz="1950" spc="30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= 5 and</a:t>
            </a:r>
            <a:r>
              <a:rPr dirty="0" sz="2000" spc="-5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c</a:t>
            </a:r>
            <a:r>
              <a:rPr dirty="0" sz="2000" spc="-1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=</a:t>
            </a:r>
            <a:r>
              <a:rPr dirty="0" sz="2000" spc="-5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101</a:t>
            </a:r>
            <a:r>
              <a:rPr dirty="0" sz="2000" spc="-9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0"/>
              </a:spcBef>
              <a:tabLst>
                <a:tab pos="324485" algn="l"/>
              </a:tabLst>
            </a:pPr>
            <a:r>
              <a:rPr dirty="0" sz="2000" spc="-50">
                <a:latin typeface="Comic Sans MS"/>
                <a:cs typeface="Comic Sans MS"/>
              </a:rPr>
              <a:t>–</a:t>
            </a:r>
            <a:r>
              <a:rPr dirty="0" sz="2000">
                <a:latin typeface="Comic Sans MS"/>
                <a:cs typeface="Comic Sans MS"/>
              </a:rPr>
              <a:t>	100n</a:t>
            </a:r>
            <a:r>
              <a:rPr dirty="0" sz="2000" spc="-1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+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5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≤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100n</a:t>
            </a:r>
            <a:r>
              <a:rPr dirty="0" sz="2000" spc="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+</a:t>
            </a:r>
            <a:r>
              <a:rPr dirty="0" sz="2000" spc="-10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5n =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105n ≤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 spc="-10">
                <a:latin typeface="Comic Sans MS"/>
                <a:cs typeface="Comic Sans MS"/>
              </a:rPr>
              <a:t>105n</a:t>
            </a:r>
            <a:r>
              <a:rPr dirty="0" baseline="25641" sz="1950" spc="-15">
                <a:latin typeface="Comic Sans MS"/>
                <a:cs typeface="Comic Sans MS"/>
              </a:rPr>
              <a:t>2</a:t>
            </a:r>
            <a:endParaRPr baseline="25641" sz="1950">
              <a:latin typeface="Comic Sans MS"/>
              <a:cs typeface="Comic Sans MS"/>
            </a:endParaRPr>
          </a:p>
          <a:p>
            <a:pPr marL="23241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 </a:t>
            </a:r>
            <a:r>
              <a:rPr dirty="0" sz="2000">
                <a:latin typeface="Comic Sans MS"/>
                <a:cs typeface="Comic Sans MS"/>
              </a:rPr>
              <a:t>n</a:t>
            </a:r>
            <a:r>
              <a:rPr dirty="0" sz="2000" spc="-5">
                <a:latin typeface="Comic Sans MS"/>
                <a:cs typeface="Comic Sans MS"/>
              </a:rPr>
              <a:t> </a:t>
            </a:r>
            <a:r>
              <a:rPr dirty="0" sz="2000">
                <a:latin typeface="Comic Sans MS"/>
                <a:cs typeface="Comic Sans MS"/>
              </a:rPr>
              <a:t>≥ </a:t>
            </a:r>
            <a:r>
              <a:rPr dirty="0" sz="2000" spc="-5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558800">
              <a:lnSpc>
                <a:spcPct val="100000"/>
              </a:lnSpc>
              <a:spcBef>
                <a:spcPts val="1680"/>
              </a:spcBef>
            </a:pP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n</a:t>
            </a:r>
            <a:r>
              <a:rPr dirty="0" baseline="-21367" sz="1950">
                <a:solidFill>
                  <a:srgbClr val="DD0011"/>
                </a:solidFill>
                <a:latin typeface="Comic Sans MS"/>
                <a:cs typeface="Comic Sans MS"/>
              </a:rPr>
              <a:t>0</a:t>
            </a:r>
            <a:r>
              <a:rPr dirty="0" baseline="-21367" sz="1950" spc="307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=</a:t>
            </a:r>
            <a:r>
              <a:rPr dirty="0" sz="2000" spc="-5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1 and c =</a:t>
            </a:r>
            <a:r>
              <a:rPr dirty="0" sz="2000" spc="-5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DD0011"/>
                </a:solidFill>
                <a:latin typeface="Comic Sans MS"/>
                <a:cs typeface="Comic Sans MS"/>
              </a:rPr>
              <a:t>105</a:t>
            </a:r>
            <a:r>
              <a:rPr dirty="0" sz="2000" spc="-90">
                <a:solidFill>
                  <a:srgbClr val="DD001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0">
                <a:latin typeface="Times New Roman"/>
                <a:cs typeface="Times New Roman"/>
              </a:rPr>
              <a:t>solution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70"/>
              </a:spcBef>
            </a:pPr>
            <a:r>
              <a:rPr dirty="0" sz="1800">
                <a:latin typeface="Times New Roman"/>
                <a:cs typeface="Times New Roman"/>
              </a:rPr>
              <a:t>Must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DD0011"/>
                </a:solidFill>
                <a:latin typeface="Times New Roman"/>
                <a:cs typeface="Times New Roman"/>
              </a:rPr>
              <a:t>SOME</a:t>
            </a:r>
            <a:r>
              <a:rPr dirty="0" sz="1800" spc="-10" b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constants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baseline="-20833" sz="1800">
                <a:latin typeface="Times New Roman"/>
                <a:cs typeface="Times New Roman"/>
              </a:rPr>
              <a:t>0</a:t>
            </a:r>
            <a:r>
              <a:rPr dirty="0" baseline="-20833" sz="1800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satisfy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asymptotic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2376" y="4407408"/>
            <a:ext cx="7772400" cy="1361440"/>
          </a:xfrm>
          <a:prstGeom prst="rect">
            <a:avLst/>
          </a:prstGeom>
          <a:solidFill>
            <a:srgbClr val="2C2C89"/>
          </a:solidFill>
          <a:ln w="9525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1777364" marR="706755" indent="-1064260">
              <a:lnSpc>
                <a:spcPts val="4800"/>
              </a:lnSpc>
              <a:spcBef>
                <a:spcPts val="100"/>
              </a:spcBef>
            </a:pPr>
            <a:r>
              <a:rPr dirty="0" sz="4000" spc="-95" b="1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dirty="0" sz="4000" spc="-14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dirty="0" sz="40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7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4000" spc="-355" b="1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dirty="0" sz="4000" spc="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000" spc="-350" b="1">
                <a:solidFill>
                  <a:srgbClr val="FFFFFF"/>
                </a:solidFill>
                <a:latin typeface="Arial"/>
                <a:cs typeface="Arial"/>
              </a:rPr>
              <a:t>CODES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641604"/>
            <a:ext cx="5827776" cy="36195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40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43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9617" y="48513"/>
            <a:ext cx="46069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145"/>
              <a:t> </a:t>
            </a:r>
            <a:r>
              <a:rPr dirty="0" spc="-85"/>
              <a:t>For</a:t>
            </a:r>
            <a:r>
              <a:rPr dirty="0" spc="-110"/>
              <a:t> </a:t>
            </a:r>
            <a:r>
              <a:rPr dirty="0" spc="-160"/>
              <a:t>Loops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97840" y="937005"/>
            <a:ext cx="7946390" cy="110490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355600" marR="5080" indent="-342900">
              <a:lnSpc>
                <a:spcPct val="97600"/>
              </a:lnSpc>
              <a:spcBef>
                <a:spcPts val="170"/>
              </a:spcBef>
              <a:buFont typeface="Times New Roman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4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Loop</a:t>
            </a:r>
            <a:r>
              <a:rPr dirty="0" sz="24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confusing</a:t>
            </a:r>
            <a:r>
              <a:rPr dirty="0" sz="24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three</a:t>
            </a:r>
            <a:r>
              <a:rPr dirty="0" sz="2400" spc="-4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statements</a:t>
            </a:r>
            <a:r>
              <a:rPr dirty="0" sz="24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embedded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…As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rough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estimate,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so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analysis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for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entire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for loop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…1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each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line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40739" y="2030450"/>
            <a:ext cx="3864610" cy="236728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3200" spc="50" i="1">
                <a:latin typeface="Calibri"/>
                <a:cs typeface="Calibri"/>
              </a:rPr>
              <a:t>sum</a:t>
            </a:r>
            <a:r>
              <a:rPr dirty="0" sz="3200" spc="110" i="1">
                <a:latin typeface="Calibri"/>
                <a:cs typeface="Calibri"/>
              </a:rPr>
              <a:t> </a:t>
            </a:r>
            <a:r>
              <a:rPr dirty="0" sz="3200" spc="540" i="1">
                <a:latin typeface="Calibri"/>
                <a:cs typeface="Calibri"/>
              </a:rPr>
              <a:t>=</a:t>
            </a:r>
            <a:r>
              <a:rPr dirty="0" sz="3200" spc="125" i="1">
                <a:latin typeface="Calibri"/>
                <a:cs typeface="Calibri"/>
              </a:rPr>
              <a:t> </a:t>
            </a:r>
            <a:r>
              <a:rPr dirty="0" sz="3200" spc="45" i="1"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  <a:p>
            <a:pPr marL="335280" marR="308610" indent="-323215">
              <a:lnSpc>
                <a:spcPct val="120000"/>
              </a:lnSpc>
            </a:pPr>
            <a:r>
              <a:rPr dirty="0" sz="3200" spc="135" i="1">
                <a:latin typeface="Calibri"/>
                <a:cs typeface="Calibri"/>
              </a:rPr>
              <a:t>for(i=0;</a:t>
            </a:r>
            <a:r>
              <a:rPr dirty="0" sz="3200" spc="110" i="1">
                <a:latin typeface="Calibri"/>
                <a:cs typeface="Calibri"/>
              </a:rPr>
              <a:t> </a:t>
            </a:r>
            <a:r>
              <a:rPr dirty="0" sz="3200" spc="295" i="1">
                <a:latin typeface="Calibri"/>
                <a:cs typeface="Calibri"/>
              </a:rPr>
              <a:t>i&lt;N;</a:t>
            </a:r>
            <a:r>
              <a:rPr dirty="0" sz="3200" spc="135" i="1">
                <a:latin typeface="Calibri"/>
                <a:cs typeface="Calibri"/>
              </a:rPr>
              <a:t> </a:t>
            </a:r>
            <a:r>
              <a:rPr dirty="0" sz="3200" spc="275" i="1">
                <a:latin typeface="Calibri"/>
                <a:cs typeface="Calibri"/>
              </a:rPr>
              <a:t>i++)</a:t>
            </a:r>
            <a:r>
              <a:rPr dirty="0" sz="3200" spc="275" i="1">
                <a:latin typeface="Calibri"/>
                <a:cs typeface="Calibri"/>
              </a:rPr>
              <a:t> </a:t>
            </a:r>
            <a:r>
              <a:rPr dirty="0" sz="3200" spc="145" i="1">
                <a:latin typeface="Calibri"/>
                <a:cs typeface="Calibri"/>
              </a:rPr>
              <a:t>for(j=0;</a:t>
            </a:r>
            <a:r>
              <a:rPr dirty="0" sz="3200" spc="130" i="1">
                <a:latin typeface="Calibri"/>
                <a:cs typeface="Calibri"/>
              </a:rPr>
              <a:t> </a:t>
            </a:r>
            <a:r>
              <a:rPr dirty="0" sz="3200" spc="315" i="1">
                <a:latin typeface="Calibri"/>
                <a:cs typeface="Calibri"/>
              </a:rPr>
              <a:t>j&lt;N;</a:t>
            </a:r>
            <a:r>
              <a:rPr dirty="0" sz="3200" spc="150" i="1">
                <a:latin typeface="Calibri"/>
                <a:cs typeface="Calibri"/>
              </a:rPr>
              <a:t> </a:t>
            </a:r>
            <a:r>
              <a:rPr dirty="0" sz="3200" spc="300" i="1">
                <a:latin typeface="Calibri"/>
                <a:cs typeface="Calibri"/>
              </a:rPr>
              <a:t>j++)</a:t>
            </a:r>
            <a:endParaRPr sz="3200">
              <a:latin typeface="Calibri"/>
              <a:cs typeface="Calibri"/>
            </a:endParaRPr>
          </a:p>
          <a:p>
            <a:pPr marL="907415">
              <a:lnSpc>
                <a:spcPct val="100000"/>
              </a:lnSpc>
              <a:spcBef>
                <a:spcPts val="770"/>
              </a:spcBef>
            </a:pPr>
            <a:r>
              <a:rPr dirty="0" sz="3200" spc="50" i="1">
                <a:latin typeface="Calibri"/>
                <a:cs typeface="Calibri"/>
              </a:rPr>
              <a:t>sum</a:t>
            </a:r>
            <a:r>
              <a:rPr dirty="0" sz="3200" spc="125" i="1">
                <a:latin typeface="Calibri"/>
                <a:cs typeface="Calibri"/>
              </a:rPr>
              <a:t> </a:t>
            </a:r>
            <a:r>
              <a:rPr dirty="0" sz="3200" spc="540" i="1">
                <a:latin typeface="Calibri"/>
                <a:cs typeface="Calibri"/>
              </a:rPr>
              <a:t>+=</a:t>
            </a:r>
            <a:r>
              <a:rPr dirty="0" sz="3200" spc="130" i="1">
                <a:latin typeface="Calibri"/>
                <a:cs typeface="Calibri"/>
              </a:rPr>
              <a:t> arr[i][j];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59728" y="2030450"/>
            <a:ext cx="1149350" cy="237172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870"/>
              </a:spcBef>
            </a:pPr>
            <a:r>
              <a:rPr dirty="0" sz="3200" spc="-20" i="1">
                <a:latin typeface="Calibri"/>
                <a:cs typeface="Calibri"/>
              </a:rPr>
              <a:t>O(</a:t>
            </a:r>
            <a:r>
              <a:rPr dirty="0" sz="3200" spc="-20" i="1">
                <a:solidFill>
                  <a:srgbClr val="DD0011"/>
                </a:solidFill>
                <a:latin typeface="Calibri"/>
                <a:cs typeface="Calibri"/>
              </a:rPr>
              <a:t>1)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3200" spc="125" i="1">
                <a:latin typeface="Calibri"/>
                <a:cs typeface="Calibri"/>
              </a:rPr>
              <a:t>O(</a:t>
            </a:r>
            <a:r>
              <a:rPr dirty="0" sz="3200" spc="125" i="1">
                <a:solidFill>
                  <a:srgbClr val="DD0011"/>
                </a:solidFill>
                <a:latin typeface="Calibri"/>
                <a:cs typeface="Calibri"/>
              </a:rPr>
              <a:t>N)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dirty="0" sz="3200" spc="-10">
                <a:latin typeface="Cambria Math"/>
                <a:cs typeface="Cambria Math"/>
              </a:rPr>
              <a:t>𝑂(𝑁</a:t>
            </a:r>
            <a:r>
              <a:rPr dirty="0" baseline="25132" sz="3150" spc="-15">
                <a:latin typeface="Cambria Math"/>
                <a:cs typeface="Cambria Math"/>
              </a:rPr>
              <a:t>2</a:t>
            </a:r>
            <a:r>
              <a:rPr dirty="0" sz="3200" spc="-1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dirty="0" sz="3200" spc="40" i="1">
                <a:latin typeface="Calibri"/>
                <a:cs typeface="Calibri"/>
              </a:rPr>
              <a:t>O(</a:t>
            </a:r>
            <a:r>
              <a:rPr dirty="0" sz="3350" spc="40" i="1">
                <a:solidFill>
                  <a:srgbClr val="DD0011"/>
                </a:solidFill>
                <a:latin typeface="Calibri"/>
                <a:cs typeface="Calibri"/>
              </a:rPr>
              <a:t>N</a:t>
            </a:r>
            <a:r>
              <a:rPr dirty="0" baseline="23456" sz="3375" spc="60" i="1">
                <a:solidFill>
                  <a:srgbClr val="DD0011"/>
                </a:solidFill>
                <a:latin typeface="Calibri"/>
                <a:cs typeface="Calibri"/>
              </a:rPr>
              <a:t>2</a:t>
            </a:r>
            <a:r>
              <a:rPr dirty="0" sz="3350" spc="40" i="1">
                <a:solidFill>
                  <a:srgbClr val="DD0011"/>
                </a:solidFill>
                <a:latin typeface="Calibri"/>
                <a:cs typeface="Calibri"/>
              </a:rPr>
              <a:t>)</a:t>
            </a:r>
            <a:endParaRPr sz="335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600066" y="4747882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461" y="0"/>
                </a:lnTo>
              </a:path>
            </a:pathLst>
          </a:custGeom>
          <a:ln w="2627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72440" y="4971745"/>
            <a:ext cx="6756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10" b="1" i="1">
                <a:solidFill>
                  <a:srgbClr val="C00000"/>
                </a:solidFill>
                <a:latin typeface="Calibri"/>
                <a:cs typeface="Calibri"/>
              </a:rPr>
              <a:t>T(N)</a:t>
            </a:r>
            <a:r>
              <a:rPr dirty="0" sz="2800" spc="9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C00000"/>
                </a:solidFill>
                <a:latin typeface="Cambria Math"/>
                <a:cs typeface="Cambria Math"/>
              </a:rPr>
              <a:t>≈</a:t>
            </a:r>
            <a:r>
              <a:rPr dirty="0" sz="2800" spc="-35" b="1" i="1">
                <a:solidFill>
                  <a:srgbClr val="C00000"/>
                </a:solidFill>
                <a:latin typeface="Calibri"/>
                <a:cs typeface="Calibri"/>
              </a:rPr>
              <a:t>O(1)</a:t>
            </a:r>
            <a:r>
              <a:rPr dirty="0" sz="2800" spc="7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459" b="1" i="1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800" spc="10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100" b="1" i="1">
                <a:solidFill>
                  <a:srgbClr val="C00000"/>
                </a:solidFill>
                <a:latin typeface="Calibri"/>
                <a:cs typeface="Calibri"/>
              </a:rPr>
              <a:t>O(N)</a:t>
            </a:r>
            <a:r>
              <a:rPr dirty="0" sz="2800" spc="7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459" b="1" i="1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800" spc="11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65" b="1" i="1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dirty="0" baseline="25525" sz="2775" spc="97" b="1" i="1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dirty="0" sz="2800" spc="65" b="1" i="1">
                <a:solidFill>
                  <a:srgbClr val="C00000"/>
                </a:solidFill>
                <a:latin typeface="Calibri"/>
                <a:cs typeface="Calibri"/>
              </a:rPr>
              <a:t>) </a:t>
            </a:r>
            <a:r>
              <a:rPr dirty="0" sz="2800" spc="459" b="1" i="1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800" spc="10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65" b="1" i="1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dirty="0" baseline="25525" sz="2775" spc="97" b="1" i="1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dirty="0" sz="2800" spc="65" b="1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dirty="0" sz="2800" spc="6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459" b="1" i="1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z="2800" spc="10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45" b="1" i="1">
                <a:solidFill>
                  <a:srgbClr val="C00000"/>
                </a:solidFill>
                <a:latin typeface="Calibri"/>
                <a:cs typeface="Calibri"/>
              </a:rPr>
              <a:t>O(N</a:t>
            </a:r>
            <a:r>
              <a:rPr dirty="0" baseline="25525" sz="2775" spc="67" b="1" i="1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dirty="0" sz="2800" spc="45" b="1" i="1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42350" y="6483762"/>
            <a:ext cx="19113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 spc="-25">
                <a:latin typeface="Times New Roman"/>
                <a:cs typeface="Times New Roman"/>
              </a:rPr>
              <a:t>Pag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3730" rIns="0" bIns="0" rtlCol="0" vert="horz">
            <a:spAutoFit/>
          </a:bodyPr>
          <a:lstStyle/>
          <a:p>
            <a:pPr algn="r" marL="7505065" marR="44450">
              <a:lnSpc>
                <a:spcPts val="1190"/>
              </a:lnSpc>
            </a:pPr>
            <a:r>
              <a:rPr dirty="0" spc="-20"/>
              <a:t>e:</a:t>
            </a:r>
            <a:fld id="{81D60167-4931-47E6-BA6A-407CBD079E47}" type="slidenum">
              <a:rPr dirty="0" spc="-20"/>
              <a:t>43</a:t>
            </a:fld>
          </a:p>
          <a:p>
            <a:pPr algn="r" marL="7505065" marR="43180">
              <a:lnSpc>
                <a:spcPct val="100000"/>
              </a:lnSpc>
            </a:pP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533400" y="5867400"/>
            <a:ext cx="8305800" cy="701040"/>
          </a:xfrm>
          <a:prstGeom prst="rect">
            <a:avLst/>
          </a:prstGeom>
          <a:solidFill>
            <a:srgbClr val="F6F6A8"/>
          </a:solidFill>
        </p:spPr>
        <p:txBody>
          <a:bodyPr wrap="square" lIns="0" tIns="38735" rIns="0" bIns="0" rtlCol="0" vert="horz">
            <a:spAutoFit/>
          </a:bodyPr>
          <a:lstStyle/>
          <a:p>
            <a:pPr marL="2376805" marR="1651635" indent="-719455">
              <a:lnSpc>
                <a:spcPct val="100000"/>
              </a:lnSpc>
              <a:spcBef>
                <a:spcPts val="305"/>
              </a:spcBef>
            </a:pP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total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number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of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times a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statement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executes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Times New Roman"/>
                <a:cs typeface="Times New Roman"/>
              </a:rPr>
              <a:t>=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outer</a:t>
            </a:r>
            <a:r>
              <a:rPr dirty="0" sz="2000" spc="-3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times *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inner</a:t>
            </a:r>
            <a:r>
              <a:rPr dirty="0" sz="2000" spc="-2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2286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spc="-25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9617" y="48513"/>
            <a:ext cx="460692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145"/>
              <a:t> </a:t>
            </a:r>
            <a:r>
              <a:rPr dirty="0" spc="-85"/>
              <a:t>For</a:t>
            </a:r>
            <a:r>
              <a:rPr dirty="0" spc="-110"/>
              <a:t> </a:t>
            </a:r>
            <a:r>
              <a:rPr dirty="0" spc="-160"/>
              <a:t>Loops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59740" y="990258"/>
            <a:ext cx="4207510" cy="412115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200">
                <a:latin typeface="Times New Roman"/>
                <a:cs typeface="Times New Roman"/>
              </a:rPr>
              <a:t>Rough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estimate</a:t>
            </a:r>
            <a:endParaRPr sz="3200">
              <a:latin typeface="Times New Roman"/>
              <a:cs typeface="Times New Roman"/>
            </a:endParaRPr>
          </a:p>
          <a:p>
            <a:pPr marL="927100" marR="1026160" indent="-915035">
              <a:lnSpc>
                <a:spcPts val="4610"/>
              </a:lnSpc>
              <a:spcBef>
                <a:spcPts val="270"/>
              </a:spcBef>
            </a:pPr>
            <a:r>
              <a:rPr dirty="0" sz="3200" spc="135" i="1">
                <a:latin typeface="Calibri"/>
                <a:cs typeface="Calibri"/>
              </a:rPr>
              <a:t>for(i=0;</a:t>
            </a:r>
            <a:r>
              <a:rPr dirty="0" sz="3200" spc="110" i="1">
                <a:latin typeface="Calibri"/>
                <a:cs typeface="Calibri"/>
              </a:rPr>
              <a:t> </a:t>
            </a:r>
            <a:r>
              <a:rPr dirty="0" sz="3200" spc="295" i="1">
                <a:latin typeface="Calibri"/>
                <a:cs typeface="Calibri"/>
              </a:rPr>
              <a:t>i&lt;N;</a:t>
            </a:r>
            <a:r>
              <a:rPr dirty="0" sz="3200" spc="135" i="1">
                <a:latin typeface="Calibri"/>
                <a:cs typeface="Calibri"/>
              </a:rPr>
              <a:t> </a:t>
            </a:r>
            <a:r>
              <a:rPr dirty="0" sz="3200" spc="275" i="1">
                <a:latin typeface="Calibri"/>
                <a:cs typeface="Calibri"/>
              </a:rPr>
              <a:t>i++)</a:t>
            </a:r>
            <a:r>
              <a:rPr dirty="0" sz="3200" spc="275" i="1">
                <a:latin typeface="Calibri"/>
                <a:cs typeface="Calibri"/>
              </a:rPr>
              <a:t> </a:t>
            </a:r>
            <a:r>
              <a:rPr dirty="0" sz="3200" spc="135" i="1">
                <a:latin typeface="Calibri"/>
                <a:cs typeface="Calibri"/>
              </a:rPr>
              <a:t>arr[i][i]</a:t>
            </a:r>
            <a:r>
              <a:rPr dirty="0" sz="3200" spc="150" i="1">
                <a:latin typeface="Calibri"/>
                <a:cs typeface="Calibri"/>
              </a:rPr>
              <a:t> </a:t>
            </a:r>
            <a:r>
              <a:rPr dirty="0" sz="3200" spc="204" i="1">
                <a:latin typeface="Calibri"/>
                <a:cs typeface="Calibri"/>
              </a:rPr>
              <a:t>=0;</a:t>
            </a:r>
            <a:endParaRPr sz="3200"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  <a:spcBef>
                <a:spcPts val="484"/>
              </a:spcBef>
            </a:pPr>
            <a:r>
              <a:rPr dirty="0" sz="3200" spc="50" i="1">
                <a:latin typeface="Calibri"/>
                <a:cs typeface="Calibri"/>
              </a:rPr>
              <a:t>sum</a:t>
            </a:r>
            <a:r>
              <a:rPr dirty="0" sz="3200" spc="125" i="1">
                <a:latin typeface="Calibri"/>
                <a:cs typeface="Calibri"/>
              </a:rPr>
              <a:t> </a:t>
            </a:r>
            <a:r>
              <a:rPr dirty="0" sz="3200" spc="540" i="1">
                <a:latin typeface="Calibri"/>
                <a:cs typeface="Calibri"/>
              </a:rPr>
              <a:t>=</a:t>
            </a:r>
            <a:r>
              <a:rPr dirty="0" sz="3200" spc="130" i="1">
                <a:latin typeface="Calibri"/>
                <a:cs typeface="Calibri"/>
              </a:rPr>
              <a:t> </a:t>
            </a:r>
            <a:r>
              <a:rPr dirty="0" sz="3200" spc="45" i="1">
                <a:latin typeface="Calibri"/>
                <a:cs typeface="Calibri"/>
              </a:rPr>
              <a:t>0;</a:t>
            </a:r>
            <a:endParaRPr sz="3200">
              <a:latin typeface="Calibri"/>
              <a:cs typeface="Calibri"/>
            </a:endParaRPr>
          </a:p>
          <a:p>
            <a:pPr marL="678815" marR="308610" indent="-323850">
              <a:lnSpc>
                <a:spcPts val="4610"/>
              </a:lnSpc>
              <a:spcBef>
                <a:spcPts val="280"/>
              </a:spcBef>
            </a:pPr>
            <a:r>
              <a:rPr dirty="0" sz="3200" spc="135" i="1">
                <a:latin typeface="Calibri"/>
                <a:cs typeface="Calibri"/>
              </a:rPr>
              <a:t>for(i=0;</a:t>
            </a:r>
            <a:r>
              <a:rPr dirty="0" sz="3200" spc="125" i="1">
                <a:latin typeface="Calibri"/>
                <a:cs typeface="Calibri"/>
              </a:rPr>
              <a:t> </a:t>
            </a:r>
            <a:r>
              <a:rPr dirty="0" sz="3200" spc="295" i="1">
                <a:latin typeface="Calibri"/>
                <a:cs typeface="Calibri"/>
              </a:rPr>
              <a:t>i&lt;N;</a:t>
            </a:r>
            <a:r>
              <a:rPr dirty="0" sz="3200" spc="150" i="1">
                <a:latin typeface="Calibri"/>
                <a:cs typeface="Calibri"/>
              </a:rPr>
              <a:t> </a:t>
            </a:r>
            <a:r>
              <a:rPr dirty="0" sz="3200" spc="275" i="1">
                <a:latin typeface="Calibri"/>
                <a:cs typeface="Calibri"/>
              </a:rPr>
              <a:t>i++)</a:t>
            </a:r>
            <a:r>
              <a:rPr dirty="0" sz="3200" spc="275" i="1">
                <a:latin typeface="Calibri"/>
                <a:cs typeface="Calibri"/>
              </a:rPr>
              <a:t> </a:t>
            </a:r>
            <a:r>
              <a:rPr dirty="0" sz="3200" spc="145" i="1">
                <a:latin typeface="Calibri"/>
                <a:cs typeface="Calibri"/>
              </a:rPr>
              <a:t>for(j=0;</a:t>
            </a:r>
            <a:r>
              <a:rPr dirty="0" sz="3200" spc="130" i="1">
                <a:latin typeface="Calibri"/>
                <a:cs typeface="Calibri"/>
              </a:rPr>
              <a:t> </a:t>
            </a:r>
            <a:r>
              <a:rPr dirty="0" sz="3200" spc="315" i="1">
                <a:latin typeface="Calibri"/>
                <a:cs typeface="Calibri"/>
              </a:rPr>
              <a:t>j&lt;N;</a:t>
            </a:r>
            <a:r>
              <a:rPr dirty="0" sz="3200" spc="150" i="1">
                <a:latin typeface="Calibri"/>
                <a:cs typeface="Calibri"/>
              </a:rPr>
              <a:t> </a:t>
            </a:r>
            <a:r>
              <a:rPr dirty="0" sz="3200" spc="295" i="1">
                <a:latin typeface="Calibri"/>
                <a:cs typeface="Calibri"/>
              </a:rPr>
              <a:t>j++)</a:t>
            </a:r>
            <a:endParaRPr sz="3200">
              <a:latin typeface="Calibri"/>
              <a:cs typeface="Calibri"/>
            </a:endParaRPr>
          </a:p>
          <a:p>
            <a:pPr marL="1250315">
              <a:lnSpc>
                <a:spcPct val="100000"/>
              </a:lnSpc>
              <a:spcBef>
                <a:spcPts val="489"/>
              </a:spcBef>
            </a:pPr>
            <a:r>
              <a:rPr dirty="0" sz="3200" spc="50" i="1">
                <a:latin typeface="Calibri"/>
                <a:cs typeface="Calibri"/>
              </a:rPr>
              <a:t>sum</a:t>
            </a:r>
            <a:r>
              <a:rPr dirty="0" sz="3200" spc="125" i="1">
                <a:latin typeface="Calibri"/>
                <a:cs typeface="Calibri"/>
              </a:rPr>
              <a:t> </a:t>
            </a:r>
            <a:r>
              <a:rPr dirty="0" sz="3200" spc="540" i="1">
                <a:latin typeface="Calibri"/>
                <a:cs typeface="Calibri"/>
              </a:rPr>
              <a:t>+=</a:t>
            </a:r>
            <a:r>
              <a:rPr dirty="0" sz="3200" spc="130" i="1">
                <a:latin typeface="Calibri"/>
                <a:cs typeface="Calibri"/>
              </a:rPr>
              <a:t> arr[i][j];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38036" y="1573882"/>
            <a:ext cx="1172845" cy="35369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865"/>
              </a:spcBef>
            </a:pPr>
            <a:r>
              <a:rPr dirty="0" sz="3200" spc="130" i="1">
                <a:latin typeface="Calibri"/>
                <a:cs typeface="Calibri"/>
              </a:rPr>
              <a:t>O(N)</a:t>
            </a:r>
            <a:endParaRPr sz="3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  <a:spcBef>
                <a:spcPts val="765"/>
              </a:spcBef>
            </a:pPr>
            <a:r>
              <a:rPr dirty="0" sz="3200" spc="130" i="1">
                <a:latin typeface="Calibri"/>
                <a:cs typeface="Calibri"/>
              </a:rPr>
              <a:t>O(N)</a:t>
            </a:r>
            <a:endParaRPr sz="3200">
              <a:latin typeface="Calibri"/>
              <a:cs typeface="Calibri"/>
            </a:endParaRPr>
          </a:p>
          <a:p>
            <a:pPr marL="187960">
              <a:lnSpc>
                <a:spcPct val="100000"/>
              </a:lnSpc>
              <a:spcBef>
                <a:spcPts val="770"/>
              </a:spcBef>
            </a:pPr>
            <a:r>
              <a:rPr dirty="0" sz="3200" spc="-20" i="1">
                <a:latin typeface="Calibri"/>
                <a:cs typeface="Calibri"/>
              </a:rPr>
              <a:t>O(</a:t>
            </a:r>
            <a:r>
              <a:rPr dirty="0" sz="3200" spc="-20" i="1">
                <a:solidFill>
                  <a:srgbClr val="DD0011"/>
                </a:solidFill>
                <a:latin typeface="Calibri"/>
                <a:cs typeface="Calibri"/>
              </a:rPr>
              <a:t>1)</a:t>
            </a:r>
            <a:endParaRPr sz="32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  <a:spcBef>
                <a:spcPts val="770"/>
              </a:spcBef>
            </a:pPr>
            <a:r>
              <a:rPr dirty="0" sz="3200" spc="125" i="1">
                <a:latin typeface="Calibri"/>
                <a:cs typeface="Calibri"/>
              </a:rPr>
              <a:t>O(</a:t>
            </a:r>
            <a:r>
              <a:rPr dirty="0" sz="3200" spc="125" i="1">
                <a:solidFill>
                  <a:srgbClr val="DD0011"/>
                </a:solidFill>
                <a:latin typeface="Calibri"/>
                <a:cs typeface="Calibri"/>
              </a:rPr>
              <a:t>N)</a:t>
            </a:r>
            <a:endParaRPr sz="320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770"/>
              </a:spcBef>
            </a:pPr>
            <a:r>
              <a:rPr dirty="0" sz="3200" spc="90" i="1">
                <a:latin typeface="Calibri"/>
                <a:cs typeface="Calibri"/>
              </a:rPr>
              <a:t>O(N</a:t>
            </a:r>
            <a:r>
              <a:rPr dirty="0" baseline="25132" sz="3150" spc="135" i="1">
                <a:latin typeface="Calibri"/>
                <a:cs typeface="Calibri"/>
              </a:rPr>
              <a:t>2</a:t>
            </a:r>
            <a:r>
              <a:rPr dirty="0" sz="3200" spc="90" i="1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3200" spc="85" i="1">
                <a:latin typeface="Calibri"/>
                <a:cs typeface="Calibri"/>
              </a:rPr>
              <a:t>O(</a:t>
            </a:r>
            <a:r>
              <a:rPr dirty="0" sz="3200" spc="85" i="1">
                <a:solidFill>
                  <a:srgbClr val="DD0011"/>
                </a:solidFill>
                <a:latin typeface="Calibri"/>
                <a:cs typeface="Calibri"/>
              </a:rPr>
              <a:t>N)</a:t>
            </a:r>
            <a:r>
              <a:rPr dirty="0" baseline="25132" sz="3150" spc="127" i="1">
                <a:solidFill>
                  <a:srgbClr val="DD0011"/>
                </a:solidFill>
                <a:latin typeface="Calibri"/>
                <a:cs typeface="Calibri"/>
              </a:rPr>
              <a:t>2</a:t>
            </a:r>
            <a:endParaRPr baseline="25132" sz="31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147436" y="5512193"/>
            <a:ext cx="1624965" cy="0"/>
          </a:xfrm>
          <a:custGeom>
            <a:avLst/>
            <a:gdLst/>
            <a:ahLst/>
            <a:cxnLst/>
            <a:rect l="l" t="t" r="r" b="b"/>
            <a:pathLst>
              <a:path w="1624965" h="0">
                <a:moveTo>
                  <a:pt x="0" y="0"/>
                </a:moveTo>
                <a:lnTo>
                  <a:pt x="1624376" y="0"/>
                </a:lnTo>
              </a:path>
            </a:pathLst>
          </a:custGeom>
          <a:ln w="30111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02305" y="5767832"/>
            <a:ext cx="364680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 spc="155" i="1">
                <a:latin typeface="Calibri"/>
                <a:cs typeface="Calibri"/>
              </a:rPr>
              <a:t>O(N)+O(</a:t>
            </a:r>
            <a:r>
              <a:rPr dirty="0" sz="3200" spc="155" i="1">
                <a:solidFill>
                  <a:srgbClr val="DD0011"/>
                </a:solidFill>
                <a:latin typeface="Calibri"/>
                <a:cs typeface="Calibri"/>
              </a:rPr>
              <a:t>N</a:t>
            </a:r>
            <a:r>
              <a:rPr dirty="0" baseline="25132" sz="3150" spc="232" i="1">
                <a:solidFill>
                  <a:srgbClr val="DD0011"/>
                </a:solidFill>
                <a:latin typeface="Calibri"/>
                <a:cs typeface="Calibri"/>
              </a:rPr>
              <a:t>2</a:t>
            </a:r>
            <a:r>
              <a:rPr dirty="0" sz="3200" spc="155" i="1">
                <a:latin typeface="Calibri"/>
                <a:cs typeface="Calibri"/>
              </a:rPr>
              <a:t>)</a:t>
            </a:r>
            <a:r>
              <a:rPr dirty="0" sz="3200" spc="145" i="1">
                <a:latin typeface="Calibri"/>
                <a:cs typeface="Calibri"/>
              </a:rPr>
              <a:t> </a:t>
            </a:r>
            <a:r>
              <a:rPr dirty="0" sz="3200" spc="540" i="1">
                <a:latin typeface="Calibri"/>
                <a:cs typeface="Calibri"/>
              </a:rPr>
              <a:t>=</a:t>
            </a:r>
            <a:r>
              <a:rPr dirty="0" sz="3200" spc="160" i="1">
                <a:latin typeface="Calibri"/>
                <a:cs typeface="Calibri"/>
              </a:rPr>
              <a:t> </a:t>
            </a:r>
            <a:r>
              <a:rPr dirty="0" sz="3200" spc="75" i="1">
                <a:latin typeface="Calibri"/>
                <a:cs typeface="Calibri"/>
              </a:rPr>
              <a:t>O(</a:t>
            </a:r>
            <a:r>
              <a:rPr dirty="0" sz="3200" spc="75" i="1">
                <a:solidFill>
                  <a:srgbClr val="DD0011"/>
                </a:solidFill>
                <a:latin typeface="Calibri"/>
                <a:cs typeface="Calibri"/>
              </a:rPr>
              <a:t>N</a:t>
            </a:r>
            <a:r>
              <a:rPr dirty="0" baseline="25132" sz="3150" spc="112" i="1">
                <a:solidFill>
                  <a:srgbClr val="DD0011"/>
                </a:solidFill>
                <a:latin typeface="Calibri"/>
                <a:cs typeface="Calibri"/>
              </a:rPr>
              <a:t>2</a:t>
            </a:r>
            <a:r>
              <a:rPr dirty="0" sz="3200" spc="75" i="1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44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7996"/>
                </a:lnTo>
                <a:lnTo>
                  <a:pt x="9144000" y="6857996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8036559" cy="6858000"/>
            <a:chOff x="0" y="0"/>
            <a:chExt cx="8036559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935736" y="0"/>
              <a:ext cx="7100570" cy="6858000"/>
            </a:xfrm>
            <a:custGeom>
              <a:avLst/>
              <a:gdLst/>
              <a:ahLst/>
              <a:cxnLst/>
              <a:rect l="l" t="t" r="r" b="b"/>
              <a:pathLst>
                <a:path w="7100570" h="6858000">
                  <a:moveTo>
                    <a:pt x="4718431" y="0"/>
                  </a:moveTo>
                  <a:lnTo>
                    <a:pt x="0" y="0"/>
                  </a:lnTo>
                  <a:lnTo>
                    <a:pt x="0" y="6857437"/>
                  </a:lnTo>
                  <a:lnTo>
                    <a:pt x="1533016" y="6857437"/>
                  </a:lnTo>
                  <a:lnTo>
                    <a:pt x="1532889" y="6857999"/>
                  </a:lnTo>
                  <a:lnTo>
                    <a:pt x="7100315" y="6857999"/>
                  </a:lnTo>
                  <a:lnTo>
                    <a:pt x="4718431" y="0"/>
                  </a:lnTo>
                  <a:close/>
                </a:path>
              </a:pathLst>
            </a:custGeom>
            <a:solidFill>
              <a:srgbClr val="252525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6993890" cy="6858000"/>
            </a:xfrm>
            <a:custGeom>
              <a:avLst/>
              <a:gdLst/>
              <a:ahLst/>
              <a:cxnLst/>
              <a:rect l="l" t="t" r="r" b="b"/>
              <a:pathLst>
                <a:path w="6993890" h="6858000">
                  <a:moveTo>
                    <a:pt x="4611370" y="0"/>
                  </a:moveTo>
                  <a:lnTo>
                    <a:pt x="935177" y="0"/>
                  </a:lnTo>
                  <a:lnTo>
                    <a:pt x="935177" y="507"/>
                  </a:lnTo>
                  <a:lnTo>
                    <a:pt x="0" y="507"/>
                  </a:lnTo>
                  <a:lnTo>
                    <a:pt x="0" y="6857999"/>
                  </a:lnTo>
                  <a:lnTo>
                    <a:pt x="6993635" y="6857998"/>
                  </a:lnTo>
                  <a:lnTo>
                    <a:pt x="461137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124200" y="2514600"/>
            <a:ext cx="5741035" cy="2362200"/>
          </a:xfrm>
          <a:prstGeom prst="rect">
            <a:avLst/>
          </a:prstGeom>
          <a:solidFill>
            <a:srgbClr val="2C2C89"/>
          </a:solidFill>
          <a:ln w="9525">
            <a:solidFill>
              <a:srgbClr val="FFFFFF"/>
            </a:solidFill>
          </a:ln>
        </p:spPr>
        <p:txBody>
          <a:bodyPr wrap="square" lIns="0" tIns="56007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4410"/>
              </a:spcBef>
            </a:pPr>
            <a:r>
              <a:rPr dirty="0" sz="7200" spc="390" b="1">
                <a:solidFill>
                  <a:srgbClr val="FFFFFF"/>
                </a:solidFill>
                <a:latin typeface="Cambria"/>
                <a:cs typeface="Cambria"/>
              </a:rPr>
              <a:t>LECTURE</a:t>
            </a:r>
            <a:r>
              <a:rPr dirty="0" sz="7200" spc="459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7200" spc="-310" b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7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8382000" cy="2286000"/>
          </a:xfrm>
          <a:prstGeom prst="rect"/>
          <a:solidFill>
            <a:srgbClr val="2C2C89"/>
          </a:solidFill>
          <a:ln w="9525">
            <a:solidFill>
              <a:srgbClr val="BADFE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5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4800"/>
              <a:t>Complexit</a:t>
            </a:r>
            <a:r>
              <a:rPr dirty="0" sz="5050" i="1">
                <a:latin typeface="Arial"/>
                <a:cs typeface="Arial"/>
              </a:rPr>
              <a:t>y</a:t>
            </a:r>
            <a:r>
              <a:rPr dirty="0" sz="5050" spc="-245" i="1">
                <a:latin typeface="Arial"/>
                <a:cs typeface="Arial"/>
              </a:rPr>
              <a:t> </a:t>
            </a:r>
            <a:r>
              <a:rPr dirty="0" sz="5050" spc="-90" i="1">
                <a:latin typeface="Arial"/>
                <a:cs typeface="Arial"/>
              </a:rPr>
              <a:t>Analysis</a:t>
            </a:r>
            <a:endParaRPr sz="505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33400" y="32766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 h="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745994" y="3379089"/>
            <a:ext cx="41986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student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Chapter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Weiss’s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book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Chapter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Adam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Drozdek’s </a:t>
            </a:r>
            <a:r>
              <a:rPr dirty="0" sz="1800" spc="-20">
                <a:latin typeface="Times New Roman"/>
                <a:cs typeface="Times New Roman"/>
              </a:rPr>
              <a:t>book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394" y="182626"/>
            <a:ext cx="35998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/>
              <a:t>Analysis</a:t>
            </a:r>
            <a:r>
              <a:rPr dirty="0" sz="3600" spc="-60"/>
              <a:t> </a:t>
            </a:r>
            <a:r>
              <a:rPr dirty="0" sz="3600"/>
              <a:t>of</a:t>
            </a:r>
            <a:r>
              <a:rPr dirty="0" sz="3600" spc="-70"/>
              <a:t> </a:t>
            </a:r>
            <a:r>
              <a:rPr dirty="0" sz="3600" spc="-75"/>
              <a:t>Loop</a:t>
            </a:r>
            <a:endParaRPr sz="3600"/>
          </a:p>
        </p:txBody>
      </p:sp>
      <p:sp>
        <p:nvSpPr>
          <p:cNvPr id="6" name="object 6" descr=""/>
          <p:cNvSpPr/>
          <p:nvPr/>
        </p:nvSpPr>
        <p:spPr>
          <a:xfrm>
            <a:off x="451815" y="3999155"/>
            <a:ext cx="4813300" cy="915669"/>
          </a:xfrm>
          <a:custGeom>
            <a:avLst/>
            <a:gdLst/>
            <a:ahLst/>
            <a:cxnLst/>
            <a:rect l="l" t="t" r="r" b="b"/>
            <a:pathLst>
              <a:path w="4813300" h="915670">
                <a:moveTo>
                  <a:pt x="6146" y="20393"/>
                </a:moveTo>
                <a:lnTo>
                  <a:pt x="67835" y="20720"/>
                </a:lnTo>
                <a:lnTo>
                  <a:pt x="126019" y="21691"/>
                </a:lnTo>
                <a:lnTo>
                  <a:pt x="181080" y="23114"/>
                </a:lnTo>
                <a:lnTo>
                  <a:pt x="233400" y="24801"/>
                </a:lnTo>
                <a:lnTo>
                  <a:pt x="283361" y="26560"/>
                </a:lnTo>
                <a:lnTo>
                  <a:pt x="331344" y="28201"/>
                </a:lnTo>
                <a:lnTo>
                  <a:pt x="377732" y="29534"/>
                </a:lnTo>
                <a:lnTo>
                  <a:pt x="422907" y="30369"/>
                </a:lnTo>
                <a:lnTo>
                  <a:pt x="467249" y="30513"/>
                </a:lnTo>
                <a:lnTo>
                  <a:pt x="511142" y="29779"/>
                </a:lnTo>
                <a:lnTo>
                  <a:pt x="554967" y="27974"/>
                </a:lnTo>
                <a:lnTo>
                  <a:pt x="599106" y="24909"/>
                </a:lnTo>
                <a:lnTo>
                  <a:pt x="643940" y="20393"/>
                </a:lnTo>
                <a:lnTo>
                  <a:pt x="698266" y="15507"/>
                </a:lnTo>
                <a:lnTo>
                  <a:pt x="753679" y="13061"/>
                </a:lnTo>
                <a:lnTo>
                  <a:pt x="809479" y="12569"/>
                </a:lnTo>
                <a:lnTo>
                  <a:pt x="864965" y="13541"/>
                </a:lnTo>
                <a:lnTo>
                  <a:pt x="919437" y="15490"/>
                </a:lnTo>
                <a:lnTo>
                  <a:pt x="972193" y="17929"/>
                </a:lnTo>
                <a:lnTo>
                  <a:pt x="1022534" y="20369"/>
                </a:lnTo>
                <a:lnTo>
                  <a:pt x="1069758" y="22324"/>
                </a:lnTo>
                <a:lnTo>
                  <a:pt x="1113165" y="23305"/>
                </a:lnTo>
                <a:lnTo>
                  <a:pt x="1152053" y="22824"/>
                </a:lnTo>
                <a:lnTo>
                  <a:pt x="1185722" y="20393"/>
                </a:lnTo>
                <a:lnTo>
                  <a:pt x="1213823" y="17911"/>
                </a:lnTo>
                <a:lnTo>
                  <a:pt x="1245876" y="16399"/>
                </a:lnTo>
                <a:lnTo>
                  <a:pt x="1281754" y="15706"/>
                </a:lnTo>
                <a:lnTo>
                  <a:pt x="1321334" y="15680"/>
                </a:lnTo>
                <a:lnTo>
                  <a:pt x="1364491" y="16169"/>
                </a:lnTo>
                <a:lnTo>
                  <a:pt x="1411099" y="17021"/>
                </a:lnTo>
                <a:lnTo>
                  <a:pt x="1461034" y="18085"/>
                </a:lnTo>
                <a:lnTo>
                  <a:pt x="1514171" y="19207"/>
                </a:lnTo>
                <a:lnTo>
                  <a:pt x="1570385" y="20237"/>
                </a:lnTo>
                <a:lnTo>
                  <a:pt x="1629552" y="21023"/>
                </a:lnTo>
                <a:lnTo>
                  <a:pt x="1691546" y="21412"/>
                </a:lnTo>
                <a:lnTo>
                  <a:pt x="1756242" y="21253"/>
                </a:lnTo>
                <a:lnTo>
                  <a:pt x="1823516" y="20393"/>
                </a:lnTo>
                <a:lnTo>
                  <a:pt x="1888029" y="19778"/>
                </a:lnTo>
                <a:lnTo>
                  <a:pt x="1945361" y="20268"/>
                </a:lnTo>
                <a:lnTo>
                  <a:pt x="1996770" y="21590"/>
                </a:lnTo>
                <a:lnTo>
                  <a:pt x="2043509" y="23471"/>
                </a:lnTo>
                <a:lnTo>
                  <a:pt x="2086836" y="25638"/>
                </a:lnTo>
                <a:lnTo>
                  <a:pt x="2128007" y="27815"/>
                </a:lnTo>
                <a:lnTo>
                  <a:pt x="2168277" y="29731"/>
                </a:lnTo>
                <a:lnTo>
                  <a:pt x="2208902" y="31111"/>
                </a:lnTo>
                <a:lnTo>
                  <a:pt x="2251138" y="31681"/>
                </a:lnTo>
                <a:lnTo>
                  <a:pt x="2296241" y="31168"/>
                </a:lnTo>
                <a:lnTo>
                  <a:pt x="2345467" y="29298"/>
                </a:lnTo>
                <a:lnTo>
                  <a:pt x="2400071" y="25798"/>
                </a:lnTo>
                <a:lnTo>
                  <a:pt x="2461310" y="20393"/>
                </a:lnTo>
                <a:lnTo>
                  <a:pt x="2523623" y="14463"/>
                </a:lnTo>
                <a:lnTo>
                  <a:pt x="2581091" y="9558"/>
                </a:lnTo>
                <a:lnTo>
                  <a:pt x="2634433" y="5670"/>
                </a:lnTo>
                <a:lnTo>
                  <a:pt x="2684369" y="2788"/>
                </a:lnTo>
                <a:lnTo>
                  <a:pt x="2731616" y="901"/>
                </a:lnTo>
                <a:lnTo>
                  <a:pt x="2776894" y="0"/>
                </a:lnTo>
                <a:lnTo>
                  <a:pt x="2820922" y="72"/>
                </a:lnTo>
                <a:lnTo>
                  <a:pt x="2864419" y="1109"/>
                </a:lnTo>
                <a:lnTo>
                  <a:pt x="2908104" y="3100"/>
                </a:lnTo>
                <a:lnTo>
                  <a:pt x="2952696" y="6034"/>
                </a:lnTo>
                <a:lnTo>
                  <a:pt x="2998914" y="9902"/>
                </a:lnTo>
                <a:lnTo>
                  <a:pt x="3047477" y="14691"/>
                </a:lnTo>
                <a:lnTo>
                  <a:pt x="3099104" y="20393"/>
                </a:lnTo>
                <a:lnTo>
                  <a:pt x="3149894" y="25574"/>
                </a:lnTo>
                <a:lnTo>
                  <a:pt x="3202787" y="29724"/>
                </a:lnTo>
                <a:lnTo>
                  <a:pt x="3257320" y="32902"/>
                </a:lnTo>
                <a:lnTo>
                  <a:pt x="3313029" y="35167"/>
                </a:lnTo>
                <a:lnTo>
                  <a:pt x="3369450" y="36576"/>
                </a:lnTo>
                <a:lnTo>
                  <a:pt x="3426122" y="37189"/>
                </a:lnTo>
                <a:lnTo>
                  <a:pt x="3482581" y="37062"/>
                </a:lnTo>
                <a:lnTo>
                  <a:pt x="3538363" y="36256"/>
                </a:lnTo>
                <a:lnTo>
                  <a:pt x="3593005" y="34827"/>
                </a:lnTo>
                <a:lnTo>
                  <a:pt x="3646045" y="32834"/>
                </a:lnTo>
                <a:lnTo>
                  <a:pt x="3697018" y="30336"/>
                </a:lnTo>
                <a:lnTo>
                  <a:pt x="3745462" y="27391"/>
                </a:lnTo>
                <a:lnTo>
                  <a:pt x="3790914" y="24058"/>
                </a:lnTo>
                <a:lnTo>
                  <a:pt x="3832910" y="20393"/>
                </a:lnTo>
                <a:lnTo>
                  <a:pt x="3865506" y="18197"/>
                </a:lnTo>
                <a:lnTo>
                  <a:pt x="3903755" y="17119"/>
                </a:lnTo>
                <a:lnTo>
                  <a:pt x="3947026" y="17005"/>
                </a:lnTo>
                <a:lnTo>
                  <a:pt x="3994688" y="17701"/>
                </a:lnTo>
                <a:lnTo>
                  <a:pt x="4046108" y="19052"/>
                </a:lnTo>
                <a:lnTo>
                  <a:pt x="4100655" y="20905"/>
                </a:lnTo>
                <a:lnTo>
                  <a:pt x="4157696" y="23104"/>
                </a:lnTo>
                <a:lnTo>
                  <a:pt x="4216599" y="25497"/>
                </a:lnTo>
                <a:lnTo>
                  <a:pt x="4276734" y="27927"/>
                </a:lnTo>
                <a:lnTo>
                  <a:pt x="4337467" y="30242"/>
                </a:lnTo>
                <a:lnTo>
                  <a:pt x="4398167" y="32286"/>
                </a:lnTo>
                <a:lnTo>
                  <a:pt x="4458202" y="33906"/>
                </a:lnTo>
                <a:lnTo>
                  <a:pt x="4516940" y="34947"/>
                </a:lnTo>
                <a:lnTo>
                  <a:pt x="4573749" y="35255"/>
                </a:lnTo>
                <a:lnTo>
                  <a:pt x="4627998" y="34675"/>
                </a:lnTo>
                <a:lnTo>
                  <a:pt x="4679054" y="33053"/>
                </a:lnTo>
                <a:lnTo>
                  <a:pt x="4726285" y="30235"/>
                </a:lnTo>
                <a:lnTo>
                  <a:pt x="4769060" y="26067"/>
                </a:lnTo>
                <a:lnTo>
                  <a:pt x="4806746" y="20393"/>
                </a:lnTo>
                <a:lnTo>
                  <a:pt x="4806642" y="73926"/>
                </a:lnTo>
                <a:lnTo>
                  <a:pt x="4807566" y="124355"/>
                </a:lnTo>
                <a:lnTo>
                  <a:pt x="4809089" y="172412"/>
                </a:lnTo>
                <a:lnTo>
                  <a:pt x="4810781" y="218833"/>
                </a:lnTo>
                <a:lnTo>
                  <a:pt x="4812213" y="264351"/>
                </a:lnTo>
                <a:lnTo>
                  <a:pt x="4812955" y="309699"/>
                </a:lnTo>
                <a:lnTo>
                  <a:pt x="4812578" y="355612"/>
                </a:lnTo>
                <a:lnTo>
                  <a:pt x="4810651" y="402823"/>
                </a:lnTo>
                <a:lnTo>
                  <a:pt x="4806746" y="452066"/>
                </a:lnTo>
                <a:lnTo>
                  <a:pt x="4802331" y="503583"/>
                </a:lnTo>
                <a:lnTo>
                  <a:pt x="4799129" y="556586"/>
                </a:lnTo>
                <a:lnTo>
                  <a:pt x="4797094" y="610266"/>
                </a:lnTo>
                <a:lnTo>
                  <a:pt x="4796179" y="663815"/>
                </a:lnTo>
                <a:lnTo>
                  <a:pt x="4796335" y="716422"/>
                </a:lnTo>
                <a:lnTo>
                  <a:pt x="4797518" y="767280"/>
                </a:lnTo>
                <a:lnTo>
                  <a:pt x="4799678" y="815580"/>
                </a:lnTo>
                <a:lnTo>
                  <a:pt x="4802770" y="860511"/>
                </a:lnTo>
                <a:lnTo>
                  <a:pt x="4806746" y="901265"/>
                </a:lnTo>
                <a:lnTo>
                  <a:pt x="4758109" y="904709"/>
                </a:lnTo>
                <a:lnTo>
                  <a:pt x="4706461" y="906748"/>
                </a:lnTo>
                <a:lnTo>
                  <a:pt x="4652383" y="907593"/>
                </a:lnTo>
                <a:lnTo>
                  <a:pt x="4596455" y="907455"/>
                </a:lnTo>
                <a:lnTo>
                  <a:pt x="4539256" y="906543"/>
                </a:lnTo>
                <a:lnTo>
                  <a:pt x="4481366" y="905069"/>
                </a:lnTo>
                <a:lnTo>
                  <a:pt x="4423365" y="903244"/>
                </a:lnTo>
                <a:lnTo>
                  <a:pt x="4365833" y="901278"/>
                </a:lnTo>
                <a:lnTo>
                  <a:pt x="4309349" y="899382"/>
                </a:lnTo>
                <a:lnTo>
                  <a:pt x="4254494" y="897766"/>
                </a:lnTo>
                <a:lnTo>
                  <a:pt x="4201847" y="896641"/>
                </a:lnTo>
                <a:lnTo>
                  <a:pt x="4151987" y="896218"/>
                </a:lnTo>
                <a:lnTo>
                  <a:pt x="4105495" y="896707"/>
                </a:lnTo>
                <a:lnTo>
                  <a:pt x="4062951" y="898320"/>
                </a:lnTo>
                <a:lnTo>
                  <a:pt x="4024934" y="901265"/>
                </a:lnTo>
                <a:lnTo>
                  <a:pt x="3983583" y="904711"/>
                </a:lnTo>
                <a:lnTo>
                  <a:pt x="3936413" y="907224"/>
                </a:lnTo>
                <a:lnTo>
                  <a:pt x="3884456" y="908904"/>
                </a:lnTo>
                <a:lnTo>
                  <a:pt x="3828738" y="909852"/>
                </a:lnTo>
                <a:lnTo>
                  <a:pt x="3770290" y="910169"/>
                </a:lnTo>
                <a:lnTo>
                  <a:pt x="3710139" y="909956"/>
                </a:lnTo>
                <a:lnTo>
                  <a:pt x="3649316" y="909314"/>
                </a:lnTo>
                <a:lnTo>
                  <a:pt x="3588848" y="908343"/>
                </a:lnTo>
                <a:lnTo>
                  <a:pt x="3529765" y="907145"/>
                </a:lnTo>
                <a:lnTo>
                  <a:pt x="3473095" y="905820"/>
                </a:lnTo>
                <a:lnTo>
                  <a:pt x="3419868" y="904468"/>
                </a:lnTo>
                <a:lnTo>
                  <a:pt x="3371112" y="903192"/>
                </a:lnTo>
                <a:lnTo>
                  <a:pt x="3327856" y="902090"/>
                </a:lnTo>
                <a:lnTo>
                  <a:pt x="3255254" y="900580"/>
                </a:lnTo>
                <a:lnTo>
                  <a:pt x="3214371" y="899853"/>
                </a:lnTo>
                <a:lnTo>
                  <a:pt x="3169226" y="899121"/>
                </a:lnTo>
                <a:lnTo>
                  <a:pt x="3120567" y="898422"/>
                </a:lnTo>
                <a:lnTo>
                  <a:pt x="3069143" y="897792"/>
                </a:lnTo>
                <a:lnTo>
                  <a:pt x="3015702" y="897267"/>
                </a:lnTo>
                <a:lnTo>
                  <a:pt x="2960992" y="896884"/>
                </a:lnTo>
                <a:lnTo>
                  <a:pt x="2905761" y="896680"/>
                </a:lnTo>
                <a:lnTo>
                  <a:pt x="2850757" y="896692"/>
                </a:lnTo>
                <a:lnTo>
                  <a:pt x="2796728" y="896956"/>
                </a:lnTo>
                <a:lnTo>
                  <a:pt x="2744423" y="897508"/>
                </a:lnTo>
                <a:lnTo>
                  <a:pt x="2694589" y="898386"/>
                </a:lnTo>
                <a:lnTo>
                  <a:pt x="2647975" y="899627"/>
                </a:lnTo>
                <a:lnTo>
                  <a:pt x="2605328" y="901265"/>
                </a:lnTo>
                <a:lnTo>
                  <a:pt x="2557103" y="903608"/>
                </a:lnTo>
                <a:lnTo>
                  <a:pt x="2507057" y="906187"/>
                </a:lnTo>
                <a:lnTo>
                  <a:pt x="2455685" y="908802"/>
                </a:lnTo>
                <a:lnTo>
                  <a:pt x="2403483" y="911256"/>
                </a:lnTo>
                <a:lnTo>
                  <a:pt x="2350948" y="913350"/>
                </a:lnTo>
                <a:lnTo>
                  <a:pt x="2298576" y="914886"/>
                </a:lnTo>
                <a:lnTo>
                  <a:pt x="2246862" y="915665"/>
                </a:lnTo>
                <a:lnTo>
                  <a:pt x="2196304" y="915489"/>
                </a:lnTo>
                <a:lnTo>
                  <a:pt x="2147396" y="914160"/>
                </a:lnTo>
                <a:lnTo>
                  <a:pt x="2100636" y="911478"/>
                </a:lnTo>
                <a:lnTo>
                  <a:pt x="2056518" y="907246"/>
                </a:lnTo>
                <a:lnTo>
                  <a:pt x="2015540" y="901265"/>
                </a:lnTo>
                <a:lnTo>
                  <a:pt x="1981137" y="896275"/>
                </a:lnTo>
                <a:lnTo>
                  <a:pt x="1945101" y="893008"/>
                </a:lnTo>
                <a:lnTo>
                  <a:pt x="1907278" y="891226"/>
                </a:lnTo>
                <a:lnTo>
                  <a:pt x="1867517" y="890691"/>
                </a:lnTo>
                <a:lnTo>
                  <a:pt x="1825664" y="891162"/>
                </a:lnTo>
                <a:lnTo>
                  <a:pt x="1781569" y="892401"/>
                </a:lnTo>
                <a:lnTo>
                  <a:pt x="1735077" y="894169"/>
                </a:lnTo>
                <a:lnTo>
                  <a:pt x="1686036" y="896227"/>
                </a:lnTo>
                <a:lnTo>
                  <a:pt x="1634295" y="898335"/>
                </a:lnTo>
                <a:lnTo>
                  <a:pt x="1579701" y="900255"/>
                </a:lnTo>
                <a:lnTo>
                  <a:pt x="1522100" y="901747"/>
                </a:lnTo>
                <a:lnTo>
                  <a:pt x="1461342" y="902572"/>
                </a:lnTo>
                <a:lnTo>
                  <a:pt x="1397273" y="902491"/>
                </a:lnTo>
                <a:lnTo>
                  <a:pt x="1329740" y="901265"/>
                </a:lnTo>
                <a:lnTo>
                  <a:pt x="1264213" y="899793"/>
                </a:lnTo>
                <a:lnTo>
                  <a:pt x="1205543" y="899046"/>
                </a:lnTo>
                <a:lnTo>
                  <a:pt x="1152652" y="898901"/>
                </a:lnTo>
                <a:lnTo>
                  <a:pt x="1104462" y="899233"/>
                </a:lnTo>
                <a:lnTo>
                  <a:pt x="1059894" y="899916"/>
                </a:lnTo>
                <a:lnTo>
                  <a:pt x="1017871" y="900826"/>
                </a:lnTo>
                <a:lnTo>
                  <a:pt x="977315" y="901837"/>
                </a:lnTo>
                <a:lnTo>
                  <a:pt x="937148" y="902825"/>
                </a:lnTo>
                <a:lnTo>
                  <a:pt x="896292" y="903665"/>
                </a:lnTo>
                <a:lnTo>
                  <a:pt x="853668" y="904231"/>
                </a:lnTo>
                <a:lnTo>
                  <a:pt x="808199" y="904400"/>
                </a:lnTo>
                <a:lnTo>
                  <a:pt x="758807" y="904045"/>
                </a:lnTo>
                <a:lnTo>
                  <a:pt x="704413" y="903042"/>
                </a:lnTo>
                <a:lnTo>
                  <a:pt x="643940" y="901265"/>
                </a:lnTo>
                <a:lnTo>
                  <a:pt x="579371" y="899528"/>
                </a:lnTo>
                <a:lnTo>
                  <a:pt x="522348" y="898912"/>
                </a:lnTo>
                <a:lnTo>
                  <a:pt x="471519" y="899190"/>
                </a:lnTo>
                <a:lnTo>
                  <a:pt x="425530" y="900135"/>
                </a:lnTo>
                <a:lnTo>
                  <a:pt x="383028" y="901522"/>
                </a:lnTo>
                <a:lnTo>
                  <a:pt x="342660" y="903123"/>
                </a:lnTo>
                <a:lnTo>
                  <a:pt x="303071" y="904711"/>
                </a:lnTo>
                <a:lnTo>
                  <a:pt x="262910" y="906059"/>
                </a:lnTo>
                <a:lnTo>
                  <a:pt x="220823" y="906940"/>
                </a:lnTo>
                <a:lnTo>
                  <a:pt x="175456" y="907129"/>
                </a:lnTo>
                <a:lnTo>
                  <a:pt x="125457" y="906397"/>
                </a:lnTo>
                <a:lnTo>
                  <a:pt x="69471" y="904518"/>
                </a:lnTo>
                <a:lnTo>
                  <a:pt x="6146" y="901265"/>
                </a:lnTo>
                <a:lnTo>
                  <a:pt x="2243" y="847310"/>
                </a:lnTo>
                <a:lnTo>
                  <a:pt x="340" y="792863"/>
                </a:lnTo>
                <a:lnTo>
                  <a:pt x="0" y="738776"/>
                </a:lnTo>
                <a:lnTo>
                  <a:pt x="781" y="685903"/>
                </a:lnTo>
                <a:lnTo>
                  <a:pt x="2245" y="635096"/>
                </a:lnTo>
                <a:lnTo>
                  <a:pt x="3953" y="587209"/>
                </a:lnTo>
                <a:lnTo>
                  <a:pt x="5466" y="543094"/>
                </a:lnTo>
                <a:lnTo>
                  <a:pt x="6343" y="503604"/>
                </a:lnTo>
                <a:lnTo>
                  <a:pt x="6146" y="469592"/>
                </a:lnTo>
                <a:lnTo>
                  <a:pt x="5848" y="433726"/>
                </a:lnTo>
                <a:lnTo>
                  <a:pt x="6471" y="389424"/>
                </a:lnTo>
                <a:lnTo>
                  <a:pt x="7653" y="338797"/>
                </a:lnTo>
                <a:lnTo>
                  <a:pt x="9031" y="283955"/>
                </a:lnTo>
                <a:lnTo>
                  <a:pt x="10242" y="227009"/>
                </a:lnTo>
                <a:lnTo>
                  <a:pt x="10921" y="170070"/>
                </a:lnTo>
                <a:lnTo>
                  <a:pt x="10708" y="115247"/>
                </a:lnTo>
                <a:lnTo>
                  <a:pt x="9237" y="64652"/>
                </a:lnTo>
                <a:lnTo>
                  <a:pt x="6146" y="20393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05180" y="3956684"/>
            <a:ext cx="427101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30480">
              <a:lnSpc>
                <a:spcPct val="12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dirty="0" sz="2100" b="1">
                <a:latin typeface="Courier New"/>
                <a:cs typeface="Courier New"/>
              </a:rPr>
              <a:t>T(N)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1</a:t>
            </a:r>
            <a:r>
              <a:rPr dirty="0" sz="2100" spc="-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1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10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N+1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-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N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+</a:t>
            </a:r>
            <a:r>
              <a:rPr dirty="0" sz="2100" spc="5" b="1">
                <a:latin typeface="Courier New"/>
                <a:cs typeface="Courier New"/>
              </a:rPr>
              <a:t> </a:t>
            </a:r>
            <a:r>
              <a:rPr dirty="0" sz="2100" spc="-50" b="1">
                <a:latin typeface="Courier New"/>
                <a:cs typeface="Courier New"/>
              </a:rPr>
              <a:t>N </a:t>
            </a:r>
            <a:r>
              <a:rPr dirty="0" sz="2100" b="1">
                <a:latin typeface="Courier New"/>
                <a:cs typeface="Courier New"/>
              </a:rPr>
              <a:t>T(N)</a:t>
            </a:r>
            <a:r>
              <a:rPr dirty="0" sz="2100" spc="-430" b="1">
                <a:latin typeface="Courier New"/>
                <a:cs typeface="Courier New"/>
              </a:rPr>
              <a:t> </a:t>
            </a:r>
            <a:r>
              <a:rPr dirty="0" baseline="25793" sz="2100" spc="-75" b="1">
                <a:latin typeface="Courier New"/>
                <a:cs typeface="Courier New"/>
              </a:rPr>
              <a:t>=</a:t>
            </a:r>
            <a:r>
              <a:rPr dirty="0" baseline="25793" sz="2100" b="1">
                <a:latin typeface="Courier New"/>
                <a:cs typeface="Courier New"/>
              </a:rPr>
              <a:t>	</a:t>
            </a:r>
            <a:r>
              <a:rPr dirty="0" sz="2100" spc="-20" b="1">
                <a:latin typeface="Courier New"/>
                <a:cs typeface="Courier New"/>
              </a:rPr>
              <a:t>3N+3</a:t>
            </a:r>
            <a:endParaRPr sz="21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55600" y="1036574"/>
            <a:ext cx="5669280" cy="2802255"/>
            <a:chOff x="355600" y="1036574"/>
            <a:chExt cx="5669280" cy="2802255"/>
          </a:xfrm>
        </p:grpSpPr>
        <p:sp>
          <p:nvSpPr>
            <p:cNvPr id="9" name="object 9" descr=""/>
            <p:cNvSpPr/>
            <p:nvPr/>
          </p:nvSpPr>
          <p:spPr>
            <a:xfrm>
              <a:off x="381000" y="1049324"/>
              <a:ext cx="5619115" cy="713740"/>
            </a:xfrm>
            <a:custGeom>
              <a:avLst/>
              <a:gdLst/>
              <a:ahLst/>
              <a:cxnLst/>
              <a:rect l="l" t="t" r="r" b="b"/>
              <a:pathLst>
                <a:path w="5619115" h="713739">
                  <a:moveTo>
                    <a:pt x="5618594" y="0"/>
                  </a:moveTo>
                  <a:lnTo>
                    <a:pt x="2737612" y="0"/>
                  </a:lnTo>
                  <a:lnTo>
                    <a:pt x="0" y="0"/>
                  </a:lnTo>
                  <a:lnTo>
                    <a:pt x="0" y="713435"/>
                  </a:lnTo>
                  <a:lnTo>
                    <a:pt x="2737612" y="713435"/>
                  </a:lnTo>
                  <a:lnTo>
                    <a:pt x="5618594" y="713435"/>
                  </a:lnTo>
                  <a:lnTo>
                    <a:pt x="5618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1000" y="1762759"/>
              <a:ext cx="5619115" cy="2063114"/>
            </a:xfrm>
            <a:custGeom>
              <a:avLst/>
              <a:gdLst/>
              <a:ahLst/>
              <a:cxnLst/>
              <a:rect l="l" t="t" r="r" b="b"/>
              <a:pathLst>
                <a:path w="5619115" h="2063114">
                  <a:moveTo>
                    <a:pt x="5618594" y="0"/>
                  </a:moveTo>
                  <a:lnTo>
                    <a:pt x="2737612" y="0"/>
                  </a:lnTo>
                  <a:lnTo>
                    <a:pt x="0" y="0"/>
                  </a:lnTo>
                  <a:lnTo>
                    <a:pt x="0" y="2063115"/>
                  </a:lnTo>
                  <a:lnTo>
                    <a:pt x="2737612" y="2063115"/>
                  </a:lnTo>
                  <a:lnTo>
                    <a:pt x="5618594" y="2063115"/>
                  </a:lnTo>
                  <a:lnTo>
                    <a:pt x="561859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18611" y="1042924"/>
              <a:ext cx="0" cy="2789555"/>
            </a:xfrm>
            <a:custGeom>
              <a:avLst/>
              <a:gdLst/>
              <a:ahLst/>
              <a:cxnLst/>
              <a:rect l="l" t="t" r="r" b="b"/>
              <a:pathLst>
                <a:path w="0" h="2789554">
                  <a:moveTo>
                    <a:pt x="0" y="0"/>
                  </a:moveTo>
                  <a:lnTo>
                    <a:pt x="0" y="278930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4650" y="1762760"/>
              <a:ext cx="5631180" cy="0"/>
            </a:xfrm>
            <a:custGeom>
              <a:avLst/>
              <a:gdLst/>
              <a:ahLst/>
              <a:cxnLst/>
              <a:rect l="l" t="t" r="r" b="b"/>
              <a:pathLst>
                <a:path w="5631180" h="0">
                  <a:moveTo>
                    <a:pt x="0" y="0"/>
                  </a:moveTo>
                  <a:lnTo>
                    <a:pt x="563118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4650" y="1042924"/>
              <a:ext cx="5631180" cy="2789555"/>
            </a:xfrm>
            <a:custGeom>
              <a:avLst/>
              <a:gdLst/>
              <a:ahLst/>
              <a:cxnLst/>
              <a:rect l="l" t="t" r="r" b="b"/>
              <a:pathLst>
                <a:path w="5631180" h="2789554">
                  <a:moveTo>
                    <a:pt x="6350" y="0"/>
                  </a:moveTo>
                  <a:lnTo>
                    <a:pt x="6350" y="2789301"/>
                  </a:lnTo>
                </a:path>
                <a:path w="5631180" h="2789554">
                  <a:moveTo>
                    <a:pt x="5624830" y="0"/>
                  </a:moveTo>
                  <a:lnTo>
                    <a:pt x="5624830" y="2789301"/>
                  </a:lnTo>
                </a:path>
                <a:path w="5631180" h="2789554">
                  <a:moveTo>
                    <a:pt x="0" y="6350"/>
                  </a:moveTo>
                  <a:lnTo>
                    <a:pt x="5631180" y="6350"/>
                  </a:lnTo>
                </a:path>
                <a:path w="5631180" h="2789554">
                  <a:moveTo>
                    <a:pt x="0" y="2782951"/>
                  </a:moveTo>
                  <a:lnTo>
                    <a:pt x="5631180" y="27829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4921" y="1077594"/>
            <a:ext cx="109537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202939" y="1077594"/>
            <a:ext cx="235775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b="1">
                <a:solidFill>
                  <a:srgbClr val="FFFFFF"/>
                </a:solidFill>
                <a:latin typeface="Times New Roman"/>
                <a:cs typeface="Times New Roman"/>
              </a:rPr>
              <a:t>Cost</a:t>
            </a:r>
            <a:r>
              <a:rPr dirty="0" sz="19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b="1">
                <a:solidFill>
                  <a:srgbClr val="FFFFFF"/>
                </a:solidFill>
                <a:latin typeface="Times New Roman"/>
                <a:cs typeface="Times New Roman"/>
              </a:rPr>
              <a:t>(time</a:t>
            </a:r>
            <a:r>
              <a:rPr dirty="0" sz="19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00" spc="-10" b="1">
                <a:solidFill>
                  <a:srgbClr val="FFFFFF"/>
                </a:solidFill>
                <a:latin typeface="Times New Roman"/>
                <a:cs typeface="Times New Roman"/>
              </a:rPr>
              <a:t>complexity)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64921" y="1766696"/>
            <a:ext cx="2108835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0">
                <a:latin typeface="Courier New"/>
                <a:cs typeface="Courier New"/>
              </a:rPr>
              <a:t>i=0;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sum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=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0;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100" b="1">
                <a:latin typeface="Courier New"/>
                <a:cs typeface="Courier New"/>
              </a:rPr>
              <a:t>while</a:t>
            </a:r>
            <a:r>
              <a:rPr dirty="0" sz="2100">
                <a:latin typeface="Courier New"/>
                <a:cs typeface="Courier New"/>
              </a:rPr>
              <a:t>(i&lt;N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){</a:t>
            </a:r>
            <a:endParaRPr sz="2100">
              <a:latin typeface="Courier New"/>
              <a:cs typeface="Courier New"/>
            </a:endParaRPr>
          </a:p>
          <a:p>
            <a:pPr marL="972819" marR="508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sum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++; i++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02939" y="1771268"/>
            <a:ext cx="459740" cy="894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900" spc="-5" b="1"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25" b="1">
                <a:latin typeface="Courier New"/>
                <a:cs typeface="Courier New"/>
              </a:rPr>
              <a:t>N+1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02939" y="2640329"/>
            <a:ext cx="170180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900" spc="-50" b="1">
                <a:latin typeface="Courier New"/>
                <a:cs typeface="Courier New"/>
              </a:rPr>
              <a:t>N 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7962" y="5093970"/>
            <a:ext cx="8345805" cy="13233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9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dirty="0" sz="20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things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0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000">
              <a:latin typeface="Times New Roman"/>
              <a:cs typeface="Times New Roman"/>
            </a:endParaRPr>
          </a:p>
          <a:p>
            <a:pPr marL="834390" indent="-287020">
              <a:lnSpc>
                <a:spcPct val="100000"/>
              </a:lnSpc>
              <a:buFont typeface="Arial"/>
              <a:buChar char="•"/>
              <a:tabLst>
                <a:tab pos="834390" algn="l"/>
                <a:tab pos="835025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effect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constant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</a:t>
            </a:r>
            <a:r>
              <a:rPr dirty="0" sz="2000" spc="-10" i="1">
                <a:solidFill>
                  <a:srgbClr val="DD0011"/>
                </a:solidFill>
                <a:latin typeface="Times New Roman"/>
                <a:cs typeface="Times New Roman"/>
              </a:rPr>
              <a:t>T(N)</a:t>
            </a:r>
            <a:r>
              <a:rPr dirty="0" sz="2000" spc="-170" i="1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DD0011"/>
                </a:solidFill>
                <a:latin typeface="Times New Roman"/>
                <a:cs typeface="Times New Roman"/>
              </a:rPr>
              <a:t>= 3N +</a:t>
            </a:r>
            <a:r>
              <a:rPr dirty="0" sz="2000" spc="-1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DD0011"/>
                </a:solidFill>
                <a:latin typeface="Times New Roman"/>
                <a:cs typeface="Times New Roman"/>
              </a:rPr>
              <a:t>3</a:t>
            </a:r>
            <a:r>
              <a:rPr dirty="0" sz="2000" spc="-5">
                <a:solidFill>
                  <a:srgbClr val="DD0011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 i="1">
                <a:solidFill>
                  <a:srgbClr val="DD0011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834390" indent="-287020">
              <a:lnSpc>
                <a:spcPct val="100000"/>
              </a:lnSpc>
              <a:buFont typeface="Arial"/>
              <a:buChar char="•"/>
              <a:tabLst>
                <a:tab pos="834390" algn="l"/>
                <a:tab pos="835025" algn="l"/>
              </a:tabLst>
            </a:pP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T(n)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(input)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lvl="1" marL="1291590" indent="-287020">
              <a:lnSpc>
                <a:spcPct val="100000"/>
              </a:lnSpc>
              <a:buFont typeface="Arial"/>
              <a:buChar char="•"/>
              <a:tabLst>
                <a:tab pos="1291590" algn="l"/>
                <a:tab pos="1292225" algn="l"/>
              </a:tabLst>
            </a:pPr>
            <a:r>
              <a:rPr dirty="0" sz="2000">
                <a:latin typeface="Times New Roman"/>
                <a:cs typeface="Times New Roman"/>
              </a:rPr>
              <a:t>Check for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 =5,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20,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50,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500,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1000,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10000,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100000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803391" y="2374392"/>
            <a:ext cx="2979420" cy="2731135"/>
            <a:chOff x="5803391" y="2374392"/>
            <a:chExt cx="2979420" cy="2731135"/>
          </a:xfrm>
        </p:grpSpPr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3391" y="2374392"/>
              <a:ext cx="2979039" cy="273062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399" y="2438400"/>
              <a:ext cx="2805683" cy="2557272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848349" y="2419350"/>
              <a:ext cx="2844165" cy="2595880"/>
            </a:xfrm>
            <a:custGeom>
              <a:avLst/>
              <a:gdLst/>
              <a:ahLst/>
              <a:cxnLst/>
              <a:rect l="l" t="t" r="r" b="b"/>
              <a:pathLst>
                <a:path w="2844165" h="2595879">
                  <a:moveTo>
                    <a:pt x="0" y="2595372"/>
                  </a:moveTo>
                  <a:lnTo>
                    <a:pt x="2843783" y="2595372"/>
                  </a:lnTo>
                  <a:lnTo>
                    <a:pt x="2843783" y="0"/>
                  </a:lnTo>
                  <a:lnTo>
                    <a:pt x="0" y="0"/>
                  </a:lnTo>
                  <a:lnTo>
                    <a:pt x="0" y="2595372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17271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-4762"/>
            <a:ext cx="9153525" cy="771525"/>
            <a:chOff x="-4762" y="-4762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6297" y="-28244"/>
            <a:ext cx="43929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0"/>
              <a:t>Analysis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95"/>
              <a:t>Loop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7755" y="1341119"/>
            <a:ext cx="2527935" cy="375018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1368678"/>
            <a:ext cx="2438400" cy="3660648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710237" y="1363916"/>
          <a:ext cx="2447925" cy="3656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</a:tblGrid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  <a:spcBef>
                          <a:spcPts val="50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T(N)=</a:t>
                      </a:r>
                      <a:r>
                        <a:rPr dirty="0"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3N+3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10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93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303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150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453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200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603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254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5000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15003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09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30003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5"/>
                        </a:lnSpc>
                        <a:spcBef>
                          <a:spcPts val="5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15000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5"/>
                        </a:lnSpc>
                        <a:spcBef>
                          <a:spcPts val="5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45003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635">
                        <a:lnSpc>
                          <a:spcPts val="1600"/>
                        </a:lnSpc>
                        <a:spcBef>
                          <a:spcPts val="5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20000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600"/>
                        </a:lnSpc>
                        <a:spcBef>
                          <a:spcPts val="515"/>
                        </a:spcBef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60003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E2E97"/>
                      </a:solidFill>
                      <a:prstDash val="solid"/>
                    </a:lnL>
                    <a:lnR w="9525">
                      <a:solidFill>
                        <a:srgbClr val="2E2E97"/>
                      </a:solidFill>
                      <a:prstDash val="solid"/>
                    </a:lnR>
                    <a:lnT w="9525">
                      <a:solidFill>
                        <a:srgbClr val="2E2E97"/>
                      </a:solidFill>
                      <a:prstDash val="solid"/>
                    </a:lnT>
                    <a:lnB w="9525">
                      <a:solidFill>
                        <a:srgbClr val="2E2E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096" y="5067300"/>
            <a:ext cx="1354761" cy="148894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801433" y="1720405"/>
            <a:ext cx="4027170" cy="2153920"/>
            <a:chOff x="801433" y="1720405"/>
            <a:chExt cx="4027170" cy="2153920"/>
          </a:xfrm>
        </p:grpSpPr>
        <p:sp>
          <p:nvSpPr>
            <p:cNvPr id="12" name="object 12" descr=""/>
            <p:cNvSpPr/>
            <p:nvPr/>
          </p:nvSpPr>
          <p:spPr>
            <a:xfrm>
              <a:off x="806195" y="1725167"/>
              <a:ext cx="4017645" cy="2144395"/>
            </a:xfrm>
            <a:custGeom>
              <a:avLst/>
              <a:gdLst/>
              <a:ahLst/>
              <a:cxnLst/>
              <a:rect l="l" t="t" r="r" b="b"/>
              <a:pathLst>
                <a:path w="4017645" h="2144395">
                  <a:moveTo>
                    <a:pt x="0" y="2144268"/>
                  </a:moveTo>
                  <a:lnTo>
                    <a:pt x="4017264" y="2144268"/>
                  </a:lnTo>
                </a:path>
                <a:path w="4017645" h="2144395">
                  <a:moveTo>
                    <a:pt x="0" y="1609344"/>
                  </a:moveTo>
                  <a:lnTo>
                    <a:pt x="4017264" y="1609344"/>
                  </a:lnTo>
                </a:path>
                <a:path w="4017645" h="2144395">
                  <a:moveTo>
                    <a:pt x="0" y="1341120"/>
                  </a:moveTo>
                  <a:lnTo>
                    <a:pt x="4017264" y="1341120"/>
                  </a:lnTo>
                </a:path>
                <a:path w="4017645" h="2144395">
                  <a:moveTo>
                    <a:pt x="0" y="1072896"/>
                  </a:moveTo>
                  <a:lnTo>
                    <a:pt x="4017264" y="1072896"/>
                  </a:lnTo>
                </a:path>
                <a:path w="4017645" h="2144395">
                  <a:moveTo>
                    <a:pt x="0" y="804672"/>
                  </a:moveTo>
                  <a:lnTo>
                    <a:pt x="4017264" y="804672"/>
                  </a:lnTo>
                </a:path>
                <a:path w="4017645" h="2144395">
                  <a:moveTo>
                    <a:pt x="0" y="536448"/>
                  </a:moveTo>
                  <a:lnTo>
                    <a:pt x="4017264" y="536448"/>
                  </a:lnTo>
                </a:path>
                <a:path w="4017645" h="2144395">
                  <a:moveTo>
                    <a:pt x="0" y="268224"/>
                  </a:moveTo>
                  <a:lnTo>
                    <a:pt x="4017264" y="268224"/>
                  </a:lnTo>
                </a:path>
                <a:path w="4017645" h="2144395">
                  <a:moveTo>
                    <a:pt x="0" y="0"/>
                  </a:moveTo>
                  <a:lnTo>
                    <a:pt x="4017264" y="0"/>
                  </a:lnTo>
                </a:path>
                <a:path w="4017645" h="2144395">
                  <a:moveTo>
                    <a:pt x="0" y="0"/>
                  </a:moveTo>
                  <a:lnTo>
                    <a:pt x="0" y="2144268"/>
                  </a:lnTo>
                </a:path>
                <a:path w="4017645" h="2144395">
                  <a:moveTo>
                    <a:pt x="1339596" y="0"/>
                  </a:moveTo>
                  <a:lnTo>
                    <a:pt x="1339596" y="2144268"/>
                  </a:lnTo>
                </a:path>
                <a:path w="4017645" h="2144395">
                  <a:moveTo>
                    <a:pt x="2008632" y="0"/>
                  </a:moveTo>
                  <a:lnTo>
                    <a:pt x="2008632" y="2144268"/>
                  </a:lnTo>
                </a:path>
                <a:path w="4017645" h="2144395">
                  <a:moveTo>
                    <a:pt x="2677668" y="0"/>
                  </a:moveTo>
                  <a:lnTo>
                    <a:pt x="2677668" y="2144268"/>
                  </a:lnTo>
                </a:path>
                <a:path w="4017645" h="2144395">
                  <a:moveTo>
                    <a:pt x="3346704" y="0"/>
                  </a:moveTo>
                  <a:lnTo>
                    <a:pt x="3346704" y="2144268"/>
                  </a:lnTo>
                </a:path>
                <a:path w="4017645" h="2144395">
                  <a:moveTo>
                    <a:pt x="4017264" y="0"/>
                  </a:moveTo>
                  <a:lnTo>
                    <a:pt x="4017264" y="214426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6195" y="1725167"/>
              <a:ext cx="4017645" cy="2144395"/>
            </a:xfrm>
            <a:custGeom>
              <a:avLst/>
              <a:gdLst/>
              <a:ahLst/>
              <a:cxnLst/>
              <a:rect l="l" t="t" r="r" b="b"/>
              <a:pathLst>
                <a:path w="4017645" h="2144395">
                  <a:moveTo>
                    <a:pt x="669036" y="2144268"/>
                  </a:moveTo>
                  <a:lnTo>
                    <a:pt x="669036" y="0"/>
                  </a:lnTo>
                </a:path>
                <a:path w="4017645" h="2144395">
                  <a:moveTo>
                    <a:pt x="0" y="1877568"/>
                  </a:moveTo>
                  <a:lnTo>
                    <a:pt x="4017264" y="1877568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477518" y="1992629"/>
              <a:ext cx="2676525" cy="1607820"/>
            </a:xfrm>
            <a:custGeom>
              <a:avLst/>
              <a:gdLst/>
              <a:ahLst/>
              <a:cxnLst/>
              <a:rect l="l" t="t" r="r" b="b"/>
              <a:pathLst>
                <a:path w="2676525" h="1607820">
                  <a:moveTo>
                    <a:pt x="0" y="1607820"/>
                  </a:moveTo>
                  <a:lnTo>
                    <a:pt x="507" y="1607566"/>
                  </a:lnTo>
                  <a:lnTo>
                    <a:pt x="888" y="1607312"/>
                  </a:lnTo>
                  <a:lnTo>
                    <a:pt x="1396" y="1607058"/>
                  </a:lnTo>
                  <a:lnTo>
                    <a:pt x="1778" y="1606804"/>
                  </a:lnTo>
                  <a:lnTo>
                    <a:pt x="2285" y="1606423"/>
                  </a:lnTo>
                  <a:lnTo>
                    <a:pt x="2666" y="1606169"/>
                  </a:lnTo>
                  <a:lnTo>
                    <a:pt x="3175" y="1605915"/>
                  </a:lnTo>
                  <a:lnTo>
                    <a:pt x="3556" y="1605661"/>
                  </a:lnTo>
                  <a:lnTo>
                    <a:pt x="4063" y="1605407"/>
                  </a:lnTo>
                  <a:lnTo>
                    <a:pt x="4190" y="1605280"/>
                  </a:lnTo>
                  <a:lnTo>
                    <a:pt x="4698" y="1605026"/>
                  </a:lnTo>
                  <a:lnTo>
                    <a:pt x="5334" y="1604645"/>
                  </a:lnTo>
                  <a:lnTo>
                    <a:pt x="6731" y="1603756"/>
                  </a:lnTo>
                  <a:lnTo>
                    <a:pt x="9778" y="1601978"/>
                  </a:lnTo>
                  <a:lnTo>
                    <a:pt x="12065" y="1600581"/>
                  </a:lnTo>
                  <a:lnTo>
                    <a:pt x="14223" y="1599184"/>
                  </a:lnTo>
                  <a:lnTo>
                    <a:pt x="16509" y="1597914"/>
                  </a:lnTo>
                  <a:lnTo>
                    <a:pt x="18795" y="1596517"/>
                  </a:lnTo>
                  <a:lnTo>
                    <a:pt x="22097" y="1594485"/>
                  </a:lnTo>
                  <a:lnTo>
                    <a:pt x="25400" y="1592580"/>
                  </a:lnTo>
                  <a:lnTo>
                    <a:pt x="79027" y="1560353"/>
                  </a:lnTo>
                  <a:lnTo>
                    <a:pt x="112788" y="1540064"/>
                  </a:lnTo>
                  <a:lnTo>
                    <a:pt x="150458" y="1517427"/>
                  </a:lnTo>
                  <a:lnTo>
                    <a:pt x="191497" y="1492767"/>
                  </a:lnTo>
                  <a:lnTo>
                    <a:pt x="235362" y="1466409"/>
                  </a:lnTo>
                  <a:lnTo>
                    <a:pt x="281513" y="1438678"/>
                  </a:lnTo>
                  <a:lnTo>
                    <a:pt x="329407" y="1409901"/>
                  </a:lnTo>
                  <a:lnTo>
                    <a:pt x="378504" y="1380402"/>
                  </a:lnTo>
                  <a:lnTo>
                    <a:pt x="428262" y="1350508"/>
                  </a:lnTo>
                  <a:lnTo>
                    <a:pt x="478140" y="1320544"/>
                  </a:lnTo>
                  <a:lnTo>
                    <a:pt x="527596" y="1290836"/>
                  </a:lnTo>
                  <a:lnTo>
                    <a:pt x="576089" y="1261708"/>
                  </a:lnTo>
                  <a:lnTo>
                    <a:pt x="623077" y="1233488"/>
                  </a:lnTo>
                  <a:lnTo>
                    <a:pt x="668019" y="1206500"/>
                  </a:lnTo>
                  <a:lnTo>
                    <a:pt x="711873" y="1180143"/>
                  </a:lnTo>
                  <a:lnTo>
                    <a:pt x="755940" y="1153662"/>
                  </a:lnTo>
                  <a:lnTo>
                    <a:pt x="800196" y="1127070"/>
                  </a:lnTo>
                  <a:lnTo>
                    <a:pt x="844618" y="1100380"/>
                  </a:lnTo>
                  <a:lnTo>
                    <a:pt x="889183" y="1073606"/>
                  </a:lnTo>
                  <a:lnTo>
                    <a:pt x="933866" y="1046762"/>
                  </a:lnTo>
                  <a:lnTo>
                    <a:pt x="978644" y="1019862"/>
                  </a:lnTo>
                  <a:lnTo>
                    <a:pt x="1023493" y="992919"/>
                  </a:lnTo>
                  <a:lnTo>
                    <a:pt x="1068390" y="965948"/>
                  </a:lnTo>
                  <a:lnTo>
                    <a:pt x="1113310" y="938962"/>
                  </a:lnTo>
                  <a:lnTo>
                    <a:pt x="1158230" y="911975"/>
                  </a:lnTo>
                  <a:lnTo>
                    <a:pt x="1203126" y="885001"/>
                  </a:lnTo>
                  <a:lnTo>
                    <a:pt x="1247975" y="858052"/>
                  </a:lnTo>
                  <a:lnTo>
                    <a:pt x="1292753" y="831144"/>
                  </a:lnTo>
                  <a:lnTo>
                    <a:pt x="1337437" y="804291"/>
                  </a:lnTo>
                  <a:lnTo>
                    <a:pt x="1382063" y="777492"/>
                  </a:lnTo>
                  <a:lnTo>
                    <a:pt x="1426686" y="750690"/>
                  </a:lnTo>
                  <a:lnTo>
                    <a:pt x="1471307" y="723886"/>
                  </a:lnTo>
                  <a:lnTo>
                    <a:pt x="1515925" y="697080"/>
                  </a:lnTo>
                  <a:lnTo>
                    <a:pt x="1560543" y="670273"/>
                  </a:lnTo>
                  <a:lnTo>
                    <a:pt x="1605159" y="643464"/>
                  </a:lnTo>
                  <a:lnTo>
                    <a:pt x="1649774" y="616654"/>
                  </a:lnTo>
                  <a:lnTo>
                    <a:pt x="1694389" y="589845"/>
                  </a:lnTo>
                  <a:lnTo>
                    <a:pt x="1739004" y="563035"/>
                  </a:lnTo>
                  <a:lnTo>
                    <a:pt x="1783620" y="536226"/>
                  </a:lnTo>
                  <a:lnTo>
                    <a:pt x="1828238" y="509419"/>
                  </a:lnTo>
                  <a:lnTo>
                    <a:pt x="1872856" y="482613"/>
                  </a:lnTo>
                  <a:lnTo>
                    <a:pt x="1917477" y="455809"/>
                  </a:lnTo>
                  <a:lnTo>
                    <a:pt x="1962100" y="429007"/>
                  </a:lnTo>
                  <a:lnTo>
                    <a:pt x="2006727" y="402209"/>
                  </a:lnTo>
                  <a:lnTo>
                    <a:pt x="2051354" y="375388"/>
                  </a:lnTo>
                  <a:lnTo>
                    <a:pt x="2095982" y="348570"/>
                  </a:lnTo>
                  <a:lnTo>
                    <a:pt x="2140610" y="321755"/>
                  </a:lnTo>
                  <a:lnTo>
                    <a:pt x="2185238" y="294941"/>
                  </a:lnTo>
                  <a:lnTo>
                    <a:pt x="2229866" y="268129"/>
                  </a:lnTo>
                  <a:lnTo>
                    <a:pt x="2274493" y="241319"/>
                  </a:lnTo>
                  <a:lnTo>
                    <a:pt x="2319121" y="214509"/>
                  </a:lnTo>
                  <a:lnTo>
                    <a:pt x="2363749" y="187699"/>
                  </a:lnTo>
                  <a:lnTo>
                    <a:pt x="2408377" y="160889"/>
                  </a:lnTo>
                  <a:lnTo>
                    <a:pt x="2453005" y="134079"/>
                  </a:lnTo>
                  <a:lnTo>
                    <a:pt x="2497632" y="107267"/>
                  </a:lnTo>
                  <a:lnTo>
                    <a:pt x="2542260" y="80453"/>
                  </a:lnTo>
                  <a:lnTo>
                    <a:pt x="2586888" y="53638"/>
                  </a:lnTo>
                  <a:lnTo>
                    <a:pt x="2631516" y="26820"/>
                  </a:lnTo>
                  <a:lnTo>
                    <a:pt x="2676144" y="0"/>
                  </a:lnTo>
                </a:path>
              </a:pathLst>
            </a:custGeom>
            <a:ln w="19050">
              <a:solidFill>
                <a:srgbClr val="BADF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42212" y="3779901"/>
            <a:ext cx="349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-10000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080312" y="2975228"/>
            <a:ext cx="311150" cy="699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20000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10000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90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80312" y="2707004"/>
            <a:ext cx="311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30000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80312" y="1634490"/>
            <a:ext cx="311150" cy="967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70000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60000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50000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40000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0603" y="3646170"/>
            <a:ext cx="2914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-</a:t>
            </a:r>
            <a:r>
              <a:rPr dirty="0" sz="900" spc="-20">
                <a:solidFill>
                  <a:srgbClr val="585858"/>
                </a:solidFill>
                <a:latin typeface="Times New Roman"/>
                <a:cs typeface="Times New Roman"/>
              </a:rPr>
              <a:t>5000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34846" y="3646170"/>
            <a:ext cx="8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18538" y="3646170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Times New Roman"/>
                <a:cs typeface="Times New Roman"/>
              </a:rPr>
              <a:t>5000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659507" y="3646170"/>
            <a:ext cx="311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10000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29178" y="3646170"/>
            <a:ext cx="311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15000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98467" y="3646170"/>
            <a:ext cx="311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20000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68139" y="3646170"/>
            <a:ext cx="3111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Times New Roman"/>
                <a:cs typeface="Times New Roman"/>
              </a:rPr>
              <a:t>25000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742945" y="1337005"/>
            <a:ext cx="1549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060194" y="2596641"/>
            <a:ext cx="548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3N+3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9153525" cy="771525"/>
            <a:chOff x="-4762" y="-4762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2C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3938" y="79959"/>
            <a:ext cx="251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0"/>
              <a:t>NESTED</a:t>
            </a:r>
            <a:r>
              <a:rPr dirty="0" sz="3200" spc="-40"/>
              <a:t> </a:t>
            </a:r>
            <a:r>
              <a:rPr dirty="0" sz="3200" spc="-55"/>
              <a:t>Loop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976629"/>
            <a:ext cx="2884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r>
              <a:rPr dirty="0" sz="2400" spc="-4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Nested</a:t>
            </a:r>
            <a:r>
              <a:rPr dirty="0" sz="2400" spc="-4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 i="1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80228" y="1374089"/>
            <a:ext cx="5219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09029" y="1374089"/>
            <a:ext cx="689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Times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31190" y="1756236"/>
          <a:ext cx="7494270" cy="2964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/>
                <a:gridCol w="457200"/>
                <a:gridCol w="1485264"/>
                <a:gridCol w="915035"/>
                <a:gridCol w="1753235"/>
                <a:gridCol w="2012949"/>
              </a:tblGrid>
              <a:tr h="309245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i=1;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86435">
                        <a:lnSpc>
                          <a:spcPts val="207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070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2740">
                <a:tc>
                  <a:txBody>
                    <a:bodyPr/>
                    <a:lstStyle/>
                    <a:p>
                      <a:pPr marL="31750">
                        <a:lnSpc>
                          <a:spcPts val="223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0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 b="1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35"/>
                        </a:lnSpc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86435">
                        <a:lnSpc>
                          <a:spcPts val="223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3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1785">
                <a:tc>
                  <a:txBody>
                    <a:bodyPr/>
                    <a:lstStyle/>
                    <a:p>
                      <a:pPr marL="31750">
                        <a:lnSpc>
                          <a:spcPts val="2255"/>
                        </a:lnSpc>
                      </a:pPr>
                      <a:r>
                        <a:rPr dirty="0" sz="2000" spc="-10" b="1">
                          <a:latin typeface="Courier New"/>
                          <a:cs typeface="Courier New"/>
                        </a:rPr>
                        <a:t>while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(i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b="1">
                          <a:latin typeface="Courier New"/>
                          <a:cs typeface="Courier New"/>
                        </a:rPr>
                        <a:t>n)</a:t>
                      </a:r>
                      <a:r>
                        <a:rPr dirty="0" sz="2000" spc="-1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 b="1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86435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55"/>
                        </a:lnSpc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n+1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58775">
                <a:tc gridSpan="3">
                  <a:txBody>
                    <a:bodyPr/>
                    <a:lstStyle/>
                    <a:p>
                      <a:pPr marL="6032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j=1;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</a:tr>
              <a:tr h="335280">
                <a:tc gridSpan="3">
                  <a:txBody>
                    <a:bodyPr/>
                    <a:lstStyle/>
                    <a:p>
                      <a:pPr marL="60325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dirty="0" sz="20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b="1">
                          <a:latin typeface="Courier New"/>
                          <a:cs typeface="Courier New"/>
                        </a:rPr>
                        <a:t>(j</a:t>
                      </a:r>
                      <a:r>
                        <a:rPr dirty="0" sz="20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b="1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25" b="1">
                          <a:latin typeface="Courier New"/>
                          <a:cs typeface="Courier New"/>
                        </a:rPr>
                        <a:t>n)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55"/>
                        </a:lnSpc>
                      </a:pPr>
                      <a:r>
                        <a:rPr dirty="0" sz="2000" spc="-10" b="1">
                          <a:latin typeface="Courier New"/>
                          <a:cs typeface="Courier New"/>
                        </a:rPr>
                        <a:t>n*(n+1)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4645">
                <a:tc gridSpan="3">
                  <a:txBody>
                    <a:bodyPr/>
                    <a:lstStyle/>
                    <a:p>
                      <a:pPr marL="121285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2000" spc="-1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b="1">
                          <a:latin typeface="Courier New"/>
                          <a:cs typeface="Courier New"/>
                        </a:rPr>
                        <a:t>+=</a:t>
                      </a:r>
                      <a:r>
                        <a:rPr dirty="0" sz="2000" spc="-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25" b="1">
                          <a:latin typeface="Courier New"/>
                          <a:cs typeface="Courier New"/>
                        </a:rPr>
                        <a:t>i;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55"/>
                        </a:lnSpc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n*n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5280">
                <a:tc gridSpan="3">
                  <a:txBody>
                    <a:bodyPr/>
                    <a:lstStyle/>
                    <a:p>
                      <a:pPr algn="ctr" marL="222885">
                        <a:lnSpc>
                          <a:spcPts val="225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j++;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55"/>
                        </a:lnSpc>
                      </a:pPr>
                      <a:r>
                        <a:rPr dirty="0" sz="2000" spc="-25" b="1">
                          <a:latin typeface="Courier New"/>
                          <a:cs typeface="Courier New"/>
                        </a:rPr>
                        <a:t>n*n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5280">
                <a:tc gridSpan="3">
                  <a:txBody>
                    <a:bodyPr/>
                    <a:lstStyle/>
                    <a:p>
                      <a:pPr marL="48895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11785">
                <a:tc gridSpan="3">
                  <a:txBody>
                    <a:bodyPr/>
                    <a:lstStyle/>
                    <a:p>
                      <a:pPr marL="488950">
                        <a:lnSpc>
                          <a:spcPts val="2255"/>
                        </a:lnSpc>
                      </a:pPr>
                      <a:r>
                        <a:rPr dirty="0" sz="2000" spc="-20" b="1">
                          <a:latin typeface="Courier New"/>
                          <a:cs typeface="Courier New"/>
                        </a:rPr>
                        <a:t>i++;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3765">
                        <a:lnSpc>
                          <a:spcPts val="2255"/>
                        </a:lnSpc>
                      </a:pPr>
                      <a:r>
                        <a:rPr dirty="0" sz="2000" b="1">
                          <a:latin typeface="Courier New"/>
                          <a:cs typeface="Courier New"/>
                        </a:rPr>
                        <a:t>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269240" y="4676950"/>
            <a:ext cx="7327265" cy="17214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400"/>
              </a:spcBef>
            </a:pPr>
            <a:r>
              <a:rPr dirty="0" sz="200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T(N)</a:t>
            </a:r>
            <a:r>
              <a:rPr dirty="0" sz="20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+ 1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(n+1)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n*(n+1)+n*n+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n*n+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3n</a:t>
            </a:r>
            <a:r>
              <a:rPr dirty="0" baseline="25525" sz="277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25525" sz="2775" spc="33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+ 3n +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algn="ctr" marL="79375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Wingdings"/>
                <a:cs typeface="Wingdings"/>
              </a:rPr>
              <a:t>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time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required</a:t>
            </a:r>
            <a:r>
              <a:rPr dirty="0" sz="20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this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algorithm</a:t>
            </a:r>
            <a:r>
              <a:rPr dirty="0" sz="2000" spc="-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is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proportional</a:t>
            </a:r>
            <a:r>
              <a:rPr dirty="0" sz="24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333399"/>
                </a:solidFill>
                <a:latin typeface="Times New Roman"/>
                <a:cs typeface="Times New Roman"/>
              </a:rPr>
              <a:t>to </a:t>
            </a:r>
            <a:r>
              <a:rPr dirty="0" sz="2400" spc="-25" b="1">
                <a:solidFill>
                  <a:srgbClr val="333399"/>
                </a:solidFill>
                <a:latin typeface="Times New Roman"/>
                <a:cs typeface="Times New Roman"/>
              </a:rPr>
              <a:t>n</a:t>
            </a:r>
            <a:r>
              <a:rPr dirty="0" baseline="24305" sz="2400" spc="-37" b="1">
                <a:solidFill>
                  <a:srgbClr val="333399"/>
                </a:solidFill>
                <a:latin typeface="Times New Roman"/>
                <a:cs typeface="Times New Roman"/>
              </a:rPr>
              <a:t>2</a:t>
            </a:r>
            <a:endParaRPr baseline="24305"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-12700" y="-2031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91361" y="3048761"/>
            <a:ext cx="3048000" cy="1371600"/>
          </a:xfrm>
          <a:custGeom>
            <a:avLst/>
            <a:gdLst/>
            <a:ahLst/>
            <a:cxnLst/>
            <a:rect l="l" t="t" r="r" b="b"/>
            <a:pathLst>
              <a:path w="3048000" h="1371600">
                <a:moveTo>
                  <a:pt x="0" y="228600"/>
                </a:moveTo>
                <a:lnTo>
                  <a:pt x="4644" y="182533"/>
                </a:lnTo>
                <a:lnTo>
                  <a:pt x="17964" y="139624"/>
                </a:lnTo>
                <a:lnTo>
                  <a:pt x="39041" y="100793"/>
                </a:lnTo>
                <a:lnTo>
                  <a:pt x="66955" y="66960"/>
                </a:lnTo>
                <a:lnTo>
                  <a:pt x="100788" y="39045"/>
                </a:lnTo>
                <a:lnTo>
                  <a:pt x="139619" y="17966"/>
                </a:lnTo>
                <a:lnTo>
                  <a:pt x="182529" y="4644"/>
                </a:lnTo>
                <a:lnTo>
                  <a:pt x="228600" y="0"/>
                </a:lnTo>
                <a:lnTo>
                  <a:pt x="2819400" y="0"/>
                </a:lnTo>
                <a:lnTo>
                  <a:pt x="2865466" y="4644"/>
                </a:lnTo>
                <a:lnTo>
                  <a:pt x="2908375" y="17966"/>
                </a:lnTo>
                <a:lnTo>
                  <a:pt x="2947206" y="39045"/>
                </a:lnTo>
                <a:lnTo>
                  <a:pt x="2981039" y="66960"/>
                </a:lnTo>
                <a:lnTo>
                  <a:pt x="3008954" y="100793"/>
                </a:lnTo>
                <a:lnTo>
                  <a:pt x="3030033" y="139624"/>
                </a:lnTo>
                <a:lnTo>
                  <a:pt x="3043355" y="182533"/>
                </a:lnTo>
                <a:lnTo>
                  <a:pt x="3048000" y="228600"/>
                </a:lnTo>
                <a:lnTo>
                  <a:pt x="3048000" y="1143000"/>
                </a:lnTo>
                <a:lnTo>
                  <a:pt x="3043355" y="1189066"/>
                </a:lnTo>
                <a:lnTo>
                  <a:pt x="3030033" y="1231975"/>
                </a:lnTo>
                <a:lnTo>
                  <a:pt x="3008954" y="1270806"/>
                </a:lnTo>
                <a:lnTo>
                  <a:pt x="2981039" y="1304639"/>
                </a:lnTo>
                <a:lnTo>
                  <a:pt x="2947206" y="1332554"/>
                </a:lnTo>
                <a:lnTo>
                  <a:pt x="2908375" y="1353633"/>
                </a:lnTo>
                <a:lnTo>
                  <a:pt x="2865466" y="1366955"/>
                </a:lnTo>
                <a:lnTo>
                  <a:pt x="2819400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9" y="1353633"/>
                </a:lnTo>
                <a:lnTo>
                  <a:pt x="100788" y="1332554"/>
                </a:lnTo>
                <a:lnTo>
                  <a:pt x="66955" y="1304639"/>
                </a:lnTo>
                <a:lnTo>
                  <a:pt x="39041" y="1270806"/>
                </a:lnTo>
                <a:lnTo>
                  <a:pt x="17964" y="1231975"/>
                </a:lnTo>
                <a:lnTo>
                  <a:pt x="4644" y="1189066"/>
                </a:lnTo>
                <a:lnTo>
                  <a:pt x="0" y="114300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33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57962" y="2362961"/>
            <a:ext cx="4038600" cy="2743200"/>
          </a:xfrm>
          <a:custGeom>
            <a:avLst/>
            <a:gdLst/>
            <a:ahLst/>
            <a:cxnLst/>
            <a:rect l="l" t="t" r="r" b="b"/>
            <a:pathLst>
              <a:path w="4038600" h="2743200">
                <a:moveTo>
                  <a:pt x="0" y="457200"/>
                </a:moveTo>
                <a:lnTo>
                  <a:pt x="2360" y="410458"/>
                </a:lnTo>
                <a:lnTo>
                  <a:pt x="9288" y="365066"/>
                </a:lnTo>
                <a:lnTo>
                  <a:pt x="20555" y="321253"/>
                </a:lnTo>
                <a:lnTo>
                  <a:pt x="35929" y="279249"/>
                </a:lnTo>
                <a:lnTo>
                  <a:pt x="55182" y="239283"/>
                </a:lnTo>
                <a:lnTo>
                  <a:pt x="78084" y="201587"/>
                </a:lnTo>
                <a:lnTo>
                  <a:pt x="104404" y="166390"/>
                </a:lnTo>
                <a:lnTo>
                  <a:pt x="133913" y="133921"/>
                </a:lnTo>
                <a:lnTo>
                  <a:pt x="166381" y="104411"/>
                </a:lnTo>
                <a:lnTo>
                  <a:pt x="201579" y="78090"/>
                </a:lnTo>
                <a:lnTo>
                  <a:pt x="239276" y="55187"/>
                </a:lnTo>
                <a:lnTo>
                  <a:pt x="279243" y="35933"/>
                </a:lnTo>
                <a:lnTo>
                  <a:pt x="321250" y="20557"/>
                </a:lnTo>
                <a:lnTo>
                  <a:pt x="365067" y="9289"/>
                </a:lnTo>
                <a:lnTo>
                  <a:pt x="410464" y="2360"/>
                </a:lnTo>
                <a:lnTo>
                  <a:pt x="457212" y="0"/>
                </a:lnTo>
                <a:lnTo>
                  <a:pt x="3581400" y="0"/>
                </a:lnTo>
                <a:lnTo>
                  <a:pt x="3628141" y="2360"/>
                </a:lnTo>
                <a:lnTo>
                  <a:pt x="3673533" y="9289"/>
                </a:lnTo>
                <a:lnTo>
                  <a:pt x="3717346" y="20557"/>
                </a:lnTo>
                <a:lnTo>
                  <a:pt x="3759350" y="35933"/>
                </a:lnTo>
                <a:lnTo>
                  <a:pt x="3799316" y="55187"/>
                </a:lnTo>
                <a:lnTo>
                  <a:pt x="3837012" y="78090"/>
                </a:lnTo>
                <a:lnTo>
                  <a:pt x="3872209" y="104411"/>
                </a:lnTo>
                <a:lnTo>
                  <a:pt x="3904678" y="133921"/>
                </a:lnTo>
                <a:lnTo>
                  <a:pt x="3934188" y="166390"/>
                </a:lnTo>
                <a:lnTo>
                  <a:pt x="3960509" y="201587"/>
                </a:lnTo>
                <a:lnTo>
                  <a:pt x="3983412" y="239283"/>
                </a:lnTo>
                <a:lnTo>
                  <a:pt x="4002666" y="279249"/>
                </a:lnTo>
                <a:lnTo>
                  <a:pt x="4018042" y="321253"/>
                </a:lnTo>
                <a:lnTo>
                  <a:pt x="4029310" y="365066"/>
                </a:lnTo>
                <a:lnTo>
                  <a:pt x="4036239" y="410458"/>
                </a:lnTo>
                <a:lnTo>
                  <a:pt x="4038600" y="457200"/>
                </a:lnTo>
                <a:lnTo>
                  <a:pt x="4038600" y="2286000"/>
                </a:lnTo>
                <a:lnTo>
                  <a:pt x="4036239" y="2332741"/>
                </a:lnTo>
                <a:lnTo>
                  <a:pt x="4029310" y="2378133"/>
                </a:lnTo>
                <a:lnTo>
                  <a:pt x="4018042" y="2421946"/>
                </a:lnTo>
                <a:lnTo>
                  <a:pt x="4002666" y="2463950"/>
                </a:lnTo>
                <a:lnTo>
                  <a:pt x="3983412" y="2503916"/>
                </a:lnTo>
                <a:lnTo>
                  <a:pt x="3960509" y="2541612"/>
                </a:lnTo>
                <a:lnTo>
                  <a:pt x="3934188" y="2576809"/>
                </a:lnTo>
                <a:lnTo>
                  <a:pt x="3904678" y="2609278"/>
                </a:lnTo>
                <a:lnTo>
                  <a:pt x="3872209" y="2638788"/>
                </a:lnTo>
                <a:lnTo>
                  <a:pt x="3837012" y="2665109"/>
                </a:lnTo>
                <a:lnTo>
                  <a:pt x="3799316" y="2688012"/>
                </a:lnTo>
                <a:lnTo>
                  <a:pt x="3759350" y="2707266"/>
                </a:lnTo>
                <a:lnTo>
                  <a:pt x="3717346" y="2722642"/>
                </a:lnTo>
                <a:lnTo>
                  <a:pt x="3673533" y="2733910"/>
                </a:lnTo>
                <a:lnTo>
                  <a:pt x="3628141" y="2740839"/>
                </a:lnTo>
                <a:lnTo>
                  <a:pt x="3581400" y="2743200"/>
                </a:lnTo>
                <a:lnTo>
                  <a:pt x="457212" y="2743200"/>
                </a:lnTo>
                <a:lnTo>
                  <a:pt x="410464" y="2740839"/>
                </a:lnTo>
                <a:lnTo>
                  <a:pt x="365067" y="2733910"/>
                </a:lnTo>
                <a:lnTo>
                  <a:pt x="321250" y="2722642"/>
                </a:lnTo>
                <a:lnTo>
                  <a:pt x="279243" y="2707266"/>
                </a:lnTo>
                <a:lnTo>
                  <a:pt x="239276" y="2688012"/>
                </a:lnTo>
                <a:lnTo>
                  <a:pt x="201579" y="2665109"/>
                </a:lnTo>
                <a:lnTo>
                  <a:pt x="166381" y="2638788"/>
                </a:lnTo>
                <a:lnTo>
                  <a:pt x="133913" y="2609278"/>
                </a:lnTo>
                <a:lnTo>
                  <a:pt x="104404" y="2576809"/>
                </a:lnTo>
                <a:lnTo>
                  <a:pt x="78084" y="2541612"/>
                </a:lnTo>
                <a:lnTo>
                  <a:pt x="55182" y="2503916"/>
                </a:lnTo>
                <a:lnTo>
                  <a:pt x="35929" y="2463950"/>
                </a:lnTo>
                <a:lnTo>
                  <a:pt x="20555" y="2421946"/>
                </a:lnTo>
                <a:lnTo>
                  <a:pt x="9288" y="2378133"/>
                </a:lnTo>
                <a:lnTo>
                  <a:pt x="2360" y="2332741"/>
                </a:lnTo>
                <a:lnTo>
                  <a:pt x="0" y="22860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96905" rIns="0" bIns="0" rtlCol="0" vert="horz">
            <a:spAutoFit/>
          </a:bodyPr>
          <a:lstStyle/>
          <a:p>
            <a:pPr marL="7517765" marR="43180" indent="7435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10</a:t>
            </a:fld>
            <a:r>
              <a:rPr dirty="0" spc="-10"/>
              <a:t> </a:t>
            </a:r>
            <a:r>
              <a:rPr dirty="0"/>
              <a:t>Algorithm</a:t>
            </a:r>
            <a:r>
              <a:rPr dirty="0" spc="-45"/>
              <a:t> </a:t>
            </a:r>
            <a:r>
              <a:rPr dirty="0" spc="-10"/>
              <a:t>Complexity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PowerPoint Presentation</dc:title>
  <dcterms:created xsi:type="dcterms:W3CDTF">2022-08-25T03:57:09Z</dcterms:created>
  <dcterms:modified xsi:type="dcterms:W3CDTF">2022-08-25T03:57:09Z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2022-08-25T00:00:00Z</vt:filetime>
  </property>
  <property fmtid="{D5CDD505-2E9C-101B-9397-08002B2CF9AE}" pid="5" name="Producer">
    <vt:lpwstr>Microsoft® PowerPoint® for Microsoft 365</vt:lpwstr>
  </property>
</Properties>
</file>