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07" r:id="rId3"/>
    <p:sldId id="350" r:id="rId4"/>
    <p:sldId id="405" r:id="rId5"/>
    <p:sldId id="406" r:id="rId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ECFBA3"/>
    <a:srgbClr val="FFFFCC"/>
    <a:srgbClr val="CCFFCC"/>
    <a:srgbClr val="FFCCFF"/>
    <a:srgbClr val="CCFFFF"/>
    <a:srgbClr val="003300"/>
    <a:srgbClr val="66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013" autoAdjust="0"/>
  </p:normalViewPr>
  <p:slideViewPr>
    <p:cSldViewPr>
      <p:cViewPr varScale="1">
        <p:scale>
          <a:sx n="68" d="100"/>
          <a:sy n="68" d="100"/>
        </p:scale>
        <p:origin x="1240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4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D00D5931-13C6-4DE1-B77F-C0EE5847E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7228F4CD-6097-41F3-84AD-2F5B234783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8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3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253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049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049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0835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33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5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663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6E9E-E990-488B-AA13-55E8697C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203B-97E6-4390-A21F-ED52666A04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3BBB8-D934-49CE-9FBC-5CA4EADD440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D225A-6E60-4F97-BAAA-E1E13032812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148CB-991F-4933-A8DE-A3413CC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E6CA3-48CD-4435-BEA9-003F92956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66E5913-5AE4-4EDC-98D6-25079E7CBD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3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4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38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8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08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79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86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8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76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76800" y="6427113"/>
            <a:ext cx="4267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dirty="0"/>
              <a:t>Page:</a:t>
            </a:r>
            <a:fld id="{9337C10E-D996-488C-A636-12F436754F0B}" type="slidenum">
              <a:rPr lang="en-US" sz="1000"/>
              <a:pPr algn="r">
                <a:defRPr/>
              </a:pPr>
              <a:t>‹#›</a:t>
            </a:fld>
            <a:endParaRPr lang="en-US" sz="1000" dirty="0"/>
          </a:p>
          <a:p>
            <a:pPr algn="r">
              <a:defRPr/>
            </a:pPr>
            <a:r>
              <a:rPr lang="en-US" sz="1000" dirty="0"/>
              <a:t>Algorithm Complexity</a:t>
            </a:r>
          </a:p>
          <a:p>
            <a:pPr algn="r">
              <a:defRPr/>
            </a:pPr>
            <a:endParaRPr lang="en-US" sz="1000" dirty="0"/>
          </a:p>
          <a:p>
            <a:pPr algn="r">
              <a:defRPr/>
            </a:pPr>
            <a:endParaRPr lang="en-US" sz="1000" dirty="0"/>
          </a:p>
          <a:p>
            <a:pPr algn="r">
              <a:defRPr/>
            </a:pP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3.png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9.png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DCE5-6059-47A9-8D54-EDFEEF073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Mathematics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6CF84-1895-460A-8A23-F9C32D914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i="1" dirty="0"/>
              <a:t>1.2 Mathematics Review </a:t>
            </a:r>
          </a:p>
          <a:p>
            <a:r>
              <a:rPr lang="en-US" sz="2000" i="1" dirty="0"/>
              <a:t>from</a:t>
            </a:r>
          </a:p>
          <a:p>
            <a:r>
              <a:rPr lang="en-US" sz="2000" i="1" dirty="0"/>
              <a:t> Mark Allen Weiss’s Book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6880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9A5F-D2CA-40EA-8DD5-3BB5AF69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9036-CA09-4B39-B705-065AA3A6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A90ACA-6782-4D37-9B3D-E03165207CAD}"/>
                  </a:ext>
                </a:extLst>
              </p:cNvPr>
              <p:cNvSpPr/>
              <p:nvPr/>
            </p:nvSpPr>
            <p:spPr>
              <a:xfrm>
                <a:off x="1760220" y="1855838"/>
                <a:ext cx="1367234" cy="649665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A90ACA-6782-4D37-9B3D-E03165207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1855838"/>
                <a:ext cx="1367234" cy="649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585276-7143-43C3-A6D0-2E49FA74BFA6}"/>
                  </a:ext>
                </a:extLst>
              </p:cNvPr>
              <p:cNvSpPr/>
              <p:nvPr/>
            </p:nvSpPr>
            <p:spPr>
              <a:xfrm>
                <a:off x="1760220" y="1238200"/>
                <a:ext cx="1579856" cy="370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585276-7143-43C3-A6D0-2E49FA74B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1238200"/>
                <a:ext cx="1579856" cy="370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B61F60-66CF-4CF3-A29C-59C620B5CF86}"/>
                  </a:ext>
                </a:extLst>
              </p:cNvPr>
              <p:cNvSpPr/>
              <p:nvPr/>
            </p:nvSpPr>
            <p:spPr>
              <a:xfrm>
                <a:off x="1684020" y="3059668"/>
                <a:ext cx="2438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B61F60-66CF-4CF3-A29C-59C620B5C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20" y="3059668"/>
                <a:ext cx="24386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37ED9C-11B1-47A4-8F9D-3FF11CC606D4}"/>
                  </a:ext>
                </a:extLst>
              </p:cNvPr>
              <p:cNvSpPr/>
              <p:nvPr/>
            </p:nvSpPr>
            <p:spPr>
              <a:xfrm>
                <a:off x="1684020" y="3706492"/>
                <a:ext cx="1779974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37ED9C-11B1-47A4-8F9D-3FF11CC60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20" y="3706492"/>
                <a:ext cx="17799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05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0B2415-EF3F-434A-B5E8-CD7FFB60E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8BA7FE-8934-4CB4-9188-3F76344872D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2BE5FF1B-0C02-4652-9CF6-15BD7A6B3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Logarithms and properties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63AEAF49-521F-4CC0-BD01-2EDAC356E0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320087" cy="5076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/>
              <a:t>In algorithm analysis we often use the notation </a:t>
            </a:r>
            <a:r>
              <a:rPr lang="en-US" altLang="en-US" sz="2000" dirty="0">
                <a:solidFill>
                  <a:srgbClr val="CC0000"/>
                </a:solidFill>
              </a:rPr>
              <a:t>“</a:t>
            </a:r>
            <a:r>
              <a:rPr lang="en-US" altLang="en-US" sz="2000" dirty="0">
                <a:solidFill>
                  <a:srgbClr val="CC0000"/>
                </a:solidFill>
                <a:latin typeface="Comic Sans MS" panose="030F0702030302020204" pitchFamily="66" charset="0"/>
              </a:rPr>
              <a:t>log n</a:t>
            </a:r>
            <a:r>
              <a:rPr lang="en-US" altLang="en-US" sz="2000" dirty="0">
                <a:solidFill>
                  <a:srgbClr val="CC0000"/>
                </a:solidFill>
              </a:rPr>
              <a:t>”</a:t>
            </a:r>
            <a:r>
              <a:rPr lang="en-US" altLang="en-US" sz="2000" dirty="0"/>
              <a:t> without specifying the base</a:t>
            </a:r>
          </a:p>
        </p:txBody>
      </p:sp>
      <p:graphicFrame>
        <p:nvGraphicFramePr>
          <p:cNvPr id="245764" name="Object 4">
            <a:extLst>
              <a:ext uri="{FF2B5EF4-FFF2-40B4-BE49-F238E27FC236}">
                <a16:creationId xmlns:a16="http://schemas.microsoft.com/office/drawing/2014/main" id="{AD57B7AC-3276-44EC-901C-D72D0AEB73F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47950" y="2616200"/>
          <a:ext cx="1828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3" imgW="774360" imgH="457200" progId="Equation.3">
                  <p:embed/>
                </p:oleObj>
              </mc:Choice>
              <mc:Fallback>
                <p:oleObj name="Equation" r:id="rId3" imgW="774360" imgH="457200" progId="Equation.3">
                  <p:embed/>
                  <p:pic>
                    <p:nvPicPr>
                      <p:cNvPr id="245764" name="Object 4">
                        <a:extLst>
                          <a:ext uri="{FF2B5EF4-FFF2-40B4-BE49-F238E27FC236}">
                            <a16:creationId xmlns:a16="http://schemas.microsoft.com/office/drawing/2014/main" id="{AD57B7AC-3276-44EC-901C-D72D0AEB7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616200"/>
                        <a:ext cx="1828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5" name="Object 5">
            <a:extLst>
              <a:ext uri="{FF2B5EF4-FFF2-40B4-BE49-F238E27FC236}">
                <a16:creationId xmlns:a16="http://schemas.microsoft.com/office/drawing/2014/main" id="{648FCF8B-A3EF-461E-A4EF-6CDF5568623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19725" y="2603500"/>
          <a:ext cx="1116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Equation" r:id="rId5" imgW="533160" imgH="228600" progId="Equation.3">
                  <p:embed/>
                </p:oleObj>
              </mc:Choice>
              <mc:Fallback>
                <p:oleObj name="Equation" r:id="rId5" imgW="533160" imgH="228600" progId="Equation.3">
                  <p:embed/>
                  <p:pic>
                    <p:nvPicPr>
                      <p:cNvPr id="245765" name="Object 5">
                        <a:extLst>
                          <a:ext uri="{FF2B5EF4-FFF2-40B4-BE49-F238E27FC236}">
                            <a16:creationId xmlns:a16="http://schemas.microsoft.com/office/drawing/2014/main" id="{648FCF8B-A3EF-461E-A4EF-6CDF55686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2603500"/>
                        <a:ext cx="11160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6" name="Text Box 6">
            <a:extLst>
              <a:ext uri="{FF2B5EF4-FFF2-40B4-BE49-F238E27FC236}">
                <a16:creationId xmlns:a16="http://schemas.microsoft.com/office/drawing/2014/main" id="{F52EEF1B-7D01-48D5-A265-11FBAD93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701925"/>
            <a:ext cx="183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Binary logarithm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4741A079-EB02-4966-A9E6-A39E6D6D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236913"/>
            <a:ext cx="192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Natural logarithm</a:t>
            </a:r>
          </a:p>
        </p:txBody>
      </p:sp>
      <p:graphicFrame>
        <p:nvGraphicFramePr>
          <p:cNvPr id="245768" name="Object 8">
            <a:extLst>
              <a:ext uri="{FF2B5EF4-FFF2-40B4-BE49-F238E27FC236}">
                <a16:creationId xmlns:a16="http://schemas.microsoft.com/office/drawing/2014/main" id="{8B944812-78E8-4046-9E7A-4966258F3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3789363"/>
          <a:ext cx="2032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7" imgW="990360" imgH="457200" progId="Equation.3">
                  <p:embed/>
                </p:oleObj>
              </mc:Choice>
              <mc:Fallback>
                <p:oleObj name="Equation" r:id="rId7" imgW="990360" imgH="457200" progId="Equation.3">
                  <p:embed/>
                  <p:pic>
                    <p:nvPicPr>
                      <p:cNvPr id="245768" name="Object 8">
                        <a:extLst>
                          <a:ext uri="{FF2B5EF4-FFF2-40B4-BE49-F238E27FC236}">
                            <a16:creationId xmlns:a16="http://schemas.microsoft.com/office/drawing/2014/main" id="{8B944812-78E8-4046-9E7A-4966258F3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789363"/>
                        <a:ext cx="2032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>
            <a:extLst>
              <a:ext uri="{FF2B5EF4-FFF2-40B4-BE49-F238E27FC236}">
                <a16:creationId xmlns:a16="http://schemas.microsoft.com/office/drawing/2014/main" id="{D2E118DA-B91F-4402-913F-DBF2310CB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2627313"/>
          <a:ext cx="9493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9" imgW="444240" imgH="203040" progId="Equation.3">
                  <p:embed/>
                </p:oleObj>
              </mc:Choice>
              <mc:Fallback>
                <p:oleObj name="Equation" r:id="rId9" imgW="444240" imgH="203040" progId="Equation.3">
                  <p:embed/>
                  <p:pic>
                    <p:nvPicPr>
                      <p:cNvPr id="245769" name="Object 9">
                        <a:extLst>
                          <a:ext uri="{FF2B5EF4-FFF2-40B4-BE49-F238E27FC236}">
                            <a16:creationId xmlns:a16="http://schemas.microsoft.com/office/drawing/2014/main" id="{D2E118DA-B91F-4402-913F-DBF2310CB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627313"/>
                        <a:ext cx="9493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0" name="Object 10">
            <a:extLst>
              <a:ext uri="{FF2B5EF4-FFF2-40B4-BE49-F238E27FC236}">
                <a16:creationId xmlns:a16="http://schemas.microsoft.com/office/drawing/2014/main" id="{3403AEAB-A433-44E2-8C1D-629CA6788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3192463"/>
          <a:ext cx="1111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11" imgW="533160" imgH="203040" progId="Equation.3">
                  <p:embed/>
                </p:oleObj>
              </mc:Choice>
              <mc:Fallback>
                <p:oleObj name="Equation" r:id="rId11" imgW="533160" imgH="203040" progId="Equation.3">
                  <p:embed/>
                  <p:pic>
                    <p:nvPicPr>
                      <p:cNvPr id="245770" name="Object 10">
                        <a:extLst>
                          <a:ext uri="{FF2B5EF4-FFF2-40B4-BE49-F238E27FC236}">
                            <a16:creationId xmlns:a16="http://schemas.microsoft.com/office/drawing/2014/main" id="{3403AEAB-A433-44E2-8C1D-629CA6788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192463"/>
                        <a:ext cx="1111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>
            <a:extLst>
              <a:ext uri="{FF2B5EF4-FFF2-40B4-BE49-F238E27FC236}">
                <a16:creationId xmlns:a16="http://schemas.microsoft.com/office/drawing/2014/main" id="{602D2F55-F594-4ABB-A3BB-8F5154F79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3192463"/>
          <a:ext cx="1641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13" imgW="787320" imgH="203040" progId="Equation.3">
                  <p:embed/>
                </p:oleObj>
              </mc:Choice>
              <mc:Fallback>
                <p:oleObj name="Equation" r:id="rId13" imgW="787320" imgH="203040" progId="Equation.3">
                  <p:embed/>
                  <p:pic>
                    <p:nvPicPr>
                      <p:cNvPr id="245771" name="Object 11">
                        <a:extLst>
                          <a:ext uri="{FF2B5EF4-FFF2-40B4-BE49-F238E27FC236}">
                            <a16:creationId xmlns:a16="http://schemas.microsoft.com/office/drawing/2014/main" id="{602D2F55-F594-4ABB-A3BB-8F5154F79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192463"/>
                        <a:ext cx="16414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>
            <a:extLst>
              <a:ext uri="{FF2B5EF4-FFF2-40B4-BE49-F238E27FC236}">
                <a16:creationId xmlns:a16="http://schemas.microsoft.com/office/drawing/2014/main" id="{DAE420ED-8227-45CB-A732-C8E06D4F1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3676650"/>
          <a:ext cx="977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15" imgW="495000" imgH="419040" progId="Equation.3">
                  <p:embed/>
                </p:oleObj>
              </mc:Choice>
              <mc:Fallback>
                <p:oleObj name="Equation" r:id="rId15" imgW="495000" imgH="419040" progId="Equation.3">
                  <p:embed/>
                  <p:pic>
                    <p:nvPicPr>
                      <p:cNvPr id="245772" name="Object 12">
                        <a:extLst>
                          <a:ext uri="{FF2B5EF4-FFF2-40B4-BE49-F238E27FC236}">
                            <a16:creationId xmlns:a16="http://schemas.microsoft.com/office/drawing/2014/main" id="{DAE420ED-8227-45CB-A732-C8E06D4F1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676650"/>
                        <a:ext cx="977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>
            <a:extLst>
              <a:ext uri="{FF2B5EF4-FFF2-40B4-BE49-F238E27FC236}">
                <a16:creationId xmlns:a16="http://schemas.microsoft.com/office/drawing/2014/main" id="{8E97AE24-AF86-4BC7-8245-B33071BC7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3889375"/>
          <a:ext cx="155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17" imgW="787320" imgH="203040" progId="Equation.3">
                  <p:embed/>
                </p:oleObj>
              </mc:Choice>
              <mc:Fallback>
                <p:oleObj name="Equation" r:id="rId17" imgW="787320" imgH="203040" progId="Equation.3">
                  <p:embed/>
                  <p:pic>
                    <p:nvPicPr>
                      <p:cNvPr id="245773" name="Object 13">
                        <a:extLst>
                          <a:ext uri="{FF2B5EF4-FFF2-40B4-BE49-F238E27FC236}">
                            <a16:creationId xmlns:a16="http://schemas.microsoft.com/office/drawing/2014/main" id="{8E97AE24-AF86-4BC7-8245-B33071BC7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3889375"/>
                        <a:ext cx="155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5" name="Object 15">
            <a:extLst>
              <a:ext uri="{FF2B5EF4-FFF2-40B4-BE49-F238E27FC236}">
                <a16:creationId xmlns:a16="http://schemas.microsoft.com/office/drawing/2014/main" id="{717E4328-E069-437D-867D-E71CC4098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4188" y="5227638"/>
          <a:ext cx="1028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19" imgW="520560" imgH="228600" progId="Equation.DSMT4">
                  <p:embed/>
                </p:oleObj>
              </mc:Choice>
              <mc:Fallback>
                <p:oleObj name="Equation" r:id="rId19" imgW="520560" imgH="228600" progId="Equation.DSMT4">
                  <p:embed/>
                  <p:pic>
                    <p:nvPicPr>
                      <p:cNvPr id="245775" name="Object 15">
                        <a:extLst>
                          <a:ext uri="{FF2B5EF4-FFF2-40B4-BE49-F238E27FC236}">
                            <a16:creationId xmlns:a16="http://schemas.microsoft.com/office/drawing/2014/main" id="{717E4328-E069-437D-867D-E71CC4098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188" y="5227638"/>
                        <a:ext cx="10287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>
            <a:extLst>
              <a:ext uri="{FF2B5EF4-FFF2-40B4-BE49-F238E27FC236}">
                <a16:creationId xmlns:a16="http://schemas.microsoft.com/office/drawing/2014/main" id="{C1F13A55-4A1C-4863-8F42-ACDE8FB39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8938" y="4559300"/>
          <a:ext cx="67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21" imgW="342720" imgH="203040" progId="Equation.3">
                  <p:embed/>
                </p:oleObj>
              </mc:Choice>
              <mc:Fallback>
                <p:oleObj name="Equation" r:id="rId21" imgW="342720" imgH="203040" progId="Equation.3">
                  <p:embed/>
                  <p:pic>
                    <p:nvPicPr>
                      <p:cNvPr id="245776" name="Object 16">
                        <a:extLst>
                          <a:ext uri="{FF2B5EF4-FFF2-40B4-BE49-F238E27FC236}">
                            <a16:creationId xmlns:a16="http://schemas.microsoft.com/office/drawing/2014/main" id="{C1F13A55-4A1C-4863-8F42-ACDE8FB39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4559300"/>
                        <a:ext cx="676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7" name="Object 17">
            <a:extLst>
              <a:ext uri="{FF2B5EF4-FFF2-40B4-BE49-F238E27FC236}">
                <a16:creationId xmlns:a16="http://schemas.microsoft.com/office/drawing/2014/main" id="{214FBA0E-5B96-4B5B-8C86-14E76E8A9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0550" y="4584700"/>
          <a:ext cx="954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23" imgW="482400" imgH="203040" progId="Equation.3">
                  <p:embed/>
                </p:oleObj>
              </mc:Choice>
              <mc:Fallback>
                <p:oleObj name="Equation" r:id="rId23" imgW="482400" imgH="203040" progId="Equation.3">
                  <p:embed/>
                  <p:pic>
                    <p:nvPicPr>
                      <p:cNvPr id="245777" name="Object 17">
                        <a:extLst>
                          <a:ext uri="{FF2B5EF4-FFF2-40B4-BE49-F238E27FC236}">
                            <a16:creationId xmlns:a16="http://schemas.microsoft.com/office/drawing/2014/main" id="{214FBA0E-5B96-4B5B-8C86-14E76E8A9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4584700"/>
                        <a:ext cx="954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8" name="Object 18">
            <a:extLst>
              <a:ext uri="{FF2B5EF4-FFF2-40B4-BE49-F238E27FC236}">
                <a16:creationId xmlns:a16="http://schemas.microsoft.com/office/drawing/2014/main" id="{57775CFD-F806-43CC-BCF6-8B15812E9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7188" y="5129213"/>
          <a:ext cx="8524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25" imgW="431640" imgH="431640" progId="Equation.DSMT4">
                  <p:embed/>
                </p:oleObj>
              </mc:Choice>
              <mc:Fallback>
                <p:oleObj name="Equation" r:id="rId25" imgW="431640" imgH="431640" progId="Equation.DSMT4">
                  <p:embed/>
                  <p:pic>
                    <p:nvPicPr>
                      <p:cNvPr id="245778" name="Object 18">
                        <a:extLst>
                          <a:ext uri="{FF2B5EF4-FFF2-40B4-BE49-F238E27FC236}">
                            <a16:creationId xmlns:a16="http://schemas.microsoft.com/office/drawing/2014/main" id="{57775CFD-F806-43CC-BCF6-8B15812E9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5129213"/>
                        <a:ext cx="8524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0FDF8F-82D4-4E53-8DCE-B48B07C15BF7}"/>
                  </a:ext>
                </a:extLst>
              </p:cNvPr>
              <p:cNvSpPr/>
              <p:nvPr/>
            </p:nvSpPr>
            <p:spPr>
              <a:xfrm>
                <a:off x="2630365" y="5040502"/>
                <a:ext cx="2032000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y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0FDF8F-82D4-4E53-8DCE-B48B07C15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65" y="5040502"/>
                <a:ext cx="2032000" cy="468205"/>
              </a:xfrm>
              <a:prstGeom prst="rect">
                <a:avLst/>
              </a:prstGeom>
              <a:blipFill>
                <a:blip r:embed="rId27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9D27C06-4093-4FE0-85C6-4E26AA81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ECACBC-6873-41FF-91DA-311B34FE65B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0D1FB3A-A649-4272-BD68-E4D29649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Series &amp; Summations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AB58CDB-8B58-44EB-B07B-827ED77716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Arithmetic series: </a:t>
            </a:r>
          </a:p>
          <a:p>
            <a:pPr>
              <a:lnSpc>
                <a:spcPct val="200000"/>
              </a:lnSpc>
            </a:pPr>
            <a:endParaRPr lang="en-US" altLang="en-US" sz="2400" dirty="0"/>
          </a:p>
          <a:p>
            <a:pPr>
              <a:lnSpc>
                <a:spcPct val="200000"/>
              </a:lnSpc>
            </a:pPr>
            <a:endParaRPr lang="en-US" altLang="en-US" sz="2400" dirty="0"/>
          </a:p>
          <a:p>
            <a:pPr>
              <a:lnSpc>
                <a:spcPct val="200000"/>
              </a:lnSpc>
            </a:pPr>
            <a:r>
              <a:rPr lang="en-US" altLang="en-US" sz="2400" dirty="0"/>
              <a:t>Geometric series:  </a:t>
            </a:r>
          </a:p>
          <a:p>
            <a:pPr lvl="1">
              <a:lnSpc>
                <a:spcPct val="200000"/>
              </a:lnSpc>
            </a:pPr>
            <a:r>
              <a:rPr lang="en-US" altLang="en-US" sz="2000" dirty="0"/>
              <a:t>Special case: |</a:t>
            </a:r>
            <a:r>
              <a:rPr lang="en-US" altLang="en-US" sz="2000" dirty="0">
                <a:latin typeface="Monotype Corsiva" panose="03010101010201010101" pitchFamily="66" charset="0"/>
              </a:rPr>
              <a:t>x| &lt; 1:</a:t>
            </a:r>
          </a:p>
          <a:p>
            <a:pPr>
              <a:lnSpc>
                <a:spcPct val="200000"/>
              </a:lnSpc>
            </a:pPr>
            <a:r>
              <a:rPr lang="en-US" altLang="en-US" sz="2400" dirty="0"/>
              <a:t>Harmonic series:</a:t>
            </a:r>
          </a:p>
        </p:txBody>
      </p:sp>
      <p:graphicFrame>
        <p:nvGraphicFramePr>
          <p:cNvPr id="167940" name="Object 4">
            <a:extLst>
              <a:ext uri="{FF2B5EF4-FFF2-40B4-BE49-F238E27FC236}">
                <a16:creationId xmlns:a16="http://schemas.microsoft.com/office/drawing/2014/main" id="{BFF9FC2C-729F-4C67-8998-4DD7C1DBB3B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981635"/>
              </p:ext>
            </p:extLst>
          </p:nvPr>
        </p:nvGraphicFramePr>
        <p:xfrm>
          <a:off x="6477000" y="1292225"/>
          <a:ext cx="87752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167940" name="Object 4">
                        <a:extLst>
                          <a:ext uri="{FF2B5EF4-FFF2-40B4-BE49-F238E27FC236}">
                            <a16:creationId xmlns:a16="http://schemas.microsoft.com/office/drawing/2014/main" id="{BFF9FC2C-729F-4C67-8998-4DD7C1DBB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92225"/>
                        <a:ext cx="877528" cy="6477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id="{DB7015F0-AA6D-40E1-A62A-88C2EA0B0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44016"/>
              </p:ext>
            </p:extLst>
          </p:nvPr>
        </p:nvGraphicFramePr>
        <p:xfrm>
          <a:off x="4545013" y="1295400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5" imgW="1320480" imgH="431640" progId="Equation.3">
                  <p:embed/>
                </p:oleObj>
              </mc:Choice>
              <mc:Fallback>
                <p:oleObj name="Equation" r:id="rId5" imgW="1320480" imgH="431640" progId="Equation.3">
                  <p:embed/>
                  <p:pic>
                    <p:nvPicPr>
                      <p:cNvPr id="167941" name="Object 5">
                        <a:extLst>
                          <a:ext uri="{FF2B5EF4-FFF2-40B4-BE49-F238E27FC236}">
                            <a16:creationId xmlns:a16="http://schemas.microsoft.com/office/drawing/2014/main" id="{DB7015F0-AA6D-40E1-A62A-88C2EA0B0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295400"/>
                        <a:ext cx="1979612" cy="6477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id="{567D20D1-EB97-47D4-8801-97C5FE16B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951693"/>
              </p:ext>
            </p:extLst>
          </p:nvPr>
        </p:nvGraphicFramePr>
        <p:xfrm>
          <a:off x="7215188" y="3930650"/>
          <a:ext cx="135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7" imgW="901440" imgH="419040" progId="Equation.3">
                  <p:embed/>
                </p:oleObj>
              </mc:Choice>
              <mc:Fallback>
                <p:oleObj name="Equation" r:id="rId7" imgW="901440" imgH="419040" progId="Equation.3">
                  <p:embed/>
                  <p:pic>
                    <p:nvPicPr>
                      <p:cNvPr id="167942" name="Object 6">
                        <a:extLst>
                          <a:ext uri="{FF2B5EF4-FFF2-40B4-BE49-F238E27FC236}">
                            <a16:creationId xmlns:a16="http://schemas.microsoft.com/office/drawing/2014/main" id="{567D20D1-EB97-47D4-8801-97C5FE16B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930650"/>
                        <a:ext cx="1350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32E72CE8-447C-4E7A-84A1-C64F31DA5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605831"/>
              </p:ext>
            </p:extLst>
          </p:nvPr>
        </p:nvGraphicFramePr>
        <p:xfrm>
          <a:off x="4545013" y="3938588"/>
          <a:ext cx="2608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9" imgW="1739880" imgH="431640" progId="Equation.3">
                  <p:embed/>
                </p:oleObj>
              </mc:Choice>
              <mc:Fallback>
                <p:oleObj name="Equation" r:id="rId9" imgW="1739880" imgH="431640" progId="Equation.3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:a16="http://schemas.microsoft.com/office/drawing/2014/main" id="{32E72CE8-447C-4E7A-84A1-C64F31DA5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938588"/>
                        <a:ext cx="2608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>
            <a:extLst>
              <a:ext uri="{FF2B5EF4-FFF2-40B4-BE49-F238E27FC236}">
                <a16:creationId xmlns:a16="http://schemas.microsoft.com/office/drawing/2014/main" id="{0BD9EBA4-9A32-413A-9CA3-9F192A2A4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14991"/>
              </p:ext>
            </p:extLst>
          </p:nvPr>
        </p:nvGraphicFramePr>
        <p:xfrm>
          <a:off x="5387975" y="4752975"/>
          <a:ext cx="51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11" imgW="342720" imgH="393480" progId="Equation.3">
                  <p:embed/>
                </p:oleObj>
              </mc:Choice>
              <mc:Fallback>
                <p:oleObj name="Equation" r:id="rId11" imgW="342720" imgH="393480" progId="Equation.3">
                  <p:embed/>
                  <p:pic>
                    <p:nvPicPr>
                      <p:cNvPr id="167944" name="Object 8">
                        <a:extLst>
                          <a:ext uri="{FF2B5EF4-FFF2-40B4-BE49-F238E27FC236}">
                            <a16:creationId xmlns:a16="http://schemas.microsoft.com/office/drawing/2014/main" id="{0BD9EBA4-9A32-413A-9CA3-9F192A2A4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4752975"/>
                        <a:ext cx="514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>
            <a:extLst>
              <a:ext uri="{FF2B5EF4-FFF2-40B4-BE49-F238E27FC236}">
                <a16:creationId xmlns:a16="http://schemas.microsoft.com/office/drawing/2014/main" id="{494D0637-681F-4F9B-AEA2-E298D5ADB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34957"/>
              </p:ext>
            </p:extLst>
          </p:nvPr>
        </p:nvGraphicFramePr>
        <p:xfrm>
          <a:off x="4545013" y="4732338"/>
          <a:ext cx="74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13" imgW="495000" imgH="431640" progId="Equation.3">
                  <p:embed/>
                </p:oleObj>
              </mc:Choice>
              <mc:Fallback>
                <p:oleObj name="Equation" r:id="rId13" imgW="495000" imgH="431640" progId="Equation.3">
                  <p:embed/>
                  <p:pic>
                    <p:nvPicPr>
                      <p:cNvPr id="167945" name="Object 9">
                        <a:extLst>
                          <a:ext uri="{FF2B5EF4-FFF2-40B4-BE49-F238E27FC236}">
                            <a16:creationId xmlns:a16="http://schemas.microsoft.com/office/drawing/2014/main" id="{494D0637-681F-4F9B-AEA2-E298D5ADB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732338"/>
                        <a:ext cx="74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>
            <a:extLst>
              <a:ext uri="{FF2B5EF4-FFF2-40B4-BE49-F238E27FC236}">
                <a16:creationId xmlns:a16="http://schemas.microsoft.com/office/drawing/2014/main" id="{F3362810-C43B-4205-A9BD-D5CA91B29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377079"/>
              </p:ext>
            </p:extLst>
          </p:nvPr>
        </p:nvGraphicFramePr>
        <p:xfrm>
          <a:off x="6489700" y="5675313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15" imgW="380880" imgH="177480" progId="Equation.3">
                  <p:embed/>
                </p:oleObj>
              </mc:Choice>
              <mc:Fallback>
                <p:oleObj name="Equation" r:id="rId15" imgW="380880" imgH="177480" progId="Equation.3">
                  <p:embed/>
                  <p:pic>
                    <p:nvPicPr>
                      <p:cNvPr id="167946" name="Object 10">
                        <a:extLst>
                          <a:ext uri="{FF2B5EF4-FFF2-40B4-BE49-F238E27FC236}">
                            <a16:creationId xmlns:a16="http://schemas.microsoft.com/office/drawing/2014/main" id="{F3362810-C43B-4205-A9BD-D5CA91B29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5675313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>
            <a:extLst>
              <a:ext uri="{FF2B5EF4-FFF2-40B4-BE49-F238E27FC236}">
                <a16:creationId xmlns:a16="http://schemas.microsoft.com/office/drawing/2014/main" id="{ACD1BEBC-34CB-43F9-BE6B-AAD61CFB8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498152"/>
              </p:ext>
            </p:extLst>
          </p:nvPr>
        </p:nvGraphicFramePr>
        <p:xfrm>
          <a:off x="4545013" y="5524500"/>
          <a:ext cx="1903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17" imgW="1269720" imgH="431640" progId="Equation.3">
                  <p:embed/>
                </p:oleObj>
              </mc:Choice>
              <mc:Fallback>
                <p:oleObj name="Equation" r:id="rId17" imgW="1269720" imgH="431640" progId="Equation.3">
                  <p:embed/>
                  <p:pic>
                    <p:nvPicPr>
                      <p:cNvPr id="167947" name="Object 11">
                        <a:extLst>
                          <a:ext uri="{FF2B5EF4-FFF2-40B4-BE49-F238E27FC236}">
                            <a16:creationId xmlns:a16="http://schemas.microsoft.com/office/drawing/2014/main" id="{ACD1BEBC-34CB-43F9-BE6B-AAD61CFB8F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5524500"/>
                        <a:ext cx="1903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2CD2041-6F9E-41D8-ABEA-6E73C39A0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447821"/>
              </p:ext>
            </p:extLst>
          </p:nvPr>
        </p:nvGraphicFramePr>
        <p:xfrm>
          <a:off x="2216150" y="2109787"/>
          <a:ext cx="3429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19" imgW="1828800" imgH="368300" progId="Equation.3">
                  <p:embed/>
                </p:oleObj>
              </mc:Choice>
              <mc:Fallback>
                <p:oleObj name="Equation" r:id="rId19" imgW="1828800" imgH="3683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109787"/>
                        <a:ext cx="3429000" cy="6842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34C47AF-DCAD-400A-B820-2706118C6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834"/>
              </p:ext>
            </p:extLst>
          </p:nvPr>
        </p:nvGraphicFramePr>
        <p:xfrm>
          <a:off x="4610610" y="2995613"/>
          <a:ext cx="206908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21" imgW="1180588" imgH="431613" progId="Equation.3">
                  <p:embed/>
                </p:oleObj>
              </mc:Choice>
              <mc:Fallback>
                <p:oleObj name="Equation" r:id="rId21" imgW="1180588" imgH="431613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610" y="2995613"/>
                        <a:ext cx="2069080" cy="762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rgbClr val="CCEC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211CE3A-D61F-4505-8D23-0630334F0EF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3" y="2115344"/>
            <a:ext cx="2368550" cy="82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9D27C06-4093-4FE0-85C6-4E26AA813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ECACBC-6873-41FF-91DA-311B34FE65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0D1FB3A-A649-4272-BD68-E4D29649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Summations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AB58CDB-8B58-44EB-B07B-827ED77716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Other important formulas:</a:t>
            </a:r>
          </a:p>
        </p:txBody>
      </p:sp>
      <p:graphicFrame>
        <p:nvGraphicFramePr>
          <p:cNvPr id="167948" name="Object 12">
            <a:extLst>
              <a:ext uri="{FF2B5EF4-FFF2-40B4-BE49-F238E27FC236}">
                <a16:creationId xmlns:a16="http://schemas.microsoft.com/office/drawing/2014/main" id="{0D4F2E37-B5B9-49BF-86E6-F7C783AC4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206923"/>
              </p:ext>
            </p:extLst>
          </p:nvPr>
        </p:nvGraphicFramePr>
        <p:xfrm>
          <a:off x="4545013" y="1371600"/>
          <a:ext cx="666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3" imgW="444240" imgH="431640" progId="Equation.3">
                  <p:embed/>
                </p:oleObj>
              </mc:Choice>
              <mc:Fallback>
                <p:oleObj name="Equation" r:id="rId3" imgW="444240" imgH="431640" progId="Equation.3">
                  <p:embed/>
                  <p:pic>
                    <p:nvPicPr>
                      <p:cNvPr id="167948" name="Object 12">
                        <a:extLst>
                          <a:ext uri="{FF2B5EF4-FFF2-40B4-BE49-F238E27FC236}">
                            <a16:creationId xmlns:a16="http://schemas.microsoft.com/office/drawing/2014/main" id="{0D4F2E37-B5B9-49BF-86E6-F7C783AC4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371600"/>
                        <a:ext cx="666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>
            <a:extLst>
              <a:ext uri="{FF2B5EF4-FFF2-40B4-BE49-F238E27FC236}">
                <a16:creationId xmlns:a16="http://schemas.microsoft.com/office/drawing/2014/main" id="{2CE36B42-861B-4246-A5BB-9630B86D5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05776"/>
              </p:ext>
            </p:extLst>
          </p:nvPr>
        </p:nvGraphicFramePr>
        <p:xfrm>
          <a:off x="5202238" y="1544638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5" imgW="482400" imgH="203040" progId="Equation.3">
                  <p:embed/>
                </p:oleObj>
              </mc:Choice>
              <mc:Fallback>
                <p:oleObj name="Equation" r:id="rId5" imgW="482400" imgH="203040" progId="Equation.3">
                  <p:embed/>
                  <p:pic>
                    <p:nvPicPr>
                      <p:cNvPr id="167949" name="Object 13">
                        <a:extLst>
                          <a:ext uri="{FF2B5EF4-FFF2-40B4-BE49-F238E27FC236}">
                            <a16:creationId xmlns:a16="http://schemas.microsoft.com/office/drawing/2014/main" id="{2CE36B42-861B-4246-A5BB-9630B86D5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1544638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>
            <a:extLst>
              <a:ext uri="{FF2B5EF4-FFF2-40B4-BE49-F238E27FC236}">
                <a16:creationId xmlns:a16="http://schemas.microsoft.com/office/drawing/2014/main" id="{EB122B1D-A0AD-459F-9AD6-D356D1792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93500"/>
              </p:ext>
            </p:extLst>
          </p:nvPr>
        </p:nvGraphicFramePr>
        <p:xfrm>
          <a:off x="7018338" y="2168525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7" imgW="609480" imgH="419040" progId="Equation.3">
                  <p:embed/>
                </p:oleObj>
              </mc:Choice>
              <mc:Fallback>
                <p:oleObj name="Equation" r:id="rId7" imgW="609480" imgH="419040" progId="Equation.3">
                  <p:embed/>
                  <p:pic>
                    <p:nvPicPr>
                      <p:cNvPr id="167950" name="Object 14">
                        <a:extLst>
                          <a:ext uri="{FF2B5EF4-FFF2-40B4-BE49-F238E27FC236}">
                            <a16:creationId xmlns:a16="http://schemas.microsoft.com/office/drawing/2014/main" id="{EB122B1D-A0AD-459F-9AD6-D356D1792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168525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>
            <a:extLst>
              <a:ext uri="{FF2B5EF4-FFF2-40B4-BE49-F238E27FC236}">
                <a16:creationId xmlns:a16="http://schemas.microsoft.com/office/drawing/2014/main" id="{FF317736-A159-43D3-8A96-3359BF581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346432"/>
              </p:ext>
            </p:extLst>
          </p:nvPr>
        </p:nvGraphicFramePr>
        <p:xfrm>
          <a:off x="4545013" y="2165350"/>
          <a:ext cx="2436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9" imgW="1625400" imgH="431640" progId="Equation.3">
                  <p:embed/>
                </p:oleObj>
              </mc:Choice>
              <mc:Fallback>
                <p:oleObj name="Equation" r:id="rId9" imgW="1625400" imgH="431640" progId="Equation.3">
                  <p:embed/>
                  <p:pic>
                    <p:nvPicPr>
                      <p:cNvPr id="167951" name="Object 15">
                        <a:extLst>
                          <a:ext uri="{FF2B5EF4-FFF2-40B4-BE49-F238E27FC236}">
                            <a16:creationId xmlns:a16="http://schemas.microsoft.com/office/drawing/2014/main" id="{FF317736-A159-43D3-8A96-3359BF581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165350"/>
                        <a:ext cx="2436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8417E0C-3DD9-48E7-82B5-1540774D0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18672"/>
              </p:ext>
            </p:extLst>
          </p:nvPr>
        </p:nvGraphicFramePr>
        <p:xfrm>
          <a:off x="4468995" y="2989922"/>
          <a:ext cx="35607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11" imgW="2031840" imgH="444240" progId="Equation.3">
                  <p:embed/>
                </p:oleObj>
              </mc:Choice>
              <mc:Fallback>
                <p:oleObj name="Equation" r:id="rId11" imgW="2031840" imgH="4442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995" y="2989922"/>
                        <a:ext cx="3560763" cy="78422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07508C-8D26-46DA-A571-9474467A67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1" y="3783672"/>
            <a:ext cx="2436812" cy="13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4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6775</TotalTime>
  <Words>86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Cambria Math</vt:lpstr>
      <vt:lpstr>Comic Sans MS</vt:lpstr>
      <vt:lpstr>Monotype Corsiva</vt:lpstr>
      <vt:lpstr>Times New Roman</vt:lpstr>
      <vt:lpstr>Default Design</vt:lpstr>
      <vt:lpstr>Equation</vt:lpstr>
      <vt:lpstr>Basic Mathematics Concepts</vt:lpstr>
      <vt:lpstr>Exponents</vt:lpstr>
      <vt:lpstr>Logarithms and properties</vt:lpstr>
      <vt:lpstr>Series &amp; Summations</vt:lpstr>
      <vt:lpstr>Common Summations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mehreen</dc:creator>
  <cp:lastModifiedBy>Muhammad Ali</cp:lastModifiedBy>
  <cp:revision>172</cp:revision>
  <dcterms:created xsi:type="dcterms:W3CDTF">2005-08-30T06:43:13Z</dcterms:created>
  <dcterms:modified xsi:type="dcterms:W3CDTF">2023-02-26T08:29:05Z</dcterms:modified>
</cp:coreProperties>
</file>