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78" r:id="rId4"/>
    <p:sldId id="322" r:id="rId5"/>
    <p:sldId id="323" r:id="rId6"/>
    <p:sldId id="258" r:id="rId7"/>
    <p:sldId id="260" r:id="rId8"/>
    <p:sldId id="280" r:id="rId9"/>
    <p:sldId id="281" r:id="rId10"/>
    <p:sldId id="271" r:id="rId11"/>
    <p:sldId id="284" r:id="rId12"/>
    <p:sldId id="691" r:id="rId13"/>
    <p:sldId id="276" r:id="rId14"/>
    <p:sldId id="285" r:id="rId15"/>
    <p:sldId id="273" r:id="rId16"/>
    <p:sldId id="738" r:id="rId17"/>
    <p:sldId id="739" r:id="rId18"/>
    <p:sldId id="740" r:id="rId19"/>
    <p:sldId id="741" r:id="rId20"/>
    <p:sldId id="286" r:id="rId21"/>
    <p:sldId id="287" r:id="rId22"/>
    <p:sldId id="290" r:id="rId23"/>
    <p:sldId id="291" r:id="rId24"/>
    <p:sldId id="742" r:id="rId25"/>
    <p:sldId id="292" r:id="rId26"/>
    <p:sldId id="695" r:id="rId27"/>
    <p:sldId id="697" r:id="rId28"/>
    <p:sldId id="698" r:id="rId29"/>
    <p:sldId id="288" r:id="rId30"/>
    <p:sldId id="289" r:id="rId31"/>
    <p:sldId id="7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0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B277-B9E0-4F7D-94E1-95578317981E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6FE4-279C-4906-9E21-01026DE63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F6FE4-279C-4906-9E21-01026DE631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52D110D-B5F7-4968-9B9F-C1B04703B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C33F4-93E9-4B1F-8625-BDC143D66E1C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8E7986E-C17D-4318-A037-E270A28A9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FDADF76-FC3C-4073-979C-3022ED39C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92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FC76A55D-82D2-40F8-A026-52C9FEC0F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C4EA21DA-B349-455C-8ACF-8A0160C94A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395DCC3D-C257-4845-A871-D7CD67027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FCCAD-3042-4C06-A73E-FDE6E41A6CA8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510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D6342AFC-208A-44B5-BAD4-4885F1408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E6CC0E62-61F9-4E88-B73F-10E8FAECD0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Probably, that class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has a method named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doOne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and an attribute of type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. Also, that class </a:t>
            </a:r>
            <a:r>
              <a:rPr lang="en-US" b="0" i="1" dirty="0">
                <a:solidFill>
                  <a:srgbClr val="000000"/>
                </a:solidFill>
                <a:effectLst/>
                <a:latin typeface="Lucida Grand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has methods named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doTwo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 and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Lucida Grande"/>
              </a:rPr>
              <a:t>doThree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217328F-6441-45E1-B604-0869517D5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67FEDE-BFCF-4C6A-8C53-CEAC18AAAE78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4893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905AC44-173D-4E63-8877-835DC5E65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860BE-5F69-4A22-A0E2-576923CCC8C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2C834AA-2901-4C63-AF0E-285B89E91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F03019A-F4EE-4262-A05D-07187B285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* Differentiate </a:t>
            </a:r>
            <a:r>
              <a:rPr lang="en-US" altLang="en-US" b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bw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Association and Link (Association is an indication of some relation BW static classes and no interaction; where a Link is a specific interaction BW objects).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23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DF6DA61-2251-406B-95D9-7A6CA28AD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EFF85F4-A530-4BEB-84D5-1CCE0B18E3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AC17B9E-80B9-4C79-9117-FB381E21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0EBD5-3C2D-4B7D-A747-7E649078704A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9725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DF6DA61-2251-406B-95D9-7A6CA28AD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EFF85F4-A530-4BEB-84D5-1CCE0B18E3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AC17B9E-80B9-4C79-9117-FB381E21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0EBD5-3C2D-4B7D-A747-7E649078704A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9316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D10B0133-2FD5-411A-BF32-8935015B75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D7CE0C75-4506-43AD-BB87-CDD194D55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A1C94BFD-0ECD-4E9B-A42F-E9A15C341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69BE5B-F5C2-4A47-8024-E7CA6598458A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291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AA4FB170-3869-48D9-927C-E2298742F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BD45F707-4FC8-40F5-9081-1F65FAC368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F708269-364F-4145-8942-944EC796B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DB9D0C-4B62-40EC-B7A5-A2B4A8C4E520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8016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091AA023-DA64-48EB-8711-51FEC67C89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D2F9C8EC-89A6-400B-A828-D6324F588C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BE17C0B-F723-4EA2-9C58-36E2B9F4A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F62AEE-F5B1-4386-98AB-29F4B732CC3F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11675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9C2F502-10CD-4E81-81B9-ACE054574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5B8415-960A-4D1C-A9A7-9C3259BFA82B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842EE26-A43B-489A-80B8-5D8C4BE28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60E9303-4F35-44C7-8F88-52376905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58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D4D3-B818-BE0C-6A5E-C73E9A047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D44E3-2E61-1CB8-CC2C-AE20880E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DB4B-055E-BF73-BACC-5CBC6054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3CFD-4208-9429-A672-4F4F453A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DBED-7787-8033-5F6F-37C16DD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DAD9-D3B8-8E64-13E8-B9F0A8A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3C89B-F35C-A541-5EE3-F12177CC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87D5-63AB-5404-C5F9-C483ECE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1759-16BD-977D-4AE7-AE62EF7A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2231-8546-FE24-AA6F-F1179527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0F843-4E44-505E-5FEE-A8CD8F986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426C7-CB17-BEEE-CF83-3C7307B6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60DA-D6B5-4305-71D8-E75C4834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1057-7867-29A7-E099-DE47614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D050-4717-6FC1-F8FD-05A49EC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28E-27B0-C1CA-052A-1CFB2A7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B8DE-CE16-D610-060B-84A5887D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B0F-666E-B622-19A3-4325DB1C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52B1-34F4-AA6C-9D3D-A8CD1412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16F5-9CDA-06F1-072B-6B5B1B3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86F7-EB83-E2D0-B39E-66FC56AA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2923-E084-9FA8-00FB-B743CCEA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D145-8F5E-AE9B-B2F3-02D4DE30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CD03-17A9-F676-F526-D2C06B93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B2AD-56FA-30F2-CD56-A745F97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A415-C340-F8FD-D14A-EF23AA2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411C-F6D6-3413-3CCE-17A01C8E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349B-8B40-0820-2F77-1C6A4CAE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EFBB-91D9-9340-6FE6-C599A21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B37E-7307-60BC-307F-EB16491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2ABBF-B502-0D73-9911-05D8CD9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41E2-7C58-B8D1-67E0-8003648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F07D-8164-DFEF-7C50-FD506C45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177D-4983-C09F-CD80-3A5BB5F1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67EA-FAD5-9830-99BB-DCDDA43C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22578-7420-AA24-63CD-D1462B7F2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FA273-612D-0504-5C03-4BE99F70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F4469-319F-C265-45CB-ACC7EA6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B63E9-9EFA-180C-9887-A835E7C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979-8829-6E5E-6755-0F22687E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60BAA-DBD5-5A42-4856-5AAE8FB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4EBF-ACA5-4B26-3856-79F3F3A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2B440-03DA-2E3B-8459-809C2E4D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D9F09-987C-2173-D700-D46F9DF5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A716-0A10-9778-1E5E-9146668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665C6-578A-2F39-2828-3D4D50F9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CF4D-D51E-E542-6A51-1D5512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4ED5-33A2-19C1-A696-E0E5755D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3FDA7-71A2-BE52-608C-392E238C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0034-D928-EFB2-296F-978C0A46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17F5-88A7-7A37-2779-41A6037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2407-EB9A-EBB4-3C7B-BEBBD82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6F23-4AA5-B238-9CEA-3508A032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C61C-831D-101F-3FA1-380A2E2C0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7F16F-2C23-F74A-B4A4-C2FFB44CE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5526-A2AA-5137-3665-45330766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01057-6279-4D50-081A-ABD6F9EC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4EA8-6CEA-141F-8812-636EF33D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DB414-EA1C-673F-A674-1B2456FC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C048-F40F-EFAD-328E-CB6858C4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4A5F-C19A-B5F2-00E2-1D1BEC20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FACF-E97E-4A65-8F1D-F8B2622C4C58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CF1C-7C6A-EA9C-5503-0153341D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4C22-901D-2AD3-EDEC-ABFA6E16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C843-55EB-4FF3-AF43-F5BE53BA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BB2-7DC7-E2D1-79CC-FA3B08C68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Modeling with UML: Design 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9138-D8E8-1FF3-DCE1-0B9933D6C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26979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0483"/>
            <a:ext cx="9876971" cy="865389"/>
          </a:xfrm>
          <a:prstGeom prst="rect">
            <a:avLst/>
          </a:prstGeom>
        </p:spPr>
        <p:txBody>
          <a:bodyPr vert="horz" wrap="square" lIns="0" tIns="33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447" marR="1000018">
              <a:lnSpc>
                <a:spcPts val="3093"/>
              </a:lnSpc>
              <a:spcBef>
                <a:spcPts val="267"/>
              </a:spcBef>
            </a:pPr>
            <a:r>
              <a:rPr sz="4000" spc="-161" dirty="0">
                <a:solidFill>
                  <a:srgbClr val="7E7E7E"/>
                </a:solidFill>
                <a:latin typeface="+mn-lt"/>
              </a:rPr>
              <a:t>Common </a:t>
            </a:r>
            <a:r>
              <a:rPr sz="4000" spc="-112" dirty="0">
                <a:solidFill>
                  <a:srgbClr val="7E7E7E"/>
                </a:solidFill>
                <a:latin typeface="+mn-lt"/>
              </a:rPr>
              <a:t>Notations </a:t>
            </a:r>
            <a:r>
              <a:rPr sz="4000" spc="-140" dirty="0">
                <a:solidFill>
                  <a:srgbClr val="7E7E7E"/>
                </a:solidFill>
                <a:latin typeface="+mn-lt"/>
              </a:rPr>
              <a:t>for </a:t>
            </a:r>
            <a:r>
              <a:rPr sz="4000" spc="-137" dirty="0">
                <a:solidFill>
                  <a:srgbClr val="7E7E7E"/>
                </a:solidFill>
                <a:latin typeface="+mn-lt"/>
              </a:rPr>
              <a:t>UML </a:t>
            </a:r>
            <a:r>
              <a:rPr sz="4000" spc="-84" dirty="0">
                <a:solidFill>
                  <a:srgbClr val="7E7E7E"/>
                </a:solidFill>
                <a:latin typeface="+mn-lt"/>
              </a:rPr>
              <a:t>Interaction </a:t>
            </a:r>
            <a:r>
              <a:rPr sz="4000" spc="-99" dirty="0">
                <a:solidFill>
                  <a:srgbClr val="7E7E7E"/>
                </a:solidFill>
                <a:latin typeface="+mn-lt"/>
              </a:rPr>
              <a:t>Diagrams </a:t>
            </a:r>
            <a:r>
              <a:rPr sz="4000" spc="-4" dirty="0">
                <a:solidFill>
                  <a:srgbClr val="7E7E7E"/>
                </a:solidFill>
                <a:latin typeface="+mn-lt"/>
              </a:rPr>
              <a:t>-  </a:t>
            </a:r>
            <a:r>
              <a:rPr sz="4000" spc="-116" dirty="0">
                <a:latin typeface="+mn-lt"/>
              </a:rPr>
              <a:t>Format </a:t>
            </a:r>
            <a:r>
              <a:rPr sz="4000" spc="-140" dirty="0">
                <a:latin typeface="+mn-lt"/>
              </a:rPr>
              <a:t>for </a:t>
            </a:r>
            <a:r>
              <a:rPr sz="4000" spc="-84" dirty="0">
                <a:latin typeface="+mn-lt"/>
              </a:rPr>
              <a:t>Interaction</a:t>
            </a:r>
            <a:r>
              <a:rPr sz="4000" dirty="0">
                <a:latin typeface="+mn-lt"/>
              </a:rPr>
              <a:t> </a:t>
            </a:r>
            <a:r>
              <a:rPr sz="4000" spc="-92" dirty="0">
                <a:latin typeface="+mn-lt"/>
              </a:rPr>
              <a:t>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03242-0261-4364-8DB6-D37EE435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Interaction diagrams show messages between objects; the </a:t>
            </a: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UML has a standard syntax for these message expressions</a:t>
            </a:r>
          </a:p>
          <a:p>
            <a:endParaRPr lang="en-PK" dirty="0"/>
          </a:p>
        </p:txBody>
      </p:sp>
      <p:sp>
        <p:nvSpPr>
          <p:cNvPr id="3" name="object 3"/>
          <p:cNvSpPr/>
          <p:nvPr/>
        </p:nvSpPr>
        <p:spPr>
          <a:xfrm>
            <a:off x="1676506" y="4193750"/>
            <a:ext cx="8786812" cy="210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 txBox="1"/>
          <p:nvPr/>
        </p:nvSpPr>
        <p:spPr>
          <a:xfrm>
            <a:off x="1881188" y="4101371"/>
            <a:ext cx="3875931" cy="10314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1803156">
              <a:lnSpc>
                <a:spcPct val="131900"/>
              </a:lnSpc>
              <a:spcBef>
                <a:spcPts val="71"/>
              </a:spcBef>
            </a:pPr>
            <a:r>
              <a:rPr sz="1688" dirty="0">
                <a:latin typeface="Courier New"/>
                <a:cs typeface="Courier New"/>
              </a:rPr>
              <a:t>initialize(code)  initialize</a:t>
            </a:r>
          </a:p>
          <a:p>
            <a:pPr marL="8929">
              <a:spcBef>
                <a:spcPts val="647"/>
              </a:spcBef>
            </a:pPr>
            <a:r>
              <a:rPr sz="1688" dirty="0">
                <a:latin typeface="Courier New"/>
                <a:cs typeface="Courier New"/>
              </a:rPr>
              <a:t>d = </a:t>
            </a:r>
            <a:r>
              <a:rPr sz="1688" spc="-4" dirty="0">
                <a:latin typeface="Courier New"/>
                <a:cs typeface="Courier New"/>
              </a:rPr>
              <a:t>getProductDescription</a:t>
            </a:r>
            <a:r>
              <a:rPr sz="1688" spc="-77" dirty="0">
                <a:latin typeface="Courier New"/>
                <a:cs typeface="Courier New"/>
              </a:rPr>
              <a:t> </a:t>
            </a:r>
            <a:r>
              <a:rPr sz="1688" dirty="0">
                <a:latin typeface="Courier New"/>
                <a:cs typeface="Courier New"/>
              </a:rPr>
              <a:t>(id)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7794" y="5210437"/>
          <a:ext cx="8647701" cy="60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getProductDescription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(id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ItemId)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getProductDescription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(id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ItemId)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3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ProductDescription</a:t>
                      </a:r>
                    </a:p>
                  </a:txBody>
                  <a:tcPr marL="0" marR="0" marT="357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22916" y="2600328"/>
            <a:ext cx="8259333" cy="1184992"/>
          </a:xfrm>
          <a:prstGeom prst="rect">
            <a:avLst/>
          </a:prstGeom>
        </p:spPr>
        <p:txBody>
          <a:bodyPr vert="horz" wrap="square" lIns="0" tIns="111621" rIns="0" bIns="0" rtlCol="0">
            <a:spAutoFit/>
          </a:bodyPr>
          <a:lstStyle/>
          <a:p>
            <a:pPr marL="8929">
              <a:spcBef>
                <a:spcPts val="628"/>
              </a:spcBef>
            </a:pPr>
            <a:r>
              <a:rPr sz="1968" spc="-4" dirty="0">
                <a:latin typeface="Courier New"/>
                <a:cs typeface="Courier New"/>
              </a:rPr>
              <a:t>return </a:t>
            </a:r>
            <a:r>
              <a:rPr sz="1968" dirty="0">
                <a:latin typeface="Courier New"/>
                <a:cs typeface="Courier New"/>
              </a:rPr>
              <a:t>=</a:t>
            </a:r>
            <a:r>
              <a:rPr sz="1968" spc="-71" dirty="0">
                <a:latin typeface="Courier New"/>
                <a:cs typeface="Courier New"/>
              </a:rPr>
              <a:t> </a:t>
            </a:r>
            <a:r>
              <a:rPr sz="1968" dirty="0">
                <a:latin typeface="Courier New"/>
                <a:cs typeface="Courier New"/>
              </a:rPr>
              <a:t>message(parameter:parameterType):returnType</a:t>
            </a:r>
          </a:p>
          <a:p>
            <a:pPr marL="8929" marR="156699">
              <a:lnSpc>
                <a:spcPts val="2320"/>
              </a:lnSpc>
              <a:spcBef>
                <a:spcPts val="1388"/>
              </a:spcBef>
            </a:pPr>
            <a:r>
              <a:rPr sz="1968" spc="131" dirty="0">
                <a:latin typeface="Tahoma"/>
                <a:cs typeface="Tahoma"/>
              </a:rPr>
              <a:t>Parentheses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133" dirty="0">
                <a:latin typeface="Tahoma"/>
                <a:cs typeface="Tahoma"/>
              </a:rPr>
              <a:t>are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40" dirty="0">
                <a:latin typeface="Tahoma"/>
                <a:cs typeface="Tahoma"/>
              </a:rPr>
              <a:t>usually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48" dirty="0">
                <a:latin typeface="Tahoma"/>
                <a:cs typeface="Tahoma"/>
              </a:rPr>
              <a:t>excluded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77" dirty="0">
                <a:latin typeface="Tahoma"/>
                <a:cs typeface="Tahoma"/>
              </a:rPr>
              <a:t>if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31" dirty="0">
                <a:latin typeface="Tahoma"/>
                <a:cs typeface="Tahoma"/>
              </a:rPr>
              <a:t>there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33" dirty="0">
                <a:latin typeface="Tahoma"/>
                <a:cs typeface="Tahoma"/>
              </a:rPr>
              <a:t>are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40" dirty="0">
                <a:latin typeface="Tahoma"/>
                <a:cs typeface="Tahoma"/>
              </a:rPr>
              <a:t>no</a:t>
            </a:r>
            <a:r>
              <a:rPr sz="1968" spc="15" dirty="0">
                <a:latin typeface="Tahoma"/>
                <a:cs typeface="Tahoma"/>
              </a:rPr>
              <a:t> </a:t>
            </a:r>
            <a:r>
              <a:rPr sz="1968" spc="144" dirty="0">
                <a:latin typeface="Tahoma"/>
                <a:cs typeface="Tahoma"/>
              </a:rPr>
              <a:t>parameters.  </a:t>
            </a:r>
            <a:r>
              <a:rPr sz="1968" spc="63" dirty="0">
                <a:latin typeface="Tahoma"/>
                <a:cs typeface="Tahoma"/>
              </a:rPr>
              <a:t>Type</a:t>
            </a:r>
            <a:r>
              <a:rPr sz="1968" spc="7" dirty="0">
                <a:latin typeface="Tahoma"/>
                <a:cs typeface="Tahoma"/>
              </a:rPr>
              <a:t> </a:t>
            </a:r>
            <a:r>
              <a:rPr sz="1968" spc="131" dirty="0">
                <a:latin typeface="Tahoma"/>
                <a:cs typeface="Tahoma"/>
              </a:rPr>
              <a:t>information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204" dirty="0">
                <a:latin typeface="Tahoma"/>
                <a:cs typeface="Tahoma"/>
              </a:rPr>
              <a:t>may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165" dirty="0">
                <a:latin typeface="Tahoma"/>
                <a:cs typeface="Tahoma"/>
              </a:rPr>
              <a:t>be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151" dirty="0">
                <a:latin typeface="Tahoma"/>
                <a:cs typeface="Tahoma"/>
              </a:rPr>
              <a:t>excluded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80" dirty="0">
                <a:latin typeface="Tahoma"/>
                <a:cs typeface="Tahoma"/>
              </a:rPr>
              <a:t>if</a:t>
            </a:r>
            <a:r>
              <a:rPr sz="1968" spc="11" dirty="0">
                <a:latin typeface="Tahoma"/>
                <a:cs typeface="Tahoma"/>
              </a:rPr>
              <a:t> </a:t>
            </a:r>
            <a:r>
              <a:rPr sz="1968" spc="133" dirty="0">
                <a:latin typeface="Tahoma"/>
                <a:cs typeface="Tahoma"/>
              </a:rPr>
              <a:t>unimportant.</a:t>
            </a:r>
            <a:endParaRPr sz="1968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2917" y="6240675"/>
            <a:ext cx="7946529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11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1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-21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-43" dirty="0">
                <a:solidFill>
                  <a:srgbClr val="FFFFFF"/>
                </a:solidFill>
                <a:latin typeface="Verdana"/>
                <a:cs typeface="Verdana"/>
              </a:rPr>
              <a:t>e.g.,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11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dirty="0">
                <a:solidFill>
                  <a:srgbClr val="FFFFFF"/>
                </a:solidFill>
                <a:latin typeface="Verdana"/>
                <a:cs typeface="Verdana"/>
              </a:rPr>
              <a:t>Scala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-4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828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28" spc="4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endParaRPr sz="182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B61A283-7F6D-429A-8DB5-1269725E1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  <p:sp>
        <p:nvSpPr>
          <p:cNvPr id="106501" name="Slide Number Placeholder 4">
            <a:extLst>
              <a:ext uri="{FF2B5EF4-FFF2-40B4-BE49-F238E27FC236}">
                <a16:creationId xmlns:a16="http://schemas.microsoft.com/office/drawing/2014/main" id="{14808E53-DDED-4099-A3B5-F35799386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E55241-9EF1-4020-A0E6-01C5CC4C8DB1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B6F4F127-FAD3-424E-BA93-EC5CAEE0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3275"/>
            <a:ext cx="70199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EEDAB5-68EB-4735-BD78-1A1E7E350E60}"/>
              </a:ext>
            </a:extLst>
          </p:cNvPr>
          <p:cNvSpPr/>
          <p:nvPr/>
        </p:nvSpPr>
        <p:spPr bwMode="auto">
          <a:xfrm>
            <a:off x="5625947" y="3187547"/>
            <a:ext cx="1924280" cy="6316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B61A283-7F6D-429A-8DB5-1269725E1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  <p:sp>
        <p:nvSpPr>
          <p:cNvPr id="106501" name="Slide Number Placeholder 4">
            <a:extLst>
              <a:ext uri="{FF2B5EF4-FFF2-40B4-BE49-F238E27FC236}">
                <a16:creationId xmlns:a16="http://schemas.microsoft.com/office/drawing/2014/main" id="{14808E53-DDED-4099-A3B5-F35799386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E55241-9EF1-4020-A0E6-01C5CC4C8DB1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B6F4F127-FAD3-424E-BA93-EC5CAEE0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70199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EEDAB5-68EB-4735-BD78-1A1E7E350E60}"/>
              </a:ext>
            </a:extLst>
          </p:cNvPr>
          <p:cNvSpPr/>
          <p:nvPr/>
        </p:nvSpPr>
        <p:spPr bwMode="auto">
          <a:xfrm>
            <a:off x="4171720" y="4024832"/>
            <a:ext cx="5009003" cy="954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8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984004" y="2027609"/>
            <a:ext cx="2553891" cy="1500188"/>
          </a:xfrm>
          <a:custGeom>
            <a:avLst/>
            <a:gdLst/>
            <a:ahLst/>
            <a:cxnLst/>
            <a:rect l="l" t="t" r="r" b="b"/>
            <a:pathLst>
              <a:path w="3632200" h="2133600">
                <a:moveTo>
                  <a:pt x="0" y="1485900"/>
                </a:moveTo>
                <a:lnTo>
                  <a:pt x="0" y="2133600"/>
                </a:lnTo>
              </a:path>
              <a:path w="3632200" h="2133600">
                <a:moveTo>
                  <a:pt x="0" y="25400"/>
                </a:moveTo>
                <a:lnTo>
                  <a:pt x="0" y="215900"/>
                </a:lnTo>
              </a:path>
              <a:path w="3632200" h="2133600">
                <a:moveTo>
                  <a:pt x="3632199" y="1003300"/>
                </a:moveTo>
                <a:lnTo>
                  <a:pt x="3632199" y="2133600"/>
                </a:lnTo>
              </a:path>
              <a:path w="3632200" h="2133600">
                <a:moveTo>
                  <a:pt x="3632199" y="0"/>
                </a:moveTo>
                <a:lnTo>
                  <a:pt x="3632199" y="4699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 txBox="1"/>
          <p:nvPr/>
        </p:nvSpPr>
        <p:spPr>
          <a:xfrm>
            <a:off x="2443758" y="1652562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1609">
              <a:spcBef>
                <a:spcPts val="479"/>
              </a:spcBef>
            </a:pPr>
            <a:r>
              <a:rPr sz="1547" spc="-24" dirty="0">
                <a:latin typeface="Verdana"/>
                <a:cs typeface="Verdana"/>
              </a:rPr>
              <a:t>:Register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367" y="1652561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1790">
              <a:spcBef>
                <a:spcPts val="479"/>
              </a:spcBef>
            </a:pPr>
            <a:r>
              <a:rPr sz="1547" spc="-43" dirty="0">
                <a:latin typeface="Verdana"/>
                <a:cs typeface="Verdana"/>
              </a:rPr>
              <a:t>:Sale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4521" y="2116012"/>
            <a:ext cx="4299644" cy="965299"/>
            <a:chOff x="247650" y="3973829"/>
            <a:chExt cx="6115050" cy="1372870"/>
          </a:xfrm>
        </p:grpSpPr>
        <p:sp>
          <p:nvSpPr>
            <p:cNvPr id="8" name="object 8"/>
            <p:cNvSpPr/>
            <p:nvPr/>
          </p:nvSpPr>
          <p:spPr>
            <a:xfrm>
              <a:off x="2298700" y="4063999"/>
              <a:ext cx="444500" cy="1270000"/>
            </a:xfrm>
            <a:custGeom>
              <a:avLst/>
              <a:gdLst/>
              <a:ahLst/>
              <a:cxnLst/>
              <a:rect l="l" t="t" r="r" b="b"/>
              <a:pathLst>
                <a:path w="444500" h="1270000">
                  <a:moveTo>
                    <a:pt x="0" y="0"/>
                  </a:moveTo>
                  <a:lnTo>
                    <a:pt x="444500" y="0"/>
                  </a:lnTo>
                  <a:lnTo>
                    <a:pt x="44450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9" name="object 9"/>
            <p:cNvSpPr/>
            <p:nvPr/>
          </p:nvSpPr>
          <p:spPr>
            <a:xfrm>
              <a:off x="2743199" y="4324349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2997200" y="0"/>
                  </a:moveTo>
                  <a:lnTo>
                    <a:pt x="298199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5500" y="4317999"/>
              <a:ext cx="444500" cy="533400"/>
            </a:xfrm>
            <a:custGeom>
              <a:avLst/>
              <a:gdLst/>
              <a:ahLst/>
              <a:cxnLst/>
              <a:rect l="l" t="t" r="r" b="b"/>
              <a:pathLst>
                <a:path w="444500" h="533400">
                  <a:moveTo>
                    <a:pt x="0" y="0"/>
                  </a:moveTo>
                  <a:lnTo>
                    <a:pt x="444500" y="0"/>
                  </a:lnTo>
                  <a:lnTo>
                    <a:pt x="4445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1350" y="4240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300" y="4057649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1765299" y="0"/>
                  </a:moveTo>
                  <a:lnTo>
                    <a:pt x="1752425" y="0"/>
                  </a:lnTo>
                  <a:lnTo>
                    <a:pt x="1868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650" y="39877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4550" y="3973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64472" y="2065603"/>
            <a:ext cx="1542157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0" dirty="0">
                <a:latin typeface="Tahoma"/>
                <a:cs typeface="Tahoma"/>
              </a:rPr>
              <a:t>theReport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05" dirty="0">
                <a:latin typeface="Tahoma"/>
                <a:cs typeface="Tahoma"/>
              </a:rPr>
              <a:t> </a:t>
            </a:r>
            <a:r>
              <a:rPr sz="1265" spc="73" dirty="0">
                <a:latin typeface="Tahoma"/>
                <a:cs typeface="Tahoma"/>
              </a:rPr>
              <a:t>report</a:t>
            </a:r>
            <a:endParaRPr sz="1265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4889" y="1895939"/>
            <a:ext cx="508992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43" dirty="0">
                <a:latin typeface="Tahoma"/>
                <a:cs typeface="Tahoma"/>
              </a:rPr>
              <a:t>r</a:t>
            </a:r>
            <a:r>
              <a:rPr sz="1265" spc="101" dirty="0">
                <a:latin typeface="Tahoma"/>
                <a:cs typeface="Tahoma"/>
              </a:rPr>
              <a:t>ep</a:t>
            </a:r>
            <a:r>
              <a:rPr sz="1265" spc="84" dirty="0">
                <a:latin typeface="Tahoma"/>
                <a:cs typeface="Tahoma"/>
              </a:rPr>
              <a:t>o</a:t>
            </a:r>
            <a:r>
              <a:rPr sz="1265" spc="63" dirty="0">
                <a:latin typeface="Tahoma"/>
                <a:cs typeface="Tahoma"/>
              </a:rPr>
              <a:t>r</a:t>
            </a:r>
            <a:r>
              <a:rPr sz="1265" spc="71" dirty="0">
                <a:latin typeface="Tahoma"/>
                <a:cs typeface="Tahoma"/>
              </a:rPr>
              <a:t>t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93497" y="4152876"/>
            <a:ext cx="2178844" cy="1616273"/>
          </a:xfrm>
          <a:custGeom>
            <a:avLst/>
            <a:gdLst/>
            <a:ahLst/>
            <a:cxnLst/>
            <a:rect l="l" t="t" r="r" b="b"/>
            <a:pathLst>
              <a:path w="3098800" h="2298700">
                <a:moveTo>
                  <a:pt x="0" y="1905000"/>
                </a:moveTo>
                <a:lnTo>
                  <a:pt x="0" y="2298700"/>
                </a:lnTo>
              </a:path>
              <a:path w="3098800" h="2298700">
                <a:moveTo>
                  <a:pt x="0" y="25400"/>
                </a:moveTo>
                <a:lnTo>
                  <a:pt x="0" y="215900"/>
                </a:lnTo>
              </a:path>
              <a:path w="3098800" h="2298700">
                <a:moveTo>
                  <a:pt x="3098800" y="1384300"/>
                </a:moveTo>
                <a:lnTo>
                  <a:pt x="3098800" y="2298700"/>
                </a:lnTo>
              </a:path>
              <a:path w="3098800" h="2298700">
                <a:moveTo>
                  <a:pt x="3098800" y="0"/>
                </a:moveTo>
                <a:lnTo>
                  <a:pt x="3098800" y="4826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 txBox="1"/>
          <p:nvPr/>
        </p:nvSpPr>
        <p:spPr>
          <a:xfrm>
            <a:off x="6944321" y="3777827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6073">
              <a:spcBef>
                <a:spcPts val="479"/>
              </a:spcBef>
            </a:pPr>
            <a:r>
              <a:rPr sz="1547" spc="-24" dirty="0">
                <a:latin typeface="Verdana"/>
                <a:cs typeface="Verdana"/>
              </a:rPr>
              <a:t>:Register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8883" y="3777827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6255">
              <a:spcBef>
                <a:spcPts val="479"/>
              </a:spcBef>
            </a:pPr>
            <a:r>
              <a:rPr sz="1547" spc="-43" dirty="0">
                <a:latin typeface="Verdana"/>
                <a:cs typeface="Verdana"/>
              </a:rPr>
              <a:t>:Sale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95082" y="4241279"/>
            <a:ext cx="3616524" cy="1259979"/>
            <a:chOff x="6648450" y="6996430"/>
            <a:chExt cx="5143500" cy="1791970"/>
          </a:xfrm>
        </p:grpSpPr>
        <p:sp>
          <p:nvSpPr>
            <p:cNvPr id="21" name="object 21"/>
            <p:cNvSpPr/>
            <p:nvPr/>
          </p:nvSpPr>
          <p:spPr>
            <a:xfrm>
              <a:off x="8699500" y="7086600"/>
              <a:ext cx="444500" cy="1689100"/>
            </a:xfrm>
            <a:custGeom>
              <a:avLst/>
              <a:gdLst/>
              <a:ahLst/>
              <a:cxnLst/>
              <a:rect l="l" t="t" r="r" b="b"/>
              <a:pathLst>
                <a:path w="444500" h="1689100">
                  <a:moveTo>
                    <a:pt x="0" y="0"/>
                  </a:moveTo>
                  <a:lnTo>
                    <a:pt x="444500" y="0"/>
                  </a:lnTo>
                  <a:lnTo>
                    <a:pt x="4445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4000" y="73596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88750" y="72758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00" y="7080250"/>
              <a:ext cx="1778000" cy="0"/>
            </a:xfrm>
            <a:custGeom>
              <a:avLst/>
              <a:gdLst/>
              <a:ahLst/>
              <a:cxnLst/>
              <a:rect l="l" t="t" r="r" b="b"/>
              <a:pathLst>
                <a:path w="1778000">
                  <a:moveTo>
                    <a:pt x="1778000" y="0"/>
                  </a:moveTo>
                  <a:lnTo>
                    <a:pt x="1753259" y="0"/>
                  </a:lnTo>
                  <a:lnTo>
                    <a:pt x="19519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8450" y="70103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28050" y="69964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7" name="object 27"/>
            <p:cNvSpPr/>
            <p:nvPr/>
          </p:nvSpPr>
          <p:spPr>
            <a:xfrm>
              <a:off x="9296400" y="8248650"/>
              <a:ext cx="2476500" cy="0"/>
            </a:xfrm>
            <a:custGeom>
              <a:avLst/>
              <a:gdLst/>
              <a:ahLst/>
              <a:cxnLst/>
              <a:rect l="l" t="t" r="r" b="b"/>
              <a:pathLst>
                <a:path w="2476500">
                  <a:moveTo>
                    <a:pt x="0" y="0"/>
                  </a:moveTo>
                  <a:lnTo>
                    <a:pt x="20955" y="0"/>
                  </a:lnTo>
                  <a:lnTo>
                    <a:pt x="2476500" y="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5750" y="8164830"/>
              <a:ext cx="139700" cy="167640"/>
            </a:xfrm>
            <a:custGeom>
              <a:avLst/>
              <a:gdLst/>
              <a:ahLst/>
              <a:cxnLst/>
              <a:rect l="l" t="t" r="r" b="b"/>
              <a:pathLst>
                <a:path w="139700" h="167640">
                  <a:moveTo>
                    <a:pt x="139700" y="0"/>
                  </a:moveTo>
                  <a:lnTo>
                    <a:pt x="0" y="83820"/>
                  </a:lnTo>
                  <a:lnTo>
                    <a:pt x="139700" y="167640"/>
                  </a:lnTo>
                </a:path>
                <a:path w="139700" h="167640">
                  <a:moveTo>
                    <a:pt x="139700" y="83820"/>
                  </a:moveTo>
                  <a:lnTo>
                    <a:pt x="0" y="8382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91697" y="4021206"/>
            <a:ext cx="508992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43" dirty="0">
                <a:latin typeface="Tahoma"/>
                <a:cs typeface="Tahoma"/>
              </a:rPr>
              <a:t>r</a:t>
            </a:r>
            <a:r>
              <a:rPr sz="1265" spc="101" dirty="0">
                <a:latin typeface="Tahoma"/>
                <a:cs typeface="Tahoma"/>
              </a:rPr>
              <a:t>ep</a:t>
            </a:r>
            <a:r>
              <a:rPr sz="1265" spc="84" dirty="0">
                <a:latin typeface="Tahoma"/>
                <a:cs typeface="Tahoma"/>
              </a:rPr>
              <a:t>o</a:t>
            </a:r>
            <a:r>
              <a:rPr sz="1265" spc="63" dirty="0">
                <a:latin typeface="Tahoma"/>
                <a:cs typeface="Tahoma"/>
              </a:rPr>
              <a:t>r</a:t>
            </a:r>
            <a:r>
              <a:rPr sz="1265" spc="71" dirty="0">
                <a:latin typeface="Tahoma"/>
                <a:cs typeface="Tahoma"/>
              </a:rPr>
              <a:t>t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05263" y="4199799"/>
            <a:ext cx="814388" cy="85815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16073">
              <a:spcBef>
                <a:spcPts val="71"/>
              </a:spcBef>
            </a:pPr>
            <a:r>
              <a:rPr sz="1265" spc="77" dirty="0">
                <a:latin typeface="Tahoma"/>
                <a:cs typeface="Tahoma"/>
              </a:rPr>
              <a:t>report</a:t>
            </a:r>
            <a:endParaRPr sz="126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76">
              <a:latin typeface="Tahoma"/>
              <a:cs typeface="Tahoma"/>
            </a:endParaRPr>
          </a:p>
          <a:p>
            <a:pPr>
              <a:spcBef>
                <a:spcPts val="7"/>
              </a:spcBef>
            </a:pPr>
            <a:endParaRPr sz="1512">
              <a:latin typeface="Tahoma"/>
              <a:cs typeface="Tahoma"/>
            </a:endParaRPr>
          </a:p>
          <a:p>
            <a:pPr marL="8929"/>
            <a:r>
              <a:rPr sz="1265" spc="80" dirty="0">
                <a:latin typeface="Tahoma"/>
                <a:cs typeface="Tahoma"/>
              </a:rPr>
              <a:t>theReport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498211" y="4492203"/>
            <a:ext cx="312539" cy="634008"/>
          </a:xfrm>
          <a:custGeom>
            <a:avLst/>
            <a:gdLst/>
            <a:ahLst/>
            <a:cxnLst/>
            <a:rect l="l" t="t" r="r" b="b"/>
            <a:pathLst>
              <a:path w="444500" h="901700">
                <a:moveTo>
                  <a:pt x="0" y="0"/>
                </a:moveTo>
                <a:lnTo>
                  <a:pt x="444500" y="0"/>
                </a:lnTo>
                <a:lnTo>
                  <a:pt x="444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2" name="object 32"/>
          <p:cNvSpPr/>
          <p:nvPr/>
        </p:nvSpPr>
        <p:spPr>
          <a:xfrm>
            <a:off x="6215680" y="2088558"/>
            <a:ext cx="2455664" cy="330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3" name="object 33"/>
          <p:cNvSpPr txBox="1"/>
          <p:nvPr/>
        </p:nvSpPr>
        <p:spPr>
          <a:xfrm>
            <a:off x="6258885" y="2119393"/>
            <a:ext cx="2369047" cy="3551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  <a:tabLst>
                <a:tab pos="2163877" algn="l"/>
              </a:tabLst>
            </a:pP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V</a:t>
            </a:r>
            <a:r>
              <a:rPr sz="2249" spc="67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24" dirty="0">
                <a:solidFill>
                  <a:srgbClr val="021FAF"/>
                </a:solidFill>
                <a:latin typeface="Verdana"/>
                <a:cs typeface="Verdana"/>
              </a:rPr>
              <a:t>a</a:t>
            </a:r>
            <a:r>
              <a:rPr sz="2249" spc="239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-35" dirty="0">
                <a:solidFill>
                  <a:srgbClr val="021FAF"/>
                </a:solidFill>
                <a:latin typeface="Verdana"/>
                <a:cs typeface="Verdana"/>
              </a:rPr>
              <a:t>r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7" dirty="0">
                <a:solidFill>
                  <a:srgbClr val="021FAF"/>
                </a:solidFill>
                <a:latin typeface="Verdana"/>
                <a:cs typeface="Verdana"/>
              </a:rPr>
              <a:t>i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24" dirty="0">
                <a:solidFill>
                  <a:srgbClr val="021FAF"/>
                </a:solidFill>
                <a:latin typeface="Verdana"/>
                <a:cs typeface="Verdana"/>
              </a:rPr>
              <a:t>a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n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-7" dirty="0">
                <a:solidFill>
                  <a:srgbClr val="021FAF"/>
                </a:solidFill>
                <a:latin typeface="Verdana"/>
                <a:cs typeface="Verdana"/>
              </a:rPr>
              <a:t>t</a:t>
            </a: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	A</a:t>
            </a:r>
            <a:endParaRPr sz="2249" dirty="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49254" y="4910531"/>
            <a:ext cx="2446735" cy="33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5" name="object 35"/>
          <p:cNvSpPr txBox="1"/>
          <p:nvPr/>
        </p:nvSpPr>
        <p:spPr>
          <a:xfrm>
            <a:off x="3594872" y="4941367"/>
            <a:ext cx="2369939" cy="3551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  <a:tabLst>
                <a:tab pos="2163877" algn="l"/>
              </a:tabLst>
            </a:pP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V</a:t>
            </a:r>
            <a:r>
              <a:rPr sz="2249" spc="67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24" dirty="0">
                <a:solidFill>
                  <a:srgbClr val="021FAF"/>
                </a:solidFill>
                <a:latin typeface="Verdana"/>
                <a:cs typeface="Verdana"/>
              </a:rPr>
              <a:t>a</a:t>
            </a:r>
            <a:r>
              <a:rPr sz="2249" spc="239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-35" dirty="0">
                <a:solidFill>
                  <a:srgbClr val="021FAF"/>
                </a:solidFill>
                <a:latin typeface="Verdana"/>
                <a:cs typeface="Verdana"/>
              </a:rPr>
              <a:t>r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7" dirty="0">
                <a:solidFill>
                  <a:srgbClr val="021FAF"/>
                </a:solidFill>
                <a:latin typeface="Verdana"/>
                <a:cs typeface="Verdana"/>
              </a:rPr>
              <a:t>i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24" dirty="0">
                <a:solidFill>
                  <a:srgbClr val="021FAF"/>
                </a:solidFill>
                <a:latin typeface="Verdana"/>
                <a:cs typeface="Verdana"/>
              </a:rPr>
              <a:t>a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n</a:t>
            </a:r>
            <a:r>
              <a:rPr sz="2249" spc="243" dirty="0">
                <a:solidFill>
                  <a:srgbClr val="021FAF"/>
                </a:solidFill>
                <a:latin typeface="Verdana"/>
                <a:cs typeface="Verdana"/>
              </a:rPr>
              <a:t> </a:t>
            </a:r>
            <a:r>
              <a:rPr sz="2249" spc="-7" dirty="0">
                <a:solidFill>
                  <a:srgbClr val="021FAF"/>
                </a:solidFill>
                <a:latin typeface="Verdana"/>
                <a:cs typeface="Verdana"/>
              </a:rPr>
              <a:t>t</a:t>
            </a:r>
            <a:r>
              <a:rPr sz="2249" dirty="0">
                <a:solidFill>
                  <a:srgbClr val="021FAF"/>
                </a:solidFill>
                <a:latin typeface="Verdana"/>
                <a:cs typeface="Verdana"/>
              </a:rPr>
              <a:t>	B</a:t>
            </a:r>
            <a:endParaRPr sz="2249">
              <a:latin typeface="Verdana"/>
              <a:cs typeface="Verdana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AC458A72-0C37-43CA-865F-91AAD3E26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Two ways to show a return result from a message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5">
            <a:extLst>
              <a:ext uri="{FF2B5EF4-FFF2-40B4-BE49-F238E27FC236}">
                <a16:creationId xmlns:a16="http://schemas.microsoft.com/office/drawing/2014/main" id="{9056790D-1FAC-4D87-9147-52D925DA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Messages to "self" or "this"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AB6412D-A4AE-44A4-8422-60B2E8B2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Messages to "self" or "this"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message can be sent </a:t>
            </a:r>
            <a:r>
              <a:rPr lang="en-US" altLang="en-US" dirty="0">
                <a:ea typeface="ＭＳ Ｐゴシック" panose="020B0600070205080204" pitchFamily="34" charset="-128"/>
              </a:rPr>
              <a:t>from an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object to itself</a:t>
            </a:r>
            <a:r>
              <a:rPr lang="en-US" altLang="en-US" dirty="0">
                <a:ea typeface="ＭＳ Ｐゴシック" panose="020B0600070205080204" pitchFamily="34" charset="-128"/>
              </a:rPr>
              <a:t>. This is illustrated by a link to itself, with messages flowing along the link.</a:t>
            </a:r>
          </a:p>
        </p:txBody>
      </p:sp>
      <p:sp>
        <p:nvSpPr>
          <p:cNvPr id="108548" name="AutoShape 5" descr="15fig25">
            <a:extLst>
              <a:ext uri="{FF2B5EF4-FFF2-40B4-BE49-F238E27FC236}">
                <a16:creationId xmlns:a16="http://schemas.microsoft.com/office/drawing/2014/main" id="{763C5843-5D1B-416A-BCB5-2C535F8A2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4500" y="2762251"/>
            <a:ext cx="114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08549" name="Picture 7">
            <a:extLst>
              <a:ext uri="{FF2B5EF4-FFF2-40B4-BE49-F238E27FC236}">
                <a16:creationId xmlns:a16="http://schemas.microsoft.com/office/drawing/2014/main" id="{0093BC6F-FA51-42F0-80E5-8314FDBC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96" y="3671275"/>
            <a:ext cx="3442607" cy="28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Slide Number Placeholder 6">
            <a:extLst>
              <a:ext uri="{FF2B5EF4-FFF2-40B4-BE49-F238E27FC236}">
                <a16:creationId xmlns:a16="http://schemas.microsoft.com/office/drawing/2014/main" id="{6EB10BE7-84B1-4176-920C-907DCB620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F7AC13C-9FE4-48B3-A1F2-3F972397FC26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496" y="410884"/>
            <a:ext cx="10192657" cy="618414"/>
          </a:xfrm>
          <a:prstGeom prst="rect">
            <a:avLst/>
          </a:prstGeom>
        </p:spPr>
        <p:txBody>
          <a:bodyPr vert="horz" wrap="square" lIns="0" tIns="892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1"/>
              </a:spcBef>
            </a:pPr>
            <a:r>
              <a:rPr spc="-133" dirty="0"/>
              <a:t>Modeling </a:t>
            </a:r>
            <a:r>
              <a:rPr spc="-73" dirty="0"/>
              <a:t>(Synchronous) </a:t>
            </a:r>
            <a:r>
              <a:rPr spc="-92" dirty="0"/>
              <a:t>Messages</a:t>
            </a:r>
          </a:p>
        </p:txBody>
      </p:sp>
      <p:sp>
        <p:nvSpPr>
          <p:cNvPr id="5" name="object 5"/>
          <p:cNvSpPr/>
          <p:nvPr/>
        </p:nvSpPr>
        <p:spPr>
          <a:xfrm>
            <a:off x="5312448" y="2982257"/>
            <a:ext cx="2187773" cy="3045024"/>
          </a:xfrm>
          <a:custGeom>
            <a:avLst/>
            <a:gdLst/>
            <a:ahLst/>
            <a:cxnLst/>
            <a:rect l="l" t="t" r="r" b="b"/>
            <a:pathLst>
              <a:path w="3111500" h="4330700">
                <a:moveTo>
                  <a:pt x="0" y="3365500"/>
                </a:moveTo>
                <a:lnTo>
                  <a:pt x="0" y="4330700"/>
                </a:lnTo>
              </a:path>
              <a:path w="3111500" h="4330700">
                <a:moveTo>
                  <a:pt x="0" y="25400"/>
                </a:moveTo>
                <a:lnTo>
                  <a:pt x="0" y="215900"/>
                </a:lnTo>
              </a:path>
              <a:path w="3111500" h="4330700">
                <a:moveTo>
                  <a:pt x="3111499" y="3048000"/>
                </a:moveTo>
                <a:lnTo>
                  <a:pt x="3111499" y="4279900"/>
                </a:lnTo>
              </a:path>
              <a:path w="3111500" h="4330700">
                <a:moveTo>
                  <a:pt x="3111499" y="1435100"/>
                </a:moveTo>
                <a:lnTo>
                  <a:pt x="3111499" y="2082800"/>
                </a:lnTo>
              </a:path>
              <a:path w="3111500" h="4330700">
                <a:moveTo>
                  <a:pt x="3111499" y="0"/>
                </a:moveTo>
                <a:lnTo>
                  <a:pt x="3111499" y="4699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 txBox="1"/>
          <p:nvPr/>
        </p:nvSpPr>
        <p:spPr>
          <a:xfrm>
            <a:off x="4772202" y="2607210"/>
            <a:ext cx="1107281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111609">
              <a:spcBef>
                <a:spcPts val="479"/>
              </a:spcBef>
            </a:pPr>
            <a:r>
              <a:rPr sz="1547" spc="-24" dirty="0">
                <a:latin typeface="Verdana"/>
                <a:cs typeface="Verdana"/>
              </a:rPr>
              <a:t>:Register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6764" y="2607209"/>
            <a:ext cx="1000125" cy="29939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0721" rIns="0" bIns="0" rtlCol="0">
            <a:spAutoFit/>
          </a:bodyPr>
          <a:lstStyle/>
          <a:p>
            <a:pPr marL="251790">
              <a:spcBef>
                <a:spcPts val="479"/>
              </a:spcBef>
            </a:pPr>
            <a:r>
              <a:rPr sz="1547" spc="-43" dirty="0">
                <a:latin typeface="Verdana"/>
                <a:cs typeface="Verdana"/>
              </a:rPr>
              <a:t>:Sale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22963" y="3070660"/>
            <a:ext cx="3924597" cy="2286893"/>
            <a:chOff x="3905249" y="3846829"/>
            <a:chExt cx="5581650" cy="3252470"/>
          </a:xfrm>
        </p:grpSpPr>
        <p:sp>
          <p:nvSpPr>
            <p:cNvPr id="9" name="object 9"/>
            <p:cNvSpPr/>
            <p:nvPr/>
          </p:nvSpPr>
          <p:spPr>
            <a:xfrm>
              <a:off x="5956300" y="3936999"/>
              <a:ext cx="444500" cy="3149600"/>
            </a:xfrm>
            <a:custGeom>
              <a:avLst/>
              <a:gdLst/>
              <a:ahLst/>
              <a:cxnLst/>
              <a:rect l="l" t="t" r="r" b="b"/>
              <a:pathLst>
                <a:path w="444500" h="3149600">
                  <a:moveTo>
                    <a:pt x="0" y="0"/>
                  </a:moveTo>
                  <a:lnTo>
                    <a:pt x="444500" y="0"/>
                  </a:lnTo>
                  <a:lnTo>
                    <a:pt x="444500" y="3149600"/>
                  </a:lnTo>
                  <a:lnTo>
                    <a:pt x="0" y="314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799" y="4197349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4856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9700" y="4190999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9700" y="5803900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5550" y="4113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0800" y="57975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845550" y="5713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5900" y="3930649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1765299" y="0"/>
                  </a:moveTo>
                  <a:lnTo>
                    <a:pt x="1752425" y="0"/>
                  </a:lnTo>
                  <a:lnTo>
                    <a:pt x="1868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69B5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49" y="3860799"/>
              <a:ext cx="139700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2150" y="3846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B5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23015" y="2981800"/>
            <a:ext cx="946100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84" dirty="0">
                <a:latin typeface="Tahoma"/>
                <a:cs typeface="Tahoma"/>
              </a:rPr>
              <a:t>g</a:t>
            </a:r>
            <a:r>
              <a:rPr sz="1828" spc="159" dirty="0">
                <a:latin typeface="Tahoma"/>
                <a:cs typeface="Tahoma"/>
              </a:rPr>
              <a:t>e</a:t>
            </a:r>
            <a:r>
              <a:rPr sz="1828" spc="101" dirty="0">
                <a:latin typeface="Tahoma"/>
                <a:cs typeface="Tahoma"/>
              </a:rPr>
              <a:t>t</a:t>
            </a:r>
            <a:r>
              <a:rPr sz="1828" spc="159" dirty="0">
                <a:latin typeface="Tahoma"/>
                <a:cs typeface="Tahoma"/>
              </a:rPr>
              <a:t>Da</a:t>
            </a:r>
            <a:r>
              <a:rPr sz="1828" spc="101" dirty="0">
                <a:latin typeface="Tahoma"/>
                <a:cs typeface="Tahoma"/>
              </a:rPr>
              <a:t>t</a:t>
            </a:r>
            <a:r>
              <a:rPr sz="1828" spc="161" dirty="0">
                <a:latin typeface="Tahoma"/>
                <a:cs typeface="Tahoma"/>
              </a:rPr>
              <a:t>e</a:t>
            </a:r>
            <a:endParaRPr sz="1828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4241" y="2802487"/>
            <a:ext cx="727323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60" dirty="0">
                <a:latin typeface="Tahoma"/>
                <a:cs typeface="Tahoma"/>
              </a:rPr>
              <a:t>r</a:t>
            </a:r>
            <a:r>
              <a:rPr sz="1828" spc="151" dirty="0">
                <a:latin typeface="Tahoma"/>
                <a:cs typeface="Tahoma"/>
              </a:rPr>
              <a:t>e</a:t>
            </a:r>
            <a:r>
              <a:rPr sz="1828" spc="148" dirty="0">
                <a:latin typeface="Tahoma"/>
                <a:cs typeface="Tahoma"/>
              </a:rPr>
              <a:t>p</a:t>
            </a:r>
            <a:r>
              <a:rPr sz="1828" spc="123" dirty="0">
                <a:latin typeface="Tahoma"/>
                <a:cs typeface="Tahoma"/>
              </a:rPr>
              <a:t>o</a:t>
            </a:r>
            <a:r>
              <a:rPr sz="1828" spc="92" dirty="0">
                <a:latin typeface="Tahoma"/>
                <a:cs typeface="Tahoma"/>
              </a:rPr>
              <a:t>r</a:t>
            </a:r>
            <a:r>
              <a:rPr sz="1828" spc="101" dirty="0">
                <a:latin typeface="Tahoma"/>
                <a:cs typeface="Tahoma"/>
              </a:rPr>
              <a:t>t</a:t>
            </a:r>
            <a:endParaRPr sz="1828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7277" y="4045501"/>
            <a:ext cx="1139875" cy="32089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 indent="98663">
              <a:lnSpc>
                <a:spcPct val="125000"/>
              </a:lnSpc>
              <a:spcBef>
                <a:spcPts val="71"/>
              </a:spcBef>
            </a:pPr>
            <a:r>
              <a:rPr lang="en-US" sz="1828" spc="109" dirty="0" err="1">
                <a:latin typeface="Tahoma"/>
                <a:cs typeface="Tahoma"/>
              </a:rPr>
              <a:t>getSale</a:t>
            </a:r>
            <a:r>
              <a:rPr sz="1828" spc="109" dirty="0">
                <a:latin typeface="Tahoma"/>
                <a:cs typeface="Tahoma"/>
              </a:rPr>
              <a:t>  </a:t>
            </a:r>
            <a:endParaRPr sz="1828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9717" y="1607086"/>
            <a:ext cx="2768203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581259" marR="104020" indent="-474561">
              <a:lnSpc>
                <a:spcPts val="1476"/>
              </a:lnSpc>
              <a:spcBef>
                <a:spcPts val="419"/>
              </a:spcBef>
            </a:pPr>
            <a:r>
              <a:rPr sz="1265" spc="15" dirty="0">
                <a:latin typeface="Verdana"/>
                <a:cs typeface="Verdana"/>
              </a:rPr>
              <a:t>a </a:t>
            </a:r>
            <a:r>
              <a:rPr sz="1265" spc="11" dirty="0">
                <a:latin typeface="Verdana"/>
                <a:cs typeface="Verdana"/>
              </a:rPr>
              <a:t>message </a:t>
            </a:r>
            <a:r>
              <a:rPr sz="1265" spc="4" dirty="0">
                <a:latin typeface="Verdana"/>
                <a:cs typeface="Verdana"/>
              </a:rPr>
              <a:t>whose</a:t>
            </a:r>
            <a:r>
              <a:rPr sz="1265" spc="-260" dirty="0">
                <a:latin typeface="Verdana"/>
                <a:cs typeface="Verdana"/>
              </a:rPr>
              <a:t> </a:t>
            </a:r>
            <a:r>
              <a:rPr sz="1265" spc="7" dirty="0">
                <a:latin typeface="Verdana"/>
                <a:cs typeface="Verdana"/>
              </a:rPr>
              <a:t>sender </a:t>
            </a:r>
            <a:r>
              <a:rPr sz="1265" dirty="0">
                <a:latin typeface="Verdana"/>
                <a:cs typeface="Verdana"/>
              </a:rPr>
              <a:t>will not </a:t>
            </a:r>
            <a:r>
              <a:rPr sz="1265" spc="17" dirty="0">
                <a:latin typeface="Verdana"/>
                <a:cs typeface="Verdana"/>
              </a:rPr>
              <a:t>be</a:t>
            </a:r>
            <a:r>
              <a:rPr sz="1265" spc="-148" dirty="0">
                <a:latin typeface="Verdana"/>
                <a:cs typeface="Verdana"/>
              </a:rPr>
              <a:t> </a:t>
            </a:r>
            <a:r>
              <a:rPr sz="1265" spc="11" dirty="0">
                <a:latin typeface="Verdana"/>
                <a:cs typeface="Verdana"/>
              </a:rPr>
              <a:t>specified</a:t>
            </a:r>
            <a:endParaRPr sz="1265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31975" y="2079227"/>
            <a:ext cx="229940" cy="1009501"/>
            <a:chOff x="3918067" y="2436790"/>
            <a:chExt cx="327025" cy="1435735"/>
          </a:xfrm>
        </p:grpSpPr>
        <p:sp>
          <p:nvSpPr>
            <p:cNvPr id="29" name="object 29"/>
            <p:cNvSpPr/>
            <p:nvPr/>
          </p:nvSpPr>
          <p:spPr>
            <a:xfrm>
              <a:off x="3975100" y="2449490"/>
              <a:ext cx="257175" cy="1335405"/>
            </a:xfrm>
            <a:custGeom>
              <a:avLst/>
              <a:gdLst/>
              <a:ahLst/>
              <a:cxnLst/>
              <a:rect l="l" t="t" r="r" b="b"/>
              <a:pathLst>
                <a:path w="257175" h="1335404">
                  <a:moveTo>
                    <a:pt x="0" y="1335109"/>
                  </a:moveTo>
                  <a:lnTo>
                    <a:pt x="0" y="1319331"/>
                  </a:lnTo>
                  <a:lnTo>
                    <a:pt x="256789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8067" y="3772124"/>
              <a:ext cx="99804" cy="99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39717" y="3740911"/>
            <a:ext cx="2768203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300898" marR="295541" algn="ctr">
              <a:lnSpc>
                <a:spcPts val="1476"/>
              </a:lnSpc>
              <a:spcBef>
                <a:spcPts val="419"/>
              </a:spcBef>
            </a:pPr>
            <a:r>
              <a:rPr sz="1265" dirty="0">
                <a:latin typeface="Verdana"/>
                <a:cs typeface="Verdana"/>
              </a:rPr>
              <a:t>execution </a:t>
            </a:r>
            <a:r>
              <a:rPr sz="1265" spc="7" dirty="0">
                <a:latin typeface="Verdana"/>
                <a:cs typeface="Verdana"/>
              </a:rPr>
              <a:t>specification</a:t>
            </a:r>
            <a:r>
              <a:rPr sz="1265" spc="-99" dirty="0">
                <a:latin typeface="Verdana"/>
                <a:cs typeface="Verdana"/>
              </a:rPr>
              <a:t> </a:t>
            </a:r>
            <a:r>
              <a:rPr sz="1265" spc="4" dirty="0">
                <a:latin typeface="Verdana"/>
                <a:cs typeface="Verdana"/>
              </a:rPr>
              <a:t>bar  </a:t>
            </a:r>
            <a:r>
              <a:rPr sz="1265" spc="7" dirty="0">
                <a:latin typeface="Verdana"/>
                <a:cs typeface="Verdana"/>
              </a:rPr>
              <a:t>indicates focus </a:t>
            </a:r>
            <a:r>
              <a:rPr sz="1265" dirty="0">
                <a:latin typeface="Verdana"/>
                <a:cs typeface="Verdana"/>
              </a:rPr>
              <a:t>of control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772656" y="3241219"/>
            <a:ext cx="3026961" cy="1100291"/>
            <a:chOff x="3975922" y="4089401"/>
            <a:chExt cx="4305011" cy="1564858"/>
          </a:xfrm>
        </p:grpSpPr>
        <p:sp>
          <p:nvSpPr>
            <p:cNvPr id="33" name="object 33"/>
            <p:cNvSpPr/>
            <p:nvPr/>
          </p:nvSpPr>
          <p:spPr>
            <a:xfrm>
              <a:off x="3975922" y="5448268"/>
              <a:ext cx="1955164" cy="153035"/>
            </a:xfrm>
            <a:custGeom>
              <a:avLst/>
              <a:gdLst/>
              <a:ahLst/>
              <a:cxnLst/>
              <a:rect l="l" t="t" r="r" b="b"/>
              <a:pathLst>
                <a:path w="1955164" h="153035">
                  <a:moveTo>
                    <a:pt x="1954977" y="152431"/>
                  </a:moveTo>
                  <a:lnTo>
                    <a:pt x="1937628" y="15243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8237" y="5552956"/>
              <a:ext cx="101303" cy="101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5" name="object 35"/>
            <p:cNvSpPr/>
            <p:nvPr/>
          </p:nvSpPr>
          <p:spPr>
            <a:xfrm>
              <a:off x="8179344" y="4089401"/>
              <a:ext cx="101589" cy="1015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29513" y="1571367"/>
            <a:ext cx="2920008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282148" marR="265183" indent="-12054">
              <a:lnSpc>
                <a:spcPts val="1476"/>
              </a:lnSpc>
              <a:spcBef>
                <a:spcPts val="419"/>
              </a:spcBef>
            </a:pPr>
            <a:r>
              <a:rPr sz="1265" spc="7" dirty="0">
                <a:latin typeface="Verdana"/>
                <a:cs typeface="Verdana"/>
              </a:rPr>
              <a:t>typical </a:t>
            </a:r>
            <a:r>
              <a:rPr sz="1265" dirty="0">
                <a:latin typeface="Verdana"/>
                <a:cs typeface="Verdana"/>
              </a:rPr>
              <a:t>synchronous</a:t>
            </a:r>
            <a:r>
              <a:rPr sz="1265" spc="-144" dirty="0">
                <a:latin typeface="Verdana"/>
                <a:cs typeface="Verdana"/>
              </a:rPr>
              <a:t> </a:t>
            </a:r>
            <a:r>
              <a:rPr sz="1265" spc="11" dirty="0">
                <a:latin typeface="Verdana"/>
                <a:cs typeface="Verdana"/>
              </a:rPr>
              <a:t>message  </a:t>
            </a:r>
            <a:r>
              <a:rPr sz="1265" dirty="0">
                <a:latin typeface="Verdana"/>
                <a:cs typeface="Verdana"/>
              </a:rPr>
              <a:t>shown </a:t>
            </a:r>
            <a:r>
              <a:rPr sz="1265" spc="-4" dirty="0">
                <a:latin typeface="Verdana"/>
                <a:cs typeface="Verdana"/>
              </a:rPr>
              <a:t>with </a:t>
            </a:r>
            <a:r>
              <a:rPr sz="1265" spc="15" dirty="0">
                <a:latin typeface="Verdana"/>
                <a:cs typeface="Verdana"/>
              </a:rPr>
              <a:t>a </a:t>
            </a:r>
            <a:r>
              <a:rPr sz="1265" spc="-15" dirty="0">
                <a:latin typeface="Verdana"/>
                <a:cs typeface="Verdana"/>
              </a:rPr>
              <a:t>filled-arrow</a:t>
            </a:r>
            <a:r>
              <a:rPr sz="1265" spc="-215" dirty="0">
                <a:latin typeface="Verdana"/>
                <a:cs typeface="Verdana"/>
              </a:rPr>
              <a:t> </a:t>
            </a:r>
            <a:endParaRPr sz="1265" dirty="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5662" y="2053569"/>
            <a:ext cx="17860" cy="1196579"/>
          </a:xfrm>
          <a:custGeom>
            <a:avLst/>
            <a:gdLst/>
            <a:ahLst/>
            <a:cxnLst/>
            <a:rect l="l" t="t" r="r" b="b"/>
            <a:pathLst>
              <a:path w="25400" h="1701800">
                <a:moveTo>
                  <a:pt x="25400" y="1701800"/>
                </a:moveTo>
                <a:lnTo>
                  <a:pt x="25400" y="168590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B5C3C1-F716-8A08-4553-CE8F6C867098}"/>
              </a:ext>
            </a:extLst>
          </p:cNvPr>
          <p:cNvCxnSpPr/>
          <p:nvPr/>
        </p:nvCxnSpPr>
        <p:spPr>
          <a:xfrm flipH="1">
            <a:off x="5477646" y="3651983"/>
            <a:ext cx="183683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bject 19">
            <a:extLst>
              <a:ext uri="{FF2B5EF4-FFF2-40B4-BE49-F238E27FC236}">
                <a16:creationId xmlns:a16="http://schemas.microsoft.com/office/drawing/2014/main" id="{7048F467-F9E5-39A6-E714-D73CFC252D33}"/>
              </a:ext>
            </a:extLst>
          </p:cNvPr>
          <p:cNvSpPr txBox="1"/>
          <p:nvPr/>
        </p:nvSpPr>
        <p:spPr>
          <a:xfrm>
            <a:off x="6126694" y="3352280"/>
            <a:ext cx="742421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28" spc="159" dirty="0">
                <a:latin typeface="Tahoma"/>
                <a:cs typeface="Tahoma"/>
              </a:rPr>
              <a:t>Da</a:t>
            </a:r>
            <a:r>
              <a:rPr sz="1828" spc="101" dirty="0">
                <a:latin typeface="Tahoma"/>
                <a:cs typeface="Tahoma"/>
              </a:rPr>
              <a:t>t</a:t>
            </a:r>
            <a:r>
              <a:rPr sz="1828" spc="161" dirty="0">
                <a:latin typeface="Tahoma"/>
                <a:cs typeface="Tahoma"/>
              </a:rPr>
              <a:t>e</a:t>
            </a:r>
            <a:endParaRPr sz="1828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ACC-2713-7C88-D855-345A192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Synchronous and Asynchronous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436BA-C53E-EAF4-E7DB-36DF9F93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997" y="2865200"/>
            <a:ext cx="5457692" cy="399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0D5B6-B100-445F-A75D-67CFFA6F4854}"/>
              </a:ext>
            </a:extLst>
          </p:cNvPr>
          <p:cNvSpPr txBox="1"/>
          <p:nvPr/>
        </p:nvSpPr>
        <p:spPr>
          <a:xfrm>
            <a:off x="838200" y="1088572"/>
            <a:ext cx="108312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In the following diagram, the first message is a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synchronous message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(denoted by the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solid arrowhead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) complete with an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implicit return message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; the second message is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asynchronous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(denoted by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line arrowhead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), and the third is the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asynchronous return message 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(denoted by the dashed line).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355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7601-8701-6E10-1238-2DE6B0E1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B74E-E275-1F6E-AC15-5B45AF1D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06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cs typeface="Arial" panose="020B0604020202020204" pitchFamily="34" charset="0"/>
              </a:rPr>
              <a:t>A self message can represent a </a:t>
            </a:r>
            <a:r>
              <a:rPr lang="en-US" b="1" i="0" dirty="0">
                <a:effectLst/>
                <a:cs typeface="Arial" panose="020B0604020202020204" pitchFamily="34" charset="0"/>
              </a:rPr>
              <a:t>recursive call </a:t>
            </a:r>
            <a:r>
              <a:rPr lang="en-US" b="0" i="0" dirty="0">
                <a:effectLst/>
                <a:cs typeface="Arial" panose="020B0604020202020204" pitchFamily="34" charset="0"/>
              </a:rPr>
              <a:t>of an operation, or one </a:t>
            </a:r>
            <a:r>
              <a:rPr lang="en-US" b="1" i="0" dirty="0">
                <a:effectLst/>
                <a:cs typeface="Arial" panose="020B0604020202020204" pitchFamily="34" charset="0"/>
              </a:rPr>
              <a:t>method calling another method </a:t>
            </a:r>
            <a:r>
              <a:rPr lang="en-US" b="0" i="0" dirty="0">
                <a:effectLst/>
                <a:cs typeface="Arial" panose="020B0604020202020204" pitchFamily="34" charset="0"/>
              </a:rPr>
              <a:t>belonging to the same object. It is shown as creating a </a:t>
            </a:r>
            <a:r>
              <a:rPr lang="en-US" b="1" i="0" dirty="0">
                <a:effectLst/>
                <a:cs typeface="Arial" panose="020B0604020202020204" pitchFamily="34" charset="0"/>
              </a:rPr>
              <a:t>nested focus of control </a:t>
            </a:r>
            <a:r>
              <a:rPr lang="en-US" b="0" i="0" dirty="0">
                <a:effectLst/>
                <a:cs typeface="Arial" panose="020B0604020202020204" pitchFamily="34" charset="0"/>
              </a:rPr>
              <a:t>in the lifeline’s execution occurrence.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820BE-720E-2414-669C-4F1B51C7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12" y="3015343"/>
            <a:ext cx="1959651" cy="3477532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DBDAABE4-36AE-4AB7-7240-218DC25E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15343"/>
            <a:ext cx="2753702" cy="3477532"/>
          </a:xfrm>
          <a:prstGeom prst="rect">
            <a:avLst/>
          </a:prstGeom>
        </p:spPr>
      </p:pic>
      <p:pic>
        <p:nvPicPr>
          <p:cNvPr id="9" name="Picture 8" descr="A diagram of a message&#10;&#10;Description automatically generated">
            <a:extLst>
              <a:ext uri="{FF2B5EF4-FFF2-40B4-BE49-F238E27FC236}">
                <a16:creationId xmlns:a16="http://schemas.microsoft.com/office/drawing/2014/main" id="{78A555BC-520D-FA82-72A8-FBFA8C3CF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1803968" cy="36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1BE6-86C4-D962-6C37-E8F3CF98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182"/>
            <a:ext cx="10515600" cy="760789"/>
          </a:xfrm>
        </p:spPr>
        <p:txBody>
          <a:bodyPr/>
          <a:lstStyle/>
          <a:p>
            <a:r>
              <a:rPr lang="en-US" dirty="0"/>
              <a:t>Create and Destroy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56E1-25E5-AD3B-615A-8708531C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29343"/>
            <a:ext cx="10515600" cy="5447620"/>
          </a:xfrm>
        </p:spPr>
        <p:txBody>
          <a:bodyPr/>
          <a:lstStyle/>
          <a:p>
            <a:r>
              <a:rPr lang="en-US" dirty="0"/>
              <a:t>Create messages are used to instantiate a new object</a:t>
            </a:r>
          </a:p>
          <a:p>
            <a:r>
              <a:rPr lang="en-US" dirty="0"/>
              <a:t>Delete/Destroy message is used to delete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21F50-BCFB-8F7D-F0F5-1DC1DF95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5" y="2250200"/>
            <a:ext cx="6444343" cy="4508618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33CDD4AB-29F3-0B9E-3982-0DD26E52722E}"/>
              </a:ext>
            </a:extLst>
          </p:cNvPr>
          <p:cNvSpPr txBox="1"/>
          <p:nvPr/>
        </p:nvSpPr>
        <p:spPr>
          <a:xfrm>
            <a:off x="5419767" y="1728794"/>
            <a:ext cx="2920008" cy="4383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3132" rIns="0" bIns="0" rtlCol="0">
            <a:spAutoFit/>
          </a:bodyPr>
          <a:lstStyle/>
          <a:p>
            <a:pPr marL="424561" marR="114288" indent="-305362">
              <a:lnSpc>
                <a:spcPts val="1476"/>
              </a:lnSpc>
              <a:spcBef>
                <a:spcPts val="419"/>
              </a:spcBef>
            </a:pPr>
            <a:r>
              <a:rPr sz="1265" spc="95" dirty="0">
                <a:solidFill>
                  <a:schemeClr val="accent1"/>
                </a:solidFill>
                <a:latin typeface="Tahoma"/>
                <a:cs typeface="Tahoma"/>
              </a:rPr>
              <a:t>Newly </a:t>
            </a:r>
            <a:r>
              <a:rPr sz="1265" spc="92" dirty="0">
                <a:solidFill>
                  <a:schemeClr val="accent1"/>
                </a:solidFill>
                <a:latin typeface="Tahoma"/>
                <a:cs typeface="Tahoma"/>
              </a:rPr>
              <a:t>created</a:t>
            </a:r>
            <a:r>
              <a:rPr sz="1265" spc="-27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265" spc="80" dirty="0">
                <a:solidFill>
                  <a:schemeClr val="accent1"/>
                </a:solidFill>
                <a:latin typeface="Tahoma"/>
                <a:cs typeface="Tahoma"/>
              </a:rPr>
              <a:t>objects </a:t>
            </a:r>
            <a:r>
              <a:rPr sz="1265" spc="84" dirty="0">
                <a:solidFill>
                  <a:schemeClr val="accent1"/>
                </a:solidFill>
                <a:latin typeface="Tahoma"/>
                <a:cs typeface="Tahoma"/>
              </a:rPr>
              <a:t>are </a:t>
            </a:r>
            <a:r>
              <a:rPr sz="1265" spc="99" dirty="0">
                <a:solidFill>
                  <a:schemeClr val="accent1"/>
                </a:solidFill>
                <a:latin typeface="Tahoma"/>
                <a:cs typeface="Tahoma"/>
              </a:rPr>
              <a:t>placed  </a:t>
            </a:r>
            <a:r>
              <a:rPr sz="1265" spc="92" dirty="0">
                <a:solidFill>
                  <a:schemeClr val="accent1"/>
                </a:solidFill>
                <a:latin typeface="Tahoma"/>
                <a:cs typeface="Tahoma"/>
              </a:rPr>
              <a:t>at </a:t>
            </a:r>
            <a:r>
              <a:rPr sz="1265" spc="77" dirty="0">
                <a:solidFill>
                  <a:schemeClr val="accent1"/>
                </a:solidFill>
                <a:latin typeface="Tahoma"/>
                <a:cs typeface="Tahoma"/>
              </a:rPr>
              <a:t>their </a:t>
            </a:r>
            <a:r>
              <a:rPr sz="1265" spc="80" dirty="0">
                <a:solidFill>
                  <a:schemeClr val="accent1"/>
                </a:solidFill>
                <a:latin typeface="Tahoma"/>
                <a:cs typeface="Tahoma"/>
              </a:rPr>
              <a:t>creation</a:t>
            </a:r>
            <a:r>
              <a:rPr sz="1265" spc="-16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265" spc="84" dirty="0">
                <a:solidFill>
                  <a:schemeClr val="accent1"/>
                </a:solidFill>
                <a:latin typeface="Tahoma"/>
                <a:cs typeface="Tahoma"/>
              </a:rPr>
              <a:t>“height”.</a:t>
            </a:r>
            <a:endParaRPr sz="1265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D60C83-2574-6219-CB47-3C14EFAFF579}"/>
              </a:ext>
            </a:extLst>
          </p:cNvPr>
          <p:cNvCxnSpPr/>
          <p:nvPr/>
        </p:nvCxnSpPr>
        <p:spPr>
          <a:xfrm flipH="1">
            <a:off x="6553200" y="2285698"/>
            <a:ext cx="326571" cy="5116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394-E083-819F-DD17-7A01D182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9268-B368-314F-5541-C3F2AD41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</a:rPr>
              <a:t>When modeling object interactions, there will be times when a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condition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must be met for a message to be sent to the object.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</a:rPr>
              <a:t>Guards are used throughout UML diagrams to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control flow</a:t>
            </a:r>
            <a:r>
              <a:rPr lang="en-US" b="0" i="0" dirty="0">
                <a:solidFill>
                  <a:srgbClr val="161616"/>
                </a:solidFill>
                <a:effectLst/>
              </a:rPr>
              <a:t>.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A611D-AF19-6B06-DFF3-0FCFA171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1" y="2688771"/>
            <a:ext cx="7773518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Introduction to Design Phase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Static vs. Dynamic Design Modelling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Interaction Diagrams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Design Class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9C13B8F-E9BB-4151-8467-D684B9E32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>
            <a:normAutofit/>
          </a:bodyPr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Diagram Frames in UML Sequence Diagrams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FBAFA97-569D-4D75-9F7B-58D846938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64772"/>
            <a:ext cx="10515600" cy="5012191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To support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conditional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looping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constructs (among many other things), the UML uses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frames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Frames are regions or fragments of the diagrams; they have an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operator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label</a:t>
            </a:r>
            <a:r>
              <a:rPr lang="en-US" altLang="en-US" sz="2400" dirty="0">
                <a:ea typeface="ＭＳ Ｐゴシック" panose="020B0600070205080204" pitchFamily="34" charset="-128"/>
              </a:rPr>
              <a:t> (such as loop) and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guard</a:t>
            </a:r>
            <a:r>
              <a:rPr lang="en-US" altLang="en-US" sz="2400" dirty="0">
                <a:ea typeface="ＭＳ Ｐゴシック" panose="020B0600070205080204" pitchFamily="34" charset="-128"/>
              </a:rPr>
              <a:t> (conditional clause). </a:t>
            </a:r>
          </a:p>
        </p:txBody>
      </p:sp>
      <p:sp>
        <p:nvSpPr>
          <p:cNvPr id="110598" name="Slide Number Placeholder 5">
            <a:extLst>
              <a:ext uri="{FF2B5EF4-FFF2-40B4-BE49-F238E27FC236}">
                <a16:creationId xmlns:a16="http://schemas.microsoft.com/office/drawing/2014/main" id="{33506B82-D96A-45A5-97C3-90009221A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E95E3E6-D700-4A7A-87BB-F6B3506C2A16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10596" name="AutoShape 6" descr="15fig12_alt">
            <a:extLst>
              <a:ext uri="{FF2B5EF4-FFF2-40B4-BE49-F238E27FC236}">
                <a16:creationId xmlns:a16="http://schemas.microsoft.com/office/drawing/2014/main" id="{66580831-730A-4D03-8473-21ADB115C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0597" name="Picture 7">
            <a:extLst>
              <a:ext uri="{FF2B5EF4-FFF2-40B4-BE49-F238E27FC236}">
                <a16:creationId xmlns:a16="http://schemas.microsoft.com/office/drawing/2014/main" id="{52203422-3157-42C3-BB2D-7E286C7A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2967831"/>
            <a:ext cx="87501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2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1727DA-D71E-4018-8BC1-A6F1EFF83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Frame Operator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ADE9E37-AA97-4816-99D2-8C56DFD9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9988" y="898497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745553" name="Group 81">
            <a:extLst>
              <a:ext uri="{FF2B5EF4-FFF2-40B4-BE49-F238E27FC236}">
                <a16:creationId xmlns:a16="http://schemas.microsoft.com/office/drawing/2014/main" id="{3BDF497F-CEB0-4A46-8083-63C44F089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71487"/>
              </p:ext>
            </p:extLst>
          </p:nvPr>
        </p:nvGraphicFramePr>
        <p:xfrm>
          <a:off x="1524000" y="1425576"/>
          <a:ext cx="9160329" cy="4617582"/>
        </p:xfrm>
        <a:graphic>
          <a:graphicData uri="http://schemas.openxmlformats.org/drawingml/2006/table">
            <a:tbl>
              <a:tblPr/>
              <a:tblGrid>
                <a:gridCol w="1865993">
                  <a:extLst>
                    <a:ext uri="{9D8B030D-6E8A-4147-A177-3AD203B41FA5}">
                      <a16:colId xmlns:a16="http://schemas.microsoft.com/office/drawing/2014/main" val="213310878"/>
                    </a:ext>
                  </a:extLst>
                </a:gridCol>
                <a:gridCol w="7294336">
                  <a:extLst>
                    <a:ext uri="{9D8B030D-6E8A-4147-A177-3AD203B41FA5}">
                      <a16:colId xmlns:a16="http://schemas.microsoft.com/office/drawing/2014/main" val="2794875002"/>
                    </a:ext>
                  </a:extLst>
                </a:gridCol>
              </a:tblGrid>
              <a:tr h="981852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Frame Operator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51037"/>
                  </a:ext>
                </a:extLst>
              </a:tr>
              <a:tr h="981094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alt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Alternative fragment for mutual exclusion conditional logic expressed in the guards.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649173"/>
                  </a:ext>
                </a:extLst>
              </a:tr>
              <a:tr h="1563690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loop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Loop fragment while guard is true. Can also write loop(n) to indicate looping n times. There is discussion that the specification will be enhanced to define a FOR loop, such as loop (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, 1, 10)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443005"/>
                  </a:ext>
                </a:extLst>
              </a:tr>
              <a:tr h="545473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opt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Optional fragment that executes if guard is true.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13843"/>
                  </a:ext>
                </a:extLst>
              </a:tr>
              <a:tr h="545473"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par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cs typeface="Arial" panose="020B0604020202020204" pitchFamily="34" charset="0"/>
                        </a:rPr>
                        <a:t>Parallel fragments that execute in parallel.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27248"/>
                  </a:ext>
                </a:extLst>
              </a:tr>
            </a:tbl>
          </a:graphicData>
        </a:graphic>
      </p:graphicFrame>
      <p:sp>
        <p:nvSpPr>
          <p:cNvPr id="112668" name="Rectangle 79">
            <a:extLst>
              <a:ext uri="{FF2B5EF4-FFF2-40B4-BE49-F238E27FC236}">
                <a16:creationId xmlns:a16="http://schemas.microsoft.com/office/drawing/2014/main" id="{D10C641E-ED4F-4FD5-A470-9CE5B8BC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9988" y="4932790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br>
              <a:rPr kumimoji="1" lang="en-US" altLang="en-US" sz="2400">
                <a:latin typeface="Times New Roman" panose="02020603050405020304" pitchFamily="18" charset="0"/>
              </a:rPr>
            </a:b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69" name="Slide Number Placeholder 6">
            <a:extLst>
              <a:ext uri="{FF2B5EF4-FFF2-40B4-BE49-F238E27FC236}">
                <a16:creationId xmlns:a16="http://schemas.microsoft.com/office/drawing/2014/main" id="{C6525D32-0B45-4828-81B9-FC516B8F78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00411A8-31D1-42BB-8D12-D4032C64C614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1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42">
            <a:extLst>
              <a:ext uri="{FF2B5EF4-FFF2-40B4-BE49-F238E27FC236}">
                <a16:creationId xmlns:a16="http://schemas.microsoft.com/office/drawing/2014/main" id="{38AE9A0F-0E0F-467E-A668-B5912692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38" y="3244852"/>
            <a:ext cx="7502924" cy="297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itle 19">
            <a:extLst>
              <a:ext uri="{FF2B5EF4-FFF2-40B4-BE49-F238E27FC236}">
                <a16:creationId xmlns:a16="http://schemas.microsoft.com/office/drawing/2014/main" id="{33328AF8-4B8F-4995-AFC5-2F4E0B0E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Conditional Messages		</a:t>
            </a:r>
          </a:p>
        </p:txBody>
      </p:sp>
      <p:sp>
        <p:nvSpPr>
          <p:cNvPr id="118788" name="Content Placeholder 20">
            <a:extLst>
              <a:ext uri="{FF2B5EF4-FFF2-40B4-BE49-F238E27FC236}">
                <a16:creationId xmlns:a16="http://schemas.microsoft.com/office/drawing/2014/main" id="{5DCB42FE-B3A9-4B8D-B34B-1153E871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6" y="1219200"/>
            <a:ext cx="10646229" cy="487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OPT frame is placed around one or more messages.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Notice that the guard is placed over the related lifeline</a:t>
            </a:r>
          </a:p>
        </p:txBody>
      </p:sp>
      <p:sp>
        <p:nvSpPr>
          <p:cNvPr id="118789" name="Slide Number Placeholder 4">
            <a:extLst>
              <a:ext uri="{FF2B5EF4-FFF2-40B4-BE49-F238E27FC236}">
                <a16:creationId xmlns:a16="http://schemas.microsoft.com/office/drawing/2014/main" id="{54064F46-1F0C-4615-A99F-2B304E6EF7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16E5AC3-0274-418D-81C0-36E46A27F88C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5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9">
            <a:extLst>
              <a:ext uri="{FF2B5EF4-FFF2-40B4-BE49-F238E27FC236}">
                <a16:creationId xmlns:a16="http://schemas.microsoft.com/office/drawing/2014/main" id="{1115740D-E688-416D-9A82-616799AB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785909"/>
            <a:ext cx="7369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>
                <a:solidFill>
                  <a:srgbClr val="000000"/>
                </a:solidFill>
                <a:latin typeface="Tw Cen MT" panose="020B0602020104020603" pitchFamily="34" charset="0"/>
              </a:rPr>
              <a:t>An ALT frame is placed around the mutually exclusive alternatives </a:t>
            </a:r>
          </a:p>
        </p:txBody>
      </p:sp>
      <p:pic>
        <p:nvPicPr>
          <p:cNvPr id="120835" name="Picture 40">
            <a:extLst>
              <a:ext uri="{FF2B5EF4-FFF2-40B4-BE49-F238E27FC236}">
                <a16:creationId xmlns:a16="http://schemas.microsoft.com/office/drawing/2014/main" id="{76600616-9847-4AFA-A81C-27B2739D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38401"/>
            <a:ext cx="7600951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Title 25">
            <a:extLst>
              <a:ext uri="{FF2B5EF4-FFF2-40B4-BE49-F238E27FC236}">
                <a16:creationId xmlns:a16="http://schemas.microsoft.com/office/drawing/2014/main" id="{991210E6-765C-40BD-9CBF-666FDBA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Mutually Exclusive Conditional Messages</a:t>
            </a:r>
          </a:p>
        </p:txBody>
      </p:sp>
      <p:sp>
        <p:nvSpPr>
          <p:cNvPr id="120837" name="Slide Number Placeholder 6">
            <a:extLst>
              <a:ext uri="{FF2B5EF4-FFF2-40B4-BE49-F238E27FC236}">
                <a16:creationId xmlns:a16="http://schemas.microsoft.com/office/drawing/2014/main" id="{FCA21849-50EB-4E68-A37D-B60912D839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380DA48-684A-439F-BB7B-93A63C416602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7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DCD-51F6-5DFB-6D4D-867584B7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Frame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CE89-9F9F-5A2A-4A33-BD9A33F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75883"/>
            <a:ext cx="3788229" cy="5316992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rgbClr val="161616"/>
                </a:solidFill>
                <a:effectLst/>
              </a:rPr>
              <a:t>When the processing time required to complete portions of a </a:t>
            </a:r>
            <a:r>
              <a:rPr lang="en-US" sz="2200" b="1" i="0" dirty="0">
                <a:solidFill>
                  <a:srgbClr val="161616"/>
                </a:solidFill>
                <a:effectLst/>
              </a:rPr>
              <a:t>complex task </a:t>
            </a:r>
            <a:r>
              <a:rPr lang="en-US" sz="2200" b="0" i="0" dirty="0">
                <a:solidFill>
                  <a:srgbClr val="161616"/>
                </a:solidFill>
                <a:effectLst/>
              </a:rPr>
              <a:t>is longer than desired, some systems handle parts of the processing in parallel. </a:t>
            </a:r>
          </a:p>
          <a:p>
            <a:pPr algn="just"/>
            <a:endParaRPr lang="en-US" sz="2200" b="0" i="0" dirty="0">
              <a:solidFill>
                <a:srgbClr val="161616"/>
              </a:solidFill>
              <a:effectLst/>
            </a:endParaRPr>
          </a:p>
          <a:p>
            <a:pPr algn="just"/>
            <a:r>
              <a:rPr lang="en-US" sz="2200" b="0" i="0" dirty="0">
                <a:solidFill>
                  <a:srgbClr val="161616"/>
                </a:solidFill>
                <a:effectLst/>
              </a:rPr>
              <a:t>The parallel combination fragment element needs to be used when creating a sequence diagram that shows parallel processing activities.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B3E5A-CC93-8686-BB90-43D2857F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6" y="365125"/>
            <a:ext cx="7493908" cy="6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2EA1A67-2A9A-438F-9165-89548EC1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Nesting of Frames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2D9893D-4366-420C-AAC1-C88D6597D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Frames can be nested</a:t>
            </a:r>
          </a:p>
        </p:txBody>
      </p:sp>
      <p:sp>
        <p:nvSpPr>
          <p:cNvPr id="122884" name="AutoShape 5" descr="15fig18">
            <a:extLst>
              <a:ext uri="{FF2B5EF4-FFF2-40B4-BE49-F238E27FC236}">
                <a16:creationId xmlns:a16="http://schemas.microsoft.com/office/drawing/2014/main" id="{9D5684A0-0226-4494-9F51-71103C1DF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875" y="2424114"/>
            <a:ext cx="4286251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22885" name="Picture 6">
            <a:extLst>
              <a:ext uri="{FF2B5EF4-FFF2-40B4-BE49-F238E27FC236}">
                <a16:creationId xmlns:a16="http://schemas.microsoft.com/office/drawing/2014/main" id="{4AA1052A-17CB-4FE8-AAF6-020E5D24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41577"/>
            <a:ext cx="762952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Slide Number Placeholder 5">
            <a:extLst>
              <a:ext uri="{FF2B5EF4-FFF2-40B4-BE49-F238E27FC236}">
                <a16:creationId xmlns:a16="http://schemas.microsoft.com/office/drawing/2014/main" id="{27F80BB1-D6F6-4634-940C-E375ECFFA6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1FA90E9-4757-471C-90CC-176469885CCF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514" y="311757"/>
            <a:ext cx="11346032" cy="700872"/>
          </a:xfrm>
          <a:prstGeom prst="rect">
            <a:avLst/>
          </a:prstGeom>
        </p:spPr>
        <p:txBody>
          <a:bodyPr vert="horz" wrap="square" lIns="0" tIns="892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1"/>
              </a:spcBef>
            </a:pPr>
            <a:r>
              <a:rPr sz="3800" spc="211" dirty="0">
                <a:latin typeface="+mn-lt"/>
                <a:cs typeface="Tahoma"/>
              </a:rPr>
              <a:t>Use</a:t>
            </a:r>
            <a:r>
              <a:rPr sz="3800" spc="11" dirty="0">
                <a:latin typeface="+mn-lt"/>
                <a:cs typeface="Tahoma"/>
              </a:rPr>
              <a:t> </a:t>
            </a:r>
            <a:r>
              <a:rPr sz="3800" spc="232" dirty="0">
                <a:latin typeface="+mn-lt"/>
                <a:cs typeface="Tahoma"/>
              </a:rPr>
              <a:t>a</a:t>
            </a:r>
            <a:r>
              <a:rPr sz="3800" spc="11" dirty="0">
                <a:latin typeface="+mn-lt"/>
                <a:cs typeface="Tahoma"/>
              </a:rPr>
              <a:t> </a:t>
            </a:r>
            <a:r>
              <a:rPr sz="3800" spc="17" dirty="0">
                <a:latin typeface="+mn-lt"/>
                <a:cs typeface="Verdana"/>
              </a:rPr>
              <a:t>UML</a:t>
            </a:r>
            <a:r>
              <a:rPr sz="3800" spc="-92" dirty="0">
                <a:latin typeface="+mn-lt"/>
                <a:cs typeface="Verdana"/>
              </a:rPr>
              <a:t> </a:t>
            </a:r>
            <a:r>
              <a:rPr sz="3800" spc="15" dirty="0">
                <a:latin typeface="+mn-lt"/>
                <a:cs typeface="Verdana"/>
              </a:rPr>
              <a:t>loop</a:t>
            </a:r>
            <a:r>
              <a:rPr sz="3800" spc="-92" dirty="0">
                <a:latin typeface="+mn-lt"/>
                <a:cs typeface="Verdana"/>
              </a:rPr>
              <a:t> </a:t>
            </a:r>
            <a:r>
              <a:rPr sz="3800" spc="4" dirty="0">
                <a:latin typeface="+mn-lt"/>
                <a:cs typeface="Verdana"/>
              </a:rPr>
              <a:t>frame</a:t>
            </a:r>
            <a:r>
              <a:rPr sz="3800" spc="-92" dirty="0">
                <a:latin typeface="+mn-lt"/>
                <a:cs typeface="Verdana"/>
              </a:rPr>
              <a:t> </a:t>
            </a:r>
            <a:r>
              <a:rPr sz="3800" spc="165" dirty="0">
                <a:latin typeface="+mn-lt"/>
                <a:cs typeface="Tahoma"/>
              </a:rPr>
              <a:t>to</a:t>
            </a:r>
            <a:r>
              <a:rPr sz="3800" spc="11" dirty="0">
                <a:latin typeface="+mn-lt"/>
                <a:cs typeface="Tahoma"/>
              </a:rPr>
              <a:t> </a:t>
            </a:r>
            <a:r>
              <a:rPr sz="3800" spc="183" dirty="0">
                <a:latin typeface="+mn-lt"/>
                <a:cs typeface="Tahoma"/>
              </a:rPr>
              <a:t>iterate</a:t>
            </a:r>
            <a:r>
              <a:rPr sz="3800" spc="15" dirty="0">
                <a:latin typeface="+mn-lt"/>
                <a:cs typeface="Tahoma"/>
              </a:rPr>
              <a:t> </a:t>
            </a:r>
            <a:r>
              <a:rPr sz="3800" spc="200" dirty="0">
                <a:latin typeface="+mn-lt"/>
                <a:cs typeface="Tahoma"/>
              </a:rPr>
              <a:t>over</a:t>
            </a:r>
            <a:r>
              <a:rPr sz="3800" spc="15" dirty="0">
                <a:latin typeface="+mn-lt"/>
                <a:cs typeface="Tahoma"/>
              </a:rPr>
              <a:t> </a:t>
            </a:r>
            <a:r>
              <a:rPr sz="3800" spc="232" dirty="0">
                <a:latin typeface="+mn-lt"/>
                <a:cs typeface="Tahoma"/>
              </a:rPr>
              <a:t>a</a:t>
            </a:r>
            <a:r>
              <a:rPr sz="3800" spc="15" dirty="0">
                <a:latin typeface="+mn-lt"/>
                <a:cs typeface="Tahoma"/>
              </a:rPr>
              <a:t> </a:t>
            </a:r>
            <a:r>
              <a:rPr sz="3800" spc="169" dirty="0">
                <a:latin typeface="+mn-lt"/>
                <a:cs typeface="Tahoma"/>
              </a:rPr>
              <a:t>collection.</a:t>
            </a:r>
          </a:p>
          <a:p>
            <a:pPr marR="3572" algn="r">
              <a:spcBef>
                <a:spcPts val="24"/>
              </a:spcBef>
              <a:tabLst>
                <a:tab pos="2136197" algn="l"/>
              </a:tabLst>
            </a:pPr>
            <a:endParaRPr sz="1793" baseline="-3267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3473" y="1500380"/>
            <a:ext cx="5634633" cy="3393281"/>
            <a:chOff x="2187481" y="3143250"/>
            <a:chExt cx="8013700" cy="4826000"/>
          </a:xfrm>
        </p:grpSpPr>
        <p:sp>
          <p:nvSpPr>
            <p:cNvPr id="5" name="object 5"/>
            <p:cNvSpPr/>
            <p:nvPr/>
          </p:nvSpPr>
          <p:spPr>
            <a:xfrm>
              <a:off x="2187481" y="4092481"/>
              <a:ext cx="8013700" cy="217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222499" y="4127500"/>
              <a:ext cx="7835900" cy="1993900"/>
            </a:xfrm>
            <a:custGeom>
              <a:avLst/>
              <a:gdLst/>
              <a:ahLst/>
              <a:cxnLst/>
              <a:rect l="l" t="t" r="r" b="b"/>
              <a:pathLst>
                <a:path w="7835900" h="1993900">
                  <a:moveTo>
                    <a:pt x="0" y="0"/>
                  </a:moveTo>
                  <a:lnTo>
                    <a:pt x="7835900" y="0"/>
                  </a:lnTo>
                  <a:lnTo>
                    <a:pt x="7835900" y="1993900"/>
                  </a:lnTo>
                  <a:lnTo>
                    <a:pt x="0" y="199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7" name="object 7"/>
            <p:cNvSpPr/>
            <p:nvPr/>
          </p:nvSpPr>
          <p:spPr>
            <a:xfrm>
              <a:off x="2222499" y="4127500"/>
              <a:ext cx="7835900" cy="1993900"/>
            </a:xfrm>
            <a:custGeom>
              <a:avLst/>
              <a:gdLst/>
              <a:ahLst/>
              <a:cxnLst/>
              <a:rect l="l" t="t" r="r" b="b"/>
              <a:pathLst>
                <a:path w="7835900" h="1993900">
                  <a:moveTo>
                    <a:pt x="0" y="0"/>
                  </a:moveTo>
                  <a:lnTo>
                    <a:pt x="7835900" y="0"/>
                  </a:lnTo>
                  <a:lnTo>
                    <a:pt x="7835900" y="1993900"/>
                  </a:lnTo>
                  <a:lnTo>
                    <a:pt x="0" y="1993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8" name="object 8"/>
            <p:cNvSpPr/>
            <p:nvPr/>
          </p:nvSpPr>
          <p:spPr>
            <a:xfrm>
              <a:off x="4667250" y="3162300"/>
              <a:ext cx="0" cy="4787900"/>
            </a:xfrm>
            <a:custGeom>
              <a:avLst/>
              <a:gdLst/>
              <a:ahLst/>
              <a:cxnLst/>
              <a:rect l="l" t="t" r="r" b="b"/>
              <a:pathLst>
                <a:path h="4787900">
                  <a:moveTo>
                    <a:pt x="0" y="1473200"/>
                  </a:moveTo>
                  <a:lnTo>
                    <a:pt x="0" y="4787900"/>
                  </a:lnTo>
                </a:path>
                <a:path h="4787900">
                  <a:moveTo>
                    <a:pt x="0" y="0"/>
                  </a:moveTo>
                  <a:lnTo>
                    <a:pt x="0" y="10541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3603" y="1094079"/>
            <a:ext cx="1000125" cy="31742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8581" rIns="0" bIns="0" rtlCol="0">
            <a:spAutoFit/>
          </a:bodyPr>
          <a:lstStyle/>
          <a:p>
            <a:pPr marL="251790">
              <a:spcBef>
                <a:spcPts val="619"/>
              </a:spcBef>
            </a:pPr>
            <a:r>
              <a:rPr sz="1547" spc="-43" dirty="0">
                <a:latin typeface="Verdana"/>
                <a:cs typeface="Verdana"/>
              </a:rPr>
              <a:t>:Sale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9166" y="1576282"/>
            <a:ext cx="4643437" cy="3178969"/>
            <a:chOff x="2209800" y="3251200"/>
            <a:chExt cx="6604000" cy="4521200"/>
          </a:xfrm>
        </p:grpSpPr>
        <p:sp>
          <p:nvSpPr>
            <p:cNvPr id="11" name="object 11"/>
            <p:cNvSpPr/>
            <p:nvPr/>
          </p:nvSpPr>
          <p:spPr>
            <a:xfrm>
              <a:off x="2806700" y="3638550"/>
              <a:ext cx="1714500" cy="0"/>
            </a:xfrm>
            <a:custGeom>
              <a:avLst/>
              <a:gdLst/>
              <a:ahLst/>
              <a:cxnLst/>
              <a:rect l="l" t="t" r="r" b="b"/>
              <a:pathLst>
                <a:path w="1714500">
                  <a:moveTo>
                    <a:pt x="1714499" y="0"/>
                  </a:moveTo>
                  <a:lnTo>
                    <a:pt x="1699307" y="0"/>
                  </a:lnTo>
                  <a:lnTo>
                    <a:pt x="1613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6049" y="35686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150" y="35547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6300" y="5213349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099" y="0"/>
                  </a:moveTo>
                  <a:lnTo>
                    <a:pt x="3960125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42350" y="51295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8794750" y="3251200"/>
              <a:ext cx="0" cy="4521200"/>
            </a:xfrm>
            <a:custGeom>
              <a:avLst/>
              <a:gdLst/>
              <a:ahLst/>
              <a:cxnLst/>
              <a:rect l="l" t="t" r="r" b="b"/>
              <a:pathLst>
                <a:path h="4521200">
                  <a:moveTo>
                    <a:pt x="0" y="0"/>
                  </a:moveTo>
                  <a:lnTo>
                    <a:pt x="0" y="45211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2500" y="4127500"/>
              <a:ext cx="1231900" cy="609600"/>
            </a:xfrm>
            <a:custGeom>
              <a:avLst/>
              <a:gdLst/>
              <a:ahLst/>
              <a:cxnLst/>
              <a:rect l="l" t="t" r="r" b="b"/>
              <a:pathLst>
                <a:path w="1231900" h="609600">
                  <a:moveTo>
                    <a:pt x="0" y="0"/>
                  </a:moveTo>
                  <a:lnTo>
                    <a:pt x="1231900" y="0"/>
                  </a:lnTo>
                  <a:lnTo>
                    <a:pt x="1231900" y="300507"/>
                  </a:lnTo>
                  <a:lnTo>
                    <a:pt x="896652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31550" y="1560698"/>
            <a:ext cx="951905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71" dirty="0">
                <a:latin typeface="Tahoma"/>
                <a:cs typeface="Tahoma"/>
              </a:rPr>
              <a:t>t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20" dirty="0">
                <a:latin typeface="Tahoma"/>
                <a:cs typeface="Tahoma"/>
              </a:rPr>
              <a:t> </a:t>
            </a:r>
            <a:r>
              <a:rPr sz="1265" spc="49" dirty="0">
                <a:latin typeface="Tahoma"/>
                <a:cs typeface="Tahoma"/>
              </a:rPr>
              <a:t>getTotal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8043" y="2703698"/>
            <a:ext cx="1341239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0" dirty="0">
                <a:latin typeface="Tahoma"/>
                <a:cs typeface="Tahoma"/>
              </a:rPr>
              <a:t>st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01" dirty="0">
                <a:latin typeface="Tahoma"/>
                <a:cs typeface="Tahoma"/>
              </a:rPr>
              <a:t> </a:t>
            </a:r>
            <a:r>
              <a:rPr sz="1265" spc="60" dirty="0">
                <a:latin typeface="Tahoma"/>
                <a:cs typeface="Tahoma"/>
              </a:rPr>
              <a:t>getSubTotal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4924" y="1094079"/>
            <a:ext cx="2821781" cy="31742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8581" rIns="0" bIns="0" rtlCol="0">
            <a:spAutoFit/>
          </a:bodyPr>
          <a:lstStyle/>
          <a:p>
            <a:pPr marL="69198">
              <a:spcBef>
                <a:spcPts val="619"/>
              </a:spcBef>
            </a:pPr>
            <a:r>
              <a:rPr sz="1547" spc="-28" dirty="0">
                <a:latin typeface="Verdana"/>
                <a:cs typeface="Verdana"/>
              </a:rPr>
              <a:t>lineItems[i] </a:t>
            </a:r>
            <a:r>
              <a:rPr sz="1547" spc="-183" dirty="0">
                <a:latin typeface="Verdana"/>
                <a:cs typeface="Verdana"/>
              </a:rPr>
              <a:t>:</a:t>
            </a:r>
            <a:r>
              <a:rPr sz="1547" spc="-109" dirty="0">
                <a:latin typeface="Verdana"/>
                <a:cs typeface="Verdana"/>
              </a:rPr>
              <a:t> </a:t>
            </a:r>
            <a:r>
              <a:rPr sz="1547" spc="-15" dirty="0">
                <a:latin typeface="Verdana"/>
                <a:cs typeface="Verdana"/>
              </a:rPr>
              <a:t>SalesLineItem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39901" y="2257719"/>
            <a:ext cx="2463700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32" dirty="0">
                <a:solidFill>
                  <a:srgbClr val="0069B5"/>
                </a:solidFill>
                <a:latin typeface="Verdana"/>
                <a:cs typeface="Verdana"/>
              </a:rPr>
              <a:t>[for </a:t>
            </a:r>
            <a:r>
              <a:rPr sz="1547" spc="21" dirty="0">
                <a:solidFill>
                  <a:srgbClr val="0069B5"/>
                </a:solidFill>
                <a:latin typeface="Verdana"/>
                <a:cs typeface="Verdana"/>
              </a:rPr>
              <a:t>each </a:t>
            </a:r>
            <a:r>
              <a:rPr sz="1547" spc="7" dirty="0">
                <a:solidFill>
                  <a:srgbClr val="0069B5"/>
                </a:solidFill>
                <a:latin typeface="Verdana"/>
                <a:cs typeface="Verdana"/>
              </a:rPr>
              <a:t>sales line</a:t>
            </a:r>
            <a:r>
              <a:rPr sz="1547" spc="-232" dirty="0">
                <a:solidFill>
                  <a:srgbClr val="0069B5"/>
                </a:solidFill>
                <a:latin typeface="Verdana"/>
                <a:cs typeface="Verdana"/>
              </a:rPr>
              <a:t> </a:t>
            </a:r>
            <a:r>
              <a:rPr sz="1547" spc="-17" dirty="0">
                <a:solidFill>
                  <a:srgbClr val="0069B5"/>
                </a:solidFill>
                <a:latin typeface="Verdana"/>
                <a:cs typeface="Verdana"/>
              </a:rPr>
              <a:t>item]</a:t>
            </a:r>
            <a:endParaRPr sz="1547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7624" y="2257972"/>
            <a:ext cx="475952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4" dirty="0">
                <a:solidFill>
                  <a:srgbClr val="0069B5"/>
                </a:solidFill>
                <a:latin typeface="Verdana"/>
                <a:cs typeface="Verdana"/>
              </a:rPr>
              <a:t>loop</a:t>
            </a:r>
            <a:endParaRPr sz="1688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1334" y="5091834"/>
            <a:ext cx="8876109" cy="1138535"/>
            <a:chOff x="190500" y="8134350"/>
            <a:chExt cx="12623800" cy="1619250"/>
          </a:xfrm>
        </p:grpSpPr>
        <p:sp>
          <p:nvSpPr>
            <p:cNvPr id="24" name="object 24"/>
            <p:cNvSpPr/>
            <p:nvPr/>
          </p:nvSpPr>
          <p:spPr>
            <a:xfrm>
              <a:off x="190500" y="8134350"/>
              <a:ext cx="12623800" cy="1619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700" y="8286750"/>
              <a:ext cx="12471400" cy="146685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74557" y="5288896"/>
            <a:ext cx="7990731" cy="578596"/>
          </a:xfrm>
          <a:prstGeom prst="rect">
            <a:avLst/>
          </a:prstGeom>
          <a:noFill/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1100"/>
              </a:lnSpc>
              <a:spcBef>
                <a:spcPts val="71"/>
              </a:spcBef>
            </a:pPr>
            <a:r>
              <a:rPr sz="1688" b="1" spc="-4" dirty="0">
                <a:latin typeface="Courier New"/>
                <a:cs typeface="Courier New"/>
              </a:rPr>
              <a:t>Modeling task: Calculate the total of </a:t>
            </a:r>
            <a:r>
              <a:rPr sz="1688" b="1" dirty="0">
                <a:latin typeface="Courier New"/>
                <a:cs typeface="Courier New"/>
              </a:rPr>
              <a:t>a </a:t>
            </a:r>
            <a:r>
              <a:rPr sz="1688" b="1" spc="-4" dirty="0">
                <a:latin typeface="Courier New"/>
                <a:cs typeface="Courier New"/>
              </a:rPr>
              <a:t>sale by summing up the  sub totals for each sales line</a:t>
            </a:r>
            <a:r>
              <a:rPr sz="1688" b="1" spc="-15" dirty="0">
                <a:latin typeface="Courier New"/>
                <a:cs typeface="Courier New"/>
              </a:rPr>
              <a:t> </a:t>
            </a:r>
            <a:r>
              <a:rPr sz="1688" b="1" dirty="0">
                <a:latin typeface="Courier New"/>
                <a:cs typeface="Courier New"/>
              </a:rPr>
              <a:t>item.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57946" y="3853160"/>
            <a:ext cx="8876109" cy="1143000"/>
            <a:chOff x="190500" y="5480050"/>
            <a:chExt cx="12623800" cy="1625600"/>
          </a:xfrm>
        </p:grpSpPr>
        <p:sp>
          <p:nvSpPr>
            <p:cNvPr id="4" name="object 4"/>
            <p:cNvSpPr/>
            <p:nvPr/>
          </p:nvSpPr>
          <p:spPr>
            <a:xfrm>
              <a:off x="190500" y="5480050"/>
              <a:ext cx="12623800" cy="162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5778500"/>
              <a:ext cx="12039600" cy="914400"/>
            </a:xfrm>
            <a:custGeom>
              <a:avLst/>
              <a:gdLst/>
              <a:ahLst/>
              <a:cxnLst/>
              <a:rect l="l" t="t" r="r" b="b"/>
              <a:pathLst>
                <a:path w="12039600" h="914400">
                  <a:moveTo>
                    <a:pt x="0" y="0"/>
                  </a:moveTo>
                  <a:lnTo>
                    <a:pt x="12039600" y="0"/>
                  </a:lnTo>
                  <a:lnTo>
                    <a:pt x="1203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5632450"/>
              <a:ext cx="12471400" cy="147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9048" y="4065652"/>
            <a:ext cx="7604968" cy="57859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1100"/>
              </a:lnSpc>
              <a:spcBef>
                <a:spcPts val="71"/>
              </a:spcBef>
            </a:pPr>
            <a:r>
              <a:rPr sz="1688" spc="-4" dirty="0">
                <a:latin typeface="Courier New"/>
                <a:cs typeface="Courier New"/>
              </a:rPr>
              <a:t>Modeling task: Get the sum of all sales that happened today  after 18:00</a:t>
            </a:r>
            <a:r>
              <a:rPr sz="1688" spc="-7" dirty="0">
                <a:latin typeface="Courier New"/>
                <a:cs typeface="Courier New"/>
              </a:rPr>
              <a:t> </a:t>
            </a:r>
            <a:r>
              <a:rPr sz="1688" dirty="0">
                <a:latin typeface="Courier New"/>
                <a:cs typeface="Courier New"/>
              </a:rPr>
              <a:t>o’clock.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AC3A68-8F04-43AA-A188-DDF662A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93" dirty="0">
                <a:latin typeface="Tahoma"/>
                <a:cs typeface="Tahoma"/>
              </a:rPr>
              <a:t>How</a:t>
            </a:r>
            <a:r>
              <a:rPr lang="en-US" sz="3200" spc="11" dirty="0">
                <a:latin typeface="Tahoma"/>
                <a:cs typeface="Tahoma"/>
              </a:rPr>
              <a:t> </a:t>
            </a:r>
            <a:r>
              <a:rPr lang="en-US" sz="3200" spc="169" dirty="0">
                <a:latin typeface="Tahoma"/>
                <a:cs typeface="Tahoma"/>
              </a:rPr>
              <a:t>to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21" dirty="0">
                <a:latin typeface="Tahoma"/>
                <a:cs typeface="Tahoma"/>
              </a:rPr>
              <a:t>model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97" dirty="0">
                <a:latin typeface="Tahoma"/>
                <a:cs typeface="Tahoma"/>
              </a:rPr>
              <a:t>the</a:t>
            </a:r>
            <a:r>
              <a:rPr lang="en-US" sz="3200" spc="11" dirty="0">
                <a:latin typeface="Tahoma"/>
                <a:cs typeface="Tahoma"/>
              </a:rPr>
              <a:t> </a:t>
            </a:r>
            <a:r>
              <a:rPr lang="en-US" sz="3200" spc="187" dirty="0">
                <a:latin typeface="Tahoma"/>
                <a:cs typeface="Tahoma"/>
              </a:rPr>
              <a:t>sending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33" dirty="0">
                <a:latin typeface="Tahoma"/>
                <a:cs typeface="Tahoma"/>
              </a:rPr>
              <a:t>of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32" dirty="0">
                <a:latin typeface="Tahoma"/>
                <a:cs typeface="Tahoma"/>
              </a:rPr>
              <a:t>a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25" dirty="0">
                <a:latin typeface="Tahoma"/>
                <a:cs typeface="Tahoma"/>
              </a:rPr>
              <a:t>message</a:t>
            </a:r>
            <a:r>
              <a:rPr lang="en-US" sz="3200" spc="11" dirty="0">
                <a:latin typeface="Tahoma"/>
                <a:cs typeface="Tahoma"/>
              </a:rPr>
              <a:t> </a:t>
            </a:r>
            <a:r>
              <a:rPr lang="en-US" sz="3200" spc="189" dirty="0">
                <a:latin typeface="Tahoma"/>
                <a:cs typeface="Tahoma"/>
              </a:rPr>
              <a:t>only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09" dirty="0">
                <a:latin typeface="Tahoma"/>
                <a:cs typeface="Tahoma"/>
              </a:rPr>
              <a:t>if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32" dirty="0">
                <a:latin typeface="Tahoma"/>
                <a:cs typeface="Tahoma"/>
              </a:rPr>
              <a:t>a  </a:t>
            </a:r>
            <a:r>
              <a:rPr lang="en-US" sz="3200" spc="172" dirty="0">
                <a:latin typeface="Tahoma"/>
                <a:cs typeface="Tahoma"/>
              </a:rPr>
              <a:t>guard </a:t>
            </a:r>
            <a:r>
              <a:rPr lang="en-US" sz="3200" spc="179" dirty="0">
                <a:latin typeface="Tahoma"/>
                <a:cs typeface="Tahoma"/>
              </a:rPr>
              <a:t>condition</a:t>
            </a:r>
            <a:r>
              <a:rPr lang="en-US" sz="3200" spc="-148" dirty="0">
                <a:latin typeface="Tahoma"/>
                <a:cs typeface="Tahoma"/>
              </a:rPr>
              <a:t> </a:t>
            </a:r>
            <a:r>
              <a:rPr lang="en-US" sz="3200" spc="217" dirty="0">
                <a:latin typeface="Tahoma"/>
                <a:cs typeface="Tahoma"/>
              </a:rPr>
              <a:t>matches?</a:t>
            </a:r>
            <a:endParaRPr lang="en-P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11" y="479635"/>
            <a:ext cx="10062029" cy="829354"/>
          </a:xfrm>
          <a:prstGeom prst="rect">
            <a:avLst/>
          </a:prstGeom>
        </p:spPr>
        <p:txBody>
          <a:bodyPr vert="horz" wrap="square" lIns="0" tIns="33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 marR="703584">
              <a:lnSpc>
                <a:spcPts val="3093"/>
              </a:lnSpc>
              <a:spcBef>
                <a:spcPts val="267"/>
              </a:spcBef>
            </a:pPr>
            <a:r>
              <a:rPr sz="2800" spc="211" dirty="0">
                <a:latin typeface="+mn-lt"/>
                <a:cs typeface="Tahoma"/>
              </a:rPr>
              <a:t>Use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232" dirty="0">
                <a:latin typeface="+mn-lt"/>
                <a:cs typeface="Tahoma"/>
              </a:rPr>
              <a:t>a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17" dirty="0">
                <a:latin typeface="+mn-lt"/>
                <a:cs typeface="Verdana"/>
              </a:rPr>
              <a:t>UML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11" dirty="0">
                <a:latin typeface="+mn-lt"/>
                <a:cs typeface="Verdana"/>
              </a:rPr>
              <a:t>opt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4" dirty="0">
                <a:latin typeface="+mn-lt"/>
                <a:cs typeface="Verdana"/>
              </a:rPr>
              <a:t>frame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169" dirty="0">
                <a:latin typeface="+mn-lt"/>
                <a:cs typeface="Tahoma"/>
              </a:rPr>
              <a:t>to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221" dirty="0">
                <a:latin typeface="+mn-lt"/>
                <a:cs typeface="Tahoma"/>
              </a:rPr>
              <a:t>model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97" dirty="0">
                <a:latin typeface="+mn-lt"/>
                <a:cs typeface="Tahoma"/>
              </a:rPr>
              <a:t>the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87" dirty="0">
                <a:latin typeface="+mn-lt"/>
                <a:cs typeface="Tahoma"/>
              </a:rPr>
              <a:t>sending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33" dirty="0">
                <a:latin typeface="+mn-lt"/>
                <a:cs typeface="Tahoma"/>
              </a:rPr>
              <a:t>of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232" dirty="0">
                <a:latin typeface="+mn-lt"/>
                <a:cs typeface="Tahoma"/>
              </a:rPr>
              <a:t>a  </a:t>
            </a:r>
            <a:r>
              <a:rPr sz="2800" spc="225" dirty="0">
                <a:latin typeface="+mn-lt"/>
                <a:cs typeface="Tahoma"/>
              </a:rPr>
              <a:t>message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109" dirty="0">
                <a:latin typeface="+mn-lt"/>
                <a:cs typeface="Tahoma"/>
              </a:rPr>
              <a:t>if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97" dirty="0">
                <a:latin typeface="+mn-lt"/>
                <a:cs typeface="Tahoma"/>
              </a:rPr>
              <a:t>the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72" dirty="0">
                <a:latin typeface="+mn-lt"/>
                <a:cs typeface="Tahoma"/>
              </a:rPr>
              <a:t>guard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179" dirty="0">
                <a:latin typeface="+mn-lt"/>
                <a:cs typeface="Tahoma"/>
              </a:rPr>
              <a:t>condition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204" dirty="0">
                <a:latin typeface="+mn-lt"/>
                <a:cs typeface="Tahoma"/>
              </a:rPr>
              <a:t>matches.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6159" y="1813988"/>
            <a:ext cx="6277571" cy="3683496"/>
            <a:chOff x="2822481" y="2832100"/>
            <a:chExt cx="8928100" cy="5238750"/>
          </a:xfrm>
        </p:grpSpPr>
        <p:sp>
          <p:nvSpPr>
            <p:cNvPr id="4" name="object 4"/>
            <p:cNvSpPr/>
            <p:nvPr/>
          </p:nvSpPr>
          <p:spPr>
            <a:xfrm>
              <a:off x="2822481" y="4371881"/>
              <a:ext cx="8928100" cy="342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2857499" y="4406900"/>
              <a:ext cx="8750300" cy="3251200"/>
            </a:xfrm>
            <a:custGeom>
              <a:avLst/>
              <a:gdLst/>
              <a:ahLst/>
              <a:cxnLst/>
              <a:rect l="l" t="t" r="r" b="b"/>
              <a:pathLst>
                <a:path w="8750300" h="3251200">
                  <a:moveTo>
                    <a:pt x="0" y="0"/>
                  </a:moveTo>
                  <a:lnTo>
                    <a:pt x="8750300" y="0"/>
                  </a:lnTo>
                  <a:lnTo>
                    <a:pt x="87503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857499" y="4406900"/>
              <a:ext cx="8750300" cy="3251200"/>
            </a:xfrm>
            <a:custGeom>
              <a:avLst/>
              <a:gdLst/>
              <a:ahLst/>
              <a:cxnLst/>
              <a:rect l="l" t="t" r="r" b="b"/>
              <a:pathLst>
                <a:path w="8750300" h="3251200">
                  <a:moveTo>
                    <a:pt x="0" y="0"/>
                  </a:moveTo>
                  <a:lnTo>
                    <a:pt x="8750300" y="0"/>
                  </a:lnTo>
                  <a:lnTo>
                    <a:pt x="87503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7" name="object 7"/>
            <p:cNvSpPr/>
            <p:nvPr/>
          </p:nvSpPr>
          <p:spPr>
            <a:xfrm>
              <a:off x="3139981" y="5743481"/>
              <a:ext cx="8293100" cy="1739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8" name="object 8"/>
            <p:cNvSpPr/>
            <p:nvPr/>
          </p:nvSpPr>
          <p:spPr>
            <a:xfrm>
              <a:off x="3175000" y="5778500"/>
              <a:ext cx="8115300" cy="1562100"/>
            </a:xfrm>
            <a:custGeom>
              <a:avLst/>
              <a:gdLst/>
              <a:ahLst/>
              <a:cxnLst/>
              <a:rect l="l" t="t" r="r" b="b"/>
              <a:pathLst>
                <a:path w="8115300" h="1562100">
                  <a:moveTo>
                    <a:pt x="0" y="0"/>
                  </a:moveTo>
                  <a:lnTo>
                    <a:pt x="8115300" y="0"/>
                  </a:lnTo>
                  <a:lnTo>
                    <a:pt x="8115300" y="1562100"/>
                  </a:lnTo>
                  <a:lnTo>
                    <a:pt x="0" y="156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9" name="object 9"/>
            <p:cNvSpPr/>
            <p:nvPr/>
          </p:nvSpPr>
          <p:spPr>
            <a:xfrm>
              <a:off x="3175000" y="5778500"/>
              <a:ext cx="8115300" cy="1562100"/>
            </a:xfrm>
            <a:custGeom>
              <a:avLst/>
              <a:gdLst/>
              <a:ahLst/>
              <a:cxnLst/>
              <a:rect l="l" t="t" r="r" b="b"/>
              <a:pathLst>
                <a:path w="8115300" h="1562100">
                  <a:moveTo>
                    <a:pt x="0" y="0"/>
                  </a:moveTo>
                  <a:lnTo>
                    <a:pt x="8115300" y="0"/>
                  </a:lnTo>
                  <a:lnTo>
                    <a:pt x="8115300" y="1562100"/>
                  </a:lnTo>
                  <a:lnTo>
                    <a:pt x="0" y="1562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6949" y="3441700"/>
              <a:ext cx="0" cy="4610100"/>
            </a:xfrm>
            <a:custGeom>
              <a:avLst/>
              <a:gdLst/>
              <a:ahLst/>
              <a:cxnLst/>
              <a:rect l="l" t="t" r="r" b="b"/>
              <a:pathLst>
                <a:path h="4610100">
                  <a:moveTo>
                    <a:pt x="0" y="2882900"/>
                  </a:moveTo>
                  <a:lnTo>
                    <a:pt x="0" y="4610100"/>
                  </a:lnTo>
                </a:path>
                <a:path h="4610100">
                  <a:moveTo>
                    <a:pt x="0" y="1473200"/>
                  </a:moveTo>
                  <a:lnTo>
                    <a:pt x="0" y="2463800"/>
                  </a:lnTo>
                </a:path>
                <a:path h="4610100">
                  <a:moveTo>
                    <a:pt x="0" y="0"/>
                  </a:moveTo>
                  <a:lnTo>
                    <a:pt x="0" y="10541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700" y="2844800"/>
              <a:ext cx="1422400" cy="596900"/>
            </a:xfrm>
            <a:custGeom>
              <a:avLst/>
              <a:gdLst/>
              <a:ahLst/>
              <a:cxnLst/>
              <a:rect l="l" t="t" r="r" b="b"/>
              <a:pathLst>
                <a:path w="1422400" h="596900">
                  <a:moveTo>
                    <a:pt x="0" y="0"/>
                  </a:moveTo>
                  <a:lnTo>
                    <a:pt x="1422400" y="0"/>
                  </a:lnTo>
                  <a:lnTo>
                    <a:pt x="14224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70157" y="1892672"/>
            <a:ext cx="892969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183" dirty="0">
                <a:latin typeface="Verdana"/>
                <a:cs typeface="Verdana"/>
              </a:rPr>
              <a:t>:</a:t>
            </a:r>
            <a:r>
              <a:rPr sz="1547" spc="-73" dirty="0">
                <a:latin typeface="Verdana"/>
                <a:cs typeface="Verdana"/>
              </a:rPr>
              <a:t>R</a:t>
            </a:r>
            <a:r>
              <a:rPr sz="1547" spc="24" dirty="0">
                <a:latin typeface="Verdana"/>
                <a:cs typeface="Verdana"/>
              </a:rPr>
              <a:t>e</a:t>
            </a:r>
            <a:r>
              <a:rPr sz="1547" spc="17" dirty="0">
                <a:latin typeface="Verdana"/>
                <a:cs typeface="Verdana"/>
              </a:rPr>
              <a:t>g</a:t>
            </a:r>
            <a:r>
              <a:rPr sz="1547" dirty="0">
                <a:latin typeface="Verdana"/>
                <a:cs typeface="Verdana"/>
              </a:rPr>
              <a:t>i</a:t>
            </a:r>
            <a:r>
              <a:rPr sz="1547" spc="-4" dirty="0">
                <a:latin typeface="Verdana"/>
                <a:cs typeface="Verdana"/>
              </a:rPr>
              <a:t>st</a:t>
            </a:r>
            <a:r>
              <a:rPr sz="1547" spc="24" dirty="0">
                <a:latin typeface="Verdana"/>
                <a:cs typeface="Verdana"/>
              </a:rPr>
              <a:t>e</a:t>
            </a:r>
            <a:r>
              <a:rPr sz="1547" spc="-24" dirty="0">
                <a:latin typeface="Verdana"/>
                <a:cs typeface="Verdana"/>
              </a:rPr>
              <a:t>r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6315" y="2518540"/>
            <a:ext cx="5154216" cy="2180629"/>
            <a:chOff x="2851149" y="3834129"/>
            <a:chExt cx="7330440" cy="3101340"/>
          </a:xfrm>
        </p:grpSpPr>
        <p:sp>
          <p:nvSpPr>
            <p:cNvPr id="14" name="object 14"/>
            <p:cNvSpPr/>
            <p:nvPr/>
          </p:nvSpPr>
          <p:spPr>
            <a:xfrm>
              <a:off x="2971800" y="3917950"/>
              <a:ext cx="2959100" cy="0"/>
            </a:xfrm>
            <a:custGeom>
              <a:avLst/>
              <a:gdLst/>
              <a:ahLst/>
              <a:cxnLst/>
              <a:rect l="l" t="t" r="r" b="b"/>
              <a:pathLst>
                <a:path w="2959100">
                  <a:moveTo>
                    <a:pt x="2959099" y="0"/>
                  </a:moveTo>
                  <a:lnTo>
                    <a:pt x="2943907" y="0"/>
                  </a:lnTo>
                  <a:lnTo>
                    <a:pt x="1941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1149" y="3848099"/>
              <a:ext cx="139700" cy="13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1850" y="3834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900" y="6851650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099" y="0"/>
                  </a:moveTo>
                  <a:lnTo>
                    <a:pt x="3960125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3949" y="6767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57546" y="2289537"/>
            <a:ext cx="1838623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63" dirty="0">
                <a:latin typeface="Tahoma"/>
                <a:cs typeface="Tahoma"/>
              </a:rPr>
              <a:t>r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01" dirty="0">
                <a:latin typeface="Tahoma"/>
                <a:cs typeface="Tahoma"/>
              </a:rPr>
              <a:t> </a:t>
            </a:r>
            <a:r>
              <a:rPr sz="1265" spc="63" dirty="0">
                <a:latin typeface="Tahoma"/>
                <a:cs typeface="Tahoma"/>
              </a:rPr>
              <a:t>getTotal(startDate)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3486" y="4388015"/>
            <a:ext cx="951905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71" dirty="0">
                <a:latin typeface="Tahoma"/>
                <a:cs typeface="Tahoma"/>
              </a:rPr>
              <a:t>t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20" dirty="0">
                <a:latin typeface="Tahoma"/>
                <a:cs typeface="Tahoma"/>
              </a:rPr>
              <a:t> </a:t>
            </a:r>
            <a:r>
              <a:rPr sz="1265" spc="49" dirty="0">
                <a:latin typeface="Tahoma"/>
                <a:cs typeface="Tahoma"/>
              </a:rPr>
              <a:t>getTotal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1312" y="1822919"/>
            <a:ext cx="1803797" cy="3354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6440" rIns="0" bIns="0" rtlCol="0">
            <a:spAutoFit/>
          </a:bodyPr>
          <a:lstStyle/>
          <a:p>
            <a:pPr marL="241522">
              <a:spcBef>
                <a:spcPts val="759"/>
              </a:spcBef>
            </a:pPr>
            <a:r>
              <a:rPr sz="1547" spc="-21" dirty="0">
                <a:latin typeface="Verdana"/>
                <a:cs typeface="Verdana"/>
              </a:rPr>
              <a:t>sales[i] </a:t>
            </a:r>
            <a:r>
              <a:rPr sz="1547" spc="-183" dirty="0">
                <a:latin typeface="Verdana"/>
                <a:cs typeface="Verdana"/>
              </a:rPr>
              <a:t>:</a:t>
            </a:r>
            <a:r>
              <a:rPr sz="1547" spc="-101" dirty="0">
                <a:latin typeface="Verdana"/>
                <a:cs typeface="Verdana"/>
              </a:rPr>
              <a:t> </a:t>
            </a:r>
            <a:r>
              <a:rPr sz="1547" spc="-7" dirty="0">
                <a:latin typeface="Verdana"/>
                <a:cs typeface="Verdana"/>
              </a:rPr>
              <a:t>Sale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1853" y="2291727"/>
            <a:ext cx="5188148" cy="3205757"/>
            <a:chOff x="2844800" y="3511550"/>
            <a:chExt cx="7378700" cy="4559300"/>
          </a:xfrm>
        </p:grpSpPr>
        <p:sp>
          <p:nvSpPr>
            <p:cNvPr id="23" name="object 23"/>
            <p:cNvSpPr/>
            <p:nvPr/>
          </p:nvSpPr>
          <p:spPr>
            <a:xfrm>
              <a:off x="10204450" y="3530600"/>
              <a:ext cx="0" cy="4521200"/>
            </a:xfrm>
            <a:custGeom>
              <a:avLst/>
              <a:gdLst/>
              <a:ahLst/>
              <a:cxnLst/>
              <a:rect l="l" t="t" r="r" b="b"/>
              <a:pathLst>
                <a:path h="4521200">
                  <a:moveTo>
                    <a:pt x="0" y="0"/>
                  </a:moveTo>
                  <a:lnTo>
                    <a:pt x="0" y="45211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7500" y="4406900"/>
              <a:ext cx="1231900" cy="609600"/>
            </a:xfrm>
            <a:custGeom>
              <a:avLst/>
              <a:gdLst/>
              <a:ahLst/>
              <a:cxnLst/>
              <a:rect l="l" t="t" r="r" b="b"/>
              <a:pathLst>
                <a:path w="1231900" h="609600">
                  <a:moveTo>
                    <a:pt x="0" y="0"/>
                  </a:moveTo>
                  <a:lnTo>
                    <a:pt x="1231900" y="0"/>
                  </a:lnTo>
                  <a:lnTo>
                    <a:pt x="1231900" y="300507"/>
                  </a:lnTo>
                  <a:lnTo>
                    <a:pt x="896652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91757" y="2986559"/>
            <a:ext cx="1438127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32" dirty="0">
                <a:latin typeface="Verdana"/>
                <a:cs typeface="Verdana"/>
              </a:rPr>
              <a:t>[for </a:t>
            </a:r>
            <a:r>
              <a:rPr sz="1547" spc="21" dirty="0">
                <a:latin typeface="Verdana"/>
                <a:cs typeface="Verdana"/>
              </a:rPr>
              <a:t>each</a:t>
            </a:r>
            <a:r>
              <a:rPr sz="1547" spc="-112" dirty="0">
                <a:latin typeface="Verdana"/>
                <a:cs typeface="Verdana"/>
              </a:rPr>
              <a:t> </a:t>
            </a:r>
            <a:r>
              <a:rPr sz="1547" spc="-15" dirty="0">
                <a:latin typeface="Verdana"/>
                <a:cs typeface="Verdana"/>
              </a:rPr>
              <a:t>sale]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0309" y="2986812"/>
            <a:ext cx="475952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4" dirty="0">
                <a:latin typeface="Verdana"/>
                <a:cs typeface="Verdana"/>
              </a:rPr>
              <a:t>loop</a:t>
            </a:r>
            <a:endParaRPr sz="1688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4023" y="3885677"/>
            <a:ext cx="866180" cy="428625"/>
          </a:xfrm>
          <a:custGeom>
            <a:avLst/>
            <a:gdLst/>
            <a:ahLst/>
            <a:cxnLst/>
            <a:rect l="l" t="t" r="r" b="b"/>
            <a:pathLst>
              <a:path w="1231900" h="609600">
                <a:moveTo>
                  <a:pt x="0" y="0"/>
                </a:moveTo>
                <a:lnTo>
                  <a:pt x="1231900" y="0"/>
                </a:lnTo>
                <a:lnTo>
                  <a:pt x="1231900" y="300507"/>
                </a:lnTo>
                <a:lnTo>
                  <a:pt x="89665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 txBox="1"/>
          <p:nvPr/>
        </p:nvSpPr>
        <p:spPr>
          <a:xfrm>
            <a:off x="3285749" y="3951218"/>
            <a:ext cx="369243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7" dirty="0">
                <a:solidFill>
                  <a:srgbClr val="0069B5"/>
                </a:solidFill>
                <a:latin typeface="Verdana"/>
                <a:cs typeface="Verdana"/>
              </a:rPr>
              <a:t>opt</a:t>
            </a:r>
            <a:endParaRPr sz="1688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34457" y="3572243"/>
            <a:ext cx="2912864" cy="117872"/>
            <a:chOff x="6076950" y="5332729"/>
            <a:chExt cx="4142740" cy="167640"/>
          </a:xfrm>
        </p:grpSpPr>
        <p:sp>
          <p:nvSpPr>
            <p:cNvPr id="30" name="object 30"/>
            <p:cNvSpPr/>
            <p:nvPr/>
          </p:nvSpPr>
          <p:spPr>
            <a:xfrm>
              <a:off x="6096000" y="5416549"/>
              <a:ext cx="3975100" cy="0"/>
            </a:xfrm>
            <a:custGeom>
              <a:avLst/>
              <a:gdLst/>
              <a:ahLst/>
              <a:cxnLst/>
              <a:rect l="l" t="t" r="r" b="b"/>
              <a:pathLst>
                <a:path w="3975100">
                  <a:moveTo>
                    <a:pt x="3975100" y="0"/>
                  </a:moveTo>
                  <a:lnTo>
                    <a:pt x="396037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2050" y="53327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16967" y="3374495"/>
            <a:ext cx="1259979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99" dirty="0">
                <a:latin typeface="Tahoma"/>
                <a:cs typeface="Tahoma"/>
              </a:rPr>
              <a:t>date </a:t>
            </a:r>
            <a:r>
              <a:rPr sz="1265" spc="137" dirty="0">
                <a:latin typeface="Tahoma"/>
                <a:cs typeface="Tahoma"/>
              </a:rPr>
              <a:t>=</a:t>
            </a:r>
            <a:r>
              <a:rPr sz="1265" spc="-137" dirty="0">
                <a:latin typeface="Tahoma"/>
                <a:cs typeface="Tahoma"/>
              </a:rPr>
              <a:t> </a:t>
            </a:r>
            <a:r>
              <a:rPr sz="1265" spc="92" dirty="0">
                <a:latin typeface="Tahoma"/>
                <a:cs typeface="Tahoma"/>
              </a:rPr>
              <a:t>getDate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91401" y="3982219"/>
            <a:ext cx="1831032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11" dirty="0">
                <a:solidFill>
                  <a:srgbClr val="0069B5"/>
                </a:solidFill>
                <a:latin typeface="Verdana"/>
                <a:cs typeface="Verdana"/>
              </a:rPr>
              <a:t>[startDate </a:t>
            </a:r>
            <a:r>
              <a:rPr sz="1547" spc="28" dirty="0">
                <a:solidFill>
                  <a:srgbClr val="0069B5"/>
                </a:solidFill>
                <a:latin typeface="Verdana"/>
                <a:cs typeface="Verdana"/>
              </a:rPr>
              <a:t>&lt;</a:t>
            </a:r>
            <a:r>
              <a:rPr sz="1547" spc="-120" dirty="0">
                <a:solidFill>
                  <a:srgbClr val="0069B5"/>
                </a:solidFill>
                <a:latin typeface="Verdana"/>
                <a:cs typeface="Verdana"/>
              </a:rPr>
              <a:t> </a:t>
            </a:r>
            <a:r>
              <a:rPr sz="1547" spc="-11" dirty="0">
                <a:solidFill>
                  <a:srgbClr val="0069B5"/>
                </a:solidFill>
                <a:latin typeface="Verdana"/>
                <a:cs typeface="Verdana"/>
              </a:rPr>
              <a:t>date]</a:t>
            </a:r>
            <a:endParaRPr sz="1547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7383" y="5251919"/>
            <a:ext cx="2920008" cy="2329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951" rIns="0" bIns="0" rtlCol="0">
            <a:spAutoFit/>
          </a:bodyPr>
          <a:lstStyle/>
          <a:p>
            <a:pPr algn="ctr">
              <a:spcBef>
                <a:spcPts val="299"/>
              </a:spcBef>
            </a:pPr>
            <a:r>
              <a:rPr sz="1265" spc="84" dirty="0">
                <a:latin typeface="Tahoma"/>
                <a:cs typeface="Tahoma"/>
              </a:rPr>
              <a:t>Frames </a:t>
            </a:r>
            <a:r>
              <a:rPr sz="1265" spc="105" dirty="0">
                <a:latin typeface="Tahoma"/>
                <a:cs typeface="Tahoma"/>
              </a:rPr>
              <a:t>can be</a:t>
            </a:r>
            <a:r>
              <a:rPr sz="1265" spc="-189" dirty="0">
                <a:latin typeface="Tahoma"/>
                <a:cs typeface="Tahoma"/>
              </a:rPr>
              <a:t> </a:t>
            </a:r>
            <a:r>
              <a:rPr sz="1265" spc="84" dirty="0">
                <a:latin typeface="Tahoma"/>
                <a:cs typeface="Tahoma"/>
              </a:rPr>
              <a:t>nested.</a:t>
            </a:r>
            <a:endParaRPr sz="1265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26071" y="4582332"/>
            <a:ext cx="752327" cy="678656"/>
            <a:chOff x="2082800" y="6769299"/>
            <a:chExt cx="1069975" cy="965200"/>
          </a:xfrm>
        </p:grpSpPr>
        <p:sp>
          <p:nvSpPr>
            <p:cNvPr id="36" name="object 36"/>
            <p:cNvSpPr/>
            <p:nvPr/>
          </p:nvSpPr>
          <p:spPr>
            <a:xfrm>
              <a:off x="2095500" y="6845300"/>
              <a:ext cx="977900" cy="876300"/>
            </a:xfrm>
            <a:custGeom>
              <a:avLst/>
              <a:gdLst/>
              <a:ahLst/>
              <a:cxnLst/>
              <a:rect l="l" t="t" r="r" b="b"/>
              <a:pathLst>
                <a:path w="977900" h="876300">
                  <a:moveTo>
                    <a:pt x="977900" y="0"/>
                  </a:moveTo>
                  <a:lnTo>
                    <a:pt x="974386" y="12699"/>
                  </a:lnTo>
                  <a:lnTo>
                    <a:pt x="0" y="876299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1185" y="6769299"/>
              <a:ext cx="101420" cy="101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57946" y="3853160"/>
            <a:ext cx="8876109" cy="1143000"/>
            <a:chOff x="190500" y="5480050"/>
            <a:chExt cx="12623800" cy="1625600"/>
          </a:xfrm>
        </p:grpSpPr>
        <p:sp>
          <p:nvSpPr>
            <p:cNvPr id="4" name="object 4"/>
            <p:cNvSpPr/>
            <p:nvPr/>
          </p:nvSpPr>
          <p:spPr>
            <a:xfrm>
              <a:off x="190500" y="5480050"/>
              <a:ext cx="12623800" cy="162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5778500"/>
              <a:ext cx="12039600" cy="914400"/>
            </a:xfrm>
            <a:custGeom>
              <a:avLst/>
              <a:gdLst/>
              <a:ahLst/>
              <a:cxnLst/>
              <a:rect l="l" t="t" r="r" b="b"/>
              <a:pathLst>
                <a:path w="12039600" h="914400">
                  <a:moveTo>
                    <a:pt x="0" y="0"/>
                  </a:moveTo>
                  <a:lnTo>
                    <a:pt x="12039600" y="0"/>
                  </a:lnTo>
                  <a:lnTo>
                    <a:pt x="1203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5632450"/>
              <a:ext cx="12471400" cy="147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9047" y="4065652"/>
            <a:ext cx="7990731" cy="57859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3572">
              <a:lnSpc>
                <a:spcPct val="111100"/>
              </a:lnSpc>
              <a:spcBef>
                <a:spcPts val="71"/>
              </a:spcBef>
            </a:pPr>
            <a:r>
              <a:rPr sz="1688" spc="-4" dirty="0">
                <a:latin typeface="Courier New"/>
                <a:cs typeface="Courier New"/>
              </a:rPr>
              <a:t>Modeling task: </a:t>
            </a:r>
            <a:r>
              <a:rPr sz="1688" dirty="0">
                <a:latin typeface="Courier New"/>
                <a:cs typeface="Courier New"/>
              </a:rPr>
              <a:t>A </a:t>
            </a:r>
            <a:r>
              <a:rPr sz="1688" spc="-4" dirty="0">
                <a:latin typeface="Courier New"/>
                <a:cs typeface="Courier New"/>
              </a:rPr>
              <a:t>register should be able to handle credit card  payments and cash</a:t>
            </a:r>
            <a:r>
              <a:rPr sz="1688" spc="-11" dirty="0">
                <a:latin typeface="Courier New"/>
                <a:cs typeface="Courier New"/>
              </a:rPr>
              <a:t> </a:t>
            </a:r>
            <a:r>
              <a:rPr sz="1688" dirty="0">
                <a:latin typeface="Courier New"/>
                <a:cs typeface="Courier New"/>
              </a:rPr>
              <a:t>payments.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6352E1-CD6E-484E-9B8B-2879889F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93" dirty="0">
                <a:latin typeface="Tahoma"/>
                <a:cs typeface="Tahoma"/>
              </a:rPr>
              <a:t>How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69" dirty="0">
                <a:latin typeface="Tahoma"/>
                <a:cs typeface="Tahoma"/>
              </a:rPr>
              <a:t>to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21" dirty="0">
                <a:latin typeface="Tahoma"/>
                <a:cs typeface="Tahoma"/>
              </a:rPr>
              <a:t>model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204" dirty="0">
                <a:latin typeface="Tahoma"/>
                <a:cs typeface="Tahoma"/>
              </a:rPr>
              <a:t>mutually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97" dirty="0">
                <a:latin typeface="Tahoma"/>
                <a:cs typeface="Tahoma"/>
              </a:rPr>
              <a:t>exclusive</a:t>
            </a:r>
            <a:r>
              <a:rPr lang="en-US" sz="3200" spc="15" dirty="0">
                <a:latin typeface="Tahoma"/>
                <a:cs typeface="Tahoma"/>
              </a:rPr>
              <a:t> </a:t>
            </a:r>
            <a:r>
              <a:rPr lang="en-US" sz="3200" spc="183" dirty="0">
                <a:latin typeface="Tahoma"/>
                <a:cs typeface="Tahoma"/>
              </a:rPr>
              <a:t>alternatives?</a:t>
            </a:r>
            <a:endParaRPr lang="en-P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Dynamic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458893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UML includes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interaction diagrams </a:t>
            </a:r>
            <a:r>
              <a:rPr lang="en-US" altLang="en-US" dirty="0">
                <a:ea typeface="ＭＳ Ｐゴシック" panose="020B0600070205080204" pitchFamily="34" charset="-128"/>
              </a:rPr>
              <a:t>to illustrate how objects interact via messages.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They are used for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dynamic object modeling.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Static OO design will be presented as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120291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42" y="241501"/>
            <a:ext cx="11367925" cy="829354"/>
          </a:xfrm>
          <a:prstGeom prst="rect">
            <a:avLst/>
          </a:prstGeom>
        </p:spPr>
        <p:txBody>
          <a:bodyPr vert="horz" wrap="square" lIns="0" tIns="33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 marR="359382">
              <a:lnSpc>
                <a:spcPts val="3093"/>
              </a:lnSpc>
              <a:spcBef>
                <a:spcPts val="267"/>
              </a:spcBef>
            </a:pPr>
            <a:r>
              <a:rPr sz="2800" spc="211" dirty="0">
                <a:latin typeface="+mn-lt"/>
                <a:cs typeface="Tahoma"/>
              </a:rPr>
              <a:t>Use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197" dirty="0">
                <a:latin typeface="+mn-lt"/>
                <a:cs typeface="Tahoma"/>
              </a:rPr>
              <a:t>the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17" dirty="0">
                <a:latin typeface="+mn-lt"/>
                <a:cs typeface="Verdana"/>
              </a:rPr>
              <a:t>UML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11" dirty="0">
                <a:latin typeface="+mn-lt"/>
                <a:cs typeface="Verdana"/>
              </a:rPr>
              <a:t>alt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4" dirty="0">
                <a:latin typeface="+mn-lt"/>
                <a:cs typeface="Verdana"/>
              </a:rPr>
              <a:t>frame</a:t>
            </a:r>
            <a:r>
              <a:rPr sz="2800" spc="-92" dirty="0">
                <a:latin typeface="+mn-lt"/>
                <a:cs typeface="Verdana"/>
              </a:rPr>
              <a:t> </a:t>
            </a:r>
            <a:r>
              <a:rPr sz="2800" spc="165" dirty="0">
                <a:latin typeface="+mn-lt"/>
                <a:cs typeface="Tahoma"/>
              </a:rPr>
              <a:t>to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221" dirty="0">
                <a:latin typeface="+mn-lt"/>
                <a:cs typeface="Tahoma"/>
              </a:rPr>
              <a:t>model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211" dirty="0">
                <a:latin typeface="+mn-lt"/>
                <a:cs typeface="Tahoma"/>
              </a:rPr>
              <a:t>between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lang="en-US" sz="2800" spc="239" dirty="0">
                <a:latin typeface="+mn-lt"/>
                <a:cs typeface="Tahoma"/>
              </a:rPr>
              <a:t>two</a:t>
            </a:r>
            <a:r>
              <a:rPr sz="2800" spc="11" dirty="0">
                <a:latin typeface="+mn-lt"/>
                <a:cs typeface="Tahoma"/>
              </a:rPr>
              <a:t> </a:t>
            </a:r>
            <a:r>
              <a:rPr sz="2800" spc="217" dirty="0">
                <a:latin typeface="+mn-lt"/>
                <a:cs typeface="Tahoma"/>
              </a:rPr>
              <a:t>and</a:t>
            </a:r>
            <a:r>
              <a:rPr sz="2800" spc="15" dirty="0">
                <a:latin typeface="+mn-lt"/>
                <a:cs typeface="Tahoma"/>
              </a:rPr>
              <a:t> </a:t>
            </a:r>
            <a:r>
              <a:rPr sz="2800" spc="200" dirty="0">
                <a:latin typeface="+mn-lt"/>
                <a:cs typeface="Tahoma"/>
              </a:rPr>
              <a:t>n </a:t>
            </a:r>
            <a:r>
              <a:rPr sz="2800" spc="204" dirty="0">
                <a:latin typeface="+mn-lt"/>
                <a:cs typeface="Tahoma"/>
              </a:rPr>
              <a:t>mutually </a:t>
            </a:r>
            <a:r>
              <a:rPr sz="2800" spc="197" dirty="0">
                <a:latin typeface="+mn-lt"/>
                <a:cs typeface="Tahoma"/>
              </a:rPr>
              <a:t>exclusive</a:t>
            </a:r>
            <a:r>
              <a:rPr sz="2800" spc="-176" dirty="0">
                <a:latin typeface="+mn-lt"/>
                <a:cs typeface="Tahoma"/>
              </a:rPr>
              <a:t> </a:t>
            </a:r>
            <a:r>
              <a:rPr sz="2800" spc="172" dirty="0">
                <a:latin typeface="+mn-lt"/>
                <a:cs typeface="Tahoma"/>
              </a:rPr>
              <a:t>alternatives.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8034" y="2149757"/>
            <a:ext cx="8367117" cy="3223617"/>
            <a:chOff x="739681" y="3384550"/>
            <a:chExt cx="11899900" cy="4584700"/>
          </a:xfrm>
        </p:grpSpPr>
        <p:sp>
          <p:nvSpPr>
            <p:cNvPr id="4" name="object 4"/>
            <p:cNvSpPr/>
            <p:nvPr/>
          </p:nvSpPr>
          <p:spPr>
            <a:xfrm>
              <a:off x="739681" y="4003581"/>
              <a:ext cx="11899900" cy="372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5" name="object 5"/>
            <p:cNvSpPr/>
            <p:nvPr/>
          </p:nvSpPr>
          <p:spPr>
            <a:xfrm>
              <a:off x="774700" y="4038600"/>
              <a:ext cx="11722100" cy="3543300"/>
            </a:xfrm>
            <a:custGeom>
              <a:avLst/>
              <a:gdLst/>
              <a:ahLst/>
              <a:cxnLst/>
              <a:rect l="l" t="t" r="r" b="b"/>
              <a:pathLst>
                <a:path w="11722100" h="3543300">
                  <a:moveTo>
                    <a:pt x="0" y="0"/>
                  </a:moveTo>
                  <a:lnTo>
                    <a:pt x="11722100" y="0"/>
                  </a:lnTo>
                  <a:lnTo>
                    <a:pt x="11722100" y="3543300"/>
                  </a:lnTo>
                  <a:lnTo>
                    <a:pt x="0" y="3543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774700" y="4038600"/>
              <a:ext cx="11722100" cy="3543300"/>
            </a:xfrm>
            <a:custGeom>
              <a:avLst/>
              <a:gdLst/>
              <a:ahLst/>
              <a:cxnLst/>
              <a:rect l="l" t="t" r="r" b="b"/>
              <a:pathLst>
                <a:path w="11722100" h="3543300">
                  <a:moveTo>
                    <a:pt x="0" y="0"/>
                  </a:moveTo>
                  <a:lnTo>
                    <a:pt x="11722100" y="0"/>
                  </a:lnTo>
                  <a:lnTo>
                    <a:pt x="11722100" y="3543300"/>
                  </a:lnTo>
                  <a:lnTo>
                    <a:pt x="0" y="3543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7" name="object 7"/>
            <p:cNvSpPr/>
            <p:nvPr/>
          </p:nvSpPr>
          <p:spPr>
            <a:xfrm>
              <a:off x="3994149" y="3403600"/>
              <a:ext cx="0" cy="4546600"/>
            </a:xfrm>
            <a:custGeom>
              <a:avLst/>
              <a:gdLst/>
              <a:ahLst/>
              <a:cxnLst/>
              <a:rect l="l" t="t" r="r" b="b"/>
              <a:pathLst>
                <a:path h="4546600">
                  <a:moveTo>
                    <a:pt x="0" y="3035300"/>
                  </a:moveTo>
                  <a:lnTo>
                    <a:pt x="0" y="4546600"/>
                  </a:lnTo>
                </a:path>
                <a:path h="4546600">
                  <a:moveTo>
                    <a:pt x="0" y="1143000"/>
                  </a:moveTo>
                  <a:lnTo>
                    <a:pt x="0" y="2628900"/>
                  </a:lnTo>
                </a:path>
                <a:path h="454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22875" y="1743456"/>
            <a:ext cx="1000125" cy="31742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8581" rIns="0" bIns="0" rtlCol="0">
            <a:spAutoFit/>
          </a:bodyPr>
          <a:lstStyle/>
          <a:p>
            <a:pPr marL="58037">
              <a:spcBef>
                <a:spcPts val="619"/>
              </a:spcBef>
            </a:pPr>
            <a:r>
              <a:rPr sz="1547" spc="-24" dirty="0">
                <a:latin typeface="Verdana"/>
                <a:cs typeface="Verdana"/>
              </a:rPr>
              <a:t>:Register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46723" y="2403359"/>
            <a:ext cx="2591395" cy="117872"/>
            <a:chOff x="311150" y="3745229"/>
            <a:chExt cx="3685540" cy="167640"/>
          </a:xfrm>
        </p:grpSpPr>
        <p:sp>
          <p:nvSpPr>
            <p:cNvPr id="10" name="object 10"/>
            <p:cNvSpPr/>
            <p:nvPr/>
          </p:nvSpPr>
          <p:spPr>
            <a:xfrm>
              <a:off x="431800" y="3829050"/>
              <a:ext cx="3416300" cy="0"/>
            </a:xfrm>
            <a:custGeom>
              <a:avLst/>
              <a:gdLst/>
              <a:ahLst/>
              <a:cxnLst/>
              <a:rect l="l" t="t" r="r" b="b"/>
              <a:pathLst>
                <a:path w="3416300">
                  <a:moveTo>
                    <a:pt x="3416300" y="0"/>
                  </a:moveTo>
                  <a:lnTo>
                    <a:pt x="3401107" y="0"/>
                  </a:lnTo>
                  <a:lnTo>
                    <a:pt x="19439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150" y="3759199"/>
              <a:ext cx="139700" cy="13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9050" y="3745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1927" y="2174356"/>
            <a:ext cx="2024360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8" dirty="0">
                <a:latin typeface="Tahoma"/>
                <a:cs typeface="Tahoma"/>
              </a:rPr>
              <a:t>makePayment(type,sale)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7071" y="4442498"/>
            <a:ext cx="528191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8" dirty="0">
                <a:latin typeface="Tahoma"/>
                <a:cs typeface="Tahoma"/>
              </a:rPr>
              <a:t>create</a:t>
            </a:r>
            <a:endParaRPr sz="1265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8876" y="3056121"/>
            <a:ext cx="2125265" cy="446484"/>
          </a:xfrm>
          <a:custGeom>
            <a:avLst/>
            <a:gdLst/>
            <a:ahLst/>
            <a:cxnLst/>
            <a:rect l="l" t="t" r="r" b="b"/>
            <a:pathLst>
              <a:path w="3022600" h="635000">
                <a:moveTo>
                  <a:pt x="0" y="0"/>
                </a:moveTo>
                <a:lnTo>
                  <a:pt x="3022600" y="0"/>
                </a:lnTo>
                <a:lnTo>
                  <a:pt x="30226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 txBox="1"/>
          <p:nvPr/>
        </p:nvSpPr>
        <p:spPr>
          <a:xfrm>
            <a:off x="6274270" y="3143732"/>
            <a:ext cx="1994445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77" dirty="0">
                <a:latin typeface="Verdana"/>
                <a:cs typeface="Verdana"/>
              </a:rPr>
              <a:t>:C</a:t>
            </a:r>
            <a:r>
              <a:rPr sz="1547" spc="-92" dirty="0">
                <a:latin typeface="Verdana"/>
                <a:cs typeface="Verdana"/>
              </a:rPr>
              <a:t>r</a:t>
            </a:r>
            <a:r>
              <a:rPr sz="1547" dirty="0">
                <a:latin typeface="Verdana"/>
                <a:cs typeface="Verdana"/>
              </a:rPr>
              <a:t>editCa</a:t>
            </a:r>
            <a:r>
              <a:rPr sz="1547" spc="-24" dirty="0">
                <a:latin typeface="Verdana"/>
                <a:cs typeface="Verdana"/>
              </a:rPr>
              <a:t>r</a:t>
            </a:r>
            <a:r>
              <a:rPr sz="1547" spc="7" dirty="0">
                <a:latin typeface="Verdana"/>
                <a:cs typeface="Verdana"/>
              </a:rPr>
              <a:t>d</a:t>
            </a:r>
            <a:r>
              <a:rPr sz="1547" spc="-63" dirty="0">
                <a:latin typeface="Verdana"/>
                <a:cs typeface="Verdana"/>
              </a:rPr>
              <a:t>P</a:t>
            </a:r>
            <a:r>
              <a:rPr sz="1547" spc="7" dirty="0">
                <a:latin typeface="Verdana"/>
                <a:cs typeface="Verdana"/>
              </a:rPr>
              <a:t>ayment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63727" y="2600706"/>
            <a:ext cx="5134571" cy="2772668"/>
            <a:chOff x="762000" y="4025900"/>
            <a:chExt cx="7302500" cy="3943350"/>
          </a:xfrm>
        </p:grpSpPr>
        <p:sp>
          <p:nvSpPr>
            <p:cNvPr id="18" name="object 18"/>
            <p:cNvSpPr/>
            <p:nvPr/>
          </p:nvSpPr>
          <p:spPr>
            <a:xfrm>
              <a:off x="8045450" y="5359400"/>
              <a:ext cx="0" cy="2590800"/>
            </a:xfrm>
            <a:custGeom>
              <a:avLst/>
              <a:gdLst/>
              <a:ahLst/>
              <a:cxnLst/>
              <a:rect l="l" t="t" r="r" b="b"/>
              <a:pathLst>
                <a:path h="2590800">
                  <a:moveTo>
                    <a:pt x="0" y="0"/>
                  </a:moveTo>
                  <a:lnTo>
                    <a:pt x="0" y="25907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700" y="4038600"/>
              <a:ext cx="1231900" cy="609600"/>
            </a:xfrm>
            <a:custGeom>
              <a:avLst/>
              <a:gdLst/>
              <a:ahLst/>
              <a:cxnLst/>
              <a:rect l="l" t="t" r="r" b="b"/>
              <a:pathLst>
                <a:path w="1231900" h="609600">
                  <a:moveTo>
                    <a:pt x="0" y="0"/>
                  </a:moveTo>
                  <a:lnTo>
                    <a:pt x="1231900" y="0"/>
                  </a:lnTo>
                  <a:lnTo>
                    <a:pt x="1231900" y="300507"/>
                  </a:lnTo>
                  <a:lnTo>
                    <a:pt x="896652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50786" y="2701460"/>
            <a:ext cx="2556569" cy="2255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407" spc="-15" dirty="0">
                <a:latin typeface="Verdana"/>
                <a:cs typeface="Verdana"/>
              </a:rPr>
              <a:t>[type </a:t>
            </a:r>
            <a:r>
              <a:rPr sz="1407" spc="24" dirty="0">
                <a:latin typeface="Verdana"/>
                <a:cs typeface="Verdana"/>
              </a:rPr>
              <a:t>=</a:t>
            </a:r>
            <a:r>
              <a:rPr sz="1407" spc="-109" dirty="0">
                <a:latin typeface="Verdana"/>
                <a:cs typeface="Verdana"/>
              </a:rPr>
              <a:t> </a:t>
            </a:r>
            <a:r>
              <a:rPr sz="1407" spc="-11" dirty="0">
                <a:latin typeface="Verdana"/>
                <a:cs typeface="Verdana"/>
              </a:rPr>
              <a:t>CreditCardPayment]</a:t>
            </a:r>
            <a:endParaRPr sz="1407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3646" y="2675178"/>
            <a:ext cx="292893" cy="2687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88" spc="7" dirty="0">
                <a:latin typeface="Verdana"/>
                <a:cs typeface="Verdana"/>
              </a:rPr>
              <a:t>alt</a:t>
            </a:r>
            <a:endParaRPr sz="1688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35853" y="4440222"/>
            <a:ext cx="2125265" cy="446484"/>
          </a:xfrm>
          <a:custGeom>
            <a:avLst/>
            <a:gdLst/>
            <a:ahLst/>
            <a:cxnLst/>
            <a:rect l="l" t="t" r="r" b="b"/>
            <a:pathLst>
              <a:path w="3022600" h="635000">
                <a:moveTo>
                  <a:pt x="0" y="0"/>
                </a:moveTo>
                <a:lnTo>
                  <a:pt x="3022600" y="0"/>
                </a:lnTo>
                <a:lnTo>
                  <a:pt x="30226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 txBox="1"/>
          <p:nvPr/>
        </p:nvSpPr>
        <p:spPr>
          <a:xfrm>
            <a:off x="8084223" y="4527835"/>
            <a:ext cx="1428751" cy="24709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17" dirty="0">
                <a:latin typeface="Verdana"/>
                <a:cs typeface="Verdana"/>
              </a:rPr>
              <a:t>:CashPayment</a:t>
            </a:r>
            <a:endParaRPr sz="1547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63728" y="3215960"/>
            <a:ext cx="8259961" cy="2215456"/>
            <a:chOff x="762000" y="4900929"/>
            <a:chExt cx="11747500" cy="3150870"/>
          </a:xfrm>
        </p:grpSpPr>
        <p:sp>
          <p:nvSpPr>
            <p:cNvPr id="25" name="object 25"/>
            <p:cNvSpPr/>
            <p:nvPr/>
          </p:nvSpPr>
          <p:spPr>
            <a:xfrm>
              <a:off x="10217150" y="73279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5924549"/>
              <a:ext cx="11747500" cy="0"/>
            </a:xfrm>
            <a:custGeom>
              <a:avLst/>
              <a:gdLst/>
              <a:ahLst/>
              <a:cxnLst/>
              <a:rect l="l" t="t" r="r" b="b"/>
              <a:pathLst>
                <a:path w="11747500">
                  <a:moveTo>
                    <a:pt x="0" y="0"/>
                  </a:moveTo>
                  <a:lnTo>
                    <a:pt x="11747500" y="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3199" y="4984750"/>
              <a:ext cx="2349500" cy="0"/>
            </a:xfrm>
            <a:custGeom>
              <a:avLst/>
              <a:gdLst/>
              <a:ahLst/>
              <a:cxnLst/>
              <a:rect l="l" t="t" r="r" b="b"/>
              <a:pathLst>
                <a:path w="2349500">
                  <a:moveTo>
                    <a:pt x="2349500" y="0"/>
                  </a:moveTo>
                  <a:lnTo>
                    <a:pt x="2329167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8" name="object 28"/>
            <p:cNvSpPr/>
            <p:nvPr/>
          </p:nvSpPr>
          <p:spPr>
            <a:xfrm>
              <a:off x="6343650" y="49009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3200" y="6965950"/>
              <a:ext cx="4521200" cy="0"/>
            </a:xfrm>
            <a:custGeom>
              <a:avLst/>
              <a:gdLst/>
              <a:ahLst/>
              <a:cxnLst/>
              <a:rect l="l" t="t" r="r" b="b"/>
              <a:pathLst>
                <a:path w="4521200">
                  <a:moveTo>
                    <a:pt x="4521200" y="0"/>
                  </a:moveTo>
                  <a:lnTo>
                    <a:pt x="450090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30" name="object 30"/>
            <p:cNvSpPr/>
            <p:nvPr/>
          </p:nvSpPr>
          <p:spPr>
            <a:xfrm>
              <a:off x="8515350" y="68821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59288" y="4031984"/>
            <a:ext cx="2041773" cy="2255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407" spc="-11" dirty="0">
                <a:latin typeface="Verdana"/>
                <a:cs typeface="Verdana"/>
              </a:rPr>
              <a:t>[type </a:t>
            </a:r>
            <a:r>
              <a:rPr sz="1407" spc="24" dirty="0">
                <a:latin typeface="Verdana"/>
                <a:cs typeface="Verdana"/>
              </a:rPr>
              <a:t>=</a:t>
            </a:r>
            <a:r>
              <a:rPr sz="1407" spc="-127" dirty="0">
                <a:latin typeface="Verdana"/>
                <a:cs typeface="Verdana"/>
              </a:rPr>
              <a:t> </a:t>
            </a:r>
            <a:r>
              <a:rPr sz="1407" spc="-11" dirty="0">
                <a:latin typeface="Verdana"/>
                <a:cs typeface="Verdana"/>
              </a:rPr>
              <a:t>CashPayment]</a:t>
            </a:r>
            <a:endParaRPr sz="1407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4841" y="3018212"/>
            <a:ext cx="528191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88" dirty="0">
                <a:latin typeface="Tahoma"/>
                <a:cs typeface="Tahoma"/>
              </a:rPr>
              <a:t>create</a:t>
            </a:r>
            <a:endParaRPr sz="126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BAA-E204-572B-2664-00C3F98D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BE4A-19C4-5A87-D281-0BF71F8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Larman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Craig. Applying UML and patterns: an introduction to object oriented analysis and design and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interative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development. Pearson Education India, 2012.</a:t>
            </a:r>
          </a:p>
          <a:p>
            <a:endParaRPr lang="en-US" sz="2800" dirty="0"/>
          </a:p>
          <a:p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Booch et al., 3</a:t>
            </a:r>
            <a:r>
              <a:rPr lang="en-US" sz="28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8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B7FE-8B98-0B47-8806-A33869B7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A783-C63E-7140-A132-3801BF40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1435" indent="-321435" algn="just"/>
            <a:r>
              <a:rPr lang="en-US" sz="2249" spc="179" dirty="0">
                <a:latin typeface="Tahoma"/>
                <a:ea typeface="+mj-ea"/>
                <a:cs typeface="Tahoma"/>
              </a:rPr>
              <a:t>Sequence diagram simply depicts </a:t>
            </a:r>
            <a:r>
              <a:rPr lang="en-US" sz="2249" spc="179" dirty="0">
                <a:solidFill>
                  <a:srgbClr val="0070C0"/>
                </a:solidFill>
                <a:latin typeface="Tahoma"/>
                <a:ea typeface="+mj-ea"/>
                <a:cs typeface="Tahoma"/>
              </a:rPr>
              <a:t>interaction between objects</a:t>
            </a:r>
            <a:r>
              <a:rPr lang="en-US" sz="2249" spc="179" dirty="0">
                <a:latin typeface="Tahoma"/>
                <a:ea typeface="+mj-ea"/>
                <a:cs typeface="Tahoma"/>
              </a:rPr>
              <a:t> in a sequential order (i.e. the order in which these interactions take place.)</a:t>
            </a:r>
          </a:p>
          <a:p>
            <a:pPr marL="321435" indent="-321435" algn="just"/>
            <a:endParaRPr lang="en-US" sz="2249" spc="179" dirty="0">
              <a:latin typeface="Tahoma"/>
              <a:ea typeface="+mj-ea"/>
              <a:cs typeface="Tahoma"/>
            </a:endParaRPr>
          </a:p>
          <a:p>
            <a:pPr marL="321435" indent="-321435" algn="just"/>
            <a:r>
              <a:rPr lang="en-US" sz="2249" spc="179" dirty="0">
                <a:latin typeface="Tahoma"/>
                <a:ea typeface="+mj-ea"/>
                <a:cs typeface="Tahoma"/>
              </a:rPr>
              <a:t>Sequence diagrams describe </a:t>
            </a:r>
            <a:r>
              <a:rPr lang="en-US" sz="2249" i="1" spc="179" dirty="0">
                <a:solidFill>
                  <a:srgbClr val="0070C0"/>
                </a:solidFill>
                <a:latin typeface="Tahoma"/>
                <a:ea typeface="+mj-ea"/>
                <a:cs typeface="Tahoma"/>
              </a:rPr>
              <a:t>how</a:t>
            </a:r>
            <a:r>
              <a:rPr lang="en-US" sz="2249" spc="179" dirty="0">
                <a:latin typeface="Tahoma"/>
                <a:ea typeface="+mj-ea"/>
                <a:cs typeface="Tahoma"/>
              </a:rPr>
              <a:t> and in what </a:t>
            </a:r>
            <a:r>
              <a:rPr lang="en-US" sz="2249" spc="179" dirty="0">
                <a:solidFill>
                  <a:schemeClr val="accent5">
                    <a:lumMod val="75000"/>
                  </a:schemeClr>
                </a:solidFill>
                <a:latin typeface="Tahoma"/>
                <a:ea typeface="+mj-ea"/>
                <a:cs typeface="Tahoma"/>
              </a:rPr>
              <a:t>order</a:t>
            </a:r>
            <a:r>
              <a:rPr lang="en-US" sz="2249" spc="179" dirty="0">
                <a:latin typeface="Tahoma"/>
                <a:ea typeface="+mj-ea"/>
                <a:cs typeface="Tahoma"/>
              </a:rPr>
              <a:t> the objects in a system function</a:t>
            </a:r>
          </a:p>
        </p:txBody>
      </p:sp>
    </p:spTree>
    <p:extLst>
      <p:ext uri="{BB962C8B-B14F-4D97-AF65-F5344CB8AC3E}">
        <p14:creationId xmlns:p14="http://schemas.microsoft.com/office/powerpoint/2010/main" val="35623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893-C67E-324F-9086-04A7AA19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2B0E-93AE-2E4E-BD2D-73F68879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49" spc="179" dirty="0">
                <a:latin typeface="Tahoma"/>
                <a:ea typeface="+mj-ea"/>
                <a:cs typeface="Tahoma"/>
              </a:rPr>
              <a:t>They illustrate how the different objects in a </a:t>
            </a:r>
            <a:r>
              <a:rPr lang="en-US" sz="2249" spc="179" dirty="0">
                <a:solidFill>
                  <a:srgbClr val="0070C0"/>
                </a:solidFill>
                <a:latin typeface="Tahoma"/>
                <a:ea typeface="+mj-ea"/>
                <a:cs typeface="Tahoma"/>
              </a:rPr>
              <a:t>system interact with each other to carry out a function</a:t>
            </a:r>
            <a:r>
              <a:rPr lang="en-US" sz="2249" spc="179" dirty="0">
                <a:latin typeface="Tahoma"/>
                <a:ea typeface="+mj-ea"/>
                <a:cs typeface="Tahoma"/>
              </a:rPr>
              <a:t>, and the </a:t>
            </a:r>
            <a:r>
              <a:rPr lang="en-US" sz="2249" spc="179" dirty="0">
                <a:solidFill>
                  <a:srgbClr val="0070C0"/>
                </a:solidFill>
                <a:latin typeface="Tahoma"/>
                <a:ea typeface="+mj-ea"/>
                <a:cs typeface="Tahoma"/>
              </a:rPr>
              <a:t>order</a:t>
            </a:r>
            <a:r>
              <a:rPr lang="en-US" sz="2249" spc="179" dirty="0">
                <a:latin typeface="Tahoma"/>
                <a:ea typeface="+mj-ea"/>
                <a:cs typeface="Tahoma"/>
              </a:rPr>
              <a:t> in which the interactions occur when a particular use case is executed</a:t>
            </a:r>
          </a:p>
        </p:txBody>
      </p:sp>
    </p:spTree>
    <p:extLst>
      <p:ext uri="{BB962C8B-B14F-4D97-AF65-F5344CB8AC3E}">
        <p14:creationId xmlns:p14="http://schemas.microsoft.com/office/powerpoint/2010/main" val="22728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20454" y="2196703"/>
            <a:ext cx="8751093" cy="0"/>
          </a:xfrm>
          <a:custGeom>
            <a:avLst/>
            <a:gdLst/>
            <a:ahLst/>
            <a:cxnLst/>
            <a:rect l="l" t="t" r="r" b="b"/>
            <a:pathLst>
              <a:path w="12446000">
                <a:moveTo>
                  <a:pt x="0" y="0"/>
                </a:moveTo>
                <a:lnTo>
                  <a:pt x="124460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1720454" y="4652367"/>
            <a:ext cx="8751093" cy="0"/>
          </a:xfrm>
          <a:custGeom>
            <a:avLst/>
            <a:gdLst/>
            <a:ahLst/>
            <a:cxnLst/>
            <a:rect l="l" t="t" r="r" b="b"/>
            <a:pathLst>
              <a:path w="12446000">
                <a:moveTo>
                  <a:pt x="0" y="0"/>
                </a:moveTo>
                <a:lnTo>
                  <a:pt x="12446000" y="0"/>
                </a:lnTo>
              </a:path>
            </a:pathLst>
          </a:custGeom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2626" y="2898813"/>
            <a:ext cx="8364885" cy="1048276"/>
          </a:xfrm>
          <a:prstGeom prst="rect">
            <a:avLst/>
          </a:prstGeom>
        </p:spPr>
        <p:txBody>
          <a:bodyPr vert="horz" wrap="square" lIns="0" tIns="232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3"/>
              </a:spcBef>
            </a:pPr>
            <a:r>
              <a:rPr sz="2249" spc="123" dirty="0">
                <a:latin typeface="Tahoma"/>
                <a:cs typeface="Tahoma"/>
              </a:rPr>
              <a:t>Interaction </a:t>
            </a:r>
            <a:r>
              <a:rPr sz="2249" spc="169" dirty="0">
                <a:latin typeface="Tahoma"/>
                <a:cs typeface="Tahoma"/>
              </a:rPr>
              <a:t>diagrams </a:t>
            </a:r>
            <a:r>
              <a:rPr sz="2249" spc="151" dirty="0">
                <a:latin typeface="Tahoma"/>
                <a:cs typeface="Tahoma"/>
              </a:rPr>
              <a:t>are </a:t>
            </a:r>
            <a:r>
              <a:rPr sz="2249" spc="179" dirty="0">
                <a:latin typeface="Tahoma"/>
                <a:cs typeface="Tahoma"/>
              </a:rPr>
              <a:t>used </a:t>
            </a:r>
            <a:r>
              <a:rPr sz="2249" spc="140" dirty="0">
                <a:latin typeface="Tahoma"/>
                <a:cs typeface="Tahoma"/>
              </a:rPr>
              <a:t>to </a:t>
            </a:r>
            <a:r>
              <a:rPr sz="2249" spc="7" dirty="0">
                <a:latin typeface="Verdana"/>
                <a:cs typeface="Verdana"/>
              </a:rPr>
              <a:t>visualize </a:t>
            </a:r>
            <a:r>
              <a:rPr sz="2249" spc="11" dirty="0">
                <a:latin typeface="Verdana"/>
                <a:cs typeface="Verdana"/>
              </a:rPr>
              <a:t>the </a:t>
            </a:r>
            <a:r>
              <a:rPr sz="2249" spc="7" dirty="0">
                <a:latin typeface="Verdana"/>
                <a:cs typeface="Verdana"/>
              </a:rPr>
              <a:t>interaction  </a:t>
            </a:r>
            <a:r>
              <a:rPr sz="2249" spc="11" dirty="0">
                <a:latin typeface="Verdana"/>
                <a:cs typeface="Verdana"/>
              </a:rPr>
              <a:t>via</a:t>
            </a:r>
            <a:r>
              <a:rPr sz="2249" spc="-77" dirty="0">
                <a:latin typeface="Verdana"/>
                <a:cs typeface="Verdana"/>
              </a:rPr>
              <a:t> </a:t>
            </a:r>
            <a:r>
              <a:rPr sz="2249" spc="15" dirty="0">
                <a:latin typeface="Verdana"/>
                <a:cs typeface="Verdana"/>
              </a:rPr>
              <a:t>messages</a:t>
            </a:r>
            <a:r>
              <a:rPr sz="2249" spc="-77" dirty="0">
                <a:latin typeface="Verdana"/>
                <a:cs typeface="Verdana"/>
              </a:rPr>
              <a:t> </a:t>
            </a:r>
            <a:r>
              <a:rPr sz="2249" spc="17" dirty="0">
                <a:latin typeface="Verdana"/>
                <a:cs typeface="Verdana"/>
              </a:rPr>
              <a:t>between</a:t>
            </a:r>
            <a:r>
              <a:rPr sz="2249" spc="-73" dirty="0">
                <a:latin typeface="Verdana"/>
                <a:cs typeface="Verdana"/>
              </a:rPr>
              <a:t> </a:t>
            </a:r>
            <a:r>
              <a:rPr sz="2249" spc="-7" dirty="0">
                <a:latin typeface="Verdana"/>
                <a:cs typeface="Verdana"/>
              </a:rPr>
              <a:t>objects</a:t>
            </a:r>
            <a:r>
              <a:rPr sz="2249" spc="-7" dirty="0">
                <a:latin typeface="Tahoma"/>
                <a:cs typeface="Tahoma"/>
              </a:rPr>
              <a:t>;</a:t>
            </a:r>
            <a:r>
              <a:rPr sz="2249" spc="11" dirty="0">
                <a:latin typeface="Tahoma"/>
                <a:cs typeface="Tahoma"/>
              </a:rPr>
              <a:t> </a:t>
            </a:r>
            <a:r>
              <a:rPr sz="2249" spc="176" dirty="0">
                <a:latin typeface="Tahoma"/>
                <a:cs typeface="Tahoma"/>
              </a:rPr>
              <a:t>they</a:t>
            </a:r>
            <a:r>
              <a:rPr sz="2249" spc="11" dirty="0">
                <a:latin typeface="Tahoma"/>
                <a:cs typeface="Tahoma"/>
              </a:rPr>
              <a:t> </a:t>
            </a:r>
            <a:r>
              <a:rPr sz="2249" spc="151" dirty="0">
                <a:latin typeface="Tahoma"/>
                <a:cs typeface="Tahoma"/>
              </a:rPr>
              <a:t>are</a:t>
            </a:r>
            <a:r>
              <a:rPr sz="2249" spc="15" dirty="0">
                <a:latin typeface="Tahoma"/>
                <a:cs typeface="Tahoma"/>
              </a:rPr>
              <a:t> </a:t>
            </a:r>
            <a:r>
              <a:rPr sz="2249" spc="179" dirty="0">
                <a:latin typeface="Tahoma"/>
                <a:cs typeface="Tahoma"/>
              </a:rPr>
              <a:t>used</a:t>
            </a:r>
            <a:r>
              <a:rPr sz="2249" spc="11" dirty="0">
                <a:latin typeface="Tahoma"/>
                <a:cs typeface="Tahoma"/>
              </a:rPr>
              <a:t> </a:t>
            </a:r>
            <a:r>
              <a:rPr sz="2249" spc="112" dirty="0">
                <a:latin typeface="Tahoma"/>
                <a:cs typeface="Tahoma"/>
              </a:rPr>
              <a:t>for</a:t>
            </a:r>
            <a:r>
              <a:rPr sz="2249" spc="15" dirty="0">
                <a:latin typeface="Tahoma"/>
                <a:cs typeface="Tahoma"/>
              </a:rPr>
              <a:t> </a:t>
            </a:r>
            <a:r>
              <a:rPr sz="2249" i="1" spc="49" dirty="0">
                <a:solidFill>
                  <a:srgbClr val="0070C0"/>
                </a:solidFill>
              </a:rPr>
              <a:t>dynamic  </a:t>
            </a:r>
            <a:r>
              <a:rPr sz="2249" i="1" spc="60" dirty="0">
                <a:solidFill>
                  <a:srgbClr val="0070C0"/>
                </a:solidFill>
              </a:rPr>
              <a:t>object</a:t>
            </a:r>
            <a:r>
              <a:rPr sz="2249" i="1" dirty="0">
                <a:solidFill>
                  <a:srgbClr val="0070C0"/>
                </a:solidFill>
              </a:rPr>
              <a:t> </a:t>
            </a:r>
            <a:r>
              <a:rPr sz="2249" i="1" spc="53" dirty="0">
                <a:solidFill>
                  <a:srgbClr val="0070C0"/>
                </a:solidFill>
              </a:rPr>
              <a:t>modeling</a:t>
            </a:r>
            <a:r>
              <a:rPr sz="2249" spc="53" dirty="0">
                <a:solidFill>
                  <a:srgbClr val="0070C0"/>
                </a:solidFill>
                <a:latin typeface="Tahoma"/>
                <a:cs typeface="Tahoma"/>
              </a:rPr>
              <a:t>.</a:t>
            </a:r>
            <a:endParaRPr sz="2249" dirty="0">
              <a:solidFill>
                <a:srgbClr val="0070C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04" y="530783"/>
            <a:ext cx="8359775" cy="1014945"/>
          </a:xfrm>
          <a:prstGeom prst="rect">
            <a:avLst/>
          </a:prstGeom>
        </p:spPr>
        <p:txBody>
          <a:bodyPr vert="horz" wrap="square" lIns="0" tIns="4016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447">
              <a:spcBef>
                <a:spcPts val="281"/>
              </a:spcBef>
            </a:pPr>
            <a:r>
              <a:rPr lang="en-US" spc="-88" dirty="0"/>
              <a:t>Example of Sequence Diagram</a:t>
            </a:r>
            <a:endParaRPr spc="-56" dirty="0"/>
          </a:p>
        </p:txBody>
      </p:sp>
      <p:grpSp>
        <p:nvGrpSpPr>
          <p:cNvPr id="4" name="object 4"/>
          <p:cNvGrpSpPr/>
          <p:nvPr/>
        </p:nvGrpSpPr>
        <p:grpSpPr>
          <a:xfrm>
            <a:off x="4895895" y="2362797"/>
            <a:ext cx="2214563" cy="3071812"/>
            <a:chOff x="8864600" y="3879850"/>
            <a:chExt cx="3149600" cy="4368800"/>
          </a:xfrm>
        </p:grpSpPr>
        <p:sp>
          <p:nvSpPr>
            <p:cNvPr id="5" name="object 5"/>
            <p:cNvSpPr/>
            <p:nvPr/>
          </p:nvSpPr>
          <p:spPr>
            <a:xfrm>
              <a:off x="8883650" y="3924300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3340099"/>
                  </a:moveTo>
                  <a:lnTo>
                    <a:pt x="0" y="4305299"/>
                  </a:lnTo>
                </a:path>
                <a:path h="4305300">
                  <a:moveTo>
                    <a:pt x="0" y="0"/>
                  </a:moveTo>
                  <a:lnTo>
                    <a:pt x="0" y="19049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6" name="object 6"/>
            <p:cNvSpPr/>
            <p:nvPr/>
          </p:nvSpPr>
          <p:spPr>
            <a:xfrm>
              <a:off x="11995149" y="3898900"/>
              <a:ext cx="0" cy="4279900"/>
            </a:xfrm>
            <a:custGeom>
              <a:avLst/>
              <a:gdLst/>
              <a:ahLst/>
              <a:cxnLst/>
              <a:rect l="l" t="t" r="r" b="b"/>
              <a:pathLst>
                <a:path h="4279900">
                  <a:moveTo>
                    <a:pt x="0" y="3048000"/>
                  </a:moveTo>
                  <a:lnTo>
                    <a:pt x="0" y="4279900"/>
                  </a:lnTo>
                </a:path>
                <a:path h="4279900">
                  <a:moveTo>
                    <a:pt x="0" y="1435100"/>
                  </a:moveTo>
                  <a:lnTo>
                    <a:pt x="0" y="2082800"/>
                  </a:lnTo>
                </a:path>
                <a:path h="427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20849" y="2001143"/>
            <a:ext cx="794743" cy="30754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328" rIns="0" bIns="0" rtlCol="0">
            <a:spAutoFit/>
          </a:bodyPr>
          <a:lstStyle/>
          <a:p>
            <a:pPr algn="ctr">
              <a:spcBef>
                <a:spcPts val="372"/>
              </a:spcBef>
            </a:pPr>
            <a:r>
              <a:rPr sz="1688" spc="-99" dirty="0">
                <a:latin typeface="Verdana"/>
                <a:cs typeface="Verdana"/>
              </a:rPr>
              <a:t>:A</a:t>
            </a:r>
            <a:endParaRPr sz="1688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607" y="2001143"/>
            <a:ext cx="1000125" cy="30754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328" rIns="0" bIns="0" rtlCol="0">
            <a:spAutoFit/>
          </a:bodyPr>
          <a:lstStyle/>
          <a:p>
            <a:pPr marL="144646">
              <a:spcBef>
                <a:spcPts val="372"/>
              </a:spcBef>
            </a:pPr>
            <a:r>
              <a:rPr lang="en-US" sz="1688" spc="-43" dirty="0" err="1">
                <a:latin typeface="Verdana"/>
                <a:cs typeface="Verdana"/>
              </a:rPr>
              <a:t>obj</a:t>
            </a:r>
            <a:r>
              <a:rPr sz="1688" spc="-43" dirty="0" err="1">
                <a:latin typeface="Verdana"/>
                <a:cs typeface="Verdana"/>
              </a:rPr>
              <a:t>B:B</a:t>
            </a:r>
            <a:endParaRPr sz="1688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2344" y="2474416"/>
            <a:ext cx="98227" cy="98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grpSp>
        <p:nvGrpSpPr>
          <p:cNvPr id="10" name="object 10"/>
          <p:cNvGrpSpPr/>
          <p:nvPr/>
        </p:nvGrpSpPr>
        <p:grpSpPr>
          <a:xfrm>
            <a:off x="4632470" y="2464594"/>
            <a:ext cx="2611933" cy="2286893"/>
            <a:chOff x="8489950" y="4024629"/>
            <a:chExt cx="3714750" cy="3252470"/>
          </a:xfrm>
        </p:grpSpPr>
        <p:sp>
          <p:nvSpPr>
            <p:cNvPr id="11" name="object 11"/>
            <p:cNvSpPr/>
            <p:nvPr/>
          </p:nvSpPr>
          <p:spPr>
            <a:xfrm>
              <a:off x="8674100" y="4114799"/>
              <a:ext cx="444500" cy="3149600"/>
            </a:xfrm>
            <a:custGeom>
              <a:avLst/>
              <a:gdLst/>
              <a:ahLst/>
              <a:cxnLst/>
              <a:rect l="l" t="t" r="r" b="b"/>
              <a:pathLst>
                <a:path w="444500" h="3149600">
                  <a:moveTo>
                    <a:pt x="0" y="0"/>
                  </a:moveTo>
                  <a:lnTo>
                    <a:pt x="444500" y="0"/>
                  </a:lnTo>
                  <a:lnTo>
                    <a:pt x="444500" y="3149600"/>
                  </a:lnTo>
                  <a:lnTo>
                    <a:pt x="0" y="314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599" y="4375149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4856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47500" y="4368799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47500" y="5981700"/>
              <a:ext cx="444500" cy="965200"/>
            </a:xfrm>
            <a:custGeom>
              <a:avLst/>
              <a:gdLst/>
              <a:ahLst/>
              <a:cxnLst/>
              <a:rect l="l" t="t" r="r" b="b"/>
              <a:pathLst>
                <a:path w="444500" h="965200">
                  <a:moveTo>
                    <a:pt x="0" y="0"/>
                  </a:moveTo>
                  <a:lnTo>
                    <a:pt x="444500" y="0"/>
                  </a:lnTo>
                  <a:lnTo>
                    <a:pt x="444500" y="965200"/>
                  </a:lnTo>
                  <a:lnTo>
                    <a:pt x="0" y="965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3350" y="42913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8600" y="5975350"/>
              <a:ext cx="2463800" cy="0"/>
            </a:xfrm>
            <a:custGeom>
              <a:avLst/>
              <a:gdLst/>
              <a:ahLst/>
              <a:cxnLst/>
              <a:rect l="l" t="t" r="r" b="b"/>
              <a:pathLst>
                <a:path w="2463800">
                  <a:moveTo>
                    <a:pt x="2463800" y="0"/>
                  </a:moveTo>
                  <a:lnTo>
                    <a:pt x="2450926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89950" y="4024629"/>
              <a:ext cx="3241040" cy="2034539"/>
            </a:xfrm>
            <a:custGeom>
              <a:avLst/>
              <a:gdLst/>
              <a:ahLst/>
              <a:cxnLst/>
              <a:rect l="l" t="t" r="r" b="b"/>
              <a:pathLst>
                <a:path w="3241040" h="2034539">
                  <a:moveTo>
                    <a:pt x="167640" y="8382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83820"/>
                  </a:lnTo>
                  <a:close/>
                </a:path>
                <a:path w="3241040" h="2034539">
                  <a:moveTo>
                    <a:pt x="3241040" y="1950720"/>
                  </a:moveTo>
                  <a:lnTo>
                    <a:pt x="3073400" y="1866900"/>
                  </a:lnTo>
                  <a:lnTo>
                    <a:pt x="3073400" y="2034540"/>
                  </a:lnTo>
                  <a:lnTo>
                    <a:pt x="3241040" y="1950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65493" y="2375013"/>
            <a:ext cx="455415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lang="en-US" sz="1828" spc="144" dirty="0">
                <a:latin typeface="Tahoma"/>
                <a:cs typeface="Tahoma"/>
              </a:rPr>
              <a:t>two</a:t>
            </a:r>
            <a:endParaRPr sz="1828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3400" y="3509084"/>
            <a:ext cx="668403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lang="en-US" sz="1828" spc="144" dirty="0">
                <a:latin typeface="Tahoma"/>
                <a:cs typeface="Tahoma"/>
              </a:rPr>
              <a:t>three</a:t>
            </a:r>
            <a:endParaRPr sz="1828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2535" y="2271571"/>
            <a:ext cx="946547" cy="2903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  <a:tabLst>
                <a:tab pos="233040" algn="l"/>
                <a:tab pos="937070" algn="l"/>
              </a:tabLst>
            </a:pPr>
            <a:r>
              <a:rPr sz="1828" u="heavy" spc="7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lang="en-US" sz="1828" u="heavy" spc="1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one</a:t>
            </a:r>
            <a:r>
              <a:rPr sz="1828" u="heavy" spc="1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828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B4DFD25-F8DE-45FA-8ACD-F8A9F59AC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Sequence diagrams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6AD65EB-5ED4-4C14-AB72-27635747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Sequence diagrams illustrate interactions in a kind of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fence format</a:t>
            </a:r>
            <a:r>
              <a:rPr lang="en-US" altLang="en-US" dirty="0">
                <a:ea typeface="ＭＳ Ｐゴシック" panose="020B0600070205080204" pitchFamily="34" charset="-128"/>
              </a:rPr>
              <a:t>, in which each new object is added to the right 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C98A01A-B024-4FE5-A1B7-DDDA19A7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7963"/>
            <a:ext cx="5562600" cy="32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181" name="Rectangle 5">
            <a:extLst>
              <a:ext uri="{FF2B5EF4-FFF2-40B4-BE49-F238E27FC236}">
                <a16:creationId xmlns:a16="http://schemas.microsoft.com/office/drawing/2014/main" id="{88B8B5CB-AD4E-4809-9AF2-E68564D4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75" y="3018503"/>
            <a:ext cx="4144925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public class A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{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private B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</a:t>
            </a:r>
            <a:r>
              <a:rPr kumimoji="1" lang="en-US" altLang="en-US" sz="1600" dirty="0">
                <a:solidFill>
                  <a:srgbClr val="000000"/>
                </a:solidFill>
              </a:rPr>
              <a:t> = new B();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public void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doOne</a:t>
            </a:r>
            <a:r>
              <a:rPr kumimoji="1" lang="en-US" altLang="en-US" sz="1600" dirty="0">
                <a:solidFill>
                  <a:srgbClr val="000000"/>
                </a:solidFill>
              </a:rPr>
              <a:t>()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{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   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myB.doTwo</a:t>
            </a:r>
            <a:r>
              <a:rPr kumimoji="1" lang="en-US" altLang="en-US" sz="1600" dirty="0">
                <a:solidFill>
                  <a:srgbClr val="000000"/>
                </a:solidFill>
              </a:rPr>
              <a:t>();  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    </a:t>
            </a:r>
            <a:r>
              <a:rPr kumimoji="1" lang="en-US" altLang="en-US" sz="1600" dirty="0" err="1">
                <a:solidFill>
                  <a:srgbClr val="000000"/>
                </a:solidFill>
              </a:rPr>
              <a:t>myB.doThree</a:t>
            </a:r>
            <a:r>
              <a:rPr kumimoji="1" lang="en-US" altLang="en-US" sz="1600" dirty="0">
                <a:solidFill>
                  <a:srgbClr val="000000"/>
                </a:solidFill>
              </a:rPr>
              <a:t>();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  }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 // … </a:t>
            </a:r>
          </a:p>
          <a:p>
            <a:pPr eaLnBrk="1" hangingPunct="1"/>
            <a:r>
              <a:rPr kumimoji="1" lang="en-US" altLang="en-US" sz="1600" dirty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F04D00BB-FF2F-4580-8644-2C8F27A7AB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62BD9F7-B3C0-424C-8030-8A9837082F7E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4" name="Picture 4" descr="Class and Instance Notation">
            <a:extLst>
              <a:ext uri="{FF2B5EF4-FFF2-40B4-BE49-F238E27FC236}">
                <a16:creationId xmlns:a16="http://schemas.microsoft.com/office/drawing/2014/main" id="{FA29E93B-D6DB-41C0-8C4B-87CE86C4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974975"/>
            <a:ext cx="8116887" cy="17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5">
            <a:extLst>
              <a:ext uri="{FF2B5EF4-FFF2-40B4-BE49-F238E27FC236}">
                <a16:creationId xmlns:a16="http://schemas.microsoft.com/office/drawing/2014/main" id="{997B4138-A4D2-4FA9-8C65-AEA66A4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Illustrating Classes and Instances</a:t>
            </a:r>
          </a:p>
        </p:txBody>
      </p:sp>
      <p:sp>
        <p:nvSpPr>
          <p:cNvPr id="67588" name="Content Placeholder 7">
            <a:extLst>
              <a:ext uri="{FF2B5EF4-FFF2-40B4-BE49-F238E27FC236}">
                <a16:creationId xmlns:a16="http://schemas.microsoft.com/office/drawing/2014/main" id="{42EC0F74-7E6B-4A65-BC3E-C3F7C04B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UML classes, instances and named instances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5BBB008A-0729-48A2-87AD-3FBF41DB3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1181101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0777" indent="-37473588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18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3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56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75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D0CDF88-876B-495B-AF85-3F8942A2568E}" type="slidenum">
              <a:rPr lang="en-US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1264</Words>
  <Application>Microsoft Office PowerPoint</Application>
  <PresentationFormat>Widescreen</PresentationFormat>
  <Paragraphs>186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Lucida Grande</vt:lpstr>
      <vt:lpstr>Tahoma</vt:lpstr>
      <vt:lpstr>Times New Roman</vt:lpstr>
      <vt:lpstr>Tw Cen MT</vt:lpstr>
      <vt:lpstr>Verdana</vt:lpstr>
      <vt:lpstr>Office Theme</vt:lpstr>
      <vt:lpstr>Design Modeling with UML: Design Sequence Diagram</vt:lpstr>
      <vt:lpstr>Designing the Solution!</vt:lpstr>
      <vt:lpstr>Modelling Dynamic Behavior</vt:lpstr>
      <vt:lpstr>Sequence Diagram</vt:lpstr>
      <vt:lpstr>Sequence Diagram</vt:lpstr>
      <vt:lpstr>Interaction diagrams are used to visualize the interaction  via messages between objects; they are used for dynamic  object modeling.</vt:lpstr>
      <vt:lpstr>Example of Sequence Diagram</vt:lpstr>
      <vt:lpstr>Sequence diagrams</vt:lpstr>
      <vt:lpstr>Illustrating Classes and Instances</vt:lpstr>
      <vt:lpstr>Common Notations for UML Interaction Diagrams -  Format for Interaction Messages</vt:lpstr>
      <vt:lpstr>Two ways to show a return result from a message </vt:lpstr>
      <vt:lpstr>Two ways to show a return result from a message </vt:lpstr>
      <vt:lpstr>Two ways to show a return result from a message </vt:lpstr>
      <vt:lpstr>Messages to "self" or "this"</vt:lpstr>
      <vt:lpstr>Modeling (Synchronous) Messages</vt:lpstr>
      <vt:lpstr>Synchronous and Asynchronous Messages</vt:lpstr>
      <vt:lpstr>Self Messages</vt:lpstr>
      <vt:lpstr>Create and Destroy Messages</vt:lpstr>
      <vt:lpstr>Guards</vt:lpstr>
      <vt:lpstr>Diagram Frames in UML Sequence Diagrams</vt:lpstr>
      <vt:lpstr>Frame Operator</vt:lpstr>
      <vt:lpstr>Conditional Messages  </vt:lpstr>
      <vt:lpstr>Mutually Exclusive Conditional Messages</vt:lpstr>
      <vt:lpstr>Parallel Frame  </vt:lpstr>
      <vt:lpstr>Nesting of Frames</vt:lpstr>
      <vt:lpstr>Use a UML loop frame to iterate over a collection. </vt:lpstr>
      <vt:lpstr>How to model the sending of a message only if a  guard condition matches?</vt:lpstr>
      <vt:lpstr>Use a UML opt frame to model the sending of a  message if the guard condition matches.</vt:lpstr>
      <vt:lpstr>How to model mutually exclusive alternatives?</vt:lpstr>
      <vt:lpstr>Use the UML alt frame to model between two and n mutually exclusive alternatives.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Modeling with UML: Design Sequence Diagram</dc:title>
  <dc:creator>Mehroze Khan</dc:creator>
  <cp:lastModifiedBy>Mehroze Khan</cp:lastModifiedBy>
  <cp:revision>25</cp:revision>
  <dcterms:created xsi:type="dcterms:W3CDTF">2023-10-07T15:26:13Z</dcterms:created>
  <dcterms:modified xsi:type="dcterms:W3CDTF">2023-10-11T07:52:26Z</dcterms:modified>
</cp:coreProperties>
</file>