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9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91" r:id="rId24"/>
    <p:sldId id="292" r:id="rId25"/>
    <p:sldId id="293" r:id="rId26"/>
    <p:sldId id="294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8D0D-B165-A453-6DBD-9243217A6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908F9-0D83-655A-32BC-D4822067A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54A3-EA13-CCA3-8D7B-E27017FC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9A97-F3C7-2B25-0CCE-296212BC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CDF15-8DCF-30D8-0C24-B7BF8A40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3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04FF-BE70-EAF6-D5E0-A43340C0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17EB9-3851-3277-A75E-41E895B02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5B94-79B4-CA14-8466-D03D7D5E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40CF9-2224-3353-8AEC-76F6C3BB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DECA-BA8B-1387-A64B-7DA08211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16664-A87E-88FB-44D5-36F56FC71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E07FD-2911-35A9-FE05-ACBD2B3F3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4E8B-2208-8898-FC0D-793F99AC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D0246-74DB-A3F7-F278-E2B1D102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C9C1-A4CD-947C-A28B-BA80DDFE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7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4624-6EE0-9856-8D4C-227851AD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3B75-7612-B305-2F71-18BBD628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229C-A245-4BA4-CEB0-5A3B3D9F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8FB3-C332-6D04-8A6F-75EE80FF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DCF3F-F3EF-9830-2309-756ADF6D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4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EA13-CCB0-C723-94C3-FC6AFD05B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A2630-7842-CF5F-68F4-56AE26E5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7F7E-9235-DFD8-A961-6DE1D003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D5A5-59BE-2310-1B69-78C4D7B9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FDB8D-D51D-373F-D929-92DB93AF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5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C379-36C1-BC13-2EC4-4ABDD9AA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0718-5534-E27B-5363-65224BCDF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20B32-3B25-72BB-2A68-72441E648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A949E-D82D-9C13-97DE-E5800BF4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5E2EA-FC40-8DF0-F0B4-98626072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52112-ECF0-908B-E9CA-58C5E987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35DF-6159-07FB-86DA-08AC1653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BCC00-9752-0FA5-7EAD-AF902CEA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D261F-4A41-66D0-3E5E-144857283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CEADF-B379-22E0-4041-897295182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E51D2-637C-2BCF-495E-005CA4B63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958A6-A5F2-B378-AB7D-6C996154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782DF-6C51-C3E2-265B-11552966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F719-2D0A-4ADA-144A-0A442426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0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CD22-59AC-5EA9-F84F-EA211980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BB40F-83C4-5828-4DC6-644607B9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66522-F173-DF9B-7679-FDDAC3BF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0E408-3354-8D0A-6F68-107FADDE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1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47B7F-E2AA-E14A-1677-7CB19113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CB2EB-ABBE-1E4C-9920-0486CA56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EB1CA-9671-ED23-DF57-DD6B88D3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F99C-5539-4E2C-92C0-332DAA37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B7BC-AB28-AC91-B148-1916516F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8DC65-F1E6-BF6B-3A16-5A2A29E4F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97150-01AE-F2E6-0655-35C221E5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F52FF-0891-ED53-CD75-5863F309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1759D-272D-0CAF-B183-04D26A3F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3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F101-B88C-59D2-DAA7-1220924E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5E31E-56BF-EBEA-D75B-CB2A33EB1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A481B-D258-139C-1B0D-82582D78B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1930B-B7DC-3F7F-6D6E-C2A7B957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5BE8-7106-4C23-8246-4C7E84C53616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3AF7E-BEC4-9AD0-45BD-7FDFA4C3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A543B-F0B2-DDCC-27BE-495862B3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3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1B748-8111-3A86-2CE9-5EF19BCB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36C89-9C58-760F-0B44-162F8BE8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BD10-E789-9946-5EBB-183680E2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5BE8-7106-4C23-8246-4C7E84C53616}" type="datetimeFigureOut">
              <a:rPr lang="en-US" smtClean="0"/>
              <a:t>15-Nov-23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A05CA-0CDF-FAFC-2887-75BE99387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AAF3-0830-3F77-A101-D026386F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873F-B237-43AB-9DF1-C94F2DFCF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8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actory-method-for-designing-pattern/" TargetMode="External"/><Relationship Id="rId2" Type="http://schemas.openxmlformats.org/officeDocument/2006/relationships/hyperlink" Target="https://refactoring.guru/design-patter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making.com/design_pattern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925C-502C-CF37-5CF5-BAED06C7F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1D01A-A7D7-7DFB-BDE4-DC029A10C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116806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62EE-C044-2E8C-E82C-0D80743C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6BEE-D6FD-D2E8-BCA5-425883C4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700" dirty="0"/>
              <a:t>For example, both Truck and Ship classes should implement the Transport interface, which declares a method called deliver. </a:t>
            </a:r>
          </a:p>
          <a:p>
            <a:r>
              <a:rPr lang="en-US" sz="1700" dirty="0"/>
              <a:t>Each class implements this method differently: trucks deliver cargo by land and ships deliver cargo by sea. </a:t>
            </a:r>
          </a:p>
          <a:p>
            <a:r>
              <a:rPr lang="en-US" sz="1700" dirty="0"/>
              <a:t>The factory method in the </a:t>
            </a:r>
            <a:r>
              <a:rPr lang="en-US" sz="1700" dirty="0" err="1"/>
              <a:t>RoadLogistics</a:t>
            </a:r>
            <a:r>
              <a:rPr lang="en-US" sz="1700" dirty="0"/>
              <a:t> class returns truck objects, whereas the factory method in the </a:t>
            </a:r>
            <a:r>
              <a:rPr lang="en-US" sz="1700" dirty="0" err="1"/>
              <a:t>SeaLogistics</a:t>
            </a:r>
            <a:r>
              <a:rPr lang="en-US" sz="1700" dirty="0"/>
              <a:t> class returns ships.</a:t>
            </a:r>
          </a:p>
        </p:txBody>
      </p:sp>
      <p:pic>
        <p:nvPicPr>
          <p:cNvPr id="5" name="Picture 4" descr="A diagram of a truck&#10;&#10;Description automatically generated">
            <a:extLst>
              <a:ext uri="{FF2B5EF4-FFF2-40B4-BE49-F238E27FC236}">
                <a16:creationId xmlns:a16="http://schemas.microsoft.com/office/drawing/2014/main" id="{0BB696E0-18EF-5B5F-BF7E-A8A9E33D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840580"/>
            <a:ext cx="5481509" cy="3261497"/>
          </a:xfrm>
          <a:prstGeom prst="rect">
            <a:avLst/>
          </a:prstGeom>
        </p:spPr>
      </p:pic>
      <p:pic>
        <p:nvPicPr>
          <p:cNvPr id="4" name="Picture 3" descr="A diagram of a logistic&#10;&#10;Description automatically generated">
            <a:extLst>
              <a:ext uri="{FF2B5EF4-FFF2-40B4-BE49-F238E27FC236}">
                <a16:creationId xmlns:a16="http://schemas.microsoft.com/office/drawing/2014/main" id="{370265AD-8FB2-42CA-76EF-ECF3042E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076751"/>
            <a:ext cx="5523082" cy="2789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99FB5A-5E36-5ED4-B11D-9801E48CCB5D}"/>
              </a:ext>
            </a:extLst>
          </p:cNvPr>
          <p:cNvSpPr txBox="1"/>
          <p:nvPr/>
        </p:nvSpPr>
        <p:spPr>
          <a:xfrm>
            <a:off x="877079" y="2840580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Product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904B13-1521-3EEF-EBDF-40561E86A627}"/>
              </a:ext>
            </a:extLst>
          </p:cNvPr>
          <p:cNvCxnSpPr>
            <a:cxnSpLocks/>
          </p:cNvCxnSpPr>
          <p:nvPr/>
        </p:nvCxnSpPr>
        <p:spPr>
          <a:xfrm>
            <a:off x="1940767" y="3076751"/>
            <a:ext cx="690466" cy="3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D3A0FB-4C22-52F1-52D1-6F910972C5B5}"/>
              </a:ext>
            </a:extLst>
          </p:cNvPr>
          <p:cNvSpPr txBox="1"/>
          <p:nvPr/>
        </p:nvSpPr>
        <p:spPr>
          <a:xfrm>
            <a:off x="554416" y="6026955"/>
            <a:ext cx="125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Concrete Product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577801-29A1-0468-3ADE-6D5807A0F9ED}"/>
              </a:ext>
            </a:extLst>
          </p:cNvPr>
          <p:cNvCxnSpPr>
            <a:stCxn id="13" idx="0"/>
          </p:cNvCxnSpPr>
          <p:nvPr/>
        </p:nvCxnSpPr>
        <p:spPr>
          <a:xfrm flipV="1">
            <a:off x="1184232" y="5570376"/>
            <a:ext cx="756535" cy="45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E3BF70-740C-DA8E-63EC-28BBDEE9B0B5}"/>
              </a:ext>
            </a:extLst>
          </p:cNvPr>
          <p:cNvCxnSpPr>
            <a:stCxn id="13" idx="0"/>
          </p:cNvCxnSpPr>
          <p:nvPr/>
        </p:nvCxnSpPr>
        <p:spPr>
          <a:xfrm flipV="1">
            <a:off x="1184232" y="5598367"/>
            <a:ext cx="2249433" cy="42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C23B61-0235-A6C2-6EAC-5BDF781C8AEA}"/>
              </a:ext>
            </a:extLst>
          </p:cNvPr>
          <p:cNvSpPr txBox="1"/>
          <p:nvPr/>
        </p:nvSpPr>
        <p:spPr>
          <a:xfrm>
            <a:off x="9966587" y="6026955"/>
            <a:ext cx="125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Concrete Creator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94A72-61F9-1412-6AB4-9D1278AFB1AC}"/>
              </a:ext>
            </a:extLst>
          </p:cNvPr>
          <p:cNvSpPr txBox="1"/>
          <p:nvPr/>
        </p:nvSpPr>
        <p:spPr>
          <a:xfrm>
            <a:off x="10249616" y="2971967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Creator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3D4155-392B-3570-24AB-078F12CBE62C}"/>
              </a:ext>
            </a:extLst>
          </p:cNvPr>
          <p:cNvCxnSpPr/>
          <p:nvPr/>
        </p:nvCxnSpPr>
        <p:spPr>
          <a:xfrm flipH="1">
            <a:off x="9750490" y="3209912"/>
            <a:ext cx="671804" cy="304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A019E7-9E54-8796-1CF3-64CE8769268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377781" y="5677701"/>
            <a:ext cx="1588806" cy="672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800430-EFDC-8F53-9FDC-17B31524C8F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9750490" y="5598367"/>
            <a:ext cx="216097" cy="75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1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B5B7-A5EB-D747-17B1-8DEC1083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2"/>
            <a:ext cx="3455821" cy="835482"/>
          </a:xfrm>
        </p:spPr>
        <p:txBody>
          <a:bodyPr anchor="b">
            <a:normAutofit/>
          </a:bodyPr>
          <a:lstStyle/>
          <a:p>
            <a:r>
              <a:rPr lang="en-US" sz="320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EB9B-796A-1EED-6320-307014B2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46" y="1705084"/>
            <a:ext cx="4460033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code that uses the factory method (often called the </a:t>
            </a:r>
            <a:r>
              <a:rPr lang="en-US" sz="2000" b="1" dirty="0"/>
              <a:t>client code</a:t>
            </a:r>
            <a:r>
              <a:rPr lang="en-US" sz="2000" dirty="0"/>
              <a:t>) doesn’t see a difference between the actual products returned by various subclasses. </a:t>
            </a:r>
          </a:p>
          <a:p>
            <a:r>
              <a:rPr lang="en-US" sz="2000" dirty="0"/>
              <a:t>The client treats all the products as abstract Transport. </a:t>
            </a:r>
          </a:p>
          <a:p>
            <a:r>
              <a:rPr lang="en-US" sz="2000" dirty="0"/>
              <a:t>The client knows that all transport objects are supposed to have the deliver method, but exactly how it works isn’t important to the client.</a:t>
            </a:r>
          </a:p>
          <a:p>
            <a:endParaRPr lang="en-US" sz="1700" dirty="0"/>
          </a:p>
        </p:txBody>
      </p:sp>
      <p:pic>
        <p:nvPicPr>
          <p:cNvPr id="5" name="Picture 4" descr="A diagram of a transportation system&#10;&#10;Description automatically generated">
            <a:extLst>
              <a:ext uri="{FF2B5EF4-FFF2-40B4-BE49-F238E27FC236}">
                <a16:creationId xmlns:a16="http://schemas.microsoft.com/office/drawing/2014/main" id="{63A7202F-C61E-B8AF-4493-EDB7486BF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11" y="1303633"/>
            <a:ext cx="6911764" cy="42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7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58E0-8D85-70B3-7AB8-D37D4732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2B53D-FD4D-25AD-6563-FB9EAC3D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97" y="1369454"/>
            <a:ext cx="8255405" cy="51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6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58E0-8D85-70B3-7AB8-D37D4732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62C3F-8539-998D-33C5-445F9DC7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433" y="1362269"/>
            <a:ext cx="8437134" cy="5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6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B298FF-E701-17E9-6A07-6822DD74C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3" y="264987"/>
            <a:ext cx="10069473" cy="63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7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58E0-8D85-70B3-7AB8-D37D4732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07"/>
            <a:ext cx="10515600" cy="757083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6B813-B964-2CAB-ED41-0C2C53F19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72" y="850390"/>
            <a:ext cx="7102455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5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Library classes</a:t>
            </a:r>
          </a:p>
          <a:p>
            <a:pPr marL="0" indent="0">
              <a:buNone/>
            </a:pPr>
            <a:r>
              <a:rPr lang="en-US" sz="1600" dirty="0"/>
              <a:t>class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virtual void </a:t>
            </a:r>
            <a:r>
              <a:rPr lang="en-US" sz="1600" dirty="0" err="1"/>
              <a:t>printVehicle</a:t>
            </a:r>
            <a:r>
              <a:rPr lang="en-US" sz="1600" dirty="0"/>
              <a:t>() = 0;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TwoWheeler</a:t>
            </a:r>
            <a:r>
              <a:rPr lang="en-US" sz="1600" dirty="0"/>
              <a:t> : public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printVehicle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"I am two wheeler"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FourWheeler</a:t>
            </a:r>
            <a:r>
              <a:rPr lang="en-US" sz="1600" dirty="0"/>
              <a:t> : public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printVehicle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"I am four wheeler"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	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Client (or user) class</a:t>
            </a:r>
          </a:p>
          <a:p>
            <a:pPr marL="0" indent="0">
              <a:buNone/>
            </a:pPr>
            <a:r>
              <a:rPr lang="en-US" sz="1600" dirty="0"/>
              <a:t>class Client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Client(int type)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// Client explicitly creates classes according to type</a:t>
            </a:r>
          </a:p>
          <a:p>
            <a:pPr marL="0" indent="0">
              <a:buNone/>
            </a:pPr>
            <a:r>
              <a:rPr lang="en-US" sz="1600" dirty="0"/>
              <a:t>	if (type == 1)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pVehicle</a:t>
            </a:r>
            <a:r>
              <a:rPr lang="en-US" sz="1600" dirty="0"/>
              <a:t> = new </a:t>
            </a:r>
            <a:r>
              <a:rPr lang="en-US" sz="1600" dirty="0" err="1"/>
              <a:t>TwoWheeler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else if (type == 2)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pVehicle</a:t>
            </a:r>
            <a:r>
              <a:rPr lang="en-US" sz="1600" dirty="0"/>
              <a:t> = new </a:t>
            </a:r>
            <a:r>
              <a:rPr lang="en-US" sz="1600" dirty="0" err="1"/>
              <a:t>FourWheeler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else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pVehicle</a:t>
            </a:r>
            <a:r>
              <a:rPr lang="en-US" sz="1600" dirty="0"/>
              <a:t> = NULL;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Vehicle* </a:t>
            </a:r>
            <a:r>
              <a:rPr lang="en-US" sz="1600" dirty="0" err="1"/>
              <a:t>getVehicle</a:t>
            </a:r>
            <a:r>
              <a:rPr lang="en-US" sz="1600" dirty="0"/>
              <a:t>() { return </a:t>
            </a:r>
            <a:r>
              <a:rPr lang="en-US" sz="1600" dirty="0" err="1"/>
              <a:t>pVehicle</a:t>
            </a:r>
            <a:r>
              <a:rPr lang="en-US" sz="1600" dirty="0"/>
              <a:t>; }</a:t>
            </a:r>
          </a:p>
          <a:p>
            <a:pPr marL="0" indent="0">
              <a:buNone/>
            </a:pPr>
            <a:r>
              <a:rPr lang="en-US" sz="1600" dirty="0"/>
              <a:t>private:</a:t>
            </a:r>
          </a:p>
          <a:p>
            <a:pPr marL="0" indent="0">
              <a:buNone/>
            </a:pPr>
            <a:r>
              <a:rPr lang="en-US" sz="1600" dirty="0"/>
              <a:t>	Vehicle* </a:t>
            </a:r>
            <a:r>
              <a:rPr lang="en-US" sz="1600" dirty="0" err="1"/>
              <a:t>pVehicle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6081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9345-5A3D-1679-F759-B6B945F9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4328D-F87B-C4CC-FD3A-EBDFB400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// Driver program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Client* </a:t>
            </a:r>
            <a:r>
              <a:rPr lang="en-US" dirty="0" err="1"/>
              <a:t>pClient</a:t>
            </a:r>
            <a:r>
              <a:rPr lang="en-US" dirty="0"/>
              <a:t> = new Client(1);</a:t>
            </a:r>
          </a:p>
          <a:p>
            <a:pPr marL="0" indent="0">
              <a:buNone/>
            </a:pPr>
            <a:r>
              <a:rPr lang="en-US" dirty="0"/>
              <a:t>	Vehicle* </a:t>
            </a:r>
            <a:r>
              <a:rPr lang="en-US" dirty="0" err="1"/>
              <a:t>pVehicle</a:t>
            </a:r>
            <a:r>
              <a:rPr lang="en-US" dirty="0"/>
              <a:t> = </a:t>
            </a:r>
            <a:r>
              <a:rPr lang="en-US" dirty="0" err="1"/>
              <a:t>pClient</a:t>
            </a:r>
            <a:r>
              <a:rPr lang="en-US" dirty="0"/>
              <a:t>-&gt;</a:t>
            </a:r>
            <a:r>
              <a:rPr lang="en-US" dirty="0" err="1"/>
              <a:t>getVehicle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pVehicle</a:t>
            </a:r>
            <a:r>
              <a:rPr lang="en-US" dirty="0"/>
              <a:t>-&gt;</a:t>
            </a:r>
            <a:r>
              <a:rPr lang="en-US" dirty="0" err="1"/>
              <a:t>printVehicle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//Output: I am two wheeler</a:t>
            </a:r>
          </a:p>
        </p:txBody>
      </p:sp>
    </p:spTree>
    <p:extLst>
      <p:ext uri="{BB962C8B-B14F-4D97-AF65-F5344CB8AC3E}">
        <p14:creationId xmlns:p14="http://schemas.microsoft.com/office/powerpoint/2010/main" val="3828373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A140-14B4-6594-5952-C07951AA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this design?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2604-2A44-FA87-DADE-31BD1A86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020"/>
            <a:ext cx="10515600" cy="56916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What are the problems with the above design? </a:t>
            </a:r>
          </a:p>
          <a:p>
            <a:r>
              <a:rPr lang="en-US" dirty="0"/>
              <a:t>As you must have observed in the above example, the Client creates objects of either </a:t>
            </a:r>
            <a:r>
              <a:rPr lang="en-US" dirty="0" err="1"/>
              <a:t>TwoWheeler</a:t>
            </a:r>
            <a:r>
              <a:rPr lang="en-US" dirty="0"/>
              <a:t> or </a:t>
            </a:r>
            <a:r>
              <a:rPr lang="en-US" dirty="0" err="1"/>
              <a:t>FourWheeler</a:t>
            </a:r>
            <a:r>
              <a:rPr lang="en-US" dirty="0"/>
              <a:t> based on some input during the construction of its object. </a:t>
            </a:r>
          </a:p>
          <a:p>
            <a:r>
              <a:rPr lang="en-US" dirty="0"/>
              <a:t>Say, the library introduces a new class </a:t>
            </a:r>
            <a:r>
              <a:rPr lang="en-US" dirty="0" err="1"/>
              <a:t>ThreeWheeler</a:t>
            </a:r>
            <a:r>
              <a:rPr lang="en-US" dirty="0"/>
              <a:t> to incorporate three-wheeler vehicles also. </a:t>
            </a:r>
          </a:p>
          <a:p>
            <a:pPr marL="0" indent="0">
              <a:buNone/>
            </a:pPr>
            <a:r>
              <a:rPr lang="en-US" b="1" dirty="0"/>
              <a:t>What would happen? </a:t>
            </a:r>
          </a:p>
          <a:p>
            <a:r>
              <a:rPr lang="en-US" dirty="0"/>
              <a:t>The client will end up chaining a new else if in the conditional ladder to create objects of </a:t>
            </a:r>
            <a:r>
              <a:rPr lang="en-US" dirty="0" err="1"/>
              <a:t>ThreeWheeler</a:t>
            </a:r>
            <a:r>
              <a:rPr lang="en-US" dirty="0"/>
              <a:t>. Which in turn will need the Client to be recompiled. </a:t>
            </a:r>
          </a:p>
          <a:p>
            <a:r>
              <a:rPr lang="en-US" dirty="0"/>
              <a:t>So, each time a new change is made on the library side, the Client would need to make some corresponding changes at its end and recompile the code. </a:t>
            </a:r>
          </a:p>
          <a:p>
            <a:r>
              <a:rPr lang="en-US" dirty="0"/>
              <a:t>Sounds bad? This is a very bad practice of design.</a:t>
            </a:r>
          </a:p>
          <a:p>
            <a:pPr marL="0" indent="0">
              <a:buNone/>
            </a:pPr>
            <a:r>
              <a:rPr lang="en-US" b="1" dirty="0"/>
              <a:t>How do we avoid the problem?</a:t>
            </a:r>
          </a:p>
          <a:p>
            <a:r>
              <a:rPr lang="en-US" dirty="0"/>
              <a:t>The answer is, to create a vehicle’s factory class with a single responsibility to create the objects.</a:t>
            </a:r>
          </a:p>
        </p:txBody>
      </p:sp>
    </p:spTree>
    <p:extLst>
      <p:ext uri="{BB962C8B-B14F-4D97-AF65-F5344CB8AC3E}">
        <p14:creationId xmlns:p14="http://schemas.microsoft.com/office/powerpoint/2010/main" val="4127033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enum</a:t>
            </a:r>
            <a:r>
              <a:rPr lang="en-US" sz="1600" dirty="0"/>
              <a:t> </a:t>
            </a:r>
            <a:r>
              <a:rPr lang="en-US" sz="1600" dirty="0" err="1"/>
              <a:t>VehicleType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VT_TwoWheeler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VT_ThreeWheeler</a:t>
            </a:r>
            <a:r>
              <a:rPr lang="en-US" sz="1600" dirty="0"/>
              <a:t>,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VT_FourWheeler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r>
              <a:rPr lang="en-US" sz="1600" dirty="0"/>
              <a:t>// Library classes</a:t>
            </a:r>
          </a:p>
          <a:p>
            <a:pPr marL="0" indent="0">
              <a:buNone/>
            </a:pPr>
            <a:r>
              <a:rPr lang="en-US" sz="1600" dirty="0"/>
              <a:t>class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virtual void </a:t>
            </a:r>
            <a:r>
              <a:rPr lang="en-US" sz="1600" dirty="0" err="1"/>
              <a:t>printVehicleInfo</a:t>
            </a:r>
            <a:r>
              <a:rPr lang="en-US" sz="1600" dirty="0"/>
              <a:t>() = 0;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TwoWheeler</a:t>
            </a:r>
            <a:r>
              <a:rPr lang="en-US" sz="1600" dirty="0"/>
              <a:t> : public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printVehicleInfo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"I am two wheeler"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ThreeWheeler</a:t>
            </a:r>
            <a:r>
              <a:rPr lang="en-US" sz="1600" dirty="0"/>
              <a:t> : public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printVehicleInfo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"I am three wheeler"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FourWheeler</a:t>
            </a:r>
            <a:r>
              <a:rPr lang="en-US" sz="1600" dirty="0"/>
              <a:t> : public Vehicle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printVehicleInfo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 &lt;&lt; "I am four wheeler"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0496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2CE1-76A4-20BB-A915-E34EF23C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804C-B9B7-1810-81F4-6573306B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Creational design patterns provide various </a:t>
            </a:r>
            <a:r>
              <a:rPr lang="en-US" b="1" dirty="0"/>
              <a:t>object creation </a:t>
            </a:r>
            <a:r>
              <a:rPr lang="en-US" dirty="0"/>
              <a:t>mechanisms, which increase </a:t>
            </a:r>
            <a:r>
              <a:rPr lang="en-US" b="1" dirty="0"/>
              <a:t>flexibility</a:t>
            </a:r>
            <a:r>
              <a:rPr lang="en-US" dirty="0"/>
              <a:t> and </a:t>
            </a:r>
            <a:r>
              <a:rPr lang="en-US" b="1" dirty="0"/>
              <a:t>reuse</a:t>
            </a:r>
            <a:r>
              <a:rPr lang="en-US" dirty="0"/>
              <a:t> of existing code.</a:t>
            </a:r>
          </a:p>
          <a:p>
            <a:r>
              <a:rPr lang="en-US" dirty="0"/>
              <a:t>Creational design patterns </a:t>
            </a:r>
            <a:r>
              <a:rPr lang="en-US" b="1" dirty="0"/>
              <a:t>abstract</a:t>
            </a:r>
            <a:r>
              <a:rPr lang="en-US" dirty="0"/>
              <a:t> the instantiation process. </a:t>
            </a:r>
          </a:p>
          <a:p>
            <a:r>
              <a:rPr lang="en-US" dirty="0"/>
              <a:t>They help make a system independent of how its objects are created, composed, and represented. </a:t>
            </a:r>
          </a:p>
          <a:p>
            <a:r>
              <a:rPr lang="en-US" dirty="0"/>
              <a:t>A </a:t>
            </a:r>
            <a:r>
              <a:rPr lang="en-US" b="1" dirty="0"/>
              <a:t>class creational pattern </a:t>
            </a:r>
            <a:r>
              <a:rPr lang="en-US" dirty="0"/>
              <a:t>uses inheritance to vary the class that's instantiated.</a:t>
            </a:r>
          </a:p>
          <a:p>
            <a:r>
              <a:rPr lang="en-US" dirty="0"/>
              <a:t>An </a:t>
            </a:r>
            <a:r>
              <a:rPr lang="en-US" b="1" dirty="0"/>
              <a:t>object creational pattern </a:t>
            </a:r>
            <a:r>
              <a:rPr lang="en-US" dirty="0"/>
              <a:t>will delegate instantiation to another object.</a:t>
            </a:r>
          </a:p>
        </p:txBody>
      </p:sp>
    </p:spTree>
    <p:extLst>
      <p:ext uri="{BB962C8B-B14F-4D97-AF65-F5344CB8AC3E}">
        <p14:creationId xmlns:p14="http://schemas.microsoft.com/office/powerpoint/2010/main" val="223424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Class Vehicle Factory with a single responsibility to construct Vehicles according to the clients' requests.</a:t>
            </a:r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VehicleFactory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Vehicle* build(</a:t>
            </a:r>
            <a:r>
              <a:rPr lang="en-US" sz="1600" dirty="0" err="1"/>
              <a:t>VehicleType</a:t>
            </a:r>
            <a:r>
              <a:rPr lang="en-US" sz="1600" dirty="0"/>
              <a:t> </a:t>
            </a:r>
            <a:r>
              <a:rPr lang="en-US" sz="1600" dirty="0" err="1"/>
              <a:t>vehicleType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if (</a:t>
            </a:r>
            <a:r>
              <a:rPr lang="en-US" sz="1600" dirty="0" err="1"/>
              <a:t>vehicleType</a:t>
            </a:r>
            <a:r>
              <a:rPr lang="en-US" sz="1600" dirty="0"/>
              <a:t> == </a:t>
            </a:r>
            <a:r>
              <a:rPr lang="en-US" sz="1600" dirty="0" err="1"/>
              <a:t>VT_TwoWheeler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		return new </a:t>
            </a:r>
            <a:r>
              <a:rPr lang="en-US" sz="1600" dirty="0" err="1"/>
              <a:t>TwoWheeler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	else if (</a:t>
            </a:r>
            <a:r>
              <a:rPr lang="en-US" sz="1600" dirty="0" err="1"/>
              <a:t>vehicleType</a:t>
            </a:r>
            <a:r>
              <a:rPr lang="en-US" sz="1600" dirty="0"/>
              <a:t> == </a:t>
            </a:r>
            <a:r>
              <a:rPr lang="en-US" sz="1600" dirty="0" err="1"/>
              <a:t>VT_ThreeWheeler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		return new </a:t>
            </a:r>
            <a:r>
              <a:rPr lang="en-US" sz="1600" dirty="0" err="1"/>
              <a:t>ThreeWheeler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	else if (</a:t>
            </a:r>
            <a:r>
              <a:rPr lang="en-US" sz="1600" dirty="0" err="1"/>
              <a:t>vehicleType</a:t>
            </a:r>
            <a:r>
              <a:rPr lang="en-US" sz="1600" dirty="0"/>
              <a:t> == </a:t>
            </a:r>
            <a:r>
              <a:rPr lang="en-US" sz="1600" dirty="0" err="1"/>
              <a:t>VT_FourWheeler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		return new </a:t>
            </a:r>
            <a:r>
              <a:rPr lang="en-US" sz="1600" dirty="0" err="1"/>
              <a:t>FourWheeler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	else</a:t>
            </a:r>
          </a:p>
          <a:p>
            <a:pPr marL="0" indent="0">
              <a:buNone/>
            </a:pPr>
            <a:r>
              <a:rPr lang="en-US" sz="1600" dirty="0"/>
              <a:t>			return </a:t>
            </a:r>
            <a:r>
              <a:rPr lang="en-US" sz="1600" dirty="0" err="1"/>
              <a:t>nullptr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Client class. The client object will ask the factory to build vehicles.</a:t>
            </a:r>
          </a:p>
          <a:p>
            <a:pPr marL="0" indent="0">
              <a:buNone/>
            </a:pPr>
            <a:r>
              <a:rPr lang="en-US" sz="1600" dirty="0"/>
              <a:t>class Client {</a:t>
            </a:r>
          </a:p>
          <a:p>
            <a:pPr marL="0" indent="0">
              <a:buNone/>
            </a:pPr>
            <a:r>
              <a:rPr lang="en-US" sz="1600" dirty="0"/>
              <a:t>public:</a:t>
            </a:r>
          </a:p>
          <a:p>
            <a:pPr marL="0" indent="0">
              <a:buNone/>
            </a:pPr>
            <a:r>
              <a:rPr lang="en-US" sz="1600" dirty="0"/>
              <a:t>	Client() { 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pVehicle</a:t>
            </a:r>
            <a:r>
              <a:rPr lang="en-US" sz="1600" dirty="0"/>
              <a:t> = </a:t>
            </a:r>
            <a:r>
              <a:rPr lang="en-US" sz="1600" dirty="0" err="1"/>
              <a:t>nullptr</a:t>
            </a:r>
            <a:r>
              <a:rPr lang="en-US" sz="1600" dirty="0"/>
              <a:t>; 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void </a:t>
            </a:r>
            <a:r>
              <a:rPr lang="en-US" sz="1600" dirty="0" err="1"/>
              <a:t>BuildVehicle</a:t>
            </a:r>
            <a:r>
              <a:rPr lang="en-US" sz="1600" dirty="0"/>
              <a:t>(</a:t>
            </a:r>
            <a:r>
              <a:rPr lang="en-US" sz="1600" dirty="0" err="1"/>
              <a:t>VehicleType</a:t>
            </a:r>
            <a:r>
              <a:rPr lang="en-US" sz="1600" dirty="0"/>
              <a:t> </a:t>
            </a:r>
            <a:r>
              <a:rPr lang="en-US" sz="1600" dirty="0" err="1"/>
              <a:t>vehicleType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VehicleFactory</a:t>
            </a:r>
            <a:r>
              <a:rPr lang="en-US" sz="1600" dirty="0"/>
              <a:t>* </a:t>
            </a:r>
            <a:r>
              <a:rPr lang="en-US" sz="1600" dirty="0" err="1"/>
              <a:t>vf</a:t>
            </a:r>
            <a:r>
              <a:rPr lang="en-US" sz="1600" dirty="0"/>
              <a:t> = new </a:t>
            </a:r>
            <a:r>
              <a:rPr lang="en-US" sz="1600" dirty="0" err="1"/>
              <a:t>VehicleFactory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pVehicle</a:t>
            </a:r>
            <a:r>
              <a:rPr lang="en-US" sz="1600" dirty="0"/>
              <a:t> = </a:t>
            </a:r>
            <a:r>
              <a:rPr lang="en-US" sz="1600" dirty="0" err="1"/>
              <a:t>vf</a:t>
            </a:r>
            <a:r>
              <a:rPr lang="en-US" sz="1600" dirty="0"/>
              <a:t>-&gt;build(</a:t>
            </a:r>
            <a:r>
              <a:rPr lang="en-US" sz="1600" dirty="0" err="1"/>
              <a:t>vehicleType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Vehicle* </a:t>
            </a:r>
            <a:r>
              <a:rPr lang="en-US" sz="1600" dirty="0" err="1"/>
              <a:t>getVehicle</a:t>
            </a:r>
            <a:r>
              <a:rPr lang="en-US" sz="1600" dirty="0"/>
              <a:t>() { return </a:t>
            </a:r>
            <a:r>
              <a:rPr lang="en-US" sz="1600" dirty="0" err="1"/>
              <a:t>pVehicle</a:t>
            </a:r>
            <a:r>
              <a:rPr lang="en-US" sz="1600" dirty="0"/>
              <a:t>;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private:</a:t>
            </a:r>
          </a:p>
          <a:p>
            <a:pPr marL="0" indent="0">
              <a:buNone/>
            </a:pPr>
            <a:r>
              <a:rPr lang="en-US" sz="1600" dirty="0"/>
              <a:t>	Vehicle* </a:t>
            </a:r>
            <a:r>
              <a:rPr lang="en-US" sz="1600" dirty="0" err="1"/>
              <a:t>pVehicle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53958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Driver program</a:t>
            </a:r>
          </a:p>
          <a:p>
            <a:pPr marL="0" indent="0">
              <a:buNone/>
            </a:pPr>
            <a:r>
              <a:rPr lang="en-US" sz="1600" dirty="0"/>
              <a:t>int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Client* </a:t>
            </a:r>
            <a:r>
              <a:rPr lang="en-US" sz="1600" dirty="0" err="1"/>
              <a:t>pClient</a:t>
            </a:r>
            <a:r>
              <a:rPr lang="en-US" sz="1600" dirty="0"/>
              <a:t> = new Client();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pClient</a:t>
            </a:r>
            <a:r>
              <a:rPr lang="en-US" sz="1600" dirty="0"/>
              <a:t>-&gt;</a:t>
            </a:r>
            <a:r>
              <a:rPr lang="en-US" sz="1600" dirty="0" err="1"/>
              <a:t>BuildVehicle</a:t>
            </a:r>
            <a:r>
              <a:rPr lang="en-US" sz="1600" dirty="0"/>
              <a:t>(</a:t>
            </a:r>
            <a:r>
              <a:rPr lang="en-US" sz="1600" dirty="0" err="1"/>
              <a:t>VT_TwoWheeler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pClient</a:t>
            </a:r>
            <a:r>
              <a:rPr lang="en-US" sz="1600" dirty="0"/>
              <a:t>-&gt;</a:t>
            </a:r>
            <a:r>
              <a:rPr lang="en-US" sz="1600" dirty="0" err="1"/>
              <a:t>getVehicle</a:t>
            </a:r>
            <a:r>
              <a:rPr lang="en-US" sz="1600" dirty="0"/>
              <a:t>()-&gt;</a:t>
            </a:r>
            <a:r>
              <a:rPr lang="en-US" sz="1600" dirty="0" err="1"/>
              <a:t>printVehicleInfo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pClient</a:t>
            </a:r>
            <a:r>
              <a:rPr lang="en-US" sz="1600" dirty="0"/>
              <a:t>-&gt;</a:t>
            </a:r>
            <a:r>
              <a:rPr lang="en-US" sz="1600" dirty="0" err="1"/>
              <a:t>BuildVehicle</a:t>
            </a:r>
            <a:r>
              <a:rPr lang="en-US" sz="1600" dirty="0"/>
              <a:t>(</a:t>
            </a:r>
            <a:r>
              <a:rPr lang="en-US" sz="1600" dirty="0" err="1"/>
              <a:t>VT_ThreeWheeler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pClient</a:t>
            </a:r>
            <a:r>
              <a:rPr lang="en-US" sz="1600" dirty="0"/>
              <a:t>-&gt;</a:t>
            </a:r>
            <a:r>
              <a:rPr lang="en-US" sz="1600" dirty="0" err="1"/>
              <a:t>getVehicle</a:t>
            </a:r>
            <a:r>
              <a:rPr lang="en-US" sz="1600" dirty="0"/>
              <a:t>()-&gt;</a:t>
            </a:r>
            <a:r>
              <a:rPr lang="en-US" sz="1600" dirty="0" err="1"/>
              <a:t>printVehicleInfo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pClient</a:t>
            </a:r>
            <a:r>
              <a:rPr lang="en-US" sz="1600" dirty="0"/>
              <a:t>-&gt;</a:t>
            </a:r>
            <a:r>
              <a:rPr lang="en-US" sz="1600" dirty="0" err="1"/>
              <a:t>BuildVehicle</a:t>
            </a:r>
            <a:r>
              <a:rPr lang="en-US" sz="1600" dirty="0"/>
              <a:t>(</a:t>
            </a:r>
            <a:r>
              <a:rPr lang="en-US" sz="1600" dirty="0" err="1"/>
              <a:t>VT_FourWheeler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pClient</a:t>
            </a:r>
            <a:r>
              <a:rPr lang="en-US" sz="1600" dirty="0"/>
              <a:t>-&gt;</a:t>
            </a:r>
            <a:r>
              <a:rPr lang="en-US" sz="1600" dirty="0" err="1"/>
              <a:t>getVehicle</a:t>
            </a:r>
            <a:r>
              <a:rPr lang="en-US" sz="1600" dirty="0"/>
              <a:t>()-&gt;</a:t>
            </a:r>
            <a:r>
              <a:rPr lang="en-US" sz="1600" dirty="0" err="1"/>
              <a:t>printVehicleInfo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//Output</a:t>
            </a:r>
          </a:p>
          <a:p>
            <a:pPr marL="0" indent="0">
              <a:buNone/>
            </a:pPr>
            <a:r>
              <a:rPr lang="en-US" sz="1600" dirty="0"/>
              <a:t>I am two wheeler</a:t>
            </a:r>
          </a:p>
          <a:p>
            <a:pPr marL="0" indent="0">
              <a:buNone/>
            </a:pPr>
            <a:r>
              <a:rPr lang="en-US" sz="1600" dirty="0"/>
              <a:t>I am three wheeler</a:t>
            </a:r>
          </a:p>
          <a:p>
            <a:pPr marL="0" indent="0">
              <a:buNone/>
            </a:pPr>
            <a:r>
              <a:rPr lang="en-US" sz="1600" dirty="0"/>
              <a:t>I am four wheeler</a:t>
            </a:r>
          </a:p>
        </p:txBody>
      </p:sp>
    </p:spTree>
    <p:extLst>
      <p:ext uri="{BB962C8B-B14F-4D97-AF65-F5344CB8AC3E}">
        <p14:creationId xmlns:p14="http://schemas.microsoft.com/office/powerpoint/2010/main" val="4131594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F5EB-DD95-382C-F5AF-CD7DD641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5808-2036-FDD4-4D08-D4B7081D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above example, we have totally decoupled the selection of types for object creation from the Client. </a:t>
            </a:r>
          </a:p>
          <a:p>
            <a:r>
              <a:rPr lang="en-US" dirty="0"/>
              <a:t>The factory class is now responsible for deciding which object type to create based on the input provided by the client. </a:t>
            </a:r>
          </a:p>
          <a:p>
            <a:r>
              <a:rPr lang="en-US" dirty="0"/>
              <a:t>The client just needs to make calls to the factory class's build method and pass the type it wants without worrying about the actual implementation of the creation of objects.</a:t>
            </a:r>
          </a:p>
        </p:txBody>
      </p:sp>
    </p:spTree>
    <p:extLst>
      <p:ext uri="{BB962C8B-B14F-4D97-AF65-F5344CB8AC3E}">
        <p14:creationId xmlns:p14="http://schemas.microsoft.com/office/powerpoint/2010/main" val="819334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AD6C-82FF-9457-58A2-811AA4C3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FE524-035C-2FCB-CD5A-6D5066FD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84" y="1690688"/>
            <a:ext cx="8132031" cy="471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Step 1: Create interface</a:t>
            </a:r>
          </a:p>
          <a:p>
            <a:pPr marL="0" indent="0">
              <a:buNone/>
            </a:pPr>
            <a:r>
              <a:rPr lang="en-US" sz="1600" dirty="0"/>
              <a:t>public interface Shape {</a:t>
            </a:r>
          </a:p>
          <a:p>
            <a:pPr marL="0" indent="0">
              <a:buNone/>
            </a:pPr>
            <a:r>
              <a:rPr lang="en-US" sz="1600" dirty="0"/>
              <a:t>   void draw();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// Step 2: Create concrete classes implementing the interface</a:t>
            </a:r>
          </a:p>
          <a:p>
            <a:pPr marL="0" indent="0">
              <a:buNone/>
            </a:pPr>
            <a:r>
              <a:rPr lang="en-US" sz="1600" dirty="0"/>
              <a:t>public class Rectangle implements Shape {</a:t>
            </a:r>
          </a:p>
          <a:p>
            <a:pPr marL="0" indent="0">
              <a:buNone/>
            </a:pPr>
            <a:r>
              <a:rPr lang="en-US" sz="1600" dirty="0"/>
              <a:t>   @Override</a:t>
            </a:r>
          </a:p>
          <a:p>
            <a:pPr marL="0" indent="0">
              <a:buNone/>
            </a:pPr>
            <a:r>
              <a:rPr lang="en-US" sz="1600" dirty="0"/>
              <a:t>   public void draw()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("Inside Rectangle::draw() method.");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public class Square implements Shape {</a:t>
            </a:r>
          </a:p>
          <a:p>
            <a:pPr marL="0" indent="0">
              <a:buNone/>
            </a:pPr>
            <a:r>
              <a:rPr lang="en-US" sz="1600" dirty="0"/>
              <a:t>   @Override</a:t>
            </a:r>
          </a:p>
          <a:p>
            <a:pPr marL="0" indent="0">
              <a:buNone/>
            </a:pPr>
            <a:r>
              <a:rPr lang="en-US" sz="1600" dirty="0"/>
              <a:t>   public void draw()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("Inside Square::draw() method.");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public class Circle implements Shape {</a:t>
            </a:r>
          </a:p>
          <a:p>
            <a:pPr marL="0" indent="0">
              <a:buNone/>
            </a:pPr>
            <a:r>
              <a:rPr lang="en-US" sz="1600" dirty="0"/>
              <a:t>   @Override</a:t>
            </a:r>
          </a:p>
          <a:p>
            <a:pPr marL="0" indent="0">
              <a:buNone/>
            </a:pPr>
            <a:r>
              <a:rPr lang="en-US" sz="1600" dirty="0"/>
              <a:t>   public void draw()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("Inside Circle::draw() method.");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9189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Step 3: Create a Factory to generate object of concrete class based on given information.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ShapeFactory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//use </a:t>
            </a:r>
            <a:r>
              <a:rPr lang="en-US" sz="1600" dirty="0" err="1"/>
              <a:t>getShape</a:t>
            </a:r>
            <a:r>
              <a:rPr lang="en-US" sz="1600" dirty="0"/>
              <a:t> method to get object of type shape </a:t>
            </a:r>
          </a:p>
          <a:p>
            <a:pPr marL="0" indent="0">
              <a:buNone/>
            </a:pPr>
            <a:r>
              <a:rPr lang="en-US" sz="1600" dirty="0"/>
              <a:t>   public Shape </a:t>
            </a:r>
            <a:r>
              <a:rPr lang="en-US" sz="1600" dirty="0" err="1"/>
              <a:t>getShape</a:t>
            </a:r>
            <a:r>
              <a:rPr lang="en-US" sz="1600" dirty="0"/>
              <a:t>(String </a:t>
            </a:r>
            <a:r>
              <a:rPr lang="en-US" sz="1600" dirty="0" err="1"/>
              <a:t>shapeType</a:t>
            </a:r>
            <a:r>
              <a:rPr lang="en-US" sz="1600" dirty="0"/>
              <a:t>){</a:t>
            </a:r>
          </a:p>
          <a:p>
            <a:pPr marL="0" indent="0">
              <a:buNone/>
            </a:pPr>
            <a:r>
              <a:rPr lang="en-US" sz="1600" dirty="0"/>
              <a:t>      if(</a:t>
            </a:r>
            <a:r>
              <a:rPr lang="en-US" sz="1600" dirty="0" err="1"/>
              <a:t>shapeType</a:t>
            </a:r>
            <a:r>
              <a:rPr lang="en-US" sz="1600" dirty="0"/>
              <a:t> == null){</a:t>
            </a:r>
          </a:p>
          <a:p>
            <a:pPr marL="0" indent="0">
              <a:buNone/>
            </a:pPr>
            <a:r>
              <a:rPr lang="en-US" sz="1600" dirty="0"/>
              <a:t>         return null;</a:t>
            </a:r>
          </a:p>
          <a:p>
            <a:pPr marL="0" indent="0">
              <a:buNone/>
            </a:pPr>
            <a:r>
              <a:rPr lang="en-US" sz="1600" dirty="0"/>
              <a:t>      }		</a:t>
            </a:r>
          </a:p>
          <a:p>
            <a:pPr marL="0" indent="0">
              <a:buNone/>
            </a:pPr>
            <a:r>
              <a:rPr lang="en-US" sz="1600" dirty="0"/>
              <a:t>      if(</a:t>
            </a:r>
            <a:r>
              <a:rPr lang="en-US" sz="1600" dirty="0" err="1"/>
              <a:t>shapeType.equalsIgnoreCase</a:t>
            </a:r>
            <a:r>
              <a:rPr lang="en-US" sz="1600" dirty="0"/>
              <a:t>("CIRCLE")){</a:t>
            </a:r>
          </a:p>
          <a:p>
            <a:pPr marL="0" indent="0">
              <a:buNone/>
            </a:pPr>
            <a:r>
              <a:rPr lang="en-US" sz="1600" dirty="0"/>
              <a:t>         return new Circle();</a:t>
            </a:r>
          </a:p>
          <a:p>
            <a:pPr marL="0" indent="0">
              <a:buNone/>
            </a:pPr>
            <a:r>
              <a:rPr lang="en-US" sz="1600" dirty="0"/>
              <a:t>      } else if(</a:t>
            </a:r>
            <a:r>
              <a:rPr lang="en-US" sz="1600" dirty="0" err="1"/>
              <a:t>shapeType.equalsIgnoreCase</a:t>
            </a:r>
            <a:r>
              <a:rPr lang="en-US" sz="1600" dirty="0"/>
              <a:t>("RECTANGLE")){</a:t>
            </a:r>
          </a:p>
          <a:p>
            <a:pPr marL="0" indent="0">
              <a:buNone/>
            </a:pPr>
            <a:r>
              <a:rPr lang="en-US" sz="1600" dirty="0"/>
              <a:t>         return new Rectangle();</a:t>
            </a:r>
          </a:p>
          <a:p>
            <a:pPr marL="0" indent="0">
              <a:buNone/>
            </a:pPr>
            <a:r>
              <a:rPr lang="en-US" sz="1600" dirty="0"/>
              <a:t>      } else if(</a:t>
            </a:r>
            <a:r>
              <a:rPr lang="en-US" sz="1600" dirty="0" err="1"/>
              <a:t>shapeType.equalsIgnoreCase</a:t>
            </a:r>
            <a:r>
              <a:rPr lang="en-US" sz="1600" dirty="0"/>
              <a:t>("SQUARE")){</a:t>
            </a:r>
          </a:p>
          <a:p>
            <a:pPr marL="0" indent="0">
              <a:buNone/>
            </a:pPr>
            <a:r>
              <a:rPr lang="en-US" sz="1600" dirty="0"/>
              <a:t>         return new Square();</a:t>
            </a:r>
          </a:p>
          <a:p>
            <a:pPr marL="0" indent="0">
              <a:buNone/>
            </a:pPr>
            <a:r>
              <a:rPr lang="en-US" sz="1600" dirty="0"/>
              <a:t>      }</a:t>
            </a:r>
          </a:p>
          <a:p>
            <a:pPr marL="0" indent="0">
              <a:buNone/>
            </a:pPr>
            <a:r>
              <a:rPr lang="en-US" sz="1600" dirty="0"/>
              <a:t>      return null;</a:t>
            </a:r>
          </a:p>
          <a:p>
            <a:pPr marL="0" indent="0">
              <a:buNone/>
            </a:pPr>
            <a:r>
              <a:rPr lang="en-US" sz="1600" dirty="0"/>
              <a:t>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Step 4: Use the Factory to get object of concrete class by passing an information such as type.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FactoryPatternDemo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ShapeFactory</a:t>
            </a:r>
            <a:r>
              <a:rPr lang="en-US" sz="1600" dirty="0"/>
              <a:t> </a:t>
            </a:r>
            <a:r>
              <a:rPr lang="en-US" sz="1600" dirty="0" err="1"/>
              <a:t>shapeFactory</a:t>
            </a:r>
            <a:r>
              <a:rPr lang="en-US" sz="1600" dirty="0"/>
              <a:t> = new </a:t>
            </a:r>
            <a:r>
              <a:rPr lang="en-US" sz="1600" dirty="0" err="1"/>
              <a:t>ShapeFactory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//get an object of Circle and call its draw method.</a:t>
            </a:r>
          </a:p>
          <a:p>
            <a:pPr marL="0" indent="0">
              <a:buNone/>
            </a:pPr>
            <a:r>
              <a:rPr lang="en-US" sz="1600" dirty="0"/>
              <a:t>      Shape shape1 = </a:t>
            </a:r>
            <a:r>
              <a:rPr lang="en-US" sz="1600" dirty="0" err="1"/>
              <a:t>shapeFactory.getShape</a:t>
            </a:r>
            <a:r>
              <a:rPr lang="en-US" sz="1600" dirty="0"/>
              <a:t>("CIRCLE");</a:t>
            </a:r>
          </a:p>
          <a:p>
            <a:pPr marL="0" indent="0">
              <a:buNone/>
            </a:pPr>
            <a:r>
              <a:rPr lang="en-US" sz="1600" dirty="0"/>
              <a:t>      //call draw method of Circle</a:t>
            </a:r>
          </a:p>
          <a:p>
            <a:pPr marL="0" indent="0">
              <a:buNone/>
            </a:pPr>
            <a:r>
              <a:rPr lang="en-US" sz="1600" dirty="0"/>
              <a:t>      shape1.draw();</a:t>
            </a:r>
          </a:p>
          <a:p>
            <a:pPr marL="0" indent="0">
              <a:buNone/>
            </a:pPr>
            <a:r>
              <a:rPr lang="en-US" sz="1600" dirty="0"/>
              <a:t>      //get an object of Rectangle and call its draw method.</a:t>
            </a:r>
          </a:p>
          <a:p>
            <a:pPr marL="0" indent="0">
              <a:buNone/>
            </a:pPr>
            <a:r>
              <a:rPr lang="en-US" sz="1600" dirty="0"/>
              <a:t>      Shape shape2 = </a:t>
            </a:r>
            <a:r>
              <a:rPr lang="en-US" sz="1600" dirty="0" err="1"/>
              <a:t>shapeFactory.getShape</a:t>
            </a:r>
            <a:r>
              <a:rPr lang="en-US" sz="1600" dirty="0"/>
              <a:t>("RECTANGLE");</a:t>
            </a:r>
          </a:p>
          <a:p>
            <a:pPr marL="0" indent="0">
              <a:buNone/>
            </a:pPr>
            <a:r>
              <a:rPr lang="en-US" sz="1600" dirty="0"/>
              <a:t>      //call draw method of Rectangle</a:t>
            </a:r>
          </a:p>
          <a:p>
            <a:pPr marL="0" indent="0">
              <a:buNone/>
            </a:pPr>
            <a:r>
              <a:rPr lang="en-US" sz="1600" dirty="0"/>
              <a:t>      shape2.draw();</a:t>
            </a:r>
          </a:p>
          <a:p>
            <a:pPr marL="0" indent="0">
              <a:buNone/>
            </a:pPr>
            <a:r>
              <a:rPr lang="en-US" sz="1600" dirty="0"/>
              <a:t>      //get an object of Square and call its draw method.</a:t>
            </a:r>
          </a:p>
          <a:p>
            <a:pPr marL="0" indent="0">
              <a:buNone/>
            </a:pPr>
            <a:r>
              <a:rPr lang="en-US" sz="1600" dirty="0"/>
              <a:t>      Shape shape3 = </a:t>
            </a:r>
            <a:r>
              <a:rPr lang="en-US" sz="1600" dirty="0" err="1"/>
              <a:t>shapeFactory.getShape</a:t>
            </a:r>
            <a:r>
              <a:rPr lang="en-US" sz="1600" dirty="0"/>
              <a:t>("SQUARE");</a:t>
            </a:r>
          </a:p>
          <a:p>
            <a:pPr marL="0" indent="0">
              <a:buNone/>
            </a:pPr>
            <a:r>
              <a:rPr lang="en-US" sz="1600" dirty="0"/>
              <a:t>      //call draw method of square</a:t>
            </a:r>
          </a:p>
          <a:p>
            <a:pPr marL="0" indent="0">
              <a:buNone/>
            </a:pPr>
            <a:r>
              <a:rPr lang="en-US" sz="1600" dirty="0"/>
              <a:t>      shape3.draw();</a:t>
            </a:r>
          </a:p>
          <a:p>
            <a:pPr marL="0" indent="0">
              <a:buNone/>
            </a:pPr>
            <a:r>
              <a:rPr lang="en-US" sz="1600" dirty="0"/>
              <a:t>   }	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8107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69B2-B383-8BA7-1DBE-31723CC1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5D3B-1665-AD3E-6AE9-2B1649FCA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596" y="597160"/>
            <a:ext cx="5777204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Step 4: Use the Factory to get object of concrete class by passing an information such as type.</a:t>
            </a:r>
          </a:p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FactoryPatternDemo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ShapeFactory</a:t>
            </a:r>
            <a:r>
              <a:rPr lang="en-US" sz="1600" dirty="0"/>
              <a:t> </a:t>
            </a:r>
            <a:r>
              <a:rPr lang="en-US" sz="1600" dirty="0" err="1"/>
              <a:t>shapeFactory</a:t>
            </a:r>
            <a:r>
              <a:rPr lang="en-US" sz="1600" dirty="0"/>
              <a:t> = new </a:t>
            </a:r>
            <a:r>
              <a:rPr lang="en-US" sz="1600" dirty="0" err="1"/>
              <a:t>ShapeFactory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//get an object of Circle and call its draw method.</a:t>
            </a:r>
          </a:p>
          <a:p>
            <a:pPr marL="0" indent="0">
              <a:buNone/>
            </a:pPr>
            <a:r>
              <a:rPr lang="en-US" sz="1600" dirty="0"/>
              <a:t>      Shape shape1 = </a:t>
            </a:r>
            <a:r>
              <a:rPr lang="en-US" sz="1600" dirty="0" err="1"/>
              <a:t>shapeFactory.getShape</a:t>
            </a:r>
            <a:r>
              <a:rPr lang="en-US" sz="1600" dirty="0"/>
              <a:t>("CIRCLE");</a:t>
            </a:r>
          </a:p>
          <a:p>
            <a:pPr marL="0" indent="0">
              <a:buNone/>
            </a:pPr>
            <a:r>
              <a:rPr lang="en-US" sz="1600" dirty="0"/>
              <a:t>      //call draw method of Circle</a:t>
            </a:r>
          </a:p>
          <a:p>
            <a:pPr marL="0" indent="0">
              <a:buNone/>
            </a:pPr>
            <a:r>
              <a:rPr lang="en-US" sz="1600" dirty="0"/>
              <a:t>      shape1.draw();</a:t>
            </a:r>
          </a:p>
          <a:p>
            <a:pPr marL="0" indent="0">
              <a:buNone/>
            </a:pPr>
            <a:r>
              <a:rPr lang="en-US" sz="1600" dirty="0"/>
              <a:t>      //get an object of Rectangle and call its draw method.</a:t>
            </a:r>
          </a:p>
          <a:p>
            <a:pPr marL="0" indent="0">
              <a:buNone/>
            </a:pPr>
            <a:r>
              <a:rPr lang="en-US" sz="1600" dirty="0"/>
              <a:t>      Shape shape2 = </a:t>
            </a:r>
            <a:r>
              <a:rPr lang="en-US" sz="1600" dirty="0" err="1"/>
              <a:t>shapeFactory.getShape</a:t>
            </a:r>
            <a:r>
              <a:rPr lang="en-US" sz="1600" dirty="0"/>
              <a:t>("RECTANGLE");</a:t>
            </a:r>
          </a:p>
          <a:p>
            <a:pPr marL="0" indent="0">
              <a:buNone/>
            </a:pPr>
            <a:r>
              <a:rPr lang="en-US" sz="1600" dirty="0"/>
              <a:t>      //call draw method of Rectangle</a:t>
            </a:r>
          </a:p>
          <a:p>
            <a:pPr marL="0" indent="0">
              <a:buNone/>
            </a:pPr>
            <a:r>
              <a:rPr lang="en-US" sz="1600" dirty="0"/>
              <a:t>      shape2.draw();</a:t>
            </a:r>
          </a:p>
          <a:p>
            <a:pPr marL="0" indent="0">
              <a:buNone/>
            </a:pPr>
            <a:r>
              <a:rPr lang="en-US" sz="1600" dirty="0"/>
              <a:t>      //get an object of Square and call its draw method.</a:t>
            </a:r>
          </a:p>
          <a:p>
            <a:pPr marL="0" indent="0">
              <a:buNone/>
            </a:pPr>
            <a:r>
              <a:rPr lang="en-US" sz="1600" dirty="0"/>
              <a:t>      Shape shape3 = </a:t>
            </a:r>
            <a:r>
              <a:rPr lang="en-US" sz="1600" dirty="0" err="1"/>
              <a:t>shapeFactory.getShape</a:t>
            </a:r>
            <a:r>
              <a:rPr lang="en-US" sz="1600" dirty="0"/>
              <a:t>("SQUARE");</a:t>
            </a:r>
          </a:p>
          <a:p>
            <a:pPr marL="0" indent="0">
              <a:buNone/>
            </a:pPr>
            <a:r>
              <a:rPr lang="en-US" sz="1600" dirty="0"/>
              <a:t>      //call draw method of square</a:t>
            </a:r>
          </a:p>
          <a:p>
            <a:pPr marL="0" indent="0">
              <a:buNone/>
            </a:pPr>
            <a:r>
              <a:rPr lang="en-US" sz="1600" dirty="0"/>
              <a:t>      shape3.draw();</a:t>
            </a:r>
          </a:p>
          <a:p>
            <a:pPr marL="0" indent="0">
              <a:buNone/>
            </a:pPr>
            <a:r>
              <a:rPr lang="en-US" sz="1600" dirty="0"/>
              <a:t>   }	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EE732-658D-CFBE-0683-AF2CDC6C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7160"/>
            <a:ext cx="5777203" cy="611155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Output:</a:t>
            </a:r>
          </a:p>
          <a:p>
            <a:pPr marL="0" indent="0">
              <a:buNone/>
            </a:pPr>
            <a:r>
              <a:rPr lang="en-US" sz="1600" dirty="0"/>
              <a:t>Inside Circle::draw() method.</a:t>
            </a:r>
          </a:p>
          <a:p>
            <a:pPr marL="0" indent="0">
              <a:buNone/>
            </a:pPr>
            <a:r>
              <a:rPr lang="en-US" sz="1600" dirty="0"/>
              <a:t>Inside Rectangle::draw() method.</a:t>
            </a:r>
          </a:p>
          <a:p>
            <a:pPr marL="0" indent="0">
              <a:buNone/>
            </a:pPr>
            <a:r>
              <a:rPr lang="en-US" sz="1600" dirty="0"/>
              <a:t>Inside Square::draw() method.</a:t>
            </a:r>
          </a:p>
        </p:txBody>
      </p:sp>
    </p:spTree>
    <p:extLst>
      <p:ext uri="{BB962C8B-B14F-4D97-AF65-F5344CB8AC3E}">
        <p14:creationId xmlns:p14="http://schemas.microsoft.com/office/powerpoint/2010/main" val="4056049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10E3-727A-EB2C-CB89-D109F061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7E6C-5219-6B5B-04E8-095200B70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Design Patterns: Elements of Reusable Object-Oriented Software, Erich Gamma, Richard Helm, Ralph Johnson, and John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Vlissides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Pearson, 1995.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Helping Links: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https://refactoring.guru/design-patterns/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https://www.geeksforgeeks.org/factory-method-for-designing-pattern/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https://sourcemaking.com/design_patterns/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9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2CE1-76A4-20BB-A915-E34EF23C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804C-B9B7-1810-81F4-6573306B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they all encapsulate knowledge about which concrete classes the system uses. </a:t>
            </a:r>
          </a:p>
          <a:p>
            <a:r>
              <a:rPr lang="en-US" dirty="0"/>
              <a:t>Second, they hide how instances of these classes are created and put together.</a:t>
            </a:r>
          </a:p>
          <a:p>
            <a:r>
              <a:rPr lang="en-US" dirty="0"/>
              <a:t>Creational patterns give you a lot of flexibility in what gets created, who creates it, how it gets created, and when.</a:t>
            </a:r>
          </a:p>
        </p:txBody>
      </p:sp>
    </p:spTree>
    <p:extLst>
      <p:ext uri="{BB962C8B-B14F-4D97-AF65-F5344CB8AC3E}">
        <p14:creationId xmlns:p14="http://schemas.microsoft.com/office/powerpoint/2010/main" val="374334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ADE8-C411-4C79-5F68-6253BA35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8683"/>
            <a:ext cx="10515600" cy="1020634"/>
          </a:xfrm>
        </p:spPr>
        <p:txBody>
          <a:bodyPr/>
          <a:lstStyle/>
          <a:p>
            <a:pPr algn="ctr"/>
            <a:r>
              <a:rPr lang="en-US" dirty="0"/>
              <a:t>Factory Method Pattern</a:t>
            </a:r>
          </a:p>
        </p:txBody>
      </p:sp>
    </p:spTree>
    <p:extLst>
      <p:ext uri="{BB962C8B-B14F-4D97-AF65-F5344CB8AC3E}">
        <p14:creationId xmlns:p14="http://schemas.microsoft.com/office/powerpoint/2010/main" val="234879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602A-C36F-0647-6C54-31F76FEA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035675"/>
          </a:xfrm>
        </p:spPr>
        <p:txBody>
          <a:bodyPr anchor="b">
            <a:normAutofit/>
          </a:bodyPr>
          <a:lstStyle/>
          <a:p>
            <a:r>
              <a:rPr lang="en-US" sz="3800" dirty="0"/>
              <a:t>Factory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495F-FA69-414D-CEC5-E222821A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103725"/>
            <a:ext cx="4597746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Intent:</a:t>
            </a:r>
          </a:p>
          <a:p>
            <a:r>
              <a:rPr lang="en-US" sz="2400" b="1" i="0" dirty="0">
                <a:effectLst/>
              </a:rPr>
              <a:t>Factory Method</a:t>
            </a:r>
            <a:r>
              <a:rPr lang="en-US" sz="2400" b="0" i="0" dirty="0">
                <a:effectLst/>
              </a:rPr>
              <a:t> is a creational design pattern that provides an interface for creating objects in a superclass but allows subclasses to alter the type of objects that will be created.</a:t>
            </a:r>
          </a:p>
          <a:p>
            <a:r>
              <a:rPr lang="en-US" sz="2400" dirty="0"/>
              <a:t>It is also known as </a:t>
            </a:r>
            <a:r>
              <a:rPr lang="en-US" sz="2400" b="1" dirty="0"/>
              <a:t>Virtual Constructor</a:t>
            </a:r>
          </a:p>
        </p:txBody>
      </p:sp>
      <p:pic>
        <p:nvPicPr>
          <p:cNvPr id="5" name="Picture 4" descr="A drawing of a warehouse&#10;&#10;Description automatically generated">
            <a:extLst>
              <a:ext uri="{FF2B5EF4-FFF2-40B4-BE49-F238E27FC236}">
                <a16:creationId xmlns:a16="http://schemas.microsoft.com/office/drawing/2014/main" id="{254162FF-E19D-3E9E-7E1F-8C95FFC2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3725"/>
            <a:ext cx="5319062" cy="32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602A-C36F-0647-6C54-31F76FEA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anchor="t">
            <a:normAutofit/>
          </a:bodyPr>
          <a:lstStyle/>
          <a:p>
            <a:r>
              <a:rPr lang="en-US" sz="32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495F-FA69-414D-CEC5-E222821A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337" y="497245"/>
            <a:ext cx="7518019" cy="2360645"/>
          </a:xfrm>
        </p:spPr>
        <p:txBody>
          <a:bodyPr anchor="t">
            <a:noAutofit/>
          </a:bodyPr>
          <a:lstStyle/>
          <a:p>
            <a:r>
              <a:rPr lang="en-US" sz="2000" dirty="0"/>
              <a:t>Imagine that you’re creating a logistics management application. The first version of your app can only handle transportation by trucks, so the bulk of your code lives inside the Truck class.</a:t>
            </a:r>
          </a:p>
          <a:p>
            <a:r>
              <a:rPr lang="en-US" sz="2000" dirty="0"/>
              <a:t>After a while, your app becomes popular. Each day you receive dozens of requests from sea transportation companies to incorporate sea logistics into the app.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75CF8-352D-1435-ED96-07A56522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894" y="2991051"/>
            <a:ext cx="6817933" cy="361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7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602A-C36F-0647-6C54-31F76FEA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anchor="t">
            <a:normAutofit/>
          </a:bodyPr>
          <a:lstStyle/>
          <a:p>
            <a:r>
              <a:rPr lang="en-US" sz="32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495F-FA69-414D-CEC5-E222821A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434" y="344515"/>
            <a:ext cx="7471366" cy="2106334"/>
          </a:xfrm>
        </p:spPr>
        <p:txBody>
          <a:bodyPr anchor="t">
            <a:noAutofit/>
          </a:bodyPr>
          <a:lstStyle/>
          <a:p>
            <a:r>
              <a:rPr lang="en-US" sz="2000" dirty="0"/>
              <a:t>At present, most of your code is coupled to the Truck class. Adding Ships into the app would require making changes to the entire codebase. </a:t>
            </a:r>
          </a:p>
          <a:p>
            <a:r>
              <a:rPr lang="en-US" sz="2000" dirty="0"/>
              <a:t>Moreover, if later you decide to add another type of transportation to the app, you will probably need to make all these changes again.</a:t>
            </a:r>
          </a:p>
          <a:p>
            <a:r>
              <a:rPr lang="en-US" sz="2000" dirty="0"/>
              <a:t>As a result, you will end up with nasty code, riddled with conditionals that switch the app’s behavior depending on the class of transportation objects.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75CF8-352D-1435-ED96-07A56522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070" y="3137065"/>
            <a:ext cx="6612660" cy="35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7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62EE-C044-2E8C-E82C-0D80743C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anchor="t">
            <a:normAutofit/>
          </a:bodyPr>
          <a:lstStyle/>
          <a:p>
            <a:r>
              <a:rPr lang="en-US" sz="320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6BEE-D6FD-D2E8-BCA5-425883C4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104" y="576761"/>
            <a:ext cx="7480696" cy="2106334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The Factory Method pattern suggests that you replace direct object construction calls (using the new operator) with calls to a special factory method. </a:t>
            </a:r>
          </a:p>
          <a:p>
            <a:r>
              <a:rPr lang="en-US" sz="2000" dirty="0"/>
              <a:t>Objects are still created via the new operator, but it’s being called from within the factory method. </a:t>
            </a:r>
          </a:p>
          <a:p>
            <a:r>
              <a:rPr lang="en-US" sz="2000" dirty="0"/>
              <a:t>Objects returned by a factory method are often referred to as </a:t>
            </a:r>
            <a:r>
              <a:rPr lang="en-US" sz="2000" b="1" dirty="0"/>
              <a:t>products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AAAC9-EF38-85A8-3DF7-B51331E9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57890"/>
            <a:ext cx="5971107" cy="3093077"/>
          </a:xfrm>
          <a:prstGeom prst="rect">
            <a:avLst/>
          </a:prstGeom>
        </p:spPr>
      </p:pic>
      <p:pic>
        <p:nvPicPr>
          <p:cNvPr id="4" name="Picture 3" descr="A diagram of a truck&#10;&#10;Description automatically generated">
            <a:extLst>
              <a:ext uri="{FF2B5EF4-FFF2-40B4-BE49-F238E27FC236}">
                <a16:creationId xmlns:a16="http://schemas.microsoft.com/office/drawing/2014/main" id="{A93A01C4-BCAB-E87F-DC9B-9A194162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40" y="3031535"/>
            <a:ext cx="5270588" cy="31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7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62EE-C044-2E8C-E82C-0D80743C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4"/>
            <a:ext cx="3687491" cy="2056896"/>
          </a:xfrm>
        </p:spPr>
        <p:txBody>
          <a:bodyPr anchor="t">
            <a:normAutofit/>
          </a:bodyPr>
          <a:lstStyle/>
          <a:p>
            <a:r>
              <a:rPr lang="en-US" sz="320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66BEE-D6FD-D2E8-BCA5-425883C4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104" y="121298"/>
            <a:ext cx="7480696" cy="3307702"/>
          </a:xfrm>
        </p:spPr>
        <p:txBody>
          <a:bodyPr anchor="t">
            <a:normAutofit/>
          </a:bodyPr>
          <a:lstStyle/>
          <a:p>
            <a:r>
              <a:rPr lang="en-US" sz="2000" dirty="0"/>
              <a:t>At first glance, this change may look pointless: we just moved the constructor call from one part of the program to another. </a:t>
            </a:r>
          </a:p>
          <a:p>
            <a:r>
              <a:rPr lang="en-US" sz="2000" dirty="0"/>
              <a:t>However, consider this: now you can override the factory method in a subclass and change the class of products being created by the method.</a:t>
            </a:r>
          </a:p>
          <a:p>
            <a:r>
              <a:rPr lang="en-US" sz="2000" dirty="0"/>
              <a:t>There’s a slight limitation though: subclasses may return different types of products only if these products have a common base class or interface. </a:t>
            </a:r>
          </a:p>
          <a:p>
            <a:r>
              <a:rPr lang="en-US" sz="2000" dirty="0"/>
              <a:t>Also, the factory method in the base class should have its return type declared as this interface.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AAAC9-EF38-85A8-3DF7-B51331E9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36820"/>
            <a:ext cx="5971107" cy="3093077"/>
          </a:xfrm>
          <a:prstGeom prst="rect">
            <a:avLst/>
          </a:prstGeom>
        </p:spPr>
      </p:pic>
      <p:pic>
        <p:nvPicPr>
          <p:cNvPr id="4" name="Picture 3" descr="A diagram of a truck&#10;&#10;Description automatically generated">
            <a:extLst>
              <a:ext uri="{FF2B5EF4-FFF2-40B4-BE49-F238E27FC236}">
                <a16:creationId xmlns:a16="http://schemas.microsoft.com/office/drawing/2014/main" id="{A93A01C4-BCAB-E87F-DC9B-9A194162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40" y="3600702"/>
            <a:ext cx="5270588" cy="31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0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2074</Words>
  <Application>Microsoft Office PowerPoint</Application>
  <PresentationFormat>Widescreen</PresentationFormat>
  <Paragraphs>281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Office Theme</vt:lpstr>
      <vt:lpstr>Creational Design Patterns</vt:lpstr>
      <vt:lpstr>Creational Design Patterns</vt:lpstr>
      <vt:lpstr>Creational Design Patterns</vt:lpstr>
      <vt:lpstr>Factory Method Pattern</vt:lpstr>
      <vt:lpstr>Factory Method</vt:lpstr>
      <vt:lpstr>Problem</vt:lpstr>
      <vt:lpstr>Problem</vt:lpstr>
      <vt:lpstr>Solution</vt:lpstr>
      <vt:lpstr>Solution</vt:lpstr>
      <vt:lpstr>Solution</vt:lpstr>
      <vt:lpstr>Solution</vt:lpstr>
      <vt:lpstr>Structure</vt:lpstr>
      <vt:lpstr>Structure</vt:lpstr>
      <vt:lpstr>PowerPoint Presentation</vt:lpstr>
      <vt:lpstr>Structure</vt:lpstr>
      <vt:lpstr>Example</vt:lpstr>
      <vt:lpstr>Example</vt:lpstr>
      <vt:lpstr>Problem with this design? </vt:lpstr>
      <vt:lpstr>Example</vt:lpstr>
      <vt:lpstr>Example</vt:lpstr>
      <vt:lpstr>Example</vt:lpstr>
      <vt:lpstr>Example</vt:lpstr>
      <vt:lpstr>Another Example</vt:lpstr>
      <vt:lpstr>Example</vt:lpstr>
      <vt:lpstr>Example</vt:lpstr>
      <vt:lpstr>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Creational Design Patterns</dc:title>
  <dc:creator>Mehroze Khan</dc:creator>
  <cp:lastModifiedBy>Mehroze Khan</cp:lastModifiedBy>
  <cp:revision>1</cp:revision>
  <dcterms:created xsi:type="dcterms:W3CDTF">2023-11-15T10:58:15Z</dcterms:created>
  <dcterms:modified xsi:type="dcterms:W3CDTF">2023-11-15T10:59:19Z</dcterms:modified>
</cp:coreProperties>
</file>