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57" r:id="rId5"/>
    <p:sldId id="297" r:id="rId6"/>
    <p:sldId id="298" r:id="rId7"/>
    <p:sldId id="299" r:id="rId8"/>
    <p:sldId id="301" r:id="rId9"/>
    <p:sldId id="304" r:id="rId10"/>
    <p:sldId id="303" r:id="rId11"/>
    <p:sldId id="305" r:id="rId12"/>
    <p:sldId id="306" r:id="rId13"/>
    <p:sldId id="307" r:id="rId14"/>
    <p:sldId id="308" r:id="rId15"/>
    <p:sldId id="309" r:id="rId16"/>
    <p:sldId id="310" r:id="rId17"/>
    <p:sldId id="311" r:id="rId18"/>
    <p:sldId id="293" r:id="rId19"/>
    <p:sldId id="312" r:id="rId20"/>
    <p:sldId id="330"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A2FD-6187-DA85-48C8-C2DBC3203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A2EEC2-6480-FBAE-722D-CA2D68C53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A8F03-9A72-658E-E223-9E9A8F87B7BA}"/>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5" name="Footer Placeholder 4">
            <a:extLst>
              <a:ext uri="{FF2B5EF4-FFF2-40B4-BE49-F238E27FC236}">
                <a16:creationId xmlns:a16="http://schemas.microsoft.com/office/drawing/2014/main" id="{E465E951-8274-CD7D-F5C4-6E3738739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85E6E-BE14-1AAD-C80E-139B8E6084F2}"/>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12699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650E-E276-9A07-A968-C3D5513AC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F9BBB3-1D66-C76F-6AB0-B602866D9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95CA4-4DC6-B54A-FD40-2CE0C520BD65}"/>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5" name="Footer Placeholder 4">
            <a:extLst>
              <a:ext uri="{FF2B5EF4-FFF2-40B4-BE49-F238E27FC236}">
                <a16:creationId xmlns:a16="http://schemas.microsoft.com/office/drawing/2014/main" id="{D10B53EB-8923-83E2-38E2-3AA229D7A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EB9B7-A3F6-74C2-142A-5A9B20B67272}"/>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135663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01DD2-226D-6A70-9F0F-B78A40ADF2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5C8E94-CC41-47E0-A3EB-C7E35CA38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297ED-6A3B-34C6-46E1-B2BB66E5B7C1}"/>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5" name="Footer Placeholder 4">
            <a:extLst>
              <a:ext uri="{FF2B5EF4-FFF2-40B4-BE49-F238E27FC236}">
                <a16:creationId xmlns:a16="http://schemas.microsoft.com/office/drawing/2014/main" id="{98067A23-C8D3-852B-8601-4537FC954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798F-E319-E427-7427-BD051CFE81D4}"/>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78946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4A32-057F-EC7D-C93A-96BFBC460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0D80C-F333-624B-9A3C-AD2F16E45B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B84BC-3A66-34CD-1C5A-B1160F118667}"/>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5" name="Footer Placeholder 4">
            <a:extLst>
              <a:ext uri="{FF2B5EF4-FFF2-40B4-BE49-F238E27FC236}">
                <a16:creationId xmlns:a16="http://schemas.microsoft.com/office/drawing/2014/main" id="{A6FFA672-3E61-855D-7611-02683603A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4B1CA-0C73-0661-A754-FB7D424ED6AF}"/>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31669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67FB-4B90-3DB0-D1D8-E580713A2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E02413-1288-5057-04B2-D47DAD9B0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4163D-88A1-744B-A24E-27E4FDF5688A}"/>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5" name="Footer Placeholder 4">
            <a:extLst>
              <a:ext uri="{FF2B5EF4-FFF2-40B4-BE49-F238E27FC236}">
                <a16:creationId xmlns:a16="http://schemas.microsoft.com/office/drawing/2014/main" id="{191BDD70-AE2F-911B-688D-2EFC687F4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9B2F7-088E-985C-705E-2BF2A4F646FE}"/>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85993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03BA-5313-D192-09C2-0EEA42F9C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A10FD4-E652-9A96-3994-6F9ED53B5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3577A0-A774-D8A2-D2F6-4D62342FB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C1B9F-2B5A-E953-D9C4-5DECC014E983}"/>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6" name="Footer Placeholder 5">
            <a:extLst>
              <a:ext uri="{FF2B5EF4-FFF2-40B4-BE49-F238E27FC236}">
                <a16:creationId xmlns:a16="http://schemas.microsoft.com/office/drawing/2014/main" id="{4E7D5005-D381-8E29-BB09-D1635AC89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196C2-FCE3-9455-CC41-02212EC2B5FC}"/>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36761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53B4-E656-B94A-3795-9FCF4F6A2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4F4ACD-65B3-6B6C-FEF9-714242727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3767B-216F-A825-B137-68878927A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4E359A-B38B-648F-212B-123FCC046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9C84B-F262-8DAE-F090-F9235460E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7FD4E3-078B-023E-9381-03517581B9B3}"/>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8" name="Footer Placeholder 7">
            <a:extLst>
              <a:ext uri="{FF2B5EF4-FFF2-40B4-BE49-F238E27FC236}">
                <a16:creationId xmlns:a16="http://schemas.microsoft.com/office/drawing/2014/main" id="{C8B9A4AE-EB37-DD53-37B3-03CDBBD5EB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954CD-7CBD-0F76-E661-20D66B102216}"/>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241487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969D-1627-35FA-2029-6BC699BE1B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EB89A-C5D0-7E5B-BA9C-2394A8ED29D2}"/>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4" name="Footer Placeholder 3">
            <a:extLst>
              <a:ext uri="{FF2B5EF4-FFF2-40B4-BE49-F238E27FC236}">
                <a16:creationId xmlns:a16="http://schemas.microsoft.com/office/drawing/2014/main" id="{1D74895A-B805-91D9-5E99-1D333DD12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00044-B543-7715-B3AC-2B370E7D2D84}"/>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294810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B923B-A0B2-741C-1CBE-74E8FF65BC0C}"/>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3" name="Footer Placeholder 2">
            <a:extLst>
              <a:ext uri="{FF2B5EF4-FFF2-40B4-BE49-F238E27FC236}">
                <a16:creationId xmlns:a16="http://schemas.microsoft.com/office/drawing/2014/main" id="{991B5758-3B51-CEE3-FE8B-B38753645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43731-F119-6EF1-48F8-6D409688BEF0}"/>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226705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241D-C1B3-71C5-E1B8-C046CEB3D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AE1E0-02D3-E6E7-6727-387BD5BAD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1EBC1-6F0C-D8D1-4097-4629D3F64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C29D6-D99F-6681-C4A5-8AE09BE46553}"/>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6" name="Footer Placeholder 5">
            <a:extLst>
              <a:ext uri="{FF2B5EF4-FFF2-40B4-BE49-F238E27FC236}">
                <a16:creationId xmlns:a16="http://schemas.microsoft.com/office/drawing/2014/main" id="{BE86E22D-8C12-1836-C978-88E082272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750D5-8D40-1D68-31BF-3F7ECF1D82F5}"/>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16857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FB9F-3C40-9712-074A-7BEE137C7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C950A-A967-782D-FF97-8C1DFBDB1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98FFE-5A0C-B1EF-174C-5578159A2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9635A-E855-E6A2-6776-102A638B91AF}"/>
              </a:ext>
            </a:extLst>
          </p:cNvPr>
          <p:cNvSpPr>
            <a:spLocks noGrp="1"/>
          </p:cNvSpPr>
          <p:nvPr>
            <p:ph type="dt" sz="half" idx="10"/>
          </p:nvPr>
        </p:nvSpPr>
        <p:spPr/>
        <p:txBody>
          <a:bodyPr/>
          <a:lstStyle/>
          <a:p>
            <a:fld id="{4325EA24-9CF2-4AA9-9235-2425A01CE1B5}" type="datetimeFigureOut">
              <a:rPr lang="en-US" smtClean="0"/>
              <a:t>28-Nov-23</a:t>
            </a:fld>
            <a:endParaRPr lang="en-US"/>
          </a:p>
        </p:txBody>
      </p:sp>
      <p:sp>
        <p:nvSpPr>
          <p:cNvPr id="6" name="Footer Placeholder 5">
            <a:extLst>
              <a:ext uri="{FF2B5EF4-FFF2-40B4-BE49-F238E27FC236}">
                <a16:creationId xmlns:a16="http://schemas.microsoft.com/office/drawing/2014/main" id="{BCA33055-B3F6-4B96-0633-61FEAB377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E3DE5-9254-258E-F35B-32D2A9A02E4E}"/>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313885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49F60-9942-7E8C-D85C-AA44E178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555E8-E8D8-01DA-197F-D83F0F59F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05ED6-51B7-4716-5B26-B72773503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5EA24-9CF2-4AA9-9235-2425A01CE1B5}" type="datetimeFigureOut">
              <a:rPr lang="en-US" smtClean="0"/>
              <a:t>28-Nov-23</a:t>
            </a:fld>
            <a:endParaRPr lang="en-US"/>
          </a:p>
        </p:txBody>
      </p:sp>
      <p:sp>
        <p:nvSpPr>
          <p:cNvPr id="5" name="Footer Placeholder 4">
            <a:extLst>
              <a:ext uri="{FF2B5EF4-FFF2-40B4-BE49-F238E27FC236}">
                <a16:creationId xmlns:a16="http://schemas.microsoft.com/office/drawing/2014/main" id="{8C88BE0C-0C97-1008-D261-AC151D27F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8F756A-97BE-A157-DA11-B41371152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95430-EA16-4726-8BBF-459090695180}" type="slidenum">
              <a:rPr lang="en-US" smtClean="0"/>
              <a:t>‹#›</a:t>
            </a:fld>
            <a:endParaRPr lang="en-US"/>
          </a:p>
        </p:txBody>
      </p:sp>
    </p:spTree>
    <p:extLst>
      <p:ext uri="{BB962C8B-B14F-4D97-AF65-F5344CB8AC3E}">
        <p14:creationId xmlns:p14="http://schemas.microsoft.com/office/powerpoint/2010/main" val="1212366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6E00-71F3-B09B-8A0D-CE0E103FF6CA}"/>
              </a:ext>
            </a:extLst>
          </p:cNvPr>
          <p:cNvSpPr>
            <a:spLocks noGrp="1"/>
          </p:cNvSpPr>
          <p:nvPr>
            <p:ph type="ctrTitle"/>
          </p:nvPr>
        </p:nvSpPr>
        <p:spPr/>
        <p:txBody>
          <a:bodyPr/>
          <a:lstStyle/>
          <a:p>
            <a:r>
              <a:rPr lang="en-US" dirty="0"/>
              <a:t>Behavioral Design Pattern</a:t>
            </a:r>
          </a:p>
        </p:txBody>
      </p:sp>
      <p:sp>
        <p:nvSpPr>
          <p:cNvPr id="3" name="Subtitle 2">
            <a:extLst>
              <a:ext uri="{FF2B5EF4-FFF2-40B4-BE49-F238E27FC236}">
                <a16:creationId xmlns:a16="http://schemas.microsoft.com/office/drawing/2014/main" id="{6086019A-1F8B-E6BD-66DC-D68E5AF5292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7754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80224" y="33590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063690"/>
            <a:ext cx="4759071" cy="5682344"/>
          </a:xfrm>
        </p:spPr>
        <p:txBody>
          <a:bodyPr anchor="t">
            <a:noAutofit/>
          </a:bodyPr>
          <a:lstStyle/>
          <a:p>
            <a:pPr algn="just"/>
            <a:r>
              <a:rPr lang="en-US" sz="1900" b="0" i="0" dirty="0">
                <a:solidFill>
                  <a:srgbClr val="444444"/>
                </a:solidFill>
                <a:effectLst/>
                <a:latin typeface="PT Sans" panose="020B0503020203020204" pitchFamily="34" charset="0"/>
              </a:rPr>
              <a:t>That’s why it’s crucial that all subscribers implement the same interface and that the publisher communicates with them only via that interface. </a:t>
            </a:r>
          </a:p>
          <a:p>
            <a:pPr algn="just"/>
            <a:r>
              <a:rPr lang="en-US" sz="1900" dirty="0">
                <a:solidFill>
                  <a:srgbClr val="444444"/>
                </a:solidFill>
                <a:latin typeface="PT Sans" panose="020B0503020203020204" pitchFamily="34" charset="0"/>
              </a:rPr>
              <a:t>This interface should declare the notification method along with a set of parameters that the publisher can use to pass some contextual data along with the notification.</a:t>
            </a:r>
          </a:p>
          <a:p>
            <a:pPr algn="just"/>
            <a:r>
              <a:rPr lang="en-US" sz="1900" dirty="0">
                <a:solidFill>
                  <a:srgbClr val="444444"/>
                </a:solidFill>
                <a:latin typeface="PT Sans" panose="020B0503020203020204" pitchFamily="34" charset="0"/>
              </a:rPr>
              <a:t>If your app has several different types of publishers and you want to make your subscribers compatible with all of them, you can go even further and make all publishers follow the same interface. </a:t>
            </a:r>
          </a:p>
          <a:p>
            <a:pPr algn="just"/>
            <a:r>
              <a:rPr lang="en-US" sz="1900" dirty="0">
                <a:solidFill>
                  <a:srgbClr val="444444"/>
                </a:solidFill>
                <a:latin typeface="PT Sans" panose="020B0503020203020204" pitchFamily="34" charset="0"/>
              </a:rPr>
              <a:t>This interface would only need to describe a few subscription methods. The interface would allow subscribers to observe publishers’ states without coupling to their concrete classes.</a:t>
            </a:r>
            <a:br>
              <a:rPr lang="en-US" sz="1900" dirty="0">
                <a:solidFill>
                  <a:srgbClr val="444444"/>
                </a:solidFill>
                <a:latin typeface="PT Sans" panose="020B0503020203020204" pitchFamily="34" charset="0"/>
              </a:rPr>
            </a:br>
            <a:endParaRPr lang="en-US" sz="1900" dirty="0">
              <a:solidFill>
                <a:srgbClr val="444444"/>
              </a:solidFill>
              <a:latin typeface="PT Sans" panose="020B0503020203020204" pitchFamily="34" charset="0"/>
            </a:endParaRPr>
          </a:p>
        </p:txBody>
      </p:sp>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58ECC7D-4BCA-4126-2F9E-F9D7B7E52BAD}"/>
              </a:ext>
            </a:extLst>
          </p:cNvPr>
          <p:cNvPicPr>
            <a:picLocks noChangeAspect="1"/>
          </p:cNvPicPr>
          <p:nvPr/>
        </p:nvPicPr>
        <p:blipFill>
          <a:blip r:embed="rId2"/>
          <a:stretch>
            <a:fillRect/>
          </a:stretch>
        </p:blipFill>
        <p:spPr>
          <a:xfrm>
            <a:off x="4987671" y="895290"/>
            <a:ext cx="6975729" cy="5264525"/>
          </a:xfrm>
          <a:prstGeom prst="rect">
            <a:avLst/>
          </a:prstGeom>
        </p:spPr>
      </p:pic>
    </p:spTree>
    <p:extLst>
      <p:ext uri="{BB962C8B-B14F-4D97-AF65-F5344CB8AC3E}">
        <p14:creationId xmlns:p14="http://schemas.microsoft.com/office/powerpoint/2010/main" val="112377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B55C69-B18F-7615-59E3-77F7440F5E58}"/>
              </a:ext>
            </a:extLst>
          </p:cNvPr>
          <p:cNvSpPr>
            <a:spLocks noGrp="1"/>
          </p:cNvSpPr>
          <p:nvPr>
            <p:ph type="title"/>
          </p:nvPr>
        </p:nvSpPr>
        <p:spPr>
          <a:xfrm>
            <a:off x="1137034" y="609597"/>
            <a:ext cx="9392421" cy="1330841"/>
          </a:xfrm>
        </p:spPr>
        <p:txBody>
          <a:bodyPr>
            <a:normAutofit/>
          </a:bodyPr>
          <a:lstStyle/>
          <a:p>
            <a:r>
              <a:rPr lang="en-US" dirty="0"/>
              <a:t>Real World Analogy</a:t>
            </a:r>
          </a:p>
        </p:txBody>
      </p:sp>
      <p:sp>
        <p:nvSpPr>
          <p:cNvPr id="3" name="Content Placeholder 2">
            <a:extLst>
              <a:ext uri="{FF2B5EF4-FFF2-40B4-BE49-F238E27FC236}">
                <a16:creationId xmlns:a16="http://schemas.microsoft.com/office/drawing/2014/main" id="{BB9A448F-0045-E769-B936-E5FE336F5489}"/>
              </a:ext>
            </a:extLst>
          </p:cNvPr>
          <p:cNvSpPr>
            <a:spLocks noGrp="1"/>
          </p:cNvSpPr>
          <p:nvPr>
            <p:ph idx="1"/>
          </p:nvPr>
        </p:nvSpPr>
        <p:spPr>
          <a:xfrm>
            <a:off x="1137034" y="2198362"/>
            <a:ext cx="4958966" cy="3917773"/>
          </a:xfrm>
        </p:spPr>
        <p:txBody>
          <a:bodyPr>
            <a:normAutofit/>
          </a:bodyPr>
          <a:lstStyle/>
          <a:p>
            <a:pPr algn="just"/>
            <a:r>
              <a:rPr lang="en-US" sz="2000" b="0" i="0" dirty="0">
                <a:effectLst/>
                <a:latin typeface="PT Sans" panose="020B0503020203020204" pitchFamily="34" charset="0"/>
              </a:rPr>
              <a:t>If you subscribe to a newspaper or magazine, you no longer need to go to the store to check if the next issue is available. Instead, the publisher sends new issues directly to your mailbox right after publication or even in advance.</a:t>
            </a:r>
          </a:p>
          <a:p>
            <a:pPr algn="just"/>
            <a:r>
              <a:rPr lang="en-US" sz="2000" b="0" i="0" dirty="0">
                <a:effectLst/>
                <a:latin typeface="PT Sans" panose="020B0503020203020204" pitchFamily="34" charset="0"/>
              </a:rPr>
              <a:t>The publisher maintains a list of subscribers and knows which magazines they’re interested in. Subscribers can leave the list at any time when they wish to stop the publisher sending new magazine issues to them.</a:t>
            </a:r>
          </a:p>
          <a:p>
            <a:endParaRPr lang="en-US" sz="2000" dirty="0"/>
          </a:p>
        </p:txBody>
      </p:sp>
      <p:pic>
        <p:nvPicPr>
          <p:cNvPr id="5" name="Picture 4" descr="A black and white illustration of a computer and a house&#10;&#10;Description automatically generated">
            <a:extLst>
              <a:ext uri="{FF2B5EF4-FFF2-40B4-BE49-F238E27FC236}">
                <a16:creationId xmlns:a16="http://schemas.microsoft.com/office/drawing/2014/main" id="{432E8A08-8E0C-8ED9-2EB2-841290D49461}"/>
              </a:ext>
            </a:extLst>
          </p:cNvPr>
          <p:cNvPicPr>
            <a:picLocks noChangeAspect="1"/>
          </p:cNvPicPr>
          <p:nvPr/>
        </p:nvPicPr>
        <p:blipFill>
          <a:blip r:embed="rId2"/>
          <a:stretch>
            <a:fillRect/>
          </a:stretch>
        </p:blipFill>
        <p:spPr>
          <a:xfrm>
            <a:off x="6719367" y="2740047"/>
            <a:ext cx="4788505" cy="264564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31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A96C0961-67B9-4D4C-1DA1-01F95DF6E9E4}"/>
              </a:ext>
            </a:extLst>
          </p:cNvPr>
          <p:cNvPicPr>
            <a:picLocks noChangeAspect="1"/>
          </p:cNvPicPr>
          <p:nvPr/>
        </p:nvPicPr>
        <p:blipFill>
          <a:blip r:embed="rId2"/>
          <a:stretch>
            <a:fillRect/>
          </a:stretch>
        </p:blipFill>
        <p:spPr>
          <a:xfrm>
            <a:off x="1508901" y="798365"/>
            <a:ext cx="9304826" cy="5951736"/>
          </a:xfrm>
          <a:prstGeom prst="rect">
            <a:avLst/>
          </a:prstGeom>
        </p:spPr>
      </p:pic>
    </p:spTree>
    <p:extLst>
      <p:ext uri="{BB962C8B-B14F-4D97-AF65-F5344CB8AC3E}">
        <p14:creationId xmlns:p14="http://schemas.microsoft.com/office/powerpoint/2010/main" val="143891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3443B8C2-DAB2-6BFF-DF66-1F56CCB60E83}"/>
              </a:ext>
            </a:extLst>
          </p:cNvPr>
          <p:cNvPicPr>
            <a:picLocks noChangeAspect="1"/>
          </p:cNvPicPr>
          <p:nvPr/>
        </p:nvPicPr>
        <p:blipFill>
          <a:blip r:embed="rId2"/>
          <a:stretch>
            <a:fillRect/>
          </a:stretch>
        </p:blipFill>
        <p:spPr>
          <a:xfrm>
            <a:off x="1704844" y="798366"/>
            <a:ext cx="9304826" cy="5852667"/>
          </a:xfrm>
          <a:prstGeom prst="rect">
            <a:avLst/>
          </a:prstGeom>
        </p:spPr>
      </p:pic>
    </p:spTree>
    <p:extLst>
      <p:ext uri="{BB962C8B-B14F-4D97-AF65-F5344CB8AC3E}">
        <p14:creationId xmlns:p14="http://schemas.microsoft.com/office/powerpoint/2010/main" val="4738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67210F43-0FBD-04C1-A28F-26BF70C38968}"/>
              </a:ext>
            </a:extLst>
          </p:cNvPr>
          <p:cNvPicPr>
            <a:picLocks noChangeAspect="1"/>
          </p:cNvPicPr>
          <p:nvPr/>
        </p:nvPicPr>
        <p:blipFill>
          <a:blip r:embed="rId2"/>
          <a:stretch>
            <a:fillRect/>
          </a:stretch>
        </p:blipFill>
        <p:spPr>
          <a:xfrm>
            <a:off x="1443587" y="798366"/>
            <a:ext cx="9304826" cy="5890770"/>
          </a:xfrm>
          <a:prstGeom prst="rect">
            <a:avLst/>
          </a:prstGeom>
        </p:spPr>
      </p:pic>
    </p:spTree>
    <p:extLst>
      <p:ext uri="{BB962C8B-B14F-4D97-AF65-F5344CB8AC3E}">
        <p14:creationId xmlns:p14="http://schemas.microsoft.com/office/powerpoint/2010/main" val="334023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D55289BF-CB4E-927C-12BB-7597C0D78FDC}"/>
              </a:ext>
            </a:extLst>
          </p:cNvPr>
          <p:cNvPicPr>
            <a:picLocks noChangeAspect="1"/>
          </p:cNvPicPr>
          <p:nvPr/>
        </p:nvPicPr>
        <p:blipFill>
          <a:blip r:embed="rId2"/>
          <a:stretch>
            <a:fillRect/>
          </a:stretch>
        </p:blipFill>
        <p:spPr>
          <a:xfrm>
            <a:off x="1390242" y="798366"/>
            <a:ext cx="9411516" cy="5898391"/>
          </a:xfrm>
          <a:prstGeom prst="rect">
            <a:avLst/>
          </a:prstGeom>
        </p:spPr>
      </p:pic>
    </p:spTree>
    <p:extLst>
      <p:ext uri="{BB962C8B-B14F-4D97-AF65-F5344CB8AC3E}">
        <p14:creationId xmlns:p14="http://schemas.microsoft.com/office/powerpoint/2010/main" val="11525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3C274D48-66D2-32AC-D089-636496F3FC76}"/>
              </a:ext>
            </a:extLst>
          </p:cNvPr>
          <p:cNvPicPr>
            <a:picLocks noChangeAspect="1"/>
          </p:cNvPicPr>
          <p:nvPr/>
        </p:nvPicPr>
        <p:blipFill>
          <a:blip r:embed="rId2"/>
          <a:stretch>
            <a:fillRect/>
          </a:stretch>
        </p:blipFill>
        <p:spPr>
          <a:xfrm>
            <a:off x="1470259" y="851709"/>
            <a:ext cx="9251482" cy="5898391"/>
          </a:xfrm>
          <a:prstGeom prst="rect">
            <a:avLst/>
          </a:prstGeom>
        </p:spPr>
      </p:pic>
    </p:spTree>
    <p:extLst>
      <p:ext uri="{BB962C8B-B14F-4D97-AF65-F5344CB8AC3E}">
        <p14:creationId xmlns:p14="http://schemas.microsoft.com/office/powerpoint/2010/main" val="159162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6B2A8BEC-8C51-21DE-7786-5C7370CD8892}"/>
              </a:ext>
            </a:extLst>
          </p:cNvPr>
          <p:cNvPicPr>
            <a:picLocks noChangeAspect="1"/>
          </p:cNvPicPr>
          <p:nvPr/>
        </p:nvPicPr>
        <p:blipFill>
          <a:blip r:embed="rId2"/>
          <a:stretch>
            <a:fillRect/>
          </a:stretch>
        </p:blipFill>
        <p:spPr>
          <a:xfrm>
            <a:off x="1462638" y="882192"/>
            <a:ext cx="9266723" cy="5867908"/>
          </a:xfrm>
          <a:prstGeom prst="rect">
            <a:avLst/>
          </a:prstGeom>
        </p:spPr>
      </p:pic>
    </p:spTree>
    <p:extLst>
      <p:ext uri="{BB962C8B-B14F-4D97-AF65-F5344CB8AC3E}">
        <p14:creationId xmlns:p14="http://schemas.microsoft.com/office/powerpoint/2010/main" val="51118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Abstract Subscriber class</a:t>
            </a:r>
          </a:p>
          <a:p>
            <a:pPr marL="0" indent="0">
              <a:buNone/>
            </a:pPr>
            <a:r>
              <a:rPr lang="en-US" sz="1600" dirty="0"/>
              <a:t>class Subscriber {</a:t>
            </a:r>
          </a:p>
          <a:p>
            <a:pPr marL="0" indent="0">
              <a:buNone/>
            </a:pPr>
            <a:r>
              <a:rPr lang="en-US" sz="1600" dirty="0"/>
              <a:t>public:</a:t>
            </a:r>
          </a:p>
          <a:p>
            <a:pPr marL="0" indent="0">
              <a:buNone/>
            </a:pPr>
            <a:r>
              <a:rPr lang="en-US" sz="1600" dirty="0"/>
              <a:t>    virtual void update(const string&amp; message) = 0;</a:t>
            </a:r>
          </a:p>
          <a:p>
            <a:pPr marL="0" indent="0">
              <a:buNone/>
            </a:pPr>
            <a:r>
              <a:rPr lang="en-US" sz="1600" dirty="0"/>
              <a:t>};</a:t>
            </a:r>
          </a:p>
          <a:p>
            <a:pPr marL="0" indent="0">
              <a:buNone/>
            </a:pPr>
            <a:endParaRPr lang="en-US" sz="1600" dirty="0"/>
          </a:p>
          <a:p>
            <a:pPr marL="0" indent="0">
              <a:buNone/>
            </a:pPr>
            <a:r>
              <a:rPr lang="en-US" sz="1600" b="1" dirty="0"/>
              <a:t>// Concrete Subscriber class</a:t>
            </a:r>
          </a:p>
          <a:p>
            <a:pPr marL="0" indent="0">
              <a:buNone/>
            </a:pPr>
            <a:r>
              <a:rPr lang="en-US" sz="1600" dirty="0"/>
              <a:t>class </a:t>
            </a:r>
            <a:r>
              <a:rPr lang="en-US" sz="1600" dirty="0" err="1"/>
              <a:t>ConcreteSubscriber</a:t>
            </a:r>
            <a:r>
              <a:rPr lang="en-US" sz="1600" dirty="0"/>
              <a:t> : public Subscriber {</a:t>
            </a:r>
          </a:p>
          <a:p>
            <a:pPr marL="0" indent="0">
              <a:buNone/>
            </a:pPr>
            <a:r>
              <a:rPr lang="en-US" sz="1600" dirty="0"/>
              <a:t>public:</a:t>
            </a:r>
          </a:p>
          <a:p>
            <a:pPr marL="0" indent="0">
              <a:buNone/>
            </a:pPr>
            <a:r>
              <a:rPr lang="en-US" sz="1600" dirty="0"/>
              <a:t>    void update(const string&amp; message) override {</a:t>
            </a:r>
          </a:p>
          <a:p>
            <a:pPr marL="0" indent="0">
              <a:buNone/>
            </a:pPr>
            <a:r>
              <a:rPr lang="en-US" sz="1600" dirty="0"/>
              <a:t>        </a:t>
            </a:r>
            <a:r>
              <a:rPr lang="en-US" sz="1600" dirty="0" err="1"/>
              <a:t>cout</a:t>
            </a:r>
            <a:r>
              <a:rPr lang="en-US" sz="1600" dirty="0"/>
              <a:t> &lt;&lt; "Received update: " &lt;&lt; message &lt;&lt; </a:t>
            </a:r>
            <a:r>
              <a:rPr lang="en-US" sz="1600" dirty="0" err="1"/>
              <a:t>endl</a:t>
            </a:r>
            <a:r>
              <a:rPr lang="en-US" sz="1600" dirty="0"/>
              <a:t>;</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Publisher class</a:t>
            </a:r>
          </a:p>
          <a:p>
            <a:pPr marL="0" indent="0">
              <a:buNone/>
            </a:pPr>
            <a:r>
              <a:rPr lang="en-US" sz="1600" dirty="0"/>
              <a:t>class Publisher {</a:t>
            </a:r>
          </a:p>
          <a:p>
            <a:pPr marL="0" indent="0">
              <a:buNone/>
            </a:pPr>
            <a:r>
              <a:rPr lang="en-US" sz="1600" dirty="0"/>
              <a:t>private:</a:t>
            </a:r>
          </a:p>
          <a:p>
            <a:pPr marL="0" indent="0">
              <a:buNone/>
            </a:pPr>
            <a:r>
              <a:rPr lang="en-US" sz="1600" dirty="0"/>
              <a:t>    list&lt;Subscriber*&gt; subscribers;</a:t>
            </a:r>
          </a:p>
          <a:p>
            <a:pPr marL="0" indent="0">
              <a:buNone/>
            </a:pPr>
            <a:r>
              <a:rPr lang="en-US" sz="1600" dirty="0"/>
              <a:t>public:</a:t>
            </a:r>
          </a:p>
          <a:p>
            <a:pPr marL="0" indent="0">
              <a:buNone/>
            </a:pPr>
            <a:r>
              <a:rPr lang="en-US" sz="1600" dirty="0"/>
              <a:t>    void subscribe(Subscriber* subscriber) {</a:t>
            </a:r>
          </a:p>
          <a:p>
            <a:pPr marL="0" indent="0">
              <a:buNone/>
            </a:pPr>
            <a:r>
              <a:rPr lang="en-US" sz="1600" dirty="0"/>
              <a:t>        </a:t>
            </a:r>
            <a:r>
              <a:rPr lang="en-US" sz="1600" dirty="0" err="1"/>
              <a:t>subscribers.push_back</a:t>
            </a:r>
            <a:r>
              <a:rPr lang="en-US" sz="1600" dirty="0"/>
              <a:t>(subscriber);</a:t>
            </a:r>
          </a:p>
          <a:p>
            <a:pPr marL="0" indent="0">
              <a:buNone/>
            </a:pPr>
            <a:r>
              <a:rPr lang="en-US" sz="1600" dirty="0"/>
              <a:t>    }</a:t>
            </a:r>
          </a:p>
          <a:p>
            <a:pPr marL="0" indent="0">
              <a:buNone/>
            </a:pPr>
            <a:r>
              <a:rPr lang="en-US" sz="1600" dirty="0"/>
              <a:t>    void unsubscribe(Subscriber* subscriber) {</a:t>
            </a:r>
          </a:p>
          <a:p>
            <a:pPr marL="0" indent="0">
              <a:buNone/>
            </a:pPr>
            <a:r>
              <a:rPr lang="en-US" sz="1600" dirty="0"/>
              <a:t>        </a:t>
            </a:r>
            <a:r>
              <a:rPr lang="en-US" sz="1600" dirty="0" err="1"/>
              <a:t>subscribers.remove</a:t>
            </a:r>
            <a:r>
              <a:rPr lang="en-US" sz="1600" dirty="0"/>
              <a:t>(subscriber);</a:t>
            </a:r>
          </a:p>
          <a:p>
            <a:pPr marL="0" indent="0">
              <a:buNone/>
            </a:pPr>
            <a:r>
              <a:rPr lang="en-US" sz="1600" dirty="0"/>
              <a:t>    }</a:t>
            </a:r>
          </a:p>
          <a:p>
            <a:pPr marL="0" indent="0">
              <a:buNone/>
            </a:pPr>
            <a:r>
              <a:rPr lang="en-US" sz="1600" dirty="0"/>
              <a:t>    void </a:t>
            </a:r>
            <a:r>
              <a:rPr lang="en-US" sz="1600" dirty="0" err="1"/>
              <a:t>notifySubscribers</a:t>
            </a:r>
            <a:r>
              <a:rPr lang="en-US" sz="1600" dirty="0"/>
              <a:t>(const string&amp; message) {</a:t>
            </a:r>
          </a:p>
          <a:p>
            <a:pPr marL="0" indent="0">
              <a:buNone/>
            </a:pPr>
            <a:r>
              <a:rPr lang="en-US" sz="1600" dirty="0"/>
              <a:t>        for (Subscriber* subscriber : subscribers) {</a:t>
            </a:r>
          </a:p>
          <a:p>
            <a:pPr marL="0" indent="0">
              <a:buNone/>
            </a:pPr>
            <a:r>
              <a:rPr lang="en-US" sz="1600" dirty="0"/>
              <a:t>            subscriber-&gt;update(message);</a:t>
            </a:r>
          </a:p>
          <a:p>
            <a:pPr marL="0" indent="0">
              <a:buNone/>
            </a:pPr>
            <a:r>
              <a:rPr lang="en-US" sz="1600" dirty="0"/>
              <a:t>        }</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72810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Client</a:t>
            </a:r>
          </a:p>
          <a:p>
            <a:pPr marL="0" indent="0">
              <a:buNone/>
            </a:pPr>
            <a:r>
              <a:rPr lang="en-US" sz="1600" dirty="0"/>
              <a:t>int main() {</a:t>
            </a:r>
          </a:p>
          <a:p>
            <a:pPr marL="0" indent="0">
              <a:buNone/>
            </a:pPr>
            <a:r>
              <a:rPr lang="en-US" sz="1600" dirty="0"/>
              <a:t>    Publisher </a:t>
            </a:r>
            <a:r>
              <a:rPr lang="en-US" sz="1600" dirty="0" err="1"/>
              <a:t>publisher</a:t>
            </a:r>
            <a:r>
              <a:rPr lang="en-US" sz="1600" dirty="0"/>
              <a:t>;</a:t>
            </a:r>
          </a:p>
          <a:p>
            <a:pPr marL="0" indent="0">
              <a:buNone/>
            </a:pPr>
            <a:r>
              <a:rPr lang="en-US" sz="1600" dirty="0"/>
              <a:t>    </a:t>
            </a:r>
            <a:r>
              <a:rPr lang="en-US" sz="1600" dirty="0" err="1"/>
              <a:t>ConcreteSubscriber</a:t>
            </a:r>
            <a:r>
              <a:rPr lang="en-US" sz="1600" dirty="0"/>
              <a:t> subscriber1, subscriber2, subscriber3;</a:t>
            </a:r>
          </a:p>
          <a:p>
            <a:pPr marL="0" indent="0">
              <a:buNone/>
            </a:pPr>
            <a:endParaRPr lang="en-US" sz="1600" dirty="0"/>
          </a:p>
          <a:p>
            <a:pPr marL="0" indent="0">
              <a:buNone/>
            </a:pPr>
            <a:r>
              <a:rPr lang="en-US" sz="1600" dirty="0"/>
              <a:t>    </a:t>
            </a:r>
            <a:r>
              <a:rPr lang="en-US" sz="1600" dirty="0" err="1"/>
              <a:t>publisher.subscribe</a:t>
            </a:r>
            <a:r>
              <a:rPr lang="en-US" sz="1600" dirty="0"/>
              <a:t>(&amp;subscriber1);</a:t>
            </a:r>
          </a:p>
          <a:p>
            <a:pPr marL="0" indent="0">
              <a:buNone/>
            </a:pPr>
            <a:r>
              <a:rPr lang="en-US" sz="1600" dirty="0"/>
              <a:t>    </a:t>
            </a:r>
            <a:r>
              <a:rPr lang="en-US" sz="1600" dirty="0" err="1"/>
              <a:t>publisher.subscribe</a:t>
            </a:r>
            <a:r>
              <a:rPr lang="en-US" sz="1600" dirty="0"/>
              <a:t>(&amp;subscriber2);</a:t>
            </a:r>
          </a:p>
          <a:p>
            <a:pPr marL="0" indent="0">
              <a:buNone/>
            </a:pPr>
            <a:r>
              <a:rPr lang="en-US" sz="1600" dirty="0"/>
              <a:t>    </a:t>
            </a:r>
            <a:r>
              <a:rPr lang="en-US" sz="1600" dirty="0" err="1"/>
              <a:t>publisher.subscribe</a:t>
            </a:r>
            <a:r>
              <a:rPr lang="en-US" sz="1600" dirty="0"/>
              <a:t>(&amp;subscriber3);</a:t>
            </a:r>
          </a:p>
          <a:p>
            <a:pPr marL="0" indent="0">
              <a:buNone/>
            </a:pPr>
            <a:endParaRPr lang="en-US" sz="1600" dirty="0"/>
          </a:p>
          <a:p>
            <a:pPr marL="0" indent="0">
              <a:buNone/>
            </a:pPr>
            <a:r>
              <a:rPr lang="en-US" sz="1600" dirty="0"/>
              <a:t>    </a:t>
            </a:r>
            <a:r>
              <a:rPr lang="en-US" sz="1600" dirty="0" err="1"/>
              <a:t>publisher.notifySubscribers</a:t>
            </a:r>
            <a:r>
              <a:rPr lang="en-US" sz="1600" dirty="0"/>
              <a:t>("Data updated!");</a:t>
            </a:r>
          </a:p>
          <a:p>
            <a:pPr marL="0" indent="0">
              <a:buNone/>
            </a:pPr>
            <a:endParaRPr lang="en-US" sz="1600" dirty="0"/>
          </a:p>
          <a:p>
            <a:pPr marL="0" indent="0">
              <a:buNone/>
            </a:pPr>
            <a:r>
              <a:rPr lang="en-US" sz="1600" dirty="0"/>
              <a:t>    </a:t>
            </a:r>
            <a:r>
              <a:rPr lang="en-US" sz="1600" dirty="0" err="1"/>
              <a:t>publisher.unsubscribe</a:t>
            </a:r>
            <a:r>
              <a:rPr lang="en-US" sz="1600" dirty="0"/>
              <a:t>(&amp;subscriber1);</a:t>
            </a:r>
          </a:p>
          <a:p>
            <a:pPr marL="0" indent="0">
              <a:buNone/>
            </a:pPr>
            <a:endParaRPr lang="en-US" sz="1600" dirty="0"/>
          </a:p>
          <a:p>
            <a:pPr marL="0" indent="0">
              <a:buNone/>
            </a:pPr>
            <a:r>
              <a:rPr lang="en-US" sz="1600" dirty="0"/>
              <a:t>    </a:t>
            </a:r>
            <a:r>
              <a:rPr lang="en-US" sz="1600" dirty="0" err="1"/>
              <a:t>publisher.notifySubscribers</a:t>
            </a:r>
            <a:r>
              <a:rPr lang="en-US" sz="1600" dirty="0"/>
              <a:t>("Another update!");</a:t>
            </a:r>
          </a:p>
          <a:p>
            <a:pPr marL="0" indent="0">
              <a:buNone/>
            </a:pPr>
            <a:endParaRPr lang="en-US" sz="1600" dirty="0"/>
          </a:p>
          <a:p>
            <a:pPr marL="0" indent="0">
              <a:buNone/>
            </a:pPr>
            <a:r>
              <a:rPr lang="en-US" sz="1600" dirty="0"/>
              <a:t>    return 0;</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Received update: Data updated!</a:t>
            </a:r>
          </a:p>
          <a:p>
            <a:pPr marL="0" indent="0">
              <a:buNone/>
            </a:pPr>
            <a:r>
              <a:rPr lang="en-US" sz="1600" dirty="0"/>
              <a:t>Received update: Data updated!</a:t>
            </a:r>
          </a:p>
          <a:p>
            <a:pPr marL="0" indent="0">
              <a:buNone/>
            </a:pPr>
            <a:r>
              <a:rPr lang="en-US" sz="1600" dirty="0"/>
              <a:t>Received update: Data updated!</a:t>
            </a:r>
          </a:p>
          <a:p>
            <a:pPr marL="0" indent="0">
              <a:buNone/>
            </a:pPr>
            <a:endParaRPr lang="en-US" sz="1600" dirty="0"/>
          </a:p>
          <a:p>
            <a:pPr marL="0" indent="0">
              <a:buNone/>
            </a:pPr>
            <a:r>
              <a:rPr lang="en-US" sz="1600" dirty="0"/>
              <a:t>Received update: Another update!</a:t>
            </a:r>
          </a:p>
          <a:p>
            <a:pPr marL="0" indent="0">
              <a:buNone/>
            </a:pPr>
            <a:r>
              <a:rPr lang="en-US" sz="1600" dirty="0"/>
              <a:t>Received update: Another update!</a:t>
            </a:r>
          </a:p>
        </p:txBody>
      </p:sp>
    </p:spTree>
    <p:extLst>
      <p:ext uri="{BB962C8B-B14F-4D97-AF65-F5344CB8AC3E}">
        <p14:creationId xmlns:p14="http://schemas.microsoft.com/office/powerpoint/2010/main" val="414048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Behavioral Design Pattern</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PT Sans" panose="020B0503020203020204" pitchFamily="34" charset="0"/>
              </a:rPr>
              <a:t>Behavioral design patterns are concerned with algorithms and the </a:t>
            </a:r>
            <a:r>
              <a:rPr lang="en-US" sz="2200" b="1" dirty="0">
                <a:latin typeface="PT Sans" panose="020B0503020203020204" pitchFamily="34" charset="0"/>
              </a:rPr>
              <a:t>assignment of responsibilities </a:t>
            </a:r>
            <a:r>
              <a:rPr lang="en-US" sz="2200" dirty="0">
                <a:latin typeface="PT Sans" panose="020B0503020203020204" pitchFamily="34" charset="0"/>
              </a:rPr>
              <a:t>between objects.</a:t>
            </a:r>
          </a:p>
          <a:p>
            <a:pPr algn="l"/>
            <a:r>
              <a:rPr lang="en-US" sz="2200" dirty="0">
                <a:latin typeface="PT Sans" panose="020B0503020203020204" pitchFamily="34" charset="0"/>
              </a:rPr>
              <a:t>Behavioral patterns describe not just patterns of objects or classes but also the </a:t>
            </a:r>
            <a:r>
              <a:rPr lang="en-US" sz="2200" b="1" dirty="0">
                <a:latin typeface="PT Sans" panose="020B0503020203020204" pitchFamily="34" charset="0"/>
              </a:rPr>
              <a:t>patterns of communication </a:t>
            </a:r>
            <a:r>
              <a:rPr lang="en-US" sz="2200" dirty="0">
                <a:latin typeface="PT Sans" panose="020B0503020203020204" pitchFamily="34" charset="0"/>
              </a:rPr>
              <a:t>between them.</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1FE6-B4D5-0D33-5ECD-81E51636214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627A3FF-2FB6-4F94-6D0A-645B0A5BD8C6}"/>
              </a:ext>
            </a:extLst>
          </p:cNvPr>
          <p:cNvSpPr>
            <a:spLocks noGrp="1"/>
          </p:cNvSpPr>
          <p:nvPr>
            <p:ph idx="1"/>
          </p:nvPr>
        </p:nvSpPr>
        <p:spPr/>
        <p:txBody>
          <a:bodyPr/>
          <a:lstStyle/>
          <a:p>
            <a:pPr marL="0" indent="0" algn="l">
              <a:buNone/>
            </a:pPr>
            <a:r>
              <a:rPr lang="en-US" b="1" i="1" dirty="0">
                <a:solidFill>
                  <a:srgbClr val="444444"/>
                </a:solidFill>
                <a:effectLst/>
                <a:latin typeface="PT Sans" panose="020B0503020203020204" pitchFamily="34" charset="0"/>
              </a:rPr>
              <a:t>Pros:</a:t>
            </a:r>
          </a:p>
          <a:p>
            <a:pPr algn="l">
              <a:buFont typeface="Arial" panose="020B0604020202020204" pitchFamily="34" charset="0"/>
              <a:buChar char="•"/>
            </a:pPr>
            <a:r>
              <a:rPr lang="en-US" b="0" i="1" dirty="0">
                <a:solidFill>
                  <a:srgbClr val="444444"/>
                </a:solidFill>
                <a:effectLst/>
                <a:latin typeface="PT Sans" panose="020B0503020203020204" pitchFamily="34" charset="0"/>
              </a:rPr>
              <a:t>Open/Closed Principle</a:t>
            </a:r>
            <a:endParaRPr lang="en-US" b="0" i="0" dirty="0">
              <a:solidFill>
                <a:srgbClr val="444444"/>
              </a:solidFill>
              <a:effectLst/>
              <a:latin typeface="PT Sans" panose="020B0503020203020204" pitchFamily="34" charset="0"/>
            </a:endParaRPr>
          </a:p>
          <a:p>
            <a:pPr marL="457200" lvl="1" indent="0">
              <a:buNone/>
            </a:pPr>
            <a:r>
              <a:rPr lang="en-US" b="0" i="0" dirty="0">
                <a:solidFill>
                  <a:srgbClr val="444444"/>
                </a:solidFill>
                <a:effectLst/>
                <a:latin typeface="PT Sans" panose="020B0503020203020204" pitchFamily="34" charset="0"/>
              </a:rPr>
              <a:t>You can introduce new subscriber classes without having to change the publisher’s code (and vice versa if there’s a publisher interface).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establish relations between objects at runtime.</a:t>
            </a:r>
          </a:p>
          <a:p>
            <a:pPr marL="0" indent="0">
              <a:buNone/>
            </a:pPr>
            <a:endParaRPr lang="en-US" b="0" i="0" dirty="0">
              <a:solidFill>
                <a:srgbClr val="444444"/>
              </a:solidFill>
              <a:effectLst/>
              <a:latin typeface="PT Sans" panose="020B0503020203020204" pitchFamily="34" charset="0"/>
            </a:endParaRPr>
          </a:p>
          <a:p>
            <a:pPr marL="0" indent="0">
              <a:buNone/>
            </a:pPr>
            <a:r>
              <a:rPr lang="en-US" b="1" i="0" dirty="0">
                <a:solidFill>
                  <a:srgbClr val="444444"/>
                </a:solidFill>
                <a:effectLst/>
                <a:latin typeface="PT Sans" panose="020B0503020203020204" pitchFamily="34" charset="0"/>
              </a:rPr>
              <a:t>Cons:</a:t>
            </a:r>
          </a:p>
          <a:p>
            <a:r>
              <a:rPr lang="en-US" b="0" i="0" dirty="0">
                <a:solidFill>
                  <a:srgbClr val="444444"/>
                </a:solidFill>
                <a:effectLst/>
                <a:latin typeface="PT Sans" panose="020B0503020203020204" pitchFamily="34" charset="0"/>
              </a:rPr>
              <a:t>Subscribers are notified in random order.</a:t>
            </a:r>
            <a:endParaRPr lang="en-US" dirty="0"/>
          </a:p>
          <a:p>
            <a:pPr marL="0" indent="0" algn="l">
              <a:buNone/>
            </a:pPr>
            <a:endParaRPr lang="en-US" b="0" i="0" dirty="0">
              <a:solidFill>
                <a:srgbClr val="444444"/>
              </a:solidFill>
              <a:effectLst/>
              <a:latin typeface="PT Sans" panose="020B0503020203020204" pitchFamily="34" charset="0"/>
            </a:endParaRPr>
          </a:p>
          <a:p>
            <a:endParaRPr lang="en-US" dirty="0"/>
          </a:p>
        </p:txBody>
      </p:sp>
    </p:spTree>
    <p:extLst>
      <p:ext uri="{BB962C8B-B14F-4D97-AF65-F5344CB8AC3E}">
        <p14:creationId xmlns:p14="http://schemas.microsoft.com/office/powerpoint/2010/main" val="382703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Observer Pattern</a:t>
            </a:r>
          </a:p>
        </p:txBody>
      </p:sp>
    </p:spTree>
    <p:extLst>
      <p:ext uri="{BB962C8B-B14F-4D97-AF65-F5344CB8AC3E}">
        <p14:creationId xmlns:p14="http://schemas.microsoft.com/office/powerpoint/2010/main" val="234879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40080" y="325369"/>
            <a:ext cx="4368602" cy="1956841"/>
          </a:xfrm>
        </p:spPr>
        <p:txBody>
          <a:bodyPr anchor="b">
            <a:normAutofit/>
          </a:bodyPr>
          <a:lstStyle/>
          <a:p>
            <a:r>
              <a:rPr lang="en-US" sz="5400" dirty="0"/>
              <a:t>Observer Pattern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640080" y="2872899"/>
            <a:ext cx="4243589" cy="3320668"/>
          </a:xfrm>
        </p:spPr>
        <p:txBody>
          <a:bodyPr>
            <a:normAutofit/>
          </a:bodyPr>
          <a:lstStyle/>
          <a:p>
            <a:pPr marL="0" indent="0">
              <a:buNone/>
            </a:pPr>
            <a:r>
              <a:rPr lang="en-US" sz="2200" dirty="0"/>
              <a:t>Also Known as: </a:t>
            </a:r>
            <a:r>
              <a:rPr lang="en-US" sz="2200" b="1" i="0" dirty="0">
                <a:effectLst/>
                <a:latin typeface="PT Sans" panose="020B0503020203020204" pitchFamily="34" charset="0"/>
              </a:rPr>
              <a:t>Event-Subscriber, Listener</a:t>
            </a:r>
            <a:endParaRPr lang="en-US" sz="2200" b="1" dirty="0"/>
          </a:p>
          <a:p>
            <a:pPr marL="0" indent="0">
              <a:buNone/>
            </a:pPr>
            <a:r>
              <a:rPr lang="en-US" sz="2200" b="1" dirty="0"/>
              <a:t>Intent:</a:t>
            </a:r>
          </a:p>
          <a:p>
            <a:pPr algn="just"/>
            <a:r>
              <a:rPr lang="en-US" sz="2200" b="1" i="0" dirty="0">
                <a:effectLst/>
                <a:latin typeface="PT Sans" panose="020B0503020203020204" pitchFamily="34" charset="0"/>
              </a:rPr>
              <a:t>Observer</a:t>
            </a:r>
            <a:r>
              <a:rPr lang="en-US" sz="2200" b="0" i="0" dirty="0">
                <a:effectLst/>
                <a:latin typeface="PT Sans" panose="020B0503020203020204" pitchFamily="34" charset="0"/>
              </a:rPr>
              <a:t> is a behavioral design pattern that lets you define a subscription mechanism to notify multiple objects about any events that happen to the object they’re observing.</a:t>
            </a:r>
            <a:endParaRPr lang="en-US" sz="2200" dirty="0"/>
          </a:p>
        </p:txBody>
      </p:sp>
      <p:pic>
        <p:nvPicPr>
          <p:cNvPr id="5" name="Picture 4" descr="A cartoon of people in a meeting&#10;&#10;Description automatically generated">
            <a:extLst>
              <a:ext uri="{FF2B5EF4-FFF2-40B4-BE49-F238E27FC236}">
                <a16:creationId xmlns:a16="http://schemas.microsoft.com/office/drawing/2014/main" id="{991835F1-4CCE-75D2-D8FE-B814A7B4EDED}"/>
              </a:ext>
            </a:extLst>
          </p:cNvPr>
          <p:cNvPicPr>
            <a:picLocks noChangeAspect="1"/>
          </p:cNvPicPr>
          <p:nvPr/>
        </p:nvPicPr>
        <p:blipFill rotWithShape="1">
          <a:blip r:embed="rId2"/>
          <a:srcRect l="10540" r="21004" b="1"/>
          <a:stretch/>
        </p:blipFill>
        <p:spPr>
          <a:xfrm>
            <a:off x="5310177"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273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pPr algn="just"/>
            <a:r>
              <a:rPr lang="en-US" sz="2200" dirty="0"/>
              <a:t>Imagine that you have two types of objects: a </a:t>
            </a:r>
            <a:r>
              <a:rPr lang="en-US" sz="2200" b="1" dirty="0"/>
              <a:t>Customer</a:t>
            </a:r>
            <a:r>
              <a:rPr lang="en-US" sz="2200" dirty="0"/>
              <a:t> and a </a:t>
            </a:r>
            <a:r>
              <a:rPr lang="en-US" sz="2200" b="1" dirty="0"/>
              <a:t>Store</a:t>
            </a:r>
            <a:r>
              <a:rPr lang="en-US" sz="2200" dirty="0"/>
              <a:t>. </a:t>
            </a:r>
          </a:p>
          <a:p>
            <a:pPr algn="just"/>
            <a:r>
              <a:rPr lang="en-US" sz="2200" dirty="0"/>
              <a:t>The customer is very interested in a particular brand of product (say, it’s a new model of the iPhone) which should become available in the store very soon.</a:t>
            </a:r>
          </a:p>
          <a:p>
            <a:pPr algn="just"/>
            <a:r>
              <a:rPr lang="en-US" sz="2200" dirty="0"/>
              <a:t>The customer could visit the store every day and check product availability. But while the product is still enroute, most of these trips would be pointless.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951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pPr algn="just"/>
            <a:r>
              <a:rPr lang="en-US" sz="2000" b="0" i="0" dirty="0">
                <a:solidFill>
                  <a:srgbClr val="444444"/>
                </a:solidFill>
                <a:effectLst/>
                <a:latin typeface="PT Sans" panose="020B0503020203020204" pitchFamily="34" charset="0"/>
              </a:rPr>
              <a:t>On the other hand, the store could send tons of emails (which might be considered spam) to all customers each time a new product becomes available. </a:t>
            </a:r>
          </a:p>
          <a:p>
            <a:pPr algn="just"/>
            <a:r>
              <a:rPr lang="en-US" sz="2000" b="0" i="0" dirty="0">
                <a:solidFill>
                  <a:srgbClr val="444444"/>
                </a:solidFill>
                <a:effectLst/>
                <a:latin typeface="PT Sans" panose="020B0503020203020204" pitchFamily="34" charset="0"/>
              </a:rPr>
              <a:t>This would save some customers from endless trips to the store. At the same time, it’d upset other customers who aren’t interested in new products.</a:t>
            </a:r>
          </a:p>
          <a:p>
            <a:pPr algn="just"/>
            <a:r>
              <a:rPr lang="en-US" sz="2000" b="0" i="0" dirty="0">
                <a:solidFill>
                  <a:srgbClr val="444444"/>
                </a:solidFill>
                <a:effectLst/>
                <a:latin typeface="PT Sans" panose="020B0503020203020204" pitchFamily="34" charset="0"/>
              </a:rPr>
              <a:t>It looks like we’ve got a conflict. Either the customer wastes time checking product availability or the store wastes resources notifying the wrong customers.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71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The object that has some interesting state is often called </a:t>
            </a:r>
            <a:r>
              <a:rPr lang="en-US" b="1" i="1" dirty="0">
                <a:solidFill>
                  <a:srgbClr val="444444"/>
                </a:solidFill>
                <a:effectLst/>
                <a:latin typeface="PT Sans" panose="020B0503020203020204" pitchFamily="34" charset="0"/>
              </a:rPr>
              <a:t>subject</a:t>
            </a:r>
            <a:r>
              <a:rPr lang="en-US" b="0" i="0" dirty="0">
                <a:solidFill>
                  <a:srgbClr val="444444"/>
                </a:solidFill>
                <a:effectLst/>
                <a:latin typeface="PT Sans" panose="020B0503020203020204" pitchFamily="34" charset="0"/>
              </a:rPr>
              <a:t>, but since it’s also going to notify other objects about the changes to its state, we’ll call it </a:t>
            </a:r>
            <a:r>
              <a:rPr lang="en-US" b="1" i="1" dirty="0">
                <a:solidFill>
                  <a:srgbClr val="444444"/>
                </a:solidFill>
                <a:effectLst/>
                <a:latin typeface="PT Sans" panose="020B0503020203020204" pitchFamily="34" charset="0"/>
              </a:rPr>
              <a:t>publisher</a:t>
            </a:r>
            <a:r>
              <a:rPr lang="en-US" b="0" i="0" dirty="0">
                <a:solidFill>
                  <a:srgbClr val="444444"/>
                </a:solidFill>
                <a:effectLst/>
                <a:latin typeface="PT Sans" panose="020B0503020203020204" pitchFamily="34" charset="0"/>
              </a:rPr>
              <a:t>. </a:t>
            </a:r>
          </a:p>
          <a:p>
            <a:r>
              <a:rPr lang="en-US" b="0" i="0" dirty="0">
                <a:solidFill>
                  <a:srgbClr val="444444"/>
                </a:solidFill>
                <a:effectLst/>
                <a:latin typeface="PT Sans" panose="020B0503020203020204" pitchFamily="34" charset="0"/>
              </a:rPr>
              <a:t>All other objects that want to track changes to the publisher’s state are called </a:t>
            </a:r>
            <a:r>
              <a:rPr lang="en-US" b="1" i="1" dirty="0">
                <a:solidFill>
                  <a:srgbClr val="444444"/>
                </a:solidFill>
                <a:effectLst/>
                <a:latin typeface="PT Sans" panose="020B0503020203020204" pitchFamily="34" charset="0"/>
              </a:rPr>
              <a:t>subscribers</a:t>
            </a:r>
            <a:r>
              <a:rPr lang="en-US" b="0" i="0" dirty="0">
                <a:solidFill>
                  <a:srgbClr val="444444"/>
                </a:solidFill>
                <a:effectLst/>
                <a:latin typeface="PT Sans" panose="020B0503020203020204" pitchFamily="34" charset="0"/>
              </a:rPr>
              <a:t>.</a:t>
            </a:r>
            <a:endParaRPr lang="en-US" dirty="0"/>
          </a:p>
        </p:txBody>
      </p:sp>
    </p:spTree>
    <p:extLst>
      <p:ext uri="{BB962C8B-B14F-4D97-AF65-F5344CB8AC3E}">
        <p14:creationId xmlns:p14="http://schemas.microsoft.com/office/powerpoint/2010/main" val="6115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504950"/>
            <a:ext cx="4759071" cy="4476358"/>
          </a:xfrm>
        </p:spPr>
        <p:txBody>
          <a:bodyPr anchor="t">
            <a:noAutofit/>
          </a:bodyPr>
          <a:lstStyle/>
          <a:p>
            <a:pPr algn="just"/>
            <a:r>
              <a:rPr lang="en-US" sz="2200" b="0" i="0" dirty="0">
                <a:effectLst/>
                <a:latin typeface="PT Sans" panose="020B0503020203020204" pitchFamily="34" charset="0"/>
              </a:rPr>
              <a:t>The Observer pattern suggests that you add a </a:t>
            </a:r>
            <a:r>
              <a:rPr lang="en-US" sz="2200" b="1" i="0" dirty="0">
                <a:effectLst/>
                <a:latin typeface="PT Sans" panose="020B0503020203020204" pitchFamily="34" charset="0"/>
              </a:rPr>
              <a:t>subscription mechanism</a:t>
            </a:r>
            <a:r>
              <a:rPr lang="en-US" sz="2200" b="0" i="0" dirty="0">
                <a:effectLst/>
                <a:latin typeface="PT Sans" panose="020B0503020203020204" pitchFamily="34" charset="0"/>
              </a:rPr>
              <a:t> to the publisher class so individual objects can </a:t>
            </a:r>
            <a:r>
              <a:rPr lang="en-US" sz="2200" b="1" i="0" dirty="0">
                <a:effectLst/>
                <a:latin typeface="PT Sans" panose="020B0503020203020204" pitchFamily="34" charset="0"/>
              </a:rPr>
              <a:t>subscribe</a:t>
            </a:r>
            <a:r>
              <a:rPr lang="en-US" sz="2200" b="0" i="0" dirty="0">
                <a:effectLst/>
                <a:latin typeface="PT Sans" panose="020B0503020203020204" pitchFamily="34" charset="0"/>
              </a:rPr>
              <a:t> to or </a:t>
            </a:r>
            <a:r>
              <a:rPr lang="en-US" sz="2200" b="1" i="0" dirty="0">
                <a:effectLst/>
                <a:latin typeface="PT Sans" panose="020B0503020203020204" pitchFamily="34" charset="0"/>
              </a:rPr>
              <a:t>unsubscribe</a:t>
            </a:r>
            <a:r>
              <a:rPr lang="en-US" sz="2200" b="0" i="0" dirty="0">
                <a:effectLst/>
                <a:latin typeface="PT Sans" panose="020B0503020203020204" pitchFamily="34" charset="0"/>
              </a:rPr>
              <a:t> from a stream of events coming from that publisher. </a:t>
            </a:r>
          </a:p>
          <a:p>
            <a:pPr algn="just"/>
            <a:r>
              <a:rPr lang="en-US" sz="2200" dirty="0">
                <a:latin typeface="PT Sans" panose="020B0503020203020204" pitchFamily="34" charset="0"/>
              </a:rPr>
              <a:t>T</a:t>
            </a:r>
            <a:r>
              <a:rPr lang="en-US" sz="2200" b="0" i="0" dirty="0">
                <a:effectLst/>
                <a:latin typeface="PT Sans" panose="020B0503020203020204" pitchFamily="34" charset="0"/>
              </a:rPr>
              <a:t>his mechanism consists of:</a:t>
            </a:r>
          </a:p>
          <a:p>
            <a:pPr marL="457200" lvl="1" indent="0" algn="just">
              <a:buNone/>
            </a:pPr>
            <a:r>
              <a:rPr lang="en-US" sz="2200" b="0" i="0" dirty="0">
                <a:effectLst/>
                <a:latin typeface="PT Sans" panose="020B0503020203020204" pitchFamily="34" charset="0"/>
              </a:rPr>
              <a:t>1) an array field for storing a list of references to subscriber objects</a:t>
            </a:r>
          </a:p>
          <a:p>
            <a:pPr marL="457200" lvl="1" indent="0" algn="just">
              <a:buNone/>
            </a:pPr>
            <a:r>
              <a:rPr lang="en-US" sz="2200" b="0" i="0" dirty="0">
                <a:effectLst/>
                <a:latin typeface="PT Sans" panose="020B0503020203020204" pitchFamily="34" charset="0"/>
              </a:rPr>
              <a:t>2) several public methods which allow adding subscribers to and removing them from that list.</a:t>
            </a:r>
            <a:endParaRPr lang="en-US" sz="2200" dirty="0"/>
          </a:p>
        </p:txBody>
      </p:sp>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diagram of a subscriber&#10;&#10;Description automatically generated">
            <a:extLst>
              <a:ext uri="{FF2B5EF4-FFF2-40B4-BE49-F238E27FC236}">
                <a16:creationId xmlns:a16="http://schemas.microsoft.com/office/drawing/2014/main" id="{FBD6DE3B-08D2-74A2-62FE-A04B8AEA02E9}"/>
              </a:ext>
            </a:extLst>
          </p:cNvPr>
          <p:cNvPicPr>
            <a:picLocks noChangeAspect="1"/>
          </p:cNvPicPr>
          <p:nvPr/>
        </p:nvPicPr>
        <p:blipFill>
          <a:blip r:embed="rId2"/>
          <a:stretch>
            <a:fillRect/>
          </a:stretch>
        </p:blipFill>
        <p:spPr>
          <a:xfrm>
            <a:off x="4987671" y="2027771"/>
            <a:ext cx="6975728" cy="2999563"/>
          </a:xfrm>
          <a:prstGeom prst="rect">
            <a:avLst/>
          </a:prstGeom>
        </p:spPr>
      </p:pic>
    </p:spTree>
    <p:extLst>
      <p:ext uri="{BB962C8B-B14F-4D97-AF65-F5344CB8AC3E}">
        <p14:creationId xmlns:p14="http://schemas.microsoft.com/office/powerpoint/2010/main" val="255464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normAutofit/>
          </a:bodyPr>
          <a:lstStyle/>
          <a:p>
            <a:pPr algn="l"/>
            <a:r>
              <a:rPr lang="en-US" sz="2800" b="0" i="0" dirty="0">
                <a:solidFill>
                  <a:srgbClr val="444444"/>
                </a:solidFill>
                <a:effectLst/>
                <a:latin typeface="PT Sans" panose="020B0503020203020204" pitchFamily="34" charset="0"/>
              </a:rPr>
              <a:t>Now, whenever an important event happens to the publisher, it goes over its subscribers and calls the specific notification method on their objects.</a:t>
            </a:r>
          </a:p>
          <a:p>
            <a:pPr algn="l"/>
            <a:r>
              <a:rPr lang="en-US" sz="2800" b="0" i="0" dirty="0">
                <a:solidFill>
                  <a:srgbClr val="444444"/>
                </a:solidFill>
                <a:effectLst/>
                <a:latin typeface="PT Sans" panose="020B0503020203020204" pitchFamily="34" charset="0"/>
              </a:rPr>
              <a:t>Real apps might have dozens of different subscriber classes that are interested in tracking events of the same publisher class. </a:t>
            </a:r>
          </a:p>
          <a:p>
            <a:pPr algn="l"/>
            <a:r>
              <a:rPr lang="en-US" sz="2800" b="0" i="0" dirty="0">
                <a:solidFill>
                  <a:srgbClr val="444444"/>
                </a:solidFill>
                <a:effectLst/>
                <a:latin typeface="PT Sans" panose="020B0503020203020204" pitchFamily="34" charset="0"/>
              </a:rPr>
              <a:t>You wouldn’t want to couple the publisher to all those classes. Besides, you might not even know about some of them beforehand if your publisher class is supposed to be used by other people.</a:t>
            </a:r>
            <a:br>
              <a:rPr lang="en-US" sz="2800" dirty="0"/>
            </a:br>
            <a:endParaRPr lang="en-US" sz="2800" dirty="0"/>
          </a:p>
        </p:txBody>
      </p:sp>
    </p:spTree>
    <p:extLst>
      <p:ext uri="{BB962C8B-B14F-4D97-AF65-F5344CB8AC3E}">
        <p14:creationId xmlns:p14="http://schemas.microsoft.com/office/powerpoint/2010/main" val="42785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1001</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vt:lpstr>
      <vt:lpstr>PT Sans</vt:lpstr>
      <vt:lpstr>Office Theme</vt:lpstr>
      <vt:lpstr>Behavioral Design Pattern</vt:lpstr>
      <vt:lpstr>Behavioral Design Pattern</vt:lpstr>
      <vt:lpstr>Observer Pattern</vt:lpstr>
      <vt:lpstr>Observer Pattern</vt:lpstr>
      <vt:lpstr>Problem</vt:lpstr>
      <vt:lpstr>Problem</vt:lpstr>
      <vt:lpstr>Solution</vt:lpstr>
      <vt:lpstr>Solution</vt:lpstr>
      <vt:lpstr>Solution</vt:lpstr>
      <vt:lpstr>Solution</vt:lpstr>
      <vt:lpstr>Real World Analogy</vt:lpstr>
      <vt:lpstr>Structure</vt:lpstr>
      <vt:lpstr>Structure</vt:lpstr>
      <vt:lpstr>Structure</vt:lpstr>
      <vt:lpstr>Structure</vt:lpstr>
      <vt:lpstr>Structure</vt:lpstr>
      <vt:lpstr>Structure</vt:lpstr>
      <vt:lpstr>Example</vt:lpstr>
      <vt:lpstr>Example</vt:lpstr>
      <vt:lpstr>Pros and Cons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Design Pattern</dc:title>
  <dc:creator>Mehroze Khan</dc:creator>
  <cp:lastModifiedBy>Mehroze Khan</cp:lastModifiedBy>
  <cp:revision>31</cp:revision>
  <dcterms:created xsi:type="dcterms:W3CDTF">2023-11-25T07:31:48Z</dcterms:created>
  <dcterms:modified xsi:type="dcterms:W3CDTF">2023-11-28T07:32:10Z</dcterms:modified>
</cp:coreProperties>
</file>