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5" r:id="rId3"/>
    <p:sldId id="296" r:id="rId4"/>
    <p:sldId id="297" r:id="rId5"/>
    <p:sldId id="298" r:id="rId6"/>
    <p:sldId id="299" r:id="rId7"/>
    <p:sldId id="300" r:id="rId8"/>
    <p:sldId id="301" r:id="rId9"/>
    <p:sldId id="304" r:id="rId10"/>
    <p:sldId id="303" r:id="rId11"/>
    <p:sldId id="305" r:id="rId12"/>
    <p:sldId id="306" r:id="rId13"/>
    <p:sldId id="307" r:id="rId14"/>
    <p:sldId id="308" r:id="rId15"/>
    <p:sldId id="309" r:id="rId16"/>
    <p:sldId id="310" r:id="rId17"/>
    <p:sldId id="311" r:id="rId18"/>
    <p:sldId id="293" r:id="rId19"/>
    <p:sldId id="312" r:id="rId20"/>
    <p:sldId id="330"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29" r:id="rId37"/>
    <p:sldId id="27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7EBE-6CA2-C9DE-C6BC-7F5FE72BC4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77366A-547F-C8AC-690C-1828E70C29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A1ED92-4AB7-6043-9AF9-6226BF429404}"/>
              </a:ext>
            </a:extLst>
          </p:cNvPr>
          <p:cNvSpPr>
            <a:spLocks noGrp="1"/>
          </p:cNvSpPr>
          <p:nvPr>
            <p:ph type="dt" sz="half" idx="10"/>
          </p:nvPr>
        </p:nvSpPr>
        <p:spPr/>
        <p:txBody>
          <a:bodyPr/>
          <a:lstStyle/>
          <a:p>
            <a:fld id="{9986A8CA-9D9A-4396-9FB8-DD68F965DAEB}" type="datetimeFigureOut">
              <a:rPr lang="en-US" smtClean="0"/>
              <a:t>29-Nov-23</a:t>
            </a:fld>
            <a:endParaRPr lang="en-US"/>
          </a:p>
        </p:txBody>
      </p:sp>
      <p:sp>
        <p:nvSpPr>
          <p:cNvPr id="5" name="Footer Placeholder 4">
            <a:extLst>
              <a:ext uri="{FF2B5EF4-FFF2-40B4-BE49-F238E27FC236}">
                <a16:creationId xmlns:a16="http://schemas.microsoft.com/office/drawing/2014/main" id="{E4240068-27BD-4FC0-FED4-DB8B16256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4BFCCA-9DA9-C821-125E-47AD127E8184}"/>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1062936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3AF8-4908-68B9-DF55-254A252A10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D8C8A6-C846-6E25-CDE5-234CCCAE38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8EC35A-9FA1-EAA2-0BD6-03510A29562D}"/>
              </a:ext>
            </a:extLst>
          </p:cNvPr>
          <p:cNvSpPr>
            <a:spLocks noGrp="1"/>
          </p:cNvSpPr>
          <p:nvPr>
            <p:ph type="dt" sz="half" idx="10"/>
          </p:nvPr>
        </p:nvSpPr>
        <p:spPr/>
        <p:txBody>
          <a:bodyPr/>
          <a:lstStyle/>
          <a:p>
            <a:fld id="{9986A8CA-9D9A-4396-9FB8-DD68F965DAEB}" type="datetimeFigureOut">
              <a:rPr lang="en-US" smtClean="0"/>
              <a:t>29-Nov-23</a:t>
            </a:fld>
            <a:endParaRPr lang="en-US"/>
          </a:p>
        </p:txBody>
      </p:sp>
      <p:sp>
        <p:nvSpPr>
          <p:cNvPr id="5" name="Footer Placeholder 4">
            <a:extLst>
              <a:ext uri="{FF2B5EF4-FFF2-40B4-BE49-F238E27FC236}">
                <a16:creationId xmlns:a16="http://schemas.microsoft.com/office/drawing/2014/main" id="{B737E0D8-E066-FC8B-695A-36AEBBE69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190AB-BF5B-912C-A9A1-4B3E89DB6BF0}"/>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3042926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D2C640-A080-95E8-4694-D1FB08CC6E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F82A6C-8C8D-9C21-61A5-A003674DDA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518362-B9CD-68C1-0E9D-EECA84C4A917}"/>
              </a:ext>
            </a:extLst>
          </p:cNvPr>
          <p:cNvSpPr>
            <a:spLocks noGrp="1"/>
          </p:cNvSpPr>
          <p:nvPr>
            <p:ph type="dt" sz="half" idx="10"/>
          </p:nvPr>
        </p:nvSpPr>
        <p:spPr/>
        <p:txBody>
          <a:bodyPr/>
          <a:lstStyle/>
          <a:p>
            <a:fld id="{9986A8CA-9D9A-4396-9FB8-DD68F965DAEB}" type="datetimeFigureOut">
              <a:rPr lang="en-US" smtClean="0"/>
              <a:t>29-Nov-23</a:t>
            </a:fld>
            <a:endParaRPr lang="en-US"/>
          </a:p>
        </p:txBody>
      </p:sp>
      <p:sp>
        <p:nvSpPr>
          <p:cNvPr id="5" name="Footer Placeholder 4">
            <a:extLst>
              <a:ext uri="{FF2B5EF4-FFF2-40B4-BE49-F238E27FC236}">
                <a16:creationId xmlns:a16="http://schemas.microsoft.com/office/drawing/2014/main" id="{78758D45-574F-6CC4-9428-4C08EDBFB9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73F6D-BF42-4E7F-9B3E-551D7A99EE75}"/>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330285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999E-3B9A-9E29-3CCE-12427ABE18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C40CD6-0582-C1BC-6FD4-BD3BFAC12D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D19C4D-7661-DA1C-F279-09F3A62A2B2B}"/>
              </a:ext>
            </a:extLst>
          </p:cNvPr>
          <p:cNvSpPr>
            <a:spLocks noGrp="1"/>
          </p:cNvSpPr>
          <p:nvPr>
            <p:ph type="dt" sz="half" idx="10"/>
          </p:nvPr>
        </p:nvSpPr>
        <p:spPr/>
        <p:txBody>
          <a:bodyPr/>
          <a:lstStyle/>
          <a:p>
            <a:fld id="{9986A8CA-9D9A-4396-9FB8-DD68F965DAEB}" type="datetimeFigureOut">
              <a:rPr lang="en-US" smtClean="0"/>
              <a:t>29-Nov-23</a:t>
            </a:fld>
            <a:endParaRPr lang="en-US"/>
          </a:p>
        </p:txBody>
      </p:sp>
      <p:sp>
        <p:nvSpPr>
          <p:cNvPr id="5" name="Footer Placeholder 4">
            <a:extLst>
              <a:ext uri="{FF2B5EF4-FFF2-40B4-BE49-F238E27FC236}">
                <a16:creationId xmlns:a16="http://schemas.microsoft.com/office/drawing/2014/main" id="{1E6C81B3-6C6A-4B2D-E9C5-4FBB2DEDB0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6838C-2F1C-C164-A71B-F8EE5D2669B7}"/>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3786266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FDDDC-C9DE-6236-3A96-F355DD2133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B73630-01CE-0AF7-A52F-B6463DCB4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D88C2E-DAFA-97A6-4B01-4876742ABFFB}"/>
              </a:ext>
            </a:extLst>
          </p:cNvPr>
          <p:cNvSpPr>
            <a:spLocks noGrp="1"/>
          </p:cNvSpPr>
          <p:nvPr>
            <p:ph type="dt" sz="half" idx="10"/>
          </p:nvPr>
        </p:nvSpPr>
        <p:spPr/>
        <p:txBody>
          <a:bodyPr/>
          <a:lstStyle/>
          <a:p>
            <a:fld id="{9986A8CA-9D9A-4396-9FB8-DD68F965DAEB}" type="datetimeFigureOut">
              <a:rPr lang="en-US" smtClean="0"/>
              <a:t>29-Nov-23</a:t>
            </a:fld>
            <a:endParaRPr lang="en-US"/>
          </a:p>
        </p:txBody>
      </p:sp>
      <p:sp>
        <p:nvSpPr>
          <p:cNvPr id="5" name="Footer Placeholder 4">
            <a:extLst>
              <a:ext uri="{FF2B5EF4-FFF2-40B4-BE49-F238E27FC236}">
                <a16:creationId xmlns:a16="http://schemas.microsoft.com/office/drawing/2014/main" id="{ECF7C752-3898-DB18-3F5B-2D8CBC76E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96DC15-BBC1-4BC9-F814-BE2ED77FE275}"/>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160700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5AC67-A1AB-0F7B-62EE-04B771BC22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0805D2-C31B-BD44-F817-4349A9985C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618B19-9972-45F1-349B-EAED384BB4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BFB6FB-E244-F22E-17DA-54F56A653733}"/>
              </a:ext>
            </a:extLst>
          </p:cNvPr>
          <p:cNvSpPr>
            <a:spLocks noGrp="1"/>
          </p:cNvSpPr>
          <p:nvPr>
            <p:ph type="dt" sz="half" idx="10"/>
          </p:nvPr>
        </p:nvSpPr>
        <p:spPr/>
        <p:txBody>
          <a:bodyPr/>
          <a:lstStyle/>
          <a:p>
            <a:fld id="{9986A8CA-9D9A-4396-9FB8-DD68F965DAEB}" type="datetimeFigureOut">
              <a:rPr lang="en-US" smtClean="0"/>
              <a:t>29-Nov-23</a:t>
            </a:fld>
            <a:endParaRPr lang="en-US"/>
          </a:p>
        </p:txBody>
      </p:sp>
      <p:sp>
        <p:nvSpPr>
          <p:cNvPr id="6" name="Footer Placeholder 5">
            <a:extLst>
              <a:ext uri="{FF2B5EF4-FFF2-40B4-BE49-F238E27FC236}">
                <a16:creationId xmlns:a16="http://schemas.microsoft.com/office/drawing/2014/main" id="{17821C3D-D148-1684-BD1A-06341EB0ED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849574-0B3B-CED6-C024-41A90ED1CDA5}"/>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157323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C0306-9B73-8053-DDB4-D4DB84E4D2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838834-F6EE-2DA8-793F-BF28EEBF29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82F043-57EF-CDF6-717A-77A36D2A85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1765F3-D753-AF48-EF91-70A91C1DE8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827970-03E5-214B-11AD-D3C6FE873B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C54DB1-0F27-8F6A-A086-C241C11E294C}"/>
              </a:ext>
            </a:extLst>
          </p:cNvPr>
          <p:cNvSpPr>
            <a:spLocks noGrp="1"/>
          </p:cNvSpPr>
          <p:nvPr>
            <p:ph type="dt" sz="half" idx="10"/>
          </p:nvPr>
        </p:nvSpPr>
        <p:spPr/>
        <p:txBody>
          <a:bodyPr/>
          <a:lstStyle/>
          <a:p>
            <a:fld id="{9986A8CA-9D9A-4396-9FB8-DD68F965DAEB}" type="datetimeFigureOut">
              <a:rPr lang="en-US" smtClean="0"/>
              <a:t>29-Nov-23</a:t>
            </a:fld>
            <a:endParaRPr lang="en-US"/>
          </a:p>
        </p:txBody>
      </p:sp>
      <p:sp>
        <p:nvSpPr>
          <p:cNvPr id="8" name="Footer Placeholder 7">
            <a:extLst>
              <a:ext uri="{FF2B5EF4-FFF2-40B4-BE49-F238E27FC236}">
                <a16:creationId xmlns:a16="http://schemas.microsoft.com/office/drawing/2014/main" id="{1E9D2158-87DB-8606-33A0-0072574258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A8B270-6D95-8085-4F1E-8C658FECAB22}"/>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95041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A681D-F5A2-79B1-BB3B-1988ED71CF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820F26-AAE2-4B31-9892-6F535065BD94}"/>
              </a:ext>
            </a:extLst>
          </p:cNvPr>
          <p:cNvSpPr>
            <a:spLocks noGrp="1"/>
          </p:cNvSpPr>
          <p:nvPr>
            <p:ph type="dt" sz="half" idx="10"/>
          </p:nvPr>
        </p:nvSpPr>
        <p:spPr/>
        <p:txBody>
          <a:bodyPr/>
          <a:lstStyle/>
          <a:p>
            <a:fld id="{9986A8CA-9D9A-4396-9FB8-DD68F965DAEB}" type="datetimeFigureOut">
              <a:rPr lang="en-US" smtClean="0"/>
              <a:t>29-Nov-23</a:t>
            </a:fld>
            <a:endParaRPr lang="en-US"/>
          </a:p>
        </p:txBody>
      </p:sp>
      <p:sp>
        <p:nvSpPr>
          <p:cNvPr id="4" name="Footer Placeholder 3">
            <a:extLst>
              <a:ext uri="{FF2B5EF4-FFF2-40B4-BE49-F238E27FC236}">
                <a16:creationId xmlns:a16="http://schemas.microsoft.com/office/drawing/2014/main" id="{FD13482C-FED0-74C9-2BA8-ECA4F60AE9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483B98-962C-218E-777F-3A5869BE02A0}"/>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263171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BD91C7-A6D6-8CB2-4A1B-2EFC06F1D2ED}"/>
              </a:ext>
            </a:extLst>
          </p:cNvPr>
          <p:cNvSpPr>
            <a:spLocks noGrp="1"/>
          </p:cNvSpPr>
          <p:nvPr>
            <p:ph type="dt" sz="half" idx="10"/>
          </p:nvPr>
        </p:nvSpPr>
        <p:spPr/>
        <p:txBody>
          <a:bodyPr/>
          <a:lstStyle/>
          <a:p>
            <a:fld id="{9986A8CA-9D9A-4396-9FB8-DD68F965DAEB}" type="datetimeFigureOut">
              <a:rPr lang="en-US" smtClean="0"/>
              <a:t>29-Nov-23</a:t>
            </a:fld>
            <a:endParaRPr lang="en-US"/>
          </a:p>
        </p:txBody>
      </p:sp>
      <p:sp>
        <p:nvSpPr>
          <p:cNvPr id="3" name="Footer Placeholder 2">
            <a:extLst>
              <a:ext uri="{FF2B5EF4-FFF2-40B4-BE49-F238E27FC236}">
                <a16:creationId xmlns:a16="http://schemas.microsoft.com/office/drawing/2014/main" id="{FF313763-8B8D-FB9C-E0DC-511AD977AF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CD1392-B34B-1009-D99D-CA5A7ABBC3EF}"/>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211010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6C17B-6155-818B-F775-8E7BB5336F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A5DBB8-7D6D-A9A5-476E-63C3BD272D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3DD1F7-B932-B9B0-F2C2-DAD23AE33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2C4548-A5AB-B7BC-ED09-C16AB47A023F}"/>
              </a:ext>
            </a:extLst>
          </p:cNvPr>
          <p:cNvSpPr>
            <a:spLocks noGrp="1"/>
          </p:cNvSpPr>
          <p:nvPr>
            <p:ph type="dt" sz="half" idx="10"/>
          </p:nvPr>
        </p:nvSpPr>
        <p:spPr/>
        <p:txBody>
          <a:bodyPr/>
          <a:lstStyle/>
          <a:p>
            <a:fld id="{9986A8CA-9D9A-4396-9FB8-DD68F965DAEB}" type="datetimeFigureOut">
              <a:rPr lang="en-US" smtClean="0"/>
              <a:t>29-Nov-23</a:t>
            </a:fld>
            <a:endParaRPr lang="en-US"/>
          </a:p>
        </p:txBody>
      </p:sp>
      <p:sp>
        <p:nvSpPr>
          <p:cNvPr id="6" name="Footer Placeholder 5">
            <a:extLst>
              <a:ext uri="{FF2B5EF4-FFF2-40B4-BE49-F238E27FC236}">
                <a16:creationId xmlns:a16="http://schemas.microsoft.com/office/drawing/2014/main" id="{92765394-5C4E-C681-4852-6FE571BC52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4646B5-1F6A-160C-1F68-E3A0525070DC}"/>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4022273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FDC1B-1FD8-9CCD-5570-FA1C1A1729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5DC9B3-E752-9411-BC07-70AB2A15C5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C5E0BD-7022-6CB9-47AE-06D31ACAFA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AA3FE9-C680-93FA-1131-C5FFEBEB1964}"/>
              </a:ext>
            </a:extLst>
          </p:cNvPr>
          <p:cNvSpPr>
            <a:spLocks noGrp="1"/>
          </p:cNvSpPr>
          <p:nvPr>
            <p:ph type="dt" sz="half" idx="10"/>
          </p:nvPr>
        </p:nvSpPr>
        <p:spPr/>
        <p:txBody>
          <a:bodyPr/>
          <a:lstStyle/>
          <a:p>
            <a:fld id="{9986A8CA-9D9A-4396-9FB8-DD68F965DAEB}" type="datetimeFigureOut">
              <a:rPr lang="en-US" smtClean="0"/>
              <a:t>29-Nov-23</a:t>
            </a:fld>
            <a:endParaRPr lang="en-US"/>
          </a:p>
        </p:txBody>
      </p:sp>
      <p:sp>
        <p:nvSpPr>
          <p:cNvPr id="6" name="Footer Placeholder 5">
            <a:extLst>
              <a:ext uri="{FF2B5EF4-FFF2-40B4-BE49-F238E27FC236}">
                <a16:creationId xmlns:a16="http://schemas.microsoft.com/office/drawing/2014/main" id="{BDD6DA85-9747-B783-E0F8-6B2A50CCCD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B17DF6-C9DE-73FD-F700-57056E8E46AD}"/>
              </a:ext>
            </a:extLst>
          </p:cNvPr>
          <p:cNvSpPr>
            <a:spLocks noGrp="1"/>
          </p:cNvSpPr>
          <p:nvPr>
            <p:ph type="sldNum" sz="quarter" idx="12"/>
          </p:nvPr>
        </p:nvSpPr>
        <p:spPr/>
        <p:txBody>
          <a:bodyPr/>
          <a:lstStyle/>
          <a:p>
            <a:fld id="{568DD4F7-E75D-4C53-9D9D-E6D45CD22C5B}" type="slidenum">
              <a:rPr lang="en-US" smtClean="0"/>
              <a:t>‹#›</a:t>
            </a:fld>
            <a:endParaRPr lang="en-US"/>
          </a:p>
        </p:txBody>
      </p:sp>
    </p:spTree>
    <p:extLst>
      <p:ext uri="{BB962C8B-B14F-4D97-AF65-F5344CB8AC3E}">
        <p14:creationId xmlns:p14="http://schemas.microsoft.com/office/powerpoint/2010/main" val="667619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7ED470-9F64-4E1F-E543-78537A779C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E295BD-92E3-7E2E-CFC7-62FA8ABFF4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D344D9-7765-55B3-A5B5-9D5EE6F42C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86A8CA-9D9A-4396-9FB8-DD68F965DAEB}" type="datetimeFigureOut">
              <a:rPr lang="en-US" smtClean="0"/>
              <a:t>29-Nov-23</a:t>
            </a:fld>
            <a:endParaRPr lang="en-US"/>
          </a:p>
        </p:txBody>
      </p:sp>
      <p:sp>
        <p:nvSpPr>
          <p:cNvPr id="5" name="Footer Placeholder 4">
            <a:extLst>
              <a:ext uri="{FF2B5EF4-FFF2-40B4-BE49-F238E27FC236}">
                <a16:creationId xmlns:a16="http://schemas.microsoft.com/office/drawing/2014/main" id="{16DCD570-E550-0F46-98AA-365704E2B0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202478-1749-9C76-9CD7-90420B79A3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8DD4F7-E75D-4C53-9D9D-E6D45CD22C5B}" type="slidenum">
              <a:rPr lang="en-US" smtClean="0"/>
              <a:t>‹#›</a:t>
            </a:fld>
            <a:endParaRPr lang="en-US"/>
          </a:p>
        </p:txBody>
      </p:sp>
    </p:spTree>
    <p:extLst>
      <p:ext uri="{BB962C8B-B14F-4D97-AF65-F5344CB8AC3E}">
        <p14:creationId xmlns:p14="http://schemas.microsoft.com/office/powerpoint/2010/main" val="416102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hyperlink" Target="https://refactoring.guru/design-patter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36E00-71F3-B09B-8A0D-CE0E103FF6CA}"/>
              </a:ext>
            </a:extLst>
          </p:cNvPr>
          <p:cNvSpPr>
            <a:spLocks noGrp="1"/>
          </p:cNvSpPr>
          <p:nvPr>
            <p:ph type="ctrTitle"/>
          </p:nvPr>
        </p:nvSpPr>
        <p:spPr/>
        <p:txBody>
          <a:bodyPr/>
          <a:lstStyle/>
          <a:p>
            <a:r>
              <a:rPr lang="en-US" dirty="0"/>
              <a:t>Behavioral Design Pattern</a:t>
            </a:r>
          </a:p>
        </p:txBody>
      </p:sp>
      <p:sp>
        <p:nvSpPr>
          <p:cNvPr id="3" name="Subtitle 2">
            <a:extLst>
              <a:ext uri="{FF2B5EF4-FFF2-40B4-BE49-F238E27FC236}">
                <a16:creationId xmlns:a16="http://schemas.microsoft.com/office/drawing/2014/main" id="{6086019A-1F8B-E6BD-66DC-D68E5AF52927}"/>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3377542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05D-5E18-F577-1FED-5F22E29F3603}"/>
              </a:ext>
            </a:extLst>
          </p:cNvPr>
          <p:cNvSpPr>
            <a:spLocks noGrp="1"/>
          </p:cNvSpPr>
          <p:nvPr>
            <p:ph type="title"/>
          </p:nvPr>
        </p:nvSpPr>
        <p:spPr>
          <a:xfrm>
            <a:off x="880224" y="335901"/>
            <a:ext cx="3455821" cy="630209"/>
          </a:xfrm>
        </p:spPr>
        <p:txBody>
          <a:bodyPr anchor="b">
            <a:normAutofit/>
          </a:bodyPr>
          <a:lstStyle/>
          <a:p>
            <a:r>
              <a:rPr lang="en-US" sz="3200" dirty="0"/>
              <a:t>Solution</a:t>
            </a:r>
          </a:p>
        </p:txBody>
      </p:sp>
      <p:sp>
        <p:nvSpPr>
          <p:cNvPr id="3" name="Content Placeholder 2">
            <a:extLst>
              <a:ext uri="{FF2B5EF4-FFF2-40B4-BE49-F238E27FC236}">
                <a16:creationId xmlns:a16="http://schemas.microsoft.com/office/drawing/2014/main" id="{8D477FDE-4D6C-7DF3-30BE-BF9E30D9835A}"/>
              </a:ext>
            </a:extLst>
          </p:cNvPr>
          <p:cNvSpPr>
            <a:spLocks noGrp="1"/>
          </p:cNvSpPr>
          <p:nvPr>
            <p:ph idx="1"/>
          </p:nvPr>
        </p:nvSpPr>
        <p:spPr>
          <a:xfrm>
            <a:off x="228600" y="1063690"/>
            <a:ext cx="4759071" cy="5682344"/>
          </a:xfrm>
        </p:spPr>
        <p:txBody>
          <a:bodyPr anchor="t">
            <a:noAutofit/>
          </a:bodyPr>
          <a:lstStyle/>
          <a:p>
            <a:pPr algn="l"/>
            <a:r>
              <a:rPr lang="en-US" sz="1900" b="0" i="0" dirty="0">
                <a:solidFill>
                  <a:srgbClr val="444444"/>
                </a:solidFill>
                <a:effectLst/>
                <a:latin typeface="PT Sans" panose="020B0503020203020204" pitchFamily="34" charset="0"/>
              </a:rPr>
              <a:t>That’s why it’s crucial that all subscribers implement the same interface and that the publisher communicates with them only via that interface. </a:t>
            </a:r>
          </a:p>
          <a:p>
            <a:pPr algn="l"/>
            <a:r>
              <a:rPr lang="en-US" sz="1900" dirty="0">
                <a:solidFill>
                  <a:srgbClr val="444444"/>
                </a:solidFill>
                <a:latin typeface="PT Sans" panose="020B0503020203020204" pitchFamily="34" charset="0"/>
              </a:rPr>
              <a:t>This interface should declare the notification method along with a set of parameters that the publisher can use to pass some contextual data along with the notification.</a:t>
            </a:r>
          </a:p>
          <a:p>
            <a:pPr algn="l"/>
            <a:r>
              <a:rPr lang="en-US" sz="1900" dirty="0">
                <a:solidFill>
                  <a:srgbClr val="444444"/>
                </a:solidFill>
                <a:latin typeface="PT Sans" panose="020B0503020203020204" pitchFamily="34" charset="0"/>
              </a:rPr>
              <a:t>If your app has several different types of publishers and you want to make your subscribers compatible with all of them, you can go even further and make all publishers follow the same interface. This interface would only need to describe a few subscription methods. The interface would allow subscribers to observe publishers’ states without coupling to their concrete classes.</a:t>
            </a:r>
            <a:br>
              <a:rPr lang="en-US" sz="1900" dirty="0">
                <a:solidFill>
                  <a:srgbClr val="444444"/>
                </a:solidFill>
                <a:latin typeface="PT Sans" panose="020B0503020203020204" pitchFamily="34" charset="0"/>
              </a:rPr>
            </a:br>
            <a:endParaRPr lang="en-US" sz="1900" dirty="0">
              <a:solidFill>
                <a:srgbClr val="444444"/>
              </a:solidFill>
              <a:latin typeface="PT Sans" panose="020B0503020203020204" pitchFamily="34" charset="0"/>
            </a:endParaRPr>
          </a:p>
        </p:txBody>
      </p:sp>
      <p:pic>
        <p:nvPicPr>
          <p:cNvPr id="6" name="Picture 5">
            <a:extLst>
              <a:ext uri="{FF2B5EF4-FFF2-40B4-BE49-F238E27FC236}">
                <a16:creationId xmlns:a16="http://schemas.microsoft.com/office/drawing/2014/main" id="{558ECC7D-4BCA-4126-2F9E-F9D7B7E52BAD}"/>
              </a:ext>
            </a:extLst>
          </p:cNvPr>
          <p:cNvPicPr>
            <a:picLocks noChangeAspect="1"/>
          </p:cNvPicPr>
          <p:nvPr/>
        </p:nvPicPr>
        <p:blipFill>
          <a:blip r:embed="rId2"/>
          <a:stretch>
            <a:fillRect/>
          </a:stretch>
        </p:blipFill>
        <p:spPr>
          <a:xfrm>
            <a:off x="4987671" y="895290"/>
            <a:ext cx="6975729" cy="5264525"/>
          </a:xfrm>
          <a:prstGeom prst="rect">
            <a:avLst/>
          </a:prstGeom>
        </p:spPr>
      </p:pic>
    </p:spTree>
    <p:extLst>
      <p:ext uri="{BB962C8B-B14F-4D97-AF65-F5344CB8AC3E}">
        <p14:creationId xmlns:p14="http://schemas.microsoft.com/office/powerpoint/2010/main" val="1123774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55C69-B18F-7615-59E3-77F7440F5E58}"/>
              </a:ext>
            </a:extLst>
          </p:cNvPr>
          <p:cNvSpPr>
            <a:spLocks noGrp="1"/>
          </p:cNvSpPr>
          <p:nvPr>
            <p:ph type="title"/>
          </p:nvPr>
        </p:nvSpPr>
        <p:spPr>
          <a:xfrm>
            <a:off x="1137034" y="609597"/>
            <a:ext cx="9392421" cy="1330841"/>
          </a:xfrm>
        </p:spPr>
        <p:txBody>
          <a:bodyPr>
            <a:normAutofit/>
          </a:bodyPr>
          <a:lstStyle/>
          <a:p>
            <a:r>
              <a:rPr lang="en-US" dirty="0"/>
              <a:t>Real World Analogy</a:t>
            </a:r>
          </a:p>
        </p:txBody>
      </p:sp>
      <p:sp>
        <p:nvSpPr>
          <p:cNvPr id="3" name="Content Placeholder 2">
            <a:extLst>
              <a:ext uri="{FF2B5EF4-FFF2-40B4-BE49-F238E27FC236}">
                <a16:creationId xmlns:a16="http://schemas.microsoft.com/office/drawing/2014/main" id="{BB9A448F-0045-E769-B936-E5FE336F5489}"/>
              </a:ext>
            </a:extLst>
          </p:cNvPr>
          <p:cNvSpPr>
            <a:spLocks noGrp="1"/>
          </p:cNvSpPr>
          <p:nvPr>
            <p:ph idx="1"/>
          </p:nvPr>
        </p:nvSpPr>
        <p:spPr>
          <a:xfrm>
            <a:off x="1137034" y="2198362"/>
            <a:ext cx="4958966" cy="3917773"/>
          </a:xfrm>
        </p:spPr>
        <p:txBody>
          <a:bodyPr>
            <a:normAutofit/>
          </a:bodyPr>
          <a:lstStyle/>
          <a:p>
            <a:r>
              <a:rPr lang="en-US" sz="2000" b="0" i="0" dirty="0">
                <a:effectLst/>
                <a:latin typeface="PT Sans" panose="020B0503020203020204" pitchFamily="34" charset="0"/>
              </a:rPr>
              <a:t>If you subscribe to a newspaper or magazine, you no longer need to go to the store to check if the next issue is available. Instead, the publisher sends new issues directly to your mailbox right after publication or even in advance.</a:t>
            </a:r>
          </a:p>
          <a:p>
            <a:r>
              <a:rPr lang="en-US" sz="2000" b="0" i="0" dirty="0">
                <a:effectLst/>
                <a:latin typeface="PT Sans" panose="020B0503020203020204" pitchFamily="34" charset="0"/>
              </a:rPr>
              <a:t>The publisher maintains a list of subscribers and knows which magazines they’re interested in. Subscribers can leave the list at any time when they wish to stop the publisher sending new magazine issues to them.</a:t>
            </a:r>
          </a:p>
          <a:p>
            <a:endParaRPr lang="en-US" sz="2000" dirty="0"/>
          </a:p>
        </p:txBody>
      </p:sp>
      <p:pic>
        <p:nvPicPr>
          <p:cNvPr id="5" name="Picture 4" descr="A black and white illustration of a computer and a house&#10;&#10;Description automatically generated">
            <a:extLst>
              <a:ext uri="{FF2B5EF4-FFF2-40B4-BE49-F238E27FC236}">
                <a16:creationId xmlns:a16="http://schemas.microsoft.com/office/drawing/2014/main" id="{432E8A08-8E0C-8ED9-2EB2-841290D49461}"/>
              </a:ext>
            </a:extLst>
          </p:cNvPr>
          <p:cNvPicPr>
            <a:picLocks noChangeAspect="1"/>
          </p:cNvPicPr>
          <p:nvPr/>
        </p:nvPicPr>
        <p:blipFill>
          <a:blip r:embed="rId2"/>
          <a:stretch>
            <a:fillRect/>
          </a:stretch>
        </p:blipFill>
        <p:spPr>
          <a:xfrm>
            <a:off x="6719367" y="2740047"/>
            <a:ext cx="4788505" cy="2645649"/>
          </a:xfrm>
          <a:prstGeom prst="rect">
            <a:avLst/>
          </a:prstGeom>
        </p:spPr>
      </p:pic>
    </p:spTree>
    <p:extLst>
      <p:ext uri="{BB962C8B-B14F-4D97-AF65-F5344CB8AC3E}">
        <p14:creationId xmlns:p14="http://schemas.microsoft.com/office/powerpoint/2010/main" val="326317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8004-AEB1-A83A-0401-99EAD47261C7}"/>
              </a:ext>
            </a:extLst>
          </p:cNvPr>
          <p:cNvSpPr>
            <a:spLocks noGrp="1"/>
          </p:cNvSpPr>
          <p:nvPr>
            <p:ph type="title"/>
          </p:nvPr>
        </p:nvSpPr>
        <p:spPr>
          <a:xfrm>
            <a:off x="838200" y="107900"/>
            <a:ext cx="10515600" cy="690466"/>
          </a:xfrm>
        </p:spPr>
        <p:txBody>
          <a:bodyPr>
            <a:normAutofit fontScale="90000"/>
          </a:bodyPr>
          <a:lstStyle/>
          <a:p>
            <a:r>
              <a:rPr lang="en-US" dirty="0"/>
              <a:t>Structure</a:t>
            </a:r>
          </a:p>
        </p:txBody>
      </p:sp>
      <p:pic>
        <p:nvPicPr>
          <p:cNvPr id="5" name="Picture 4">
            <a:extLst>
              <a:ext uri="{FF2B5EF4-FFF2-40B4-BE49-F238E27FC236}">
                <a16:creationId xmlns:a16="http://schemas.microsoft.com/office/drawing/2014/main" id="{A96C0961-67B9-4D4C-1DA1-01F95DF6E9E4}"/>
              </a:ext>
            </a:extLst>
          </p:cNvPr>
          <p:cNvPicPr>
            <a:picLocks noChangeAspect="1"/>
          </p:cNvPicPr>
          <p:nvPr/>
        </p:nvPicPr>
        <p:blipFill>
          <a:blip r:embed="rId2"/>
          <a:stretch>
            <a:fillRect/>
          </a:stretch>
        </p:blipFill>
        <p:spPr>
          <a:xfrm>
            <a:off x="1508901" y="798365"/>
            <a:ext cx="9304826" cy="5951736"/>
          </a:xfrm>
          <a:prstGeom prst="rect">
            <a:avLst/>
          </a:prstGeom>
        </p:spPr>
      </p:pic>
    </p:spTree>
    <p:extLst>
      <p:ext uri="{BB962C8B-B14F-4D97-AF65-F5344CB8AC3E}">
        <p14:creationId xmlns:p14="http://schemas.microsoft.com/office/powerpoint/2010/main" val="1438911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8004-AEB1-A83A-0401-99EAD47261C7}"/>
              </a:ext>
            </a:extLst>
          </p:cNvPr>
          <p:cNvSpPr>
            <a:spLocks noGrp="1"/>
          </p:cNvSpPr>
          <p:nvPr>
            <p:ph type="title"/>
          </p:nvPr>
        </p:nvSpPr>
        <p:spPr>
          <a:xfrm>
            <a:off x="838200" y="107900"/>
            <a:ext cx="10515600" cy="690466"/>
          </a:xfrm>
        </p:spPr>
        <p:txBody>
          <a:bodyPr>
            <a:normAutofit fontScale="90000"/>
          </a:bodyPr>
          <a:lstStyle/>
          <a:p>
            <a:r>
              <a:rPr lang="en-US" dirty="0"/>
              <a:t>Structure</a:t>
            </a:r>
          </a:p>
        </p:txBody>
      </p:sp>
      <p:pic>
        <p:nvPicPr>
          <p:cNvPr id="4" name="Picture 3">
            <a:extLst>
              <a:ext uri="{FF2B5EF4-FFF2-40B4-BE49-F238E27FC236}">
                <a16:creationId xmlns:a16="http://schemas.microsoft.com/office/drawing/2014/main" id="{3443B8C2-DAB2-6BFF-DF66-1F56CCB60E83}"/>
              </a:ext>
            </a:extLst>
          </p:cNvPr>
          <p:cNvPicPr>
            <a:picLocks noChangeAspect="1"/>
          </p:cNvPicPr>
          <p:nvPr/>
        </p:nvPicPr>
        <p:blipFill>
          <a:blip r:embed="rId2"/>
          <a:stretch>
            <a:fillRect/>
          </a:stretch>
        </p:blipFill>
        <p:spPr>
          <a:xfrm>
            <a:off x="1704844" y="798366"/>
            <a:ext cx="9304826" cy="5852667"/>
          </a:xfrm>
          <a:prstGeom prst="rect">
            <a:avLst/>
          </a:prstGeom>
        </p:spPr>
      </p:pic>
    </p:spTree>
    <p:extLst>
      <p:ext uri="{BB962C8B-B14F-4D97-AF65-F5344CB8AC3E}">
        <p14:creationId xmlns:p14="http://schemas.microsoft.com/office/powerpoint/2010/main" val="47384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8004-AEB1-A83A-0401-99EAD47261C7}"/>
              </a:ext>
            </a:extLst>
          </p:cNvPr>
          <p:cNvSpPr>
            <a:spLocks noGrp="1"/>
          </p:cNvSpPr>
          <p:nvPr>
            <p:ph type="title"/>
          </p:nvPr>
        </p:nvSpPr>
        <p:spPr>
          <a:xfrm>
            <a:off x="838200" y="107900"/>
            <a:ext cx="10515600" cy="690466"/>
          </a:xfrm>
        </p:spPr>
        <p:txBody>
          <a:bodyPr>
            <a:normAutofit fontScale="90000"/>
          </a:bodyPr>
          <a:lstStyle/>
          <a:p>
            <a:r>
              <a:rPr lang="en-US" dirty="0"/>
              <a:t>Structure</a:t>
            </a:r>
          </a:p>
        </p:txBody>
      </p:sp>
      <p:pic>
        <p:nvPicPr>
          <p:cNvPr id="5" name="Picture 4">
            <a:extLst>
              <a:ext uri="{FF2B5EF4-FFF2-40B4-BE49-F238E27FC236}">
                <a16:creationId xmlns:a16="http://schemas.microsoft.com/office/drawing/2014/main" id="{67210F43-0FBD-04C1-A28F-26BF70C38968}"/>
              </a:ext>
            </a:extLst>
          </p:cNvPr>
          <p:cNvPicPr>
            <a:picLocks noChangeAspect="1"/>
          </p:cNvPicPr>
          <p:nvPr/>
        </p:nvPicPr>
        <p:blipFill>
          <a:blip r:embed="rId2"/>
          <a:stretch>
            <a:fillRect/>
          </a:stretch>
        </p:blipFill>
        <p:spPr>
          <a:xfrm>
            <a:off x="1443587" y="798366"/>
            <a:ext cx="9304826" cy="5890770"/>
          </a:xfrm>
          <a:prstGeom prst="rect">
            <a:avLst/>
          </a:prstGeom>
        </p:spPr>
      </p:pic>
    </p:spTree>
    <p:extLst>
      <p:ext uri="{BB962C8B-B14F-4D97-AF65-F5344CB8AC3E}">
        <p14:creationId xmlns:p14="http://schemas.microsoft.com/office/powerpoint/2010/main" val="3340237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8004-AEB1-A83A-0401-99EAD47261C7}"/>
              </a:ext>
            </a:extLst>
          </p:cNvPr>
          <p:cNvSpPr>
            <a:spLocks noGrp="1"/>
          </p:cNvSpPr>
          <p:nvPr>
            <p:ph type="title"/>
          </p:nvPr>
        </p:nvSpPr>
        <p:spPr>
          <a:xfrm>
            <a:off x="838200" y="107900"/>
            <a:ext cx="10515600" cy="690466"/>
          </a:xfrm>
        </p:spPr>
        <p:txBody>
          <a:bodyPr>
            <a:normAutofit fontScale="90000"/>
          </a:bodyPr>
          <a:lstStyle/>
          <a:p>
            <a:r>
              <a:rPr lang="en-US" dirty="0"/>
              <a:t>Structure</a:t>
            </a:r>
          </a:p>
        </p:txBody>
      </p:sp>
      <p:pic>
        <p:nvPicPr>
          <p:cNvPr id="4" name="Picture 3">
            <a:extLst>
              <a:ext uri="{FF2B5EF4-FFF2-40B4-BE49-F238E27FC236}">
                <a16:creationId xmlns:a16="http://schemas.microsoft.com/office/drawing/2014/main" id="{D55289BF-CB4E-927C-12BB-7597C0D78FDC}"/>
              </a:ext>
            </a:extLst>
          </p:cNvPr>
          <p:cNvPicPr>
            <a:picLocks noChangeAspect="1"/>
          </p:cNvPicPr>
          <p:nvPr/>
        </p:nvPicPr>
        <p:blipFill>
          <a:blip r:embed="rId2"/>
          <a:stretch>
            <a:fillRect/>
          </a:stretch>
        </p:blipFill>
        <p:spPr>
          <a:xfrm>
            <a:off x="1390242" y="798366"/>
            <a:ext cx="9411516" cy="5898391"/>
          </a:xfrm>
          <a:prstGeom prst="rect">
            <a:avLst/>
          </a:prstGeom>
        </p:spPr>
      </p:pic>
    </p:spTree>
    <p:extLst>
      <p:ext uri="{BB962C8B-B14F-4D97-AF65-F5344CB8AC3E}">
        <p14:creationId xmlns:p14="http://schemas.microsoft.com/office/powerpoint/2010/main" val="1152527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8004-AEB1-A83A-0401-99EAD47261C7}"/>
              </a:ext>
            </a:extLst>
          </p:cNvPr>
          <p:cNvSpPr>
            <a:spLocks noGrp="1"/>
          </p:cNvSpPr>
          <p:nvPr>
            <p:ph type="title"/>
          </p:nvPr>
        </p:nvSpPr>
        <p:spPr>
          <a:xfrm>
            <a:off x="838200" y="107900"/>
            <a:ext cx="10515600" cy="690466"/>
          </a:xfrm>
        </p:spPr>
        <p:txBody>
          <a:bodyPr>
            <a:normAutofit fontScale="90000"/>
          </a:bodyPr>
          <a:lstStyle/>
          <a:p>
            <a:r>
              <a:rPr lang="en-US" dirty="0"/>
              <a:t>Structure</a:t>
            </a:r>
          </a:p>
        </p:txBody>
      </p:sp>
      <p:pic>
        <p:nvPicPr>
          <p:cNvPr id="5" name="Picture 4">
            <a:extLst>
              <a:ext uri="{FF2B5EF4-FFF2-40B4-BE49-F238E27FC236}">
                <a16:creationId xmlns:a16="http://schemas.microsoft.com/office/drawing/2014/main" id="{3C274D48-66D2-32AC-D089-636496F3FC76}"/>
              </a:ext>
            </a:extLst>
          </p:cNvPr>
          <p:cNvPicPr>
            <a:picLocks noChangeAspect="1"/>
          </p:cNvPicPr>
          <p:nvPr/>
        </p:nvPicPr>
        <p:blipFill>
          <a:blip r:embed="rId2"/>
          <a:stretch>
            <a:fillRect/>
          </a:stretch>
        </p:blipFill>
        <p:spPr>
          <a:xfrm>
            <a:off x="1470259" y="851709"/>
            <a:ext cx="9251482" cy="5898391"/>
          </a:xfrm>
          <a:prstGeom prst="rect">
            <a:avLst/>
          </a:prstGeom>
        </p:spPr>
      </p:pic>
    </p:spTree>
    <p:extLst>
      <p:ext uri="{BB962C8B-B14F-4D97-AF65-F5344CB8AC3E}">
        <p14:creationId xmlns:p14="http://schemas.microsoft.com/office/powerpoint/2010/main" val="1591627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8004-AEB1-A83A-0401-99EAD47261C7}"/>
              </a:ext>
            </a:extLst>
          </p:cNvPr>
          <p:cNvSpPr>
            <a:spLocks noGrp="1"/>
          </p:cNvSpPr>
          <p:nvPr>
            <p:ph type="title"/>
          </p:nvPr>
        </p:nvSpPr>
        <p:spPr>
          <a:xfrm>
            <a:off x="838200" y="107900"/>
            <a:ext cx="10515600" cy="690466"/>
          </a:xfrm>
        </p:spPr>
        <p:txBody>
          <a:bodyPr>
            <a:normAutofit fontScale="90000"/>
          </a:bodyPr>
          <a:lstStyle/>
          <a:p>
            <a:r>
              <a:rPr lang="en-US" dirty="0"/>
              <a:t>Structure</a:t>
            </a:r>
          </a:p>
        </p:txBody>
      </p:sp>
      <p:pic>
        <p:nvPicPr>
          <p:cNvPr id="4" name="Picture 3">
            <a:extLst>
              <a:ext uri="{FF2B5EF4-FFF2-40B4-BE49-F238E27FC236}">
                <a16:creationId xmlns:a16="http://schemas.microsoft.com/office/drawing/2014/main" id="{6B2A8BEC-8C51-21DE-7786-5C7370CD8892}"/>
              </a:ext>
            </a:extLst>
          </p:cNvPr>
          <p:cNvPicPr>
            <a:picLocks noChangeAspect="1"/>
          </p:cNvPicPr>
          <p:nvPr/>
        </p:nvPicPr>
        <p:blipFill>
          <a:blip r:embed="rId2"/>
          <a:stretch>
            <a:fillRect/>
          </a:stretch>
        </p:blipFill>
        <p:spPr>
          <a:xfrm>
            <a:off x="1462638" y="882192"/>
            <a:ext cx="9266723" cy="5867908"/>
          </a:xfrm>
          <a:prstGeom prst="rect">
            <a:avLst/>
          </a:prstGeom>
        </p:spPr>
      </p:pic>
    </p:spTree>
    <p:extLst>
      <p:ext uri="{BB962C8B-B14F-4D97-AF65-F5344CB8AC3E}">
        <p14:creationId xmlns:p14="http://schemas.microsoft.com/office/powerpoint/2010/main" val="511185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b="1" dirty="0"/>
              <a:t>// Abstract Subscriber class</a:t>
            </a:r>
          </a:p>
          <a:p>
            <a:pPr marL="0" indent="0">
              <a:buNone/>
            </a:pPr>
            <a:r>
              <a:rPr lang="en-US" sz="1600" dirty="0"/>
              <a:t>class Subscriber {</a:t>
            </a:r>
          </a:p>
          <a:p>
            <a:pPr marL="0" indent="0">
              <a:buNone/>
            </a:pPr>
            <a:r>
              <a:rPr lang="en-US" sz="1600" dirty="0"/>
              <a:t>public:</a:t>
            </a:r>
          </a:p>
          <a:p>
            <a:pPr marL="0" indent="0">
              <a:buNone/>
            </a:pPr>
            <a:r>
              <a:rPr lang="en-US" sz="1600" dirty="0"/>
              <a:t>    virtual void update(const string&amp; message) = 0;</a:t>
            </a:r>
          </a:p>
          <a:p>
            <a:pPr marL="0" indent="0">
              <a:buNone/>
            </a:pPr>
            <a:r>
              <a:rPr lang="en-US" sz="1600" dirty="0"/>
              <a:t>};</a:t>
            </a:r>
          </a:p>
          <a:p>
            <a:pPr marL="0" indent="0">
              <a:buNone/>
            </a:pPr>
            <a:endParaRPr lang="en-US" sz="1600" dirty="0"/>
          </a:p>
          <a:p>
            <a:pPr marL="0" indent="0">
              <a:buNone/>
            </a:pPr>
            <a:r>
              <a:rPr lang="en-US" sz="1600" b="1" dirty="0"/>
              <a:t>// Concrete Subscriber class</a:t>
            </a:r>
          </a:p>
          <a:p>
            <a:pPr marL="0" indent="0">
              <a:buNone/>
            </a:pPr>
            <a:r>
              <a:rPr lang="en-US" sz="1600" dirty="0"/>
              <a:t>class </a:t>
            </a:r>
            <a:r>
              <a:rPr lang="en-US" sz="1600" dirty="0" err="1"/>
              <a:t>ConcreteSubscriber</a:t>
            </a:r>
            <a:r>
              <a:rPr lang="en-US" sz="1600" dirty="0"/>
              <a:t> : public Subscriber {</a:t>
            </a:r>
          </a:p>
          <a:p>
            <a:pPr marL="0" indent="0">
              <a:buNone/>
            </a:pPr>
            <a:r>
              <a:rPr lang="en-US" sz="1600" dirty="0"/>
              <a:t>public:</a:t>
            </a:r>
          </a:p>
          <a:p>
            <a:pPr marL="0" indent="0">
              <a:buNone/>
            </a:pPr>
            <a:r>
              <a:rPr lang="en-US" sz="1600" dirty="0"/>
              <a:t>    void update(const string&amp; message) override {</a:t>
            </a:r>
          </a:p>
          <a:p>
            <a:pPr marL="0" indent="0">
              <a:buNone/>
            </a:pPr>
            <a:r>
              <a:rPr lang="en-US" sz="1600" dirty="0"/>
              <a:t>        </a:t>
            </a:r>
            <a:r>
              <a:rPr lang="en-US" sz="1600" dirty="0" err="1"/>
              <a:t>cout</a:t>
            </a:r>
            <a:r>
              <a:rPr lang="en-US" sz="1600" dirty="0"/>
              <a:t> &lt;&lt; "Received update: " &lt;&lt; message &lt;&lt; </a:t>
            </a:r>
            <a:r>
              <a:rPr lang="en-US" sz="1600" dirty="0" err="1"/>
              <a:t>endl</a:t>
            </a:r>
            <a:r>
              <a:rPr lang="en-US" sz="1600" dirty="0"/>
              <a:t>;</a:t>
            </a:r>
          </a:p>
          <a:p>
            <a:pPr marL="0" indent="0">
              <a:buNone/>
            </a:pPr>
            <a:r>
              <a:rPr lang="en-US" sz="1600" dirty="0"/>
              <a:t>    }</a:t>
            </a:r>
          </a:p>
          <a:p>
            <a:pPr marL="0" indent="0">
              <a:buNone/>
            </a:pPr>
            <a:r>
              <a:rPr lang="en-US" sz="1600" dirty="0"/>
              <a:t>};</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b="1" dirty="0"/>
              <a:t>// Publisher class</a:t>
            </a:r>
          </a:p>
          <a:p>
            <a:pPr marL="0" indent="0">
              <a:buNone/>
            </a:pPr>
            <a:r>
              <a:rPr lang="en-US" sz="1600" dirty="0"/>
              <a:t>class Publisher {</a:t>
            </a:r>
          </a:p>
          <a:p>
            <a:pPr marL="0" indent="0">
              <a:buNone/>
            </a:pPr>
            <a:r>
              <a:rPr lang="en-US" sz="1600" dirty="0"/>
              <a:t>private:</a:t>
            </a:r>
          </a:p>
          <a:p>
            <a:pPr marL="0" indent="0">
              <a:buNone/>
            </a:pPr>
            <a:r>
              <a:rPr lang="en-US" sz="1600" dirty="0"/>
              <a:t>    list&lt;Subscriber*&gt; subscribers;</a:t>
            </a:r>
          </a:p>
          <a:p>
            <a:pPr marL="0" indent="0">
              <a:buNone/>
            </a:pPr>
            <a:r>
              <a:rPr lang="en-US" sz="1600" dirty="0"/>
              <a:t>public:</a:t>
            </a:r>
          </a:p>
          <a:p>
            <a:pPr marL="0" indent="0">
              <a:buNone/>
            </a:pPr>
            <a:r>
              <a:rPr lang="en-US" sz="1600" dirty="0"/>
              <a:t>    void subscribe(Subscriber* subscriber) {</a:t>
            </a:r>
          </a:p>
          <a:p>
            <a:pPr marL="0" indent="0">
              <a:buNone/>
            </a:pPr>
            <a:r>
              <a:rPr lang="en-US" sz="1600" dirty="0"/>
              <a:t>        </a:t>
            </a:r>
            <a:r>
              <a:rPr lang="en-US" sz="1600" dirty="0" err="1"/>
              <a:t>subscribers.push_back</a:t>
            </a:r>
            <a:r>
              <a:rPr lang="en-US" sz="1600" dirty="0"/>
              <a:t>(subscriber);</a:t>
            </a:r>
          </a:p>
          <a:p>
            <a:pPr marL="0" indent="0">
              <a:buNone/>
            </a:pPr>
            <a:r>
              <a:rPr lang="en-US" sz="1600" dirty="0"/>
              <a:t>    }</a:t>
            </a:r>
          </a:p>
          <a:p>
            <a:pPr marL="0" indent="0">
              <a:buNone/>
            </a:pPr>
            <a:r>
              <a:rPr lang="en-US" sz="1600" dirty="0"/>
              <a:t>    void unsubscribe(Subscriber* subscriber) {</a:t>
            </a:r>
          </a:p>
          <a:p>
            <a:pPr marL="0" indent="0">
              <a:buNone/>
            </a:pPr>
            <a:r>
              <a:rPr lang="en-US" sz="1600" dirty="0"/>
              <a:t>        </a:t>
            </a:r>
            <a:r>
              <a:rPr lang="en-US" sz="1600" dirty="0" err="1"/>
              <a:t>subscribers.remove</a:t>
            </a:r>
            <a:r>
              <a:rPr lang="en-US" sz="1600" dirty="0"/>
              <a:t>(subscriber);</a:t>
            </a:r>
          </a:p>
          <a:p>
            <a:pPr marL="0" indent="0">
              <a:buNone/>
            </a:pPr>
            <a:r>
              <a:rPr lang="en-US" sz="1600" dirty="0"/>
              <a:t>    }</a:t>
            </a:r>
          </a:p>
          <a:p>
            <a:pPr marL="0" indent="0">
              <a:buNone/>
            </a:pPr>
            <a:r>
              <a:rPr lang="en-US" sz="1600" dirty="0"/>
              <a:t>    void </a:t>
            </a:r>
            <a:r>
              <a:rPr lang="en-US" sz="1600" dirty="0" err="1"/>
              <a:t>notifySubscribers</a:t>
            </a:r>
            <a:r>
              <a:rPr lang="en-US" sz="1600" dirty="0"/>
              <a:t>(const string&amp; message) {</a:t>
            </a:r>
          </a:p>
          <a:p>
            <a:pPr marL="0" indent="0">
              <a:buNone/>
            </a:pPr>
            <a:r>
              <a:rPr lang="en-US" sz="1600" dirty="0"/>
              <a:t>        for (Subscriber* subscriber : subscribers) {</a:t>
            </a:r>
          </a:p>
          <a:p>
            <a:pPr marL="0" indent="0">
              <a:buNone/>
            </a:pPr>
            <a:r>
              <a:rPr lang="en-US" sz="1600" dirty="0"/>
              <a:t>            subscriber-&gt;update(message);</a:t>
            </a:r>
          </a:p>
          <a:p>
            <a:pPr marL="0" indent="0">
              <a:buNone/>
            </a:pPr>
            <a:r>
              <a:rPr lang="en-US" sz="1600" dirty="0"/>
              <a:t>        }</a:t>
            </a:r>
          </a:p>
          <a:p>
            <a:pPr marL="0" indent="0">
              <a:buNone/>
            </a:pPr>
            <a:r>
              <a:rPr lang="en-US" sz="1600" dirty="0"/>
              <a:t>    }</a:t>
            </a:r>
          </a:p>
          <a:p>
            <a:pPr marL="0" indent="0">
              <a:buNone/>
            </a:pPr>
            <a:r>
              <a:rPr lang="en-US" sz="1600" dirty="0"/>
              <a:t>};</a:t>
            </a:r>
          </a:p>
        </p:txBody>
      </p:sp>
    </p:spTree>
    <p:extLst>
      <p:ext uri="{BB962C8B-B14F-4D97-AF65-F5344CB8AC3E}">
        <p14:creationId xmlns:p14="http://schemas.microsoft.com/office/powerpoint/2010/main" val="1728107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b="1" dirty="0"/>
              <a:t>// Client</a:t>
            </a:r>
          </a:p>
          <a:p>
            <a:pPr marL="0" indent="0">
              <a:buNone/>
            </a:pPr>
            <a:r>
              <a:rPr lang="en-US" sz="1600" dirty="0"/>
              <a:t>int main() {</a:t>
            </a:r>
          </a:p>
          <a:p>
            <a:pPr marL="0" indent="0">
              <a:buNone/>
            </a:pPr>
            <a:r>
              <a:rPr lang="en-US" sz="1600" dirty="0"/>
              <a:t>    Publisher </a:t>
            </a:r>
            <a:r>
              <a:rPr lang="en-US" sz="1600" dirty="0" err="1"/>
              <a:t>publisher</a:t>
            </a:r>
            <a:r>
              <a:rPr lang="en-US" sz="1600" dirty="0"/>
              <a:t>;</a:t>
            </a:r>
          </a:p>
          <a:p>
            <a:pPr marL="0" indent="0">
              <a:buNone/>
            </a:pPr>
            <a:r>
              <a:rPr lang="en-US" sz="1600" dirty="0"/>
              <a:t>    </a:t>
            </a:r>
            <a:r>
              <a:rPr lang="en-US" sz="1600" dirty="0" err="1"/>
              <a:t>ConcreteSubscriber</a:t>
            </a:r>
            <a:r>
              <a:rPr lang="en-US" sz="1600" dirty="0"/>
              <a:t> subscriber1, subscriber2, subscriber3;</a:t>
            </a:r>
          </a:p>
          <a:p>
            <a:pPr marL="0" indent="0">
              <a:buNone/>
            </a:pPr>
            <a:endParaRPr lang="en-US" sz="1600" dirty="0"/>
          </a:p>
          <a:p>
            <a:pPr marL="0" indent="0">
              <a:buNone/>
            </a:pPr>
            <a:r>
              <a:rPr lang="en-US" sz="1600" dirty="0"/>
              <a:t>    </a:t>
            </a:r>
            <a:r>
              <a:rPr lang="en-US" sz="1600" dirty="0" err="1"/>
              <a:t>publisher.subscribe</a:t>
            </a:r>
            <a:r>
              <a:rPr lang="en-US" sz="1600" dirty="0"/>
              <a:t>(&amp;subscriber1);</a:t>
            </a:r>
          </a:p>
          <a:p>
            <a:pPr marL="0" indent="0">
              <a:buNone/>
            </a:pPr>
            <a:r>
              <a:rPr lang="en-US" sz="1600" dirty="0"/>
              <a:t>    </a:t>
            </a:r>
            <a:r>
              <a:rPr lang="en-US" sz="1600" dirty="0" err="1"/>
              <a:t>publisher.subscribe</a:t>
            </a:r>
            <a:r>
              <a:rPr lang="en-US" sz="1600" dirty="0"/>
              <a:t>(&amp;subscriber2);</a:t>
            </a:r>
          </a:p>
          <a:p>
            <a:pPr marL="0" indent="0">
              <a:buNone/>
            </a:pPr>
            <a:r>
              <a:rPr lang="en-US" sz="1600" dirty="0"/>
              <a:t>    </a:t>
            </a:r>
            <a:r>
              <a:rPr lang="en-US" sz="1600" dirty="0" err="1"/>
              <a:t>publisher.subscribe</a:t>
            </a:r>
            <a:r>
              <a:rPr lang="en-US" sz="1600" dirty="0"/>
              <a:t>(&amp;subscriber3);</a:t>
            </a:r>
          </a:p>
          <a:p>
            <a:pPr marL="0" indent="0">
              <a:buNone/>
            </a:pPr>
            <a:endParaRPr lang="en-US" sz="1600" dirty="0"/>
          </a:p>
          <a:p>
            <a:pPr marL="0" indent="0">
              <a:buNone/>
            </a:pPr>
            <a:r>
              <a:rPr lang="en-US" sz="1600" dirty="0"/>
              <a:t>    </a:t>
            </a:r>
            <a:r>
              <a:rPr lang="en-US" sz="1600" dirty="0" err="1"/>
              <a:t>publisher.notifySubscribers</a:t>
            </a:r>
            <a:r>
              <a:rPr lang="en-US" sz="1600" dirty="0"/>
              <a:t>("Data updated!");</a:t>
            </a:r>
          </a:p>
          <a:p>
            <a:pPr marL="0" indent="0">
              <a:buNone/>
            </a:pPr>
            <a:endParaRPr lang="en-US" sz="1600" dirty="0"/>
          </a:p>
          <a:p>
            <a:pPr marL="0" indent="0">
              <a:buNone/>
            </a:pPr>
            <a:r>
              <a:rPr lang="en-US" sz="1600" dirty="0"/>
              <a:t>    </a:t>
            </a:r>
            <a:r>
              <a:rPr lang="en-US" sz="1600" dirty="0" err="1"/>
              <a:t>publisher.unsubscribe</a:t>
            </a:r>
            <a:r>
              <a:rPr lang="en-US" sz="1600" dirty="0"/>
              <a:t>(&amp;subscriber1);</a:t>
            </a:r>
          </a:p>
          <a:p>
            <a:pPr marL="0" indent="0">
              <a:buNone/>
            </a:pPr>
            <a:endParaRPr lang="en-US" sz="1600" dirty="0"/>
          </a:p>
          <a:p>
            <a:pPr marL="0" indent="0">
              <a:buNone/>
            </a:pPr>
            <a:r>
              <a:rPr lang="en-US" sz="1600" dirty="0"/>
              <a:t>    </a:t>
            </a:r>
            <a:r>
              <a:rPr lang="en-US" sz="1600" dirty="0" err="1"/>
              <a:t>publisher.notifySubscribers</a:t>
            </a:r>
            <a:r>
              <a:rPr lang="en-US" sz="1600" dirty="0"/>
              <a:t>("Another update!");</a:t>
            </a:r>
          </a:p>
          <a:p>
            <a:pPr marL="0" indent="0">
              <a:buNone/>
            </a:pPr>
            <a:endParaRPr lang="en-US" sz="1600" dirty="0"/>
          </a:p>
          <a:p>
            <a:pPr marL="0" indent="0">
              <a:buNone/>
            </a:pPr>
            <a:r>
              <a:rPr lang="en-US" sz="1600" dirty="0"/>
              <a:t>    return 0;</a:t>
            </a:r>
          </a:p>
          <a:p>
            <a:pPr marL="0" indent="0">
              <a:buNone/>
            </a:pPr>
            <a:r>
              <a:rPr lang="en-US" sz="1600" dirty="0"/>
              <a:t>}</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b="1" dirty="0"/>
              <a:t>// Output</a:t>
            </a:r>
          </a:p>
          <a:p>
            <a:pPr marL="0" indent="0">
              <a:buNone/>
            </a:pPr>
            <a:r>
              <a:rPr lang="en-US" sz="1600" dirty="0"/>
              <a:t>Received update: Data updated!</a:t>
            </a:r>
          </a:p>
          <a:p>
            <a:pPr marL="0" indent="0">
              <a:buNone/>
            </a:pPr>
            <a:r>
              <a:rPr lang="en-US" sz="1600" dirty="0"/>
              <a:t>Received update: Data updated!</a:t>
            </a:r>
          </a:p>
          <a:p>
            <a:pPr marL="0" indent="0">
              <a:buNone/>
            </a:pPr>
            <a:r>
              <a:rPr lang="en-US" sz="1600" dirty="0"/>
              <a:t>Received update: Data updated!</a:t>
            </a:r>
          </a:p>
          <a:p>
            <a:pPr marL="0" indent="0">
              <a:buNone/>
            </a:pPr>
            <a:endParaRPr lang="en-US" sz="1600" dirty="0"/>
          </a:p>
          <a:p>
            <a:pPr marL="0" indent="0">
              <a:buNone/>
            </a:pPr>
            <a:r>
              <a:rPr lang="en-US" sz="1600" dirty="0"/>
              <a:t>Received update: Another update!</a:t>
            </a:r>
          </a:p>
          <a:p>
            <a:pPr marL="0" indent="0">
              <a:buNone/>
            </a:pPr>
            <a:r>
              <a:rPr lang="en-US" sz="1600" dirty="0"/>
              <a:t>Received update: Another update!</a:t>
            </a:r>
          </a:p>
        </p:txBody>
      </p:sp>
    </p:spTree>
    <p:extLst>
      <p:ext uri="{BB962C8B-B14F-4D97-AF65-F5344CB8AC3E}">
        <p14:creationId xmlns:p14="http://schemas.microsoft.com/office/powerpoint/2010/main" val="414048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5609-06E1-19AA-443B-BA5F531F9528}"/>
              </a:ext>
            </a:extLst>
          </p:cNvPr>
          <p:cNvSpPr>
            <a:spLocks noGrp="1"/>
          </p:cNvSpPr>
          <p:nvPr>
            <p:ph type="title"/>
          </p:nvPr>
        </p:nvSpPr>
        <p:spPr>
          <a:xfrm>
            <a:off x="512800" y="699403"/>
            <a:ext cx="3455821" cy="1050087"/>
          </a:xfrm>
        </p:spPr>
        <p:txBody>
          <a:bodyPr anchor="b">
            <a:normAutofit/>
          </a:bodyPr>
          <a:lstStyle/>
          <a:p>
            <a:r>
              <a:rPr lang="en-US" sz="3200" dirty="0"/>
              <a:t>Behavioral Design Pattern</a:t>
            </a:r>
          </a:p>
        </p:txBody>
      </p:sp>
      <p:sp>
        <p:nvSpPr>
          <p:cNvPr id="3" name="Content Placeholder 2">
            <a:extLst>
              <a:ext uri="{FF2B5EF4-FFF2-40B4-BE49-F238E27FC236}">
                <a16:creationId xmlns:a16="http://schemas.microsoft.com/office/drawing/2014/main" id="{A3B4640E-8FAF-87FC-ACC7-4D1EFED85D9D}"/>
              </a:ext>
            </a:extLst>
          </p:cNvPr>
          <p:cNvSpPr>
            <a:spLocks noGrp="1"/>
          </p:cNvSpPr>
          <p:nvPr>
            <p:ph idx="1"/>
          </p:nvPr>
        </p:nvSpPr>
        <p:spPr>
          <a:xfrm>
            <a:off x="186093" y="2164702"/>
            <a:ext cx="4441371" cy="4404048"/>
          </a:xfrm>
        </p:spPr>
        <p:txBody>
          <a:bodyPr anchor="t">
            <a:normAutofit/>
          </a:bodyPr>
          <a:lstStyle/>
          <a:p>
            <a:r>
              <a:rPr lang="en-US" sz="2200" dirty="0">
                <a:latin typeface="PT Sans" panose="020B0503020203020204" pitchFamily="34" charset="0"/>
              </a:rPr>
              <a:t>Behavioral design patterns are concerned with algorithms and the </a:t>
            </a:r>
            <a:r>
              <a:rPr lang="en-US" sz="2200" b="1" dirty="0">
                <a:latin typeface="PT Sans" panose="020B0503020203020204" pitchFamily="34" charset="0"/>
              </a:rPr>
              <a:t>assignment of responsibilities </a:t>
            </a:r>
            <a:r>
              <a:rPr lang="en-US" sz="2200" dirty="0">
                <a:latin typeface="PT Sans" panose="020B0503020203020204" pitchFamily="34" charset="0"/>
              </a:rPr>
              <a:t>between objects.</a:t>
            </a:r>
          </a:p>
          <a:p>
            <a:pPr algn="l"/>
            <a:r>
              <a:rPr lang="en-US" sz="2200" dirty="0">
                <a:latin typeface="PT Sans" panose="020B0503020203020204" pitchFamily="34" charset="0"/>
              </a:rPr>
              <a:t>Behavioral patterns describe not just patterns of objects or classes but also the </a:t>
            </a:r>
            <a:r>
              <a:rPr lang="en-US" sz="2200" b="1" dirty="0">
                <a:latin typeface="PT Sans" panose="020B0503020203020204" pitchFamily="34" charset="0"/>
              </a:rPr>
              <a:t>patterns of communication </a:t>
            </a:r>
            <a:r>
              <a:rPr lang="en-US" sz="2200" dirty="0">
                <a:latin typeface="PT Sans" panose="020B0503020203020204" pitchFamily="34" charset="0"/>
              </a:rPr>
              <a:t>between them.</a:t>
            </a:r>
          </a:p>
        </p:txBody>
      </p:sp>
      <p:pic>
        <p:nvPicPr>
          <p:cNvPr id="4" name="Picture 3" descr="A table with text on it&#10;&#10;Description automatically generated">
            <a:extLst>
              <a:ext uri="{FF2B5EF4-FFF2-40B4-BE49-F238E27FC236}">
                <a16:creationId xmlns:a16="http://schemas.microsoft.com/office/drawing/2014/main" id="{BFE34A82-34D9-CC47-6303-55B75D24CA88}"/>
              </a:ext>
            </a:extLst>
          </p:cNvPr>
          <p:cNvPicPr>
            <a:picLocks noChangeAspect="1"/>
          </p:cNvPicPr>
          <p:nvPr/>
        </p:nvPicPr>
        <p:blipFill>
          <a:blip r:embed="rId2"/>
          <a:stretch>
            <a:fillRect/>
          </a:stretch>
        </p:blipFill>
        <p:spPr>
          <a:xfrm>
            <a:off x="4751876" y="1511560"/>
            <a:ext cx="7378443" cy="3834880"/>
          </a:xfrm>
          <a:prstGeom prst="rect">
            <a:avLst/>
          </a:prstGeom>
        </p:spPr>
      </p:pic>
    </p:spTree>
    <p:extLst>
      <p:ext uri="{BB962C8B-B14F-4D97-AF65-F5344CB8AC3E}">
        <p14:creationId xmlns:p14="http://schemas.microsoft.com/office/powerpoint/2010/main" val="3729132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A1FE6-B4D5-0D33-5ECD-81E51636214F}"/>
              </a:ext>
            </a:extLst>
          </p:cNvPr>
          <p:cNvSpPr>
            <a:spLocks noGrp="1"/>
          </p:cNvSpPr>
          <p:nvPr>
            <p:ph type="title"/>
          </p:nvPr>
        </p:nvSpPr>
        <p:spPr/>
        <p:txBody>
          <a:bodyPr/>
          <a:lstStyle/>
          <a:p>
            <a:r>
              <a:rPr lang="en-US" dirty="0"/>
              <a:t>Pros and Cons</a:t>
            </a:r>
          </a:p>
        </p:txBody>
      </p:sp>
      <p:sp>
        <p:nvSpPr>
          <p:cNvPr id="3" name="Content Placeholder 2">
            <a:extLst>
              <a:ext uri="{FF2B5EF4-FFF2-40B4-BE49-F238E27FC236}">
                <a16:creationId xmlns:a16="http://schemas.microsoft.com/office/drawing/2014/main" id="{6627A3FF-2FB6-4F94-6D0A-645B0A5BD8C6}"/>
              </a:ext>
            </a:extLst>
          </p:cNvPr>
          <p:cNvSpPr>
            <a:spLocks noGrp="1"/>
          </p:cNvSpPr>
          <p:nvPr>
            <p:ph idx="1"/>
          </p:nvPr>
        </p:nvSpPr>
        <p:spPr/>
        <p:txBody>
          <a:bodyPr/>
          <a:lstStyle/>
          <a:p>
            <a:pPr marL="0" indent="0" algn="l">
              <a:buNone/>
            </a:pPr>
            <a:r>
              <a:rPr lang="en-US" b="1" i="1" dirty="0">
                <a:solidFill>
                  <a:srgbClr val="444444"/>
                </a:solidFill>
                <a:effectLst/>
                <a:latin typeface="PT Sans" panose="020B0503020203020204" pitchFamily="34" charset="0"/>
              </a:rPr>
              <a:t>Pros:</a:t>
            </a:r>
          </a:p>
          <a:p>
            <a:pPr algn="l">
              <a:buFont typeface="Arial" panose="020B0604020202020204" pitchFamily="34" charset="0"/>
              <a:buChar char="•"/>
            </a:pPr>
            <a:r>
              <a:rPr lang="en-US" b="0" i="1" dirty="0">
                <a:solidFill>
                  <a:srgbClr val="444444"/>
                </a:solidFill>
                <a:effectLst/>
                <a:latin typeface="PT Sans" panose="020B0503020203020204" pitchFamily="34" charset="0"/>
              </a:rPr>
              <a:t>Open/Closed Principle</a:t>
            </a:r>
            <a:endParaRPr lang="en-US" b="0" i="0" dirty="0">
              <a:solidFill>
                <a:srgbClr val="444444"/>
              </a:solidFill>
              <a:effectLst/>
              <a:latin typeface="PT Sans" panose="020B0503020203020204" pitchFamily="34" charset="0"/>
            </a:endParaRPr>
          </a:p>
          <a:p>
            <a:pPr marL="457200" lvl="1" indent="0">
              <a:buNone/>
            </a:pPr>
            <a:r>
              <a:rPr lang="en-US" b="0" i="0" dirty="0">
                <a:solidFill>
                  <a:srgbClr val="444444"/>
                </a:solidFill>
                <a:effectLst/>
                <a:latin typeface="PT Sans" panose="020B0503020203020204" pitchFamily="34" charset="0"/>
              </a:rPr>
              <a:t>You can introduce new subscriber classes without having to change the publisher’s code (and vice versa if there’s a publisher interface).</a:t>
            </a:r>
          </a:p>
          <a:p>
            <a:pPr algn="l">
              <a:buFont typeface="Arial" panose="020B0604020202020204" pitchFamily="34" charset="0"/>
              <a:buChar char="•"/>
            </a:pPr>
            <a:r>
              <a:rPr lang="en-US" b="0" i="0" dirty="0">
                <a:solidFill>
                  <a:srgbClr val="444444"/>
                </a:solidFill>
                <a:effectLst/>
                <a:latin typeface="PT Sans" panose="020B0503020203020204" pitchFamily="34" charset="0"/>
              </a:rPr>
              <a:t> You can establish relations between objects at runtime.</a:t>
            </a:r>
          </a:p>
          <a:p>
            <a:pPr marL="0" indent="0">
              <a:buNone/>
            </a:pPr>
            <a:endParaRPr lang="en-US" b="0" i="0" dirty="0">
              <a:solidFill>
                <a:srgbClr val="444444"/>
              </a:solidFill>
              <a:effectLst/>
              <a:latin typeface="PT Sans" panose="020B0503020203020204" pitchFamily="34" charset="0"/>
            </a:endParaRPr>
          </a:p>
          <a:p>
            <a:pPr marL="0" indent="0">
              <a:buNone/>
            </a:pPr>
            <a:r>
              <a:rPr lang="en-US" b="1" i="0" dirty="0">
                <a:solidFill>
                  <a:srgbClr val="444444"/>
                </a:solidFill>
                <a:effectLst/>
                <a:latin typeface="PT Sans" panose="020B0503020203020204" pitchFamily="34" charset="0"/>
              </a:rPr>
              <a:t>Cons:</a:t>
            </a:r>
          </a:p>
          <a:p>
            <a:r>
              <a:rPr lang="en-US" b="0" i="0" dirty="0">
                <a:solidFill>
                  <a:srgbClr val="444444"/>
                </a:solidFill>
                <a:effectLst/>
                <a:latin typeface="PT Sans" panose="020B0503020203020204" pitchFamily="34" charset="0"/>
              </a:rPr>
              <a:t>Subscribers are notified in random order.</a:t>
            </a:r>
            <a:endParaRPr lang="en-US" dirty="0"/>
          </a:p>
          <a:p>
            <a:pPr marL="0" indent="0" algn="l">
              <a:buNone/>
            </a:pPr>
            <a:endParaRPr lang="en-US" b="0" i="0" dirty="0">
              <a:solidFill>
                <a:srgbClr val="444444"/>
              </a:solidFill>
              <a:effectLst/>
              <a:latin typeface="PT Sans" panose="020B0503020203020204" pitchFamily="34" charset="0"/>
            </a:endParaRPr>
          </a:p>
          <a:p>
            <a:endParaRPr lang="en-US" dirty="0"/>
          </a:p>
        </p:txBody>
      </p:sp>
    </p:spTree>
    <p:extLst>
      <p:ext uri="{BB962C8B-B14F-4D97-AF65-F5344CB8AC3E}">
        <p14:creationId xmlns:p14="http://schemas.microsoft.com/office/powerpoint/2010/main" val="3827033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ADE8-C411-4C79-5F68-6253BA354365}"/>
              </a:ext>
            </a:extLst>
          </p:cNvPr>
          <p:cNvSpPr>
            <a:spLocks noGrp="1"/>
          </p:cNvSpPr>
          <p:nvPr>
            <p:ph type="title"/>
          </p:nvPr>
        </p:nvSpPr>
        <p:spPr>
          <a:xfrm>
            <a:off x="838200" y="2918683"/>
            <a:ext cx="10515600" cy="1020634"/>
          </a:xfrm>
        </p:spPr>
        <p:txBody>
          <a:bodyPr/>
          <a:lstStyle/>
          <a:p>
            <a:pPr algn="ctr"/>
            <a:r>
              <a:rPr lang="en-US" dirty="0"/>
              <a:t>Template Method Pattern</a:t>
            </a:r>
          </a:p>
        </p:txBody>
      </p:sp>
    </p:spTree>
    <p:extLst>
      <p:ext uri="{BB962C8B-B14F-4D97-AF65-F5344CB8AC3E}">
        <p14:creationId xmlns:p14="http://schemas.microsoft.com/office/powerpoint/2010/main" val="2000576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93F28-FA7C-5B69-1B23-E51006C36BE4}"/>
              </a:ext>
            </a:extLst>
          </p:cNvPr>
          <p:cNvSpPr>
            <a:spLocks noGrp="1"/>
          </p:cNvSpPr>
          <p:nvPr>
            <p:ph type="title"/>
          </p:nvPr>
        </p:nvSpPr>
        <p:spPr>
          <a:xfrm>
            <a:off x="630936" y="639520"/>
            <a:ext cx="3429000" cy="1719072"/>
          </a:xfrm>
        </p:spPr>
        <p:txBody>
          <a:bodyPr anchor="b">
            <a:normAutofit/>
          </a:bodyPr>
          <a:lstStyle/>
          <a:p>
            <a:r>
              <a:rPr lang="en-US" sz="3800"/>
              <a:t>Template Method Pattern</a:t>
            </a:r>
          </a:p>
        </p:txBody>
      </p:sp>
      <p:sp>
        <p:nvSpPr>
          <p:cNvPr id="3" name="Content Placeholder 2">
            <a:extLst>
              <a:ext uri="{FF2B5EF4-FFF2-40B4-BE49-F238E27FC236}">
                <a16:creationId xmlns:a16="http://schemas.microsoft.com/office/drawing/2014/main" id="{51651FCD-D22E-D9A0-40C4-93DCA1193873}"/>
              </a:ext>
            </a:extLst>
          </p:cNvPr>
          <p:cNvSpPr>
            <a:spLocks noGrp="1"/>
          </p:cNvSpPr>
          <p:nvPr>
            <p:ph idx="1"/>
          </p:nvPr>
        </p:nvSpPr>
        <p:spPr>
          <a:xfrm>
            <a:off x="394778" y="2794053"/>
            <a:ext cx="4139900" cy="3410712"/>
          </a:xfrm>
        </p:spPr>
        <p:txBody>
          <a:bodyPr anchor="t">
            <a:normAutofit/>
          </a:bodyPr>
          <a:lstStyle/>
          <a:p>
            <a:pPr marL="0" indent="0">
              <a:buNone/>
            </a:pPr>
            <a:r>
              <a:rPr lang="en-US" sz="2200" b="1" dirty="0"/>
              <a:t>Intent:</a:t>
            </a:r>
          </a:p>
          <a:p>
            <a:pPr algn="just"/>
            <a:r>
              <a:rPr lang="en-US" sz="2200" b="1" i="0" dirty="0">
                <a:effectLst/>
                <a:latin typeface="PT Sans" panose="020B0503020203020204" pitchFamily="34" charset="0"/>
              </a:rPr>
              <a:t>Template Method</a:t>
            </a:r>
            <a:r>
              <a:rPr lang="en-US" sz="2200" b="0" i="0" dirty="0">
                <a:effectLst/>
                <a:latin typeface="PT Sans" panose="020B0503020203020204" pitchFamily="34" charset="0"/>
              </a:rPr>
              <a:t> is a behavioral design pattern that defines the skeleton of an algorithm in the superclass but lets subclasses override specific steps of the algorithm without changing its structure.</a:t>
            </a:r>
            <a:endParaRPr lang="en-US" sz="2200" dirty="0"/>
          </a:p>
        </p:txBody>
      </p:sp>
      <p:pic>
        <p:nvPicPr>
          <p:cNvPr id="8" name="Picture 7" descr="A cartoon characters with a list&#10;&#10;Description automatically generated with medium confidence">
            <a:extLst>
              <a:ext uri="{FF2B5EF4-FFF2-40B4-BE49-F238E27FC236}">
                <a16:creationId xmlns:a16="http://schemas.microsoft.com/office/drawing/2014/main" id="{13EF65AC-A00D-FB31-AF89-4DF2C2F4B2B6}"/>
              </a:ext>
            </a:extLst>
          </p:cNvPr>
          <p:cNvPicPr>
            <a:picLocks noChangeAspect="1"/>
          </p:cNvPicPr>
          <p:nvPr/>
        </p:nvPicPr>
        <p:blipFill>
          <a:blip r:embed="rId2"/>
          <a:stretch>
            <a:fillRect/>
          </a:stretch>
        </p:blipFill>
        <p:spPr>
          <a:xfrm>
            <a:off x="4654296" y="1418291"/>
            <a:ext cx="6903720" cy="4021417"/>
          </a:xfrm>
          <a:prstGeom prst="rect">
            <a:avLst/>
          </a:prstGeom>
        </p:spPr>
      </p:pic>
    </p:spTree>
    <p:extLst>
      <p:ext uri="{BB962C8B-B14F-4D97-AF65-F5344CB8AC3E}">
        <p14:creationId xmlns:p14="http://schemas.microsoft.com/office/powerpoint/2010/main" val="3995289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05D-5E18-F577-1FED-5F22E29F3603}"/>
              </a:ext>
            </a:extLst>
          </p:cNvPr>
          <p:cNvSpPr>
            <a:spLocks noGrp="1"/>
          </p:cNvSpPr>
          <p:nvPr>
            <p:ph type="title"/>
          </p:nvPr>
        </p:nvSpPr>
        <p:spPr>
          <a:xfrm>
            <a:off x="876693" y="741391"/>
            <a:ext cx="3455821" cy="630209"/>
          </a:xfrm>
        </p:spPr>
        <p:txBody>
          <a:bodyPr anchor="b">
            <a:normAutofit/>
          </a:bodyPr>
          <a:lstStyle/>
          <a:p>
            <a:r>
              <a:rPr lang="en-US" sz="3200" dirty="0"/>
              <a:t>Problem</a:t>
            </a:r>
          </a:p>
        </p:txBody>
      </p:sp>
      <p:sp>
        <p:nvSpPr>
          <p:cNvPr id="3" name="Content Placeholder 2">
            <a:extLst>
              <a:ext uri="{FF2B5EF4-FFF2-40B4-BE49-F238E27FC236}">
                <a16:creationId xmlns:a16="http://schemas.microsoft.com/office/drawing/2014/main" id="{8D477FDE-4D6C-7DF3-30BE-BF9E30D9835A}"/>
              </a:ext>
            </a:extLst>
          </p:cNvPr>
          <p:cNvSpPr>
            <a:spLocks noGrp="1"/>
          </p:cNvSpPr>
          <p:nvPr>
            <p:ph idx="1"/>
          </p:nvPr>
        </p:nvSpPr>
        <p:spPr>
          <a:xfrm>
            <a:off x="228601" y="1504949"/>
            <a:ext cx="4103913" cy="5091793"/>
          </a:xfrm>
        </p:spPr>
        <p:txBody>
          <a:bodyPr anchor="t">
            <a:noAutofit/>
          </a:bodyPr>
          <a:lstStyle/>
          <a:p>
            <a:pPr algn="just"/>
            <a:r>
              <a:rPr lang="en-US" sz="2200" b="0" i="0" dirty="0">
                <a:solidFill>
                  <a:srgbClr val="444444"/>
                </a:solidFill>
                <a:effectLst/>
                <a:latin typeface="PT Sans" panose="020B0503020203020204" pitchFamily="34" charset="0"/>
              </a:rPr>
              <a:t>Imagine that you’re creating a </a:t>
            </a:r>
            <a:r>
              <a:rPr lang="en-US" sz="2200" b="1" i="0" dirty="0">
                <a:solidFill>
                  <a:srgbClr val="444444"/>
                </a:solidFill>
                <a:effectLst/>
                <a:latin typeface="PT Sans" panose="020B0503020203020204" pitchFamily="34" charset="0"/>
              </a:rPr>
              <a:t>data mining application </a:t>
            </a:r>
            <a:r>
              <a:rPr lang="en-US" sz="2200" b="0" i="0" dirty="0">
                <a:solidFill>
                  <a:srgbClr val="444444"/>
                </a:solidFill>
                <a:effectLst/>
                <a:latin typeface="PT Sans" panose="020B0503020203020204" pitchFamily="34" charset="0"/>
              </a:rPr>
              <a:t>that analyzes corporate documents. Users feed the app documents in various formats </a:t>
            </a:r>
            <a:r>
              <a:rPr lang="en-US" sz="2200" b="1" i="0" dirty="0">
                <a:solidFill>
                  <a:srgbClr val="444444"/>
                </a:solidFill>
                <a:effectLst/>
                <a:latin typeface="PT Sans" panose="020B0503020203020204" pitchFamily="34" charset="0"/>
              </a:rPr>
              <a:t>(PDF, DOC, CSV), </a:t>
            </a:r>
            <a:r>
              <a:rPr lang="en-US" sz="2200" b="0" i="0" dirty="0">
                <a:solidFill>
                  <a:srgbClr val="444444"/>
                </a:solidFill>
                <a:effectLst/>
                <a:latin typeface="PT Sans" panose="020B0503020203020204" pitchFamily="34" charset="0"/>
              </a:rPr>
              <a:t>and it tries to extract meaningful data from these docs in a uniform format.</a:t>
            </a:r>
          </a:p>
          <a:p>
            <a:pPr algn="just"/>
            <a:r>
              <a:rPr lang="en-US" sz="2200" b="0" i="0" dirty="0">
                <a:solidFill>
                  <a:srgbClr val="444444"/>
                </a:solidFill>
                <a:effectLst/>
                <a:latin typeface="PT Sans" panose="020B0503020203020204" pitchFamily="34" charset="0"/>
              </a:rPr>
              <a:t>The first version of the app could work only with DOC files. In the following version, it was able to support CSV files. A month later, you “taught” it to extract data from PDF files.</a:t>
            </a:r>
            <a:br>
              <a:rPr lang="en-US" sz="2200" dirty="0"/>
            </a:br>
            <a:endParaRPr lang="en-US" sz="2200" dirty="0"/>
          </a:p>
        </p:txBody>
      </p:sp>
      <p:pic>
        <p:nvPicPr>
          <p:cNvPr id="5" name="Picture 4">
            <a:extLst>
              <a:ext uri="{FF2B5EF4-FFF2-40B4-BE49-F238E27FC236}">
                <a16:creationId xmlns:a16="http://schemas.microsoft.com/office/drawing/2014/main" id="{C21A02B5-EDA1-0E44-E982-DF8BDEBAA777}"/>
              </a:ext>
            </a:extLst>
          </p:cNvPr>
          <p:cNvPicPr>
            <a:picLocks noChangeAspect="1"/>
          </p:cNvPicPr>
          <p:nvPr/>
        </p:nvPicPr>
        <p:blipFill>
          <a:blip r:embed="rId2"/>
          <a:stretch>
            <a:fillRect/>
          </a:stretch>
        </p:blipFill>
        <p:spPr>
          <a:xfrm>
            <a:off x="4546729" y="570919"/>
            <a:ext cx="7293308" cy="5913267"/>
          </a:xfrm>
          <a:prstGeom prst="rect">
            <a:avLst/>
          </a:prstGeom>
        </p:spPr>
      </p:pic>
    </p:spTree>
    <p:extLst>
      <p:ext uri="{BB962C8B-B14F-4D97-AF65-F5344CB8AC3E}">
        <p14:creationId xmlns:p14="http://schemas.microsoft.com/office/powerpoint/2010/main" val="2164857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05D-5E18-F577-1FED-5F22E29F3603}"/>
              </a:ext>
            </a:extLst>
          </p:cNvPr>
          <p:cNvSpPr>
            <a:spLocks noGrp="1"/>
          </p:cNvSpPr>
          <p:nvPr>
            <p:ph type="title"/>
          </p:nvPr>
        </p:nvSpPr>
        <p:spPr>
          <a:xfrm>
            <a:off x="862307" y="255814"/>
            <a:ext cx="3455821" cy="630209"/>
          </a:xfrm>
        </p:spPr>
        <p:txBody>
          <a:bodyPr anchor="b">
            <a:normAutofit/>
          </a:bodyPr>
          <a:lstStyle/>
          <a:p>
            <a:r>
              <a:rPr lang="en-US" sz="3200" dirty="0"/>
              <a:t>Problem</a:t>
            </a:r>
          </a:p>
        </p:txBody>
      </p:sp>
      <p:sp>
        <p:nvSpPr>
          <p:cNvPr id="3" name="Content Placeholder 2">
            <a:extLst>
              <a:ext uri="{FF2B5EF4-FFF2-40B4-BE49-F238E27FC236}">
                <a16:creationId xmlns:a16="http://schemas.microsoft.com/office/drawing/2014/main" id="{8D477FDE-4D6C-7DF3-30BE-BF9E30D9835A}"/>
              </a:ext>
            </a:extLst>
          </p:cNvPr>
          <p:cNvSpPr>
            <a:spLocks noGrp="1"/>
          </p:cNvSpPr>
          <p:nvPr>
            <p:ph idx="1"/>
          </p:nvPr>
        </p:nvSpPr>
        <p:spPr>
          <a:xfrm>
            <a:off x="228601" y="886023"/>
            <a:ext cx="4455366" cy="5766703"/>
          </a:xfrm>
        </p:spPr>
        <p:txBody>
          <a:bodyPr anchor="t">
            <a:noAutofit/>
          </a:bodyPr>
          <a:lstStyle/>
          <a:p>
            <a:pPr algn="just"/>
            <a:r>
              <a:rPr lang="en-US" sz="1800" b="0" i="0" dirty="0">
                <a:solidFill>
                  <a:srgbClr val="444444"/>
                </a:solidFill>
                <a:effectLst/>
                <a:latin typeface="PT Sans" panose="020B0503020203020204" pitchFamily="34" charset="0"/>
              </a:rPr>
              <a:t>At some point, you noticed that all three classes have a lot of similar code. </a:t>
            </a:r>
          </a:p>
          <a:p>
            <a:pPr algn="just"/>
            <a:r>
              <a:rPr lang="en-US" sz="1800" b="0" i="0" dirty="0">
                <a:solidFill>
                  <a:srgbClr val="444444"/>
                </a:solidFill>
                <a:effectLst/>
                <a:latin typeface="PT Sans" panose="020B0503020203020204" pitchFamily="34" charset="0"/>
              </a:rPr>
              <a:t>While the code for dealing with various </a:t>
            </a:r>
            <a:r>
              <a:rPr lang="en-US" sz="1800" b="1" i="0" dirty="0">
                <a:solidFill>
                  <a:srgbClr val="444444"/>
                </a:solidFill>
                <a:effectLst/>
                <a:latin typeface="PT Sans" panose="020B0503020203020204" pitchFamily="34" charset="0"/>
              </a:rPr>
              <a:t>data formats </a:t>
            </a:r>
            <a:r>
              <a:rPr lang="en-US" sz="1800" b="0" i="0" dirty="0">
                <a:solidFill>
                  <a:srgbClr val="444444"/>
                </a:solidFill>
                <a:effectLst/>
                <a:latin typeface="PT Sans" panose="020B0503020203020204" pitchFamily="34" charset="0"/>
              </a:rPr>
              <a:t>was entirely different in all classes, the code for </a:t>
            </a:r>
            <a:r>
              <a:rPr lang="en-US" sz="1800" b="1" i="0" dirty="0">
                <a:solidFill>
                  <a:srgbClr val="444444"/>
                </a:solidFill>
                <a:effectLst/>
                <a:latin typeface="PT Sans" panose="020B0503020203020204" pitchFamily="34" charset="0"/>
              </a:rPr>
              <a:t>data processing </a:t>
            </a:r>
            <a:r>
              <a:rPr lang="en-US" sz="1800" b="0" i="0" dirty="0">
                <a:solidFill>
                  <a:srgbClr val="444444"/>
                </a:solidFill>
                <a:effectLst/>
                <a:latin typeface="PT Sans" panose="020B0503020203020204" pitchFamily="34" charset="0"/>
              </a:rPr>
              <a:t>and </a:t>
            </a:r>
            <a:r>
              <a:rPr lang="en-US" sz="1800" b="1" i="0" dirty="0">
                <a:solidFill>
                  <a:srgbClr val="444444"/>
                </a:solidFill>
                <a:effectLst/>
                <a:latin typeface="PT Sans" panose="020B0503020203020204" pitchFamily="34" charset="0"/>
              </a:rPr>
              <a:t>analysis</a:t>
            </a:r>
            <a:r>
              <a:rPr lang="en-US" sz="1800" b="0" i="0" dirty="0">
                <a:solidFill>
                  <a:srgbClr val="444444"/>
                </a:solidFill>
                <a:effectLst/>
                <a:latin typeface="PT Sans" panose="020B0503020203020204" pitchFamily="34" charset="0"/>
              </a:rPr>
              <a:t> is almost identical. </a:t>
            </a:r>
          </a:p>
          <a:p>
            <a:pPr algn="just"/>
            <a:r>
              <a:rPr lang="en-US" sz="1800" b="0" i="0" dirty="0">
                <a:solidFill>
                  <a:srgbClr val="444444"/>
                </a:solidFill>
                <a:effectLst/>
                <a:latin typeface="PT Sans" panose="020B0503020203020204" pitchFamily="34" charset="0"/>
              </a:rPr>
              <a:t>Wouldn’t it be great to get rid of the code </a:t>
            </a:r>
            <a:r>
              <a:rPr lang="en-US" sz="1800" b="1" i="0" dirty="0">
                <a:solidFill>
                  <a:srgbClr val="444444"/>
                </a:solidFill>
                <a:effectLst/>
                <a:latin typeface="PT Sans" panose="020B0503020203020204" pitchFamily="34" charset="0"/>
              </a:rPr>
              <a:t>duplication</a:t>
            </a:r>
            <a:r>
              <a:rPr lang="en-US" sz="1800" b="0" i="0" dirty="0">
                <a:solidFill>
                  <a:srgbClr val="444444"/>
                </a:solidFill>
                <a:effectLst/>
                <a:latin typeface="PT Sans" panose="020B0503020203020204" pitchFamily="34" charset="0"/>
              </a:rPr>
              <a:t>, leaving the algorithm structure intact?</a:t>
            </a:r>
          </a:p>
          <a:p>
            <a:pPr algn="just"/>
            <a:r>
              <a:rPr lang="en-US" sz="1800" b="0" i="0" dirty="0">
                <a:solidFill>
                  <a:srgbClr val="444444"/>
                </a:solidFill>
                <a:effectLst/>
                <a:latin typeface="PT Sans" panose="020B0503020203020204" pitchFamily="34" charset="0"/>
              </a:rPr>
              <a:t>There was another problem related to client code that used these classes. It had lots of </a:t>
            </a:r>
            <a:r>
              <a:rPr lang="en-US" sz="1800" b="1" i="0" dirty="0">
                <a:solidFill>
                  <a:srgbClr val="444444"/>
                </a:solidFill>
                <a:effectLst/>
                <a:latin typeface="PT Sans" panose="020B0503020203020204" pitchFamily="34" charset="0"/>
              </a:rPr>
              <a:t>conditionals</a:t>
            </a:r>
            <a:r>
              <a:rPr lang="en-US" sz="1800" b="0" i="0" dirty="0">
                <a:solidFill>
                  <a:srgbClr val="444444"/>
                </a:solidFill>
                <a:effectLst/>
                <a:latin typeface="PT Sans" panose="020B0503020203020204" pitchFamily="34" charset="0"/>
              </a:rPr>
              <a:t> that picked a proper course of action depending on the class of the processing object.</a:t>
            </a:r>
          </a:p>
          <a:p>
            <a:pPr algn="just"/>
            <a:r>
              <a:rPr lang="en-US" sz="1800" b="0" i="0" dirty="0">
                <a:solidFill>
                  <a:srgbClr val="444444"/>
                </a:solidFill>
                <a:effectLst/>
                <a:latin typeface="PT Sans" panose="020B0503020203020204" pitchFamily="34" charset="0"/>
              </a:rPr>
              <a:t>If all three processing classes had a </a:t>
            </a:r>
            <a:r>
              <a:rPr lang="en-US" sz="1800" b="1" i="0" dirty="0">
                <a:solidFill>
                  <a:srgbClr val="444444"/>
                </a:solidFill>
                <a:effectLst/>
                <a:latin typeface="PT Sans" panose="020B0503020203020204" pitchFamily="34" charset="0"/>
              </a:rPr>
              <a:t>common interface </a:t>
            </a:r>
            <a:r>
              <a:rPr lang="en-US" sz="1800" b="0" i="0" dirty="0">
                <a:solidFill>
                  <a:srgbClr val="444444"/>
                </a:solidFill>
                <a:effectLst/>
                <a:latin typeface="PT Sans" panose="020B0503020203020204" pitchFamily="34" charset="0"/>
              </a:rPr>
              <a:t>or a base class, you’d be able to eliminate the conditionals in client code and use </a:t>
            </a:r>
            <a:r>
              <a:rPr lang="en-US" sz="1800" b="1" i="0" dirty="0">
                <a:solidFill>
                  <a:srgbClr val="444444"/>
                </a:solidFill>
                <a:effectLst/>
                <a:latin typeface="PT Sans" panose="020B0503020203020204" pitchFamily="34" charset="0"/>
              </a:rPr>
              <a:t>polymorphism</a:t>
            </a:r>
            <a:r>
              <a:rPr lang="en-US" sz="1800" b="0" i="0" dirty="0">
                <a:solidFill>
                  <a:srgbClr val="444444"/>
                </a:solidFill>
                <a:effectLst/>
                <a:latin typeface="PT Sans" panose="020B0503020203020204" pitchFamily="34" charset="0"/>
              </a:rPr>
              <a:t> when calling methods on a processing object.</a:t>
            </a:r>
          </a:p>
        </p:txBody>
      </p:sp>
      <p:pic>
        <p:nvPicPr>
          <p:cNvPr id="5" name="Picture 4">
            <a:extLst>
              <a:ext uri="{FF2B5EF4-FFF2-40B4-BE49-F238E27FC236}">
                <a16:creationId xmlns:a16="http://schemas.microsoft.com/office/drawing/2014/main" id="{C21A02B5-EDA1-0E44-E982-DF8BDEBAA777}"/>
              </a:ext>
            </a:extLst>
          </p:cNvPr>
          <p:cNvPicPr>
            <a:picLocks noChangeAspect="1"/>
          </p:cNvPicPr>
          <p:nvPr/>
        </p:nvPicPr>
        <p:blipFill>
          <a:blip r:embed="rId2"/>
          <a:stretch>
            <a:fillRect/>
          </a:stretch>
        </p:blipFill>
        <p:spPr>
          <a:xfrm>
            <a:off x="4683967" y="570919"/>
            <a:ext cx="7156070" cy="5913267"/>
          </a:xfrm>
          <a:prstGeom prst="rect">
            <a:avLst/>
          </a:prstGeom>
        </p:spPr>
      </p:pic>
    </p:spTree>
    <p:extLst>
      <p:ext uri="{BB962C8B-B14F-4D97-AF65-F5344CB8AC3E}">
        <p14:creationId xmlns:p14="http://schemas.microsoft.com/office/powerpoint/2010/main" val="3317393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7D4C-4D93-8102-9B58-C36652A968B9}"/>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DF8B2A8F-77C0-7C12-9DB8-860029758C3A}"/>
              </a:ext>
            </a:extLst>
          </p:cNvPr>
          <p:cNvSpPr>
            <a:spLocks noGrp="1"/>
          </p:cNvSpPr>
          <p:nvPr>
            <p:ph idx="1"/>
          </p:nvPr>
        </p:nvSpPr>
        <p:spPr/>
        <p:txBody>
          <a:bodyPr/>
          <a:lstStyle/>
          <a:p>
            <a:pPr algn="just"/>
            <a:r>
              <a:rPr lang="en-US" dirty="0"/>
              <a:t>The Template Method pattern suggests that you </a:t>
            </a:r>
            <a:r>
              <a:rPr lang="en-US" b="1" dirty="0"/>
              <a:t>break down an algorithm </a:t>
            </a:r>
            <a:r>
              <a:rPr lang="en-US" dirty="0"/>
              <a:t>into a series of steps, turn these steps into </a:t>
            </a:r>
            <a:r>
              <a:rPr lang="en-US" b="1" dirty="0"/>
              <a:t>methods</a:t>
            </a:r>
            <a:r>
              <a:rPr lang="en-US" dirty="0"/>
              <a:t>, and put a series of </a:t>
            </a:r>
            <a:r>
              <a:rPr lang="en-US" b="1" dirty="0"/>
              <a:t>calls</a:t>
            </a:r>
            <a:r>
              <a:rPr lang="en-US" dirty="0"/>
              <a:t> to these methods inside a single template method. </a:t>
            </a:r>
          </a:p>
          <a:p>
            <a:pPr algn="just"/>
            <a:r>
              <a:rPr lang="en-US" dirty="0"/>
              <a:t>The steps may either be </a:t>
            </a:r>
            <a:r>
              <a:rPr lang="en-US" b="1" dirty="0"/>
              <a:t>abstract</a:t>
            </a:r>
            <a:r>
              <a:rPr lang="en-US" dirty="0"/>
              <a:t> or have some </a:t>
            </a:r>
            <a:r>
              <a:rPr lang="en-US" b="1" dirty="0"/>
              <a:t>default implementation</a:t>
            </a:r>
            <a:r>
              <a:rPr lang="en-US" dirty="0"/>
              <a:t>. </a:t>
            </a:r>
          </a:p>
          <a:p>
            <a:pPr algn="just"/>
            <a:r>
              <a:rPr lang="en-US" dirty="0"/>
              <a:t>To use the algorithm, the client is supposed to provide its own subclass, implement all abstract steps, and override some of the optional ones if needed (but not the template method itself).</a:t>
            </a:r>
          </a:p>
        </p:txBody>
      </p:sp>
    </p:spTree>
    <p:extLst>
      <p:ext uri="{BB962C8B-B14F-4D97-AF65-F5344CB8AC3E}">
        <p14:creationId xmlns:p14="http://schemas.microsoft.com/office/powerpoint/2010/main" val="791249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05D-5E18-F577-1FED-5F22E29F3603}"/>
              </a:ext>
            </a:extLst>
          </p:cNvPr>
          <p:cNvSpPr>
            <a:spLocks noGrp="1"/>
          </p:cNvSpPr>
          <p:nvPr>
            <p:ph type="title"/>
          </p:nvPr>
        </p:nvSpPr>
        <p:spPr>
          <a:xfrm>
            <a:off x="947991" y="1240972"/>
            <a:ext cx="3064173" cy="1115883"/>
          </a:xfrm>
        </p:spPr>
        <p:txBody>
          <a:bodyPr anchor="b">
            <a:normAutofit/>
          </a:bodyPr>
          <a:lstStyle/>
          <a:p>
            <a:r>
              <a:rPr lang="en-US" sz="4000" dirty="0"/>
              <a:t>Solution</a:t>
            </a:r>
          </a:p>
        </p:txBody>
      </p:sp>
      <p:sp>
        <p:nvSpPr>
          <p:cNvPr id="3" name="Content Placeholder 2">
            <a:extLst>
              <a:ext uri="{FF2B5EF4-FFF2-40B4-BE49-F238E27FC236}">
                <a16:creationId xmlns:a16="http://schemas.microsoft.com/office/drawing/2014/main" id="{8D477FDE-4D6C-7DF3-30BE-BF9E30D9835A}"/>
              </a:ext>
            </a:extLst>
          </p:cNvPr>
          <p:cNvSpPr>
            <a:spLocks noGrp="1"/>
          </p:cNvSpPr>
          <p:nvPr>
            <p:ph idx="1"/>
          </p:nvPr>
        </p:nvSpPr>
        <p:spPr>
          <a:xfrm>
            <a:off x="313198" y="2648964"/>
            <a:ext cx="4911634" cy="3320668"/>
          </a:xfrm>
        </p:spPr>
        <p:txBody>
          <a:bodyPr>
            <a:normAutofit/>
          </a:bodyPr>
          <a:lstStyle/>
          <a:p>
            <a:pPr algn="just"/>
            <a:r>
              <a:rPr lang="en-US" sz="2600" b="0" i="0" dirty="0">
                <a:effectLst/>
                <a:latin typeface="PT Sans" panose="020B0503020203020204" pitchFamily="34" charset="0"/>
              </a:rPr>
              <a:t>We can create a base class for all three parsing algorithms. </a:t>
            </a:r>
          </a:p>
          <a:p>
            <a:pPr algn="just"/>
            <a:r>
              <a:rPr lang="en-US" sz="2600" b="0" i="0" dirty="0">
                <a:effectLst/>
                <a:latin typeface="PT Sans" panose="020B0503020203020204" pitchFamily="34" charset="0"/>
              </a:rPr>
              <a:t>This class defines a template method consisting of a series of calls to various document-processing steps.</a:t>
            </a:r>
            <a:endParaRPr lang="en-US" sz="2600" dirty="0"/>
          </a:p>
        </p:txBody>
      </p:sp>
      <p:pic>
        <p:nvPicPr>
          <p:cNvPr id="9" name="Picture 8">
            <a:extLst>
              <a:ext uri="{FF2B5EF4-FFF2-40B4-BE49-F238E27FC236}">
                <a16:creationId xmlns:a16="http://schemas.microsoft.com/office/drawing/2014/main" id="{DAEEF82D-40F8-E9F0-88E5-2811ECAAAAB5}"/>
              </a:ext>
            </a:extLst>
          </p:cNvPr>
          <p:cNvPicPr>
            <a:picLocks noChangeAspect="1"/>
          </p:cNvPicPr>
          <p:nvPr/>
        </p:nvPicPr>
        <p:blipFill>
          <a:blip r:embed="rId2"/>
          <a:stretch>
            <a:fillRect/>
          </a:stretch>
        </p:blipFill>
        <p:spPr>
          <a:xfrm>
            <a:off x="5449078" y="664433"/>
            <a:ext cx="6429724" cy="5814734"/>
          </a:xfrm>
          <a:prstGeom prst="rect">
            <a:avLst/>
          </a:prstGeom>
        </p:spPr>
      </p:pic>
    </p:spTree>
    <p:extLst>
      <p:ext uri="{BB962C8B-B14F-4D97-AF65-F5344CB8AC3E}">
        <p14:creationId xmlns:p14="http://schemas.microsoft.com/office/powerpoint/2010/main" val="95978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05D-5E18-F577-1FED-5F22E29F3603}"/>
              </a:ext>
            </a:extLst>
          </p:cNvPr>
          <p:cNvSpPr>
            <a:spLocks noGrp="1"/>
          </p:cNvSpPr>
          <p:nvPr>
            <p:ph type="title"/>
          </p:nvPr>
        </p:nvSpPr>
        <p:spPr>
          <a:xfrm>
            <a:off x="876693" y="211016"/>
            <a:ext cx="3455821" cy="572756"/>
          </a:xfrm>
        </p:spPr>
        <p:txBody>
          <a:bodyPr anchor="b">
            <a:normAutofit/>
          </a:bodyPr>
          <a:lstStyle/>
          <a:p>
            <a:r>
              <a:rPr lang="en-US" sz="3200" dirty="0"/>
              <a:t>Solution</a:t>
            </a:r>
          </a:p>
        </p:txBody>
      </p:sp>
      <p:sp>
        <p:nvSpPr>
          <p:cNvPr id="3" name="Content Placeholder 2">
            <a:extLst>
              <a:ext uri="{FF2B5EF4-FFF2-40B4-BE49-F238E27FC236}">
                <a16:creationId xmlns:a16="http://schemas.microsoft.com/office/drawing/2014/main" id="{8D477FDE-4D6C-7DF3-30BE-BF9E30D9835A}"/>
              </a:ext>
            </a:extLst>
          </p:cNvPr>
          <p:cNvSpPr>
            <a:spLocks noGrp="1"/>
          </p:cNvSpPr>
          <p:nvPr>
            <p:ph idx="1"/>
          </p:nvPr>
        </p:nvSpPr>
        <p:spPr>
          <a:xfrm>
            <a:off x="301451" y="703385"/>
            <a:ext cx="4562859" cy="5943599"/>
          </a:xfrm>
        </p:spPr>
        <p:txBody>
          <a:bodyPr anchor="t">
            <a:noAutofit/>
          </a:bodyPr>
          <a:lstStyle/>
          <a:p>
            <a:pPr algn="just"/>
            <a:r>
              <a:rPr lang="en-US" sz="2000" b="0" i="0" dirty="0">
                <a:effectLst/>
                <a:latin typeface="PT Sans" panose="020B0503020203020204" pitchFamily="34" charset="0"/>
              </a:rPr>
              <a:t>At first, we can declare all steps </a:t>
            </a:r>
            <a:r>
              <a:rPr lang="en-US" sz="2000" b="1" i="0" dirty="0">
                <a:effectLst/>
                <a:latin typeface="PT Sans" panose="020B0503020203020204" pitchFamily="34" charset="0"/>
              </a:rPr>
              <a:t>abstract</a:t>
            </a:r>
            <a:r>
              <a:rPr lang="en-US" sz="2000" b="0" i="0" dirty="0">
                <a:effectLst/>
                <a:latin typeface="PT Sans" panose="020B0503020203020204" pitchFamily="34" charset="0"/>
              </a:rPr>
              <a:t>, forcing the subclasses to provide their own implementations for these methods. </a:t>
            </a:r>
          </a:p>
          <a:p>
            <a:pPr algn="just"/>
            <a:r>
              <a:rPr lang="en-US" sz="2000" b="0" i="0" dirty="0">
                <a:effectLst/>
                <a:latin typeface="PT Sans" panose="020B0503020203020204" pitchFamily="34" charset="0"/>
              </a:rPr>
              <a:t>In our case, subclasses already have all necessary implementations, so the only thing we might need to do is adjust signatures of the methods to match the methods of the superclass.</a:t>
            </a:r>
          </a:p>
          <a:p>
            <a:pPr algn="just"/>
            <a:r>
              <a:rPr lang="en-US" sz="2000" b="0" i="0" dirty="0">
                <a:effectLst/>
                <a:latin typeface="PT Sans" panose="020B0503020203020204" pitchFamily="34" charset="0"/>
              </a:rPr>
              <a:t>Now, let’s see what we can do to get rid of the duplicate code. It looks like the code for opening/closing files and extracting/parsing data is different for various data formats, so there’s no point in touching those methods. </a:t>
            </a:r>
          </a:p>
          <a:p>
            <a:pPr algn="just"/>
            <a:r>
              <a:rPr lang="en-US" sz="2000" b="0" i="0" dirty="0">
                <a:effectLst/>
                <a:latin typeface="PT Sans" panose="020B0503020203020204" pitchFamily="34" charset="0"/>
              </a:rPr>
              <a:t>Implementation of other steps, such as analyzing the raw data and composing reports, is very similar, so it can be pulled up into the base class, where subclasses can share that code.</a:t>
            </a:r>
            <a:endParaRPr lang="en-US" sz="2000" dirty="0"/>
          </a:p>
        </p:txBody>
      </p:sp>
      <p:pic>
        <p:nvPicPr>
          <p:cNvPr id="9" name="Picture 8" descr="A diagram of a data mining process&#10;&#10;Description automatically generated">
            <a:extLst>
              <a:ext uri="{FF2B5EF4-FFF2-40B4-BE49-F238E27FC236}">
                <a16:creationId xmlns:a16="http://schemas.microsoft.com/office/drawing/2014/main" id="{DAEEF82D-40F8-E9F0-88E5-2811ECAAAAB5}"/>
              </a:ext>
            </a:extLst>
          </p:cNvPr>
          <p:cNvPicPr>
            <a:picLocks noChangeAspect="1"/>
          </p:cNvPicPr>
          <p:nvPr/>
        </p:nvPicPr>
        <p:blipFill>
          <a:blip r:embed="rId2"/>
          <a:stretch>
            <a:fillRect/>
          </a:stretch>
        </p:blipFill>
        <p:spPr>
          <a:xfrm>
            <a:off x="4938463" y="730127"/>
            <a:ext cx="7010060" cy="5397745"/>
          </a:xfrm>
          <a:prstGeom prst="rect">
            <a:avLst/>
          </a:prstGeom>
        </p:spPr>
      </p:pic>
    </p:spTree>
    <p:extLst>
      <p:ext uri="{BB962C8B-B14F-4D97-AF65-F5344CB8AC3E}">
        <p14:creationId xmlns:p14="http://schemas.microsoft.com/office/powerpoint/2010/main" val="235975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05D-5E18-F577-1FED-5F22E29F3603}"/>
              </a:ext>
            </a:extLst>
          </p:cNvPr>
          <p:cNvSpPr>
            <a:spLocks noGrp="1"/>
          </p:cNvSpPr>
          <p:nvPr>
            <p:ph type="title"/>
          </p:nvPr>
        </p:nvSpPr>
        <p:spPr>
          <a:xfrm>
            <a:off x="876693" y="211016"/>
            <a:ext cx="3455821" cy="572756"/>
          </a:xfrm>
        </p:spPr>
        <p:txBody>
          <a:bodyPr anchor="b">
            <a:normAutofit/>
          </a:bodyPr>
          <a:lstStyle/>
          <a:p>
            <a:r>
              <a:rPr lang="en-US" sz="3200" dirty="0"/>
              <a:t>Solution</a:t>
            </a:r>
          </a:p>
        </p:txBody>
      </p:sp>
      <p:sp>
        <p:nvSpPr>
          <p:cNvPr id="3" name="Content Placeholder 2">
            <a:extLst>
              <a:ext uri="{FF2B5EF4-FFF2-40B4-BE49-F238E27FC236}">
                <a16:creationId xmlns:a16="http://schemas.microsoft.com/office/drawing/2014/main" id="{8D477FDE-4D6C-7DF3-30BE-BF9E30D9835A}"/>
              </a:ext>
            </a:extLst>
          </p:cNvPr>
          <p:cNvSpPr>
            <a:spLocks noGrp="1"/>
          </p:cNvSpPr>
          <p:nvPr>
            <p:ph idx="1"/>
          </p:nvPr>
        </p:nvSpPr>
        <p:spPr>
          <a:xfrm>
            <a:off x="301451" y="979714"/>
            <a:ext cx="4562859" cy="5667270"/>
          </a:xfrm>
        </p:spPr>
        <p:txBody>
          <a:bodyPr anchor="t">
            <a:noAutofit/>
          </a:bodyPr>
          <a:lstStyle/>
          <a:p>
            <a:pPr algn="l"/>
            <a:r>
              <a:rPr lang="en-US" sz="2000" b="0" i="0" dirty="0">
                <a:solidFill>
                  <a:srgbClr val="444444"/>
                </a:solidFill>
                <a:effectLst/>
                <a:latin typeface="PT Sans" panose="020B0503020203020204" pitchFamily="34" charset="0"/>
              </a:rPr>
              <a:t>As you can see, we’ve got two types of steps:</a:t>
            </a:r>
          </a:p>
          <a:p>
            <a:pPr marL="457200" indent="-457200" algn="l">
              <a:buFont typeface="+mj-lt"/>
              <a:buAutoNum type="arabicPeriod"/>
            </a:pPr>
            <a:r>
              <a:rPr lang="en-US" sz="2000" dirty="0">
                <a:solidFill>
                  <a:srgbClr val="444444"/>
                </a:solidFill>
                <a:latin typeface="PT Sans" panose="020B0503020203020204" pitchFamily="34" charset="0"/>
              </a:rPr>
              <a:t>A</a:t>
            </a:r>
            <a:r>
              <a:rPr lang="en-US" sz="2000" b="0" i="0" dirty="0">
                <a:solidFill>
                  <a:srgbClr val="444444"/>
                </a:solidFill>
                <a:effectLst/>
                <a:latin typeface="PT Sans" panose="020B0503020203020204" pitchFamily="34" charset="0"/>
              </a:rPr>
              <a:t>bstract steps must be implemented by every subclass</a:t>
            </a:r>
          </a:p>
          <a:p>
            <a:pPr marL="457200" indent="-457200" algn="l">
              <a:buFont typeface="+mj-lt"/>
              <a:buAutoNum type="arabicPeriod"/>
            </a:pPr>
            <a:r>
              <a:rPr lang="en-US" sz="2000" b="0" i="0" dirty="0">
                <a:solidFill>
                  <a:srgbClr val="444444"/>
                </a:solidFill>
                <a:effectLst/>
                <a:latin typeface="PT Sans" panose="020B0503020203020204" pitchFamily="34" charset="0"/>
              </a:rPr>
              <a:t>Optional steps already have some default implementation, but still can be overridden if needed</a:t>
            </a:r>
          </a:p>
          <a:p>
            <a:pPr algn="l"/>
            <a:r>
              <a:rPr lang="en-US" sz="2000" b="0" i="0" dirty="0">
                <a:solidFill>
                  <a:srgbClr val="444444"/>
                </a:solidFill>
                <a:effectLst/>
                <a:latin typeface="PT Sans" panose="020B0503020203020204" pitchFamily="34" charset="0"/>
              </a:rPr>
              <a:t>There’s another type of step, called </a:t>
            </a:r>
            <a:r>
              <a:rPr lang="en-US" sz="2000" b="1" i="0" dirty="0">
                <a:solidFill>
                  <a:srgbClr val="444444"/>
                </a:solidFill>
                <a:effectLst/>
                <a:latin typeface="PT Sans" panose="020B0503020203020204" pitchFamily="34" charset="0"/>
              </a:rPr>
              <a:t>hooks</a:t>
            </a:r>
            <a:r>
              <a:rPr lang="en-US" sz="2000" b="0" i="0" dirty="0">
                <a:solidFill>
                  <a:srgbClr val="444444"/>
                </a:solidFill>
                <a:effectLst/>
                <a:latin typeface="PT Sans" panose="020B0503020203020204" pitchFamily="34" charset="0"/>
              </a:rPr>
              <a:t>. </a:t>
            </a:r>
          </a:p>
          <a:p>
            <a:pPr algn="l"/>
            <a:r>
              <a:rPr lang="en-US" sz="2000" b="0" i="0" dirty="0">
                <a:solidFill>
                  <a:srgbClr val="444444"/>
                </a:solidFill>
                <a:effectLst/>
                <a:latin typeface="PT Sans" panose="020B0503020203020204" pitchFamily="34" charset="0"/>
              </a:rPr>
              <a:t>A hook is an optional step with an empty body. A template method would work even if a hook isn’t overridden. </a:t>
            </a:r>
          </a:p>
          <a:p>
            <a:pPr algn="l"/>
            <a:r>
              <a:rPr lang="en-US" sz="2000" b="0" i="0" dirty="0">
                <a:solidFill>
                  <a:srgbClr val="444444"/>
                </a:solidFill>
                <a:effectLst/>
                <a:latin typeface="PT Sans" panose="020B0503020203020204" pitchFamily="34" charset="0"/>
              </a:rPr>
              <a:t>Usually, hooks are placed before and after crucial steps of algorithms, providing subclasses with additional extension points for an algorithm.</a:t>
            </a:r>
            <a:endParaRPr lang="en-US" sz="2000" dirty="0"/>
          </a:p>
        </p:txBody>
      </p:sp>
      <p:pic>
        <p:nvPicPr>
          <p:cNvPr id="9" name="Picture 8" descr="A diagram of a data mining process&#10;&#10;Description automatically generated">
            <a:extLst>
              <a:ext uri="{FF2B5EF4-FFF2-40B4-BE49-F238E27FC236}">
                <a16:creationId xmlns:a16="http://schemas.microsoft.com/office/drawing/2014/main" id="{DAEEF82D-40F8-E9F0-88E5-2811ECAAAAB5}"/>
              </a:ext>
            </a:extLst>
          </p:cNvPr>
          <p:cNvPicPr>
            <a:picLocks noChangeAspect="1"/>
          </p:cNvPicPr>
          <p:nvPr/>
        </p:nvPicPr>
        <p:blipFill>
          <a:blip r:embed="rId2"/>
          <a:stretch>
            <a:fillRect/>
          </a:stretch>
        </p:blipFill>
        <p:spPr>
          <a:xfrm>
            <a:off x="4938463" y="730127"/>
            <a:ext cx="7010060" cy="5397745"/>
          </a:xfrm>
          <a:prstGeom prst="rect">
            <a:avLst/>
          </a:prstGeom>
        </p:spPr>
      </p:pic>
    </p:spTree>
    <p:extLst>
      <p:ext uri="{BB962C8B-B14F-4D97-AF65-F5344CB8AC3E}">
        <p14:creationId xmlns:p14="http://schemas.microsoft.com/office/powerpoint/2010/main" val="3560264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CBD0E8A-0EF3-24E3-168F-402E80AA5ED6}"/>
              </a:ext>
            </a:extLst>
          </p:cNvPr>
          <p:cNvSpPr>
            <a:spLocks noGrp="1"/>
          </p:cNvSpPr>
          <p:nvPr>
            <p:ph type="title"/>
          </p:nvPr>
        </p:nvSpPr>
        <p:spPr>
          <a:xfrm>
            <a:off x="1137034" y="609597"/>
            <a:ext cx="9392421" cy="1330841"/>
          </a:xfrm>
        </p:spPr>
        <p:txBody>
          <a:bodyPr>
            <a:normAutofit/>
          </a:bodyPr>
          <a:lstStyle/>
          <a:p>
            <a:r>
              <a:rPr lang="en-US" dirty="0"/>
              <a:t>Real World Analogy</a:t>
            </a:r>
          </a:p>
        </p:txBody>
      </p:sp>
      <p:sp>
        <p:nvSpPr>
          <p:cNvPr id="3" name="Content Placeholder 2">
            <a:extLst>
              <a:ext uri="{FF2B5EF4-FFF2-40B4-BE49-F238E27FC236}">
                <a16:creationId xmlns:a16="http://schemas.microsoft.com/office/drawing/2014/main" id="{916B6B85-25F9-E1FE-F372-F9A6F21C0DEE}"/>
              </a:ext>
            </a:extLst>
          </p:cNvPr>
          <p:cNvSpPr>
            <a:spLocks noGrp="1"/>
          </p:cNvSpPr>
          <p:nvPr>
            <p:ph idx="1"/>
          </p:nvPr>
        </p:nvSpPr>
        <p:spPr>
          <a:xfrm>
            <a:off x="1137034" y="2198362"/>
            <a:ext cx="4958966" cy="3917773"/>
          </a:xfrm>
        </p:spPr>
        <p:txBody>
          <a:bodyPr>
            <a:normAutofit/>
          </a:bodyPr>
          <a:lstStyle/>
          <a:p>
            <a:pPr algn="just"/>
            <a:r>
              <a:rPr lang="en-US" sz="2000" b="0" i="0" dirty="0">
                <a:effectLst/>
                <a:latin typeface="PT Sans" panose="020B0503020203020204" pitchFamily="34" charset="0"/>
              </a:rPr>
              <a:t>The template method approach can be used in mass housing construction. The architectural plan for building a standard house may contain several extension points that would let a potential owner adjust some details of the resulting house.</a:t>
            </a:r>
          </a:p>
          <a:p>
            <a:pPr algn="just"/>
            <a:r>
              <a:rPr lang="en-US" sz="2000" b="0" i="0" dirty="0">
                <a:effectLst/>
                <a:latin typeface="PT Sans" panose="020B0503020203020204" pitchFamily="34" charset="0"/>
              </a:rPr>
              <a:t>Each building step, such as laying the foundation, framing, building walls, installing plumbing and wiring for water and electricity, etc., can be slightly changed to make the resulting house a little bit different from others.</a:t>
            </a:r>
          </a:p>
          <a:p>
            <a:endParaRPr lang="en-US" sz="2000" dirty="0"/>
          </a:p>
        </p:txBody>
      </p:sp>
      <p:pic>
        <p:nvPicPr>
          <p:cNvPr id="5" name="Picture 4" descr="A diagram of a house&#10;&#10;Description automatically generated">
            <a:extLst>
              <a:ext uri="{FF2B5EF4-FFF2-40B4-BE49-F238E27FC236}">
                <a16:creationId xmlns:a16="http://schemas.microsoft.com/office/drawing/2014/main" id="{435CCEFD-9180-FF49-5C5C-200F8FD0F4A8}"/>
              </a:ext>
            </a:extLst>
          </p:cNvPr>
          <p:cNvPicPr>
            <a:picLocks noChangeAspect="1"/>
          </p:cNvPicPr>
          <p:nvPr/>
        </p:nvPicPr>
        <p:blipFill>
          <a:blip r:embed="rId2"/>
          <a:stretch>
            <a:fillRect/>
          </a:stretch>
        </p:blipFill>
        <p:spPr>
          <a:xfrm>
            <a:off x="6719367" y="2572450"/>
            <a:ext cx="4788505" cy="2980843"/>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7604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ADE8-C411-4C79-5F68-6253BA354365}"/>
              </a:ext>
            </a:extLst>
          </p:cNvPr>
          <p:cNvSpPr>
            <a:spLocks noGrp="1"/>
          </p:cNvSpPr>
          <p:nvPr>
            <p:ph type="title"/>
          </p:nvPr>
        </p:nvSpPr>
        <p:spPr>
          <a:xfrm>
            <a:off x="838200" y="2918683"/>
            <a:ext cx="10515600" cy="1020634"/>
          </a:xfrm>
        </p:spPr>
        <p:txBody>
          <a:bodyPr/>
          <a:lstStyle/>
          <a:p>
            <a:pPr algn="ctr"/>
            <a:r>
              <a:rPr lang="en-US" dirty="0"/>
              <a:t>Observer Pattern</a:t>
            </a:r>
          </a:p>
        </p:txBody>
      </p:sp>
    </p:spTree>
    <p:extLst>
      <p:ext uri="{BB962C8B-B14F-4D97-AF65-F5344CB8AC3E}">
        <p14:creationId xmlns:p14="http://schemas.microsoft.com/office/powerpoint/2010/main" val="2348793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5E81-2D83-9B5F-93BA-5A7C9F02613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Structure</a:t>
            </a:r>
          </a:p>
        </p:txBody>
      </p:sp>
      <p:pic>
        <p:nvPicPr>
          <p:cNvPr id="5" name="Picture 4">
            <a:extLst>
              <a:ext uri="{FF2B5EF4-FFF2-40B4-BE49-F238E27FC236}">
                <a16:creationId xmlns:a16="http://schemas.microsoft.com/office/drawing/2014/main" id="{6639D1D5-39E6-FC24-C87D-ADF29FECCF8D}"/>
              </a:ext>
            </a:extLst>
          </p:cNvPr>
          <p:cNvPicPr>
            <a:picLocks noChangeAspect="1"/>
          </p:cNvPicPr>
          <p:nvPr/>
        </p:nvPicPr>
        <p:blipFill>
          <a:blip r:embed="rId2"/>
          <a:stretch>
            <a:fillRect/>
          </a:stretch>
        </p:blipFill>
        <p:spPr>
          <a:xfrm>
            <a:off x="3601943" y="755345"/>
            <a:ext cx="8590057" cy="5347309"/>
          </a:xfrm>
          <a:prstGeom prst="rect">
            <a:avLst/>
          </a:prstGeom>
        </p:spPr>
      </p:pic>
    </p:spTree>
    <p:extLst>
      <p:ext uri="{BB962C8B-B14F-4D97-AF65-F5344CB8AC3E}">
        <p14:creationId xmlns:p14="http://schemas.microsoft.com/office/powerpoint/2010/main" val="2464022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5E81-2D83-9B5F-93BA-5A7C9F02613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Structure</a:t>
            </a:r>
          </a:p>
        </p:txBody>
      </p:sp>
      <p:pic>
        <p:nvPicPr>
          <p:cNvPr id="4" name="Picture 3">
            <a:extLst>
              <a:ext uri="{FF2B5EF4-FFF2-40B4-BE49-F238E27FC236}">
                <a16:creationId xmlns:a16="http://schemas.microsoft.com/office/drawing/2014/main" id="{CA3A00D1-E651-EA23-862C-9F6639F24606}"/>
              </a:ext>
            </a:extLst>
          </p:cNvPr>
          <p:cNvPicPr>
            <a:picLocks noChangeAspect="1"/>
          </p:cNvPicPr>
          <p:nvPr/>
        </p:nvPicPr>
        <p:blipFill>
          <a:blip r:embed="rId2"/>
          <a:stretch>
            <a:fillRect/>
          </a:stretch>
        </p:blipFill>
        <p:spPr>
          <a:xfrm>
            <a:off x="3746441" y="742089"/>
            <a:ext cx="8091551" cy="5373822"/>
          </a:xfrm>
          <a:prstGeom prst="rect">
            <a:avLst/>
          </a:prstGeom>
        </p:spPr>
      </p:pic>
    </p:spTree>
    <p:extLst>
      <p:ext uri="{BB962C8B-B14F-4D97-AF65-F5344CB8AC3E}">
        <p14:creationId xmlns:p14="http://schemas.microsoft.com/office/powerpoint/2010/main" val="3885385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b="1" dirty="0"/>
              <a:t>// Abstract class defining the template method</a:t>
            </a:r>
          </a:p>
          <a:p>
            <a:pPr marL="0" indent="0">
              <a:buNone/>
            </a:pPr>
            <a:r>
              <a:rPr lang="en-US" sz="1600" dirty="0"/>
              <a:t>class </a:t>
            </a:r>
            <a:r>
              <a:rPr lang="en-US" sz="1600" dirty="0" err="1"/>
              <a:t>AbstractClass</a:t>
            </a:r>
            <a:r>
              <a:rPr lang="en-US" sz="1600" dirty="0"/>
              <a:t> {</a:t>
            </a:r>
          </a:p>
          <a:p>
            <a:pPr marL="0" indent="0">
              <a:buNone/>
            </a:pPr>
            <a:r>
              <a:rPr lang="en-US" sz="1600" dirty="0"/>
              <a:t>public:</a:t>
            </a:r>
          </a:p>
          <a:p>
            <a:pPr marL="0" indent="0">
              <a:buNone/>
            </a:pPr>
            <a:r>
              <a:rPr lang="en-US" sz="1600" b="1" dirty="0"/>
              <a:t>    // Template method defining the algorithm</a:t>
            </a:r>
          </a:p>
          <a:p>
            <a:pPr marL="0" indent="0">
              <a:buNone/>
            </a:pPr>
            <a:r>
              <a:rPr lang="en-US" sz="1600" dirty="0"/>
              <a:t>    void </a:t>
            </a:r>
            <a:r>
              <a:rPr lang="en-US" sz="1600" dirty="0" err="1"/>
              <a:t>templateMethod</a:t>
            </a:r>
            <a:r>
              <a:rPr lang="en-US" sz="1600" dirty="0"/>
              <a:t>() {</a:t>
            </a:r>
          </a:p>
          <a:p>
            <a:pPr marL="0" indent="0">
              <a:buNone/>
            </a:pPr>
            <a:r>
              <a:rPr lang="en-US" sz="1600" dirty="0"/>
              <a:t>        step1();</a:t>
            </a:r>
          </a:p>
          <a:p>
            <a:pPr marL="0" indent="0">
              <a:buNone/>
            </a:pPr>
            <a:r>
              <a:rPr lang="en-US" sz="1600" dirty="0"/>
              <a:t>        step2();</a:t>
            </a:r>
          </a:p>
          <a:p>
            <a:pPr marL="0" indent="0">
              <a:buNone/>
            </a:pPr>
            <a:r>
              <a:rPr lang="en-US" sz="1600" dirty="0"/>
              <a:t>        </a:t>
            </a:r>
            <a:r>
              <a:rPr lang="en-US" sz="1600" dirty="0" err="1"/>
              <a:t>commonStep</a:t>
            </a:r>
            <a:r>
              <a:rPr lang="en-US" sz="1600" dirty="0"/>
              <a:t>();</a:t>
            </a:r>
          </a:p>
          <a:p>
            <a:pPr marL="0" indent="0">
              <a:buNone/>
            </a:pPr>
            <a:r>
              <a:rPr lang="en-US" sz="1600" dirty="0"/>
              <a:t>        step3();</a:t>
            </a:r>
          </a:p>
          <a:p>
            <a:pPr marL="0" indent="0">
              <a:buNone/>
            </a:pPr>
            <a:r>
              <a:rPr lang="en-US" sz="1600" dirty="0"/>
              <a:t>    }</a:t>
            </a:r>
          </a:p>
          <a:p>
            <a:pPr marL="0" indent="0">
              <a:buNone/>
            </a:pPr>
            <a:r>
              <a:rPr lang="en-US" sz="1600" dirty="0"/>
              <a:t>    </a:t>
            </a:r>
            <a:r>
              <a:rPr lang="en-US" sz="1600" b="1" dirty="0"/>
              <a:t>// Abstract methods to be implemented by subclasses</a:t>
            </a:r>
          </a:p>
          <a:p>
            <a:pPr marL="0" indent="0">
              <a:buNone/>
            </a:pPr>
            <a:r>
              <a:rPr lang="en-US" sz="1600" dirty="0"/>
              <a:t>    virtual void step1() = 0;</a:t>
            </a:r>
          </a:p>
          <a:p>
            <a:pPr marL="0" indent="0">
              <a:buNone/>
            </a:pPr>
            <a:r>
              <a:rPr lang="en-US" sz="1600" dirty="0"/>
              <a:t>    virtual void step3() = 0;</a:t>
            </a:r>
          </a:p>
          <a:p>
            <a:pPr marL="0" indent="0">
              <a:buNone/>
            </a:pPr>
            <a:r>
              <a:rPr lang="en-US" sz="1600" dirty="0"/>
              <a:t>    </a:t>
            </a:r>
            <a:r>
              <a:rPr lang="en-US" sz="1600" b="1" dirty="0"/>
              <a:t>// Default implementation of step2</a:t>
            </a:r>
          </a:p>
          <a:p>
            <a:pPr marL="0" indent="0">
              <a:buNone/>
            </a:pPr>
            <a:r>
              <a:rPr lang="en-US" sz="1600" dirty="0"/>
              <a:t>    void step2() {</a:t>
            </a:r>
          </a:p>
          <a:p>
            <a:pPr marL="0" indent="0">
              <a:buNone/>
            </a:pPr>
            <a:r>
              <a:rPr lang="en-US" sz="1600" dirty="0"/>
              <a:t>        </a:t>
            </a:r>
            <a:r>
              <a:rPr lang="en-US" sz="1600" dirty="0" err="1"/>
              <a:t>cout</a:t>
            </a:r>
            <a:r>
              <a:rPr lang="en-US" sz="1600" dirty="0"/>
              <a:t> &lt;&lt; "Default Step 2" &lt;&lt; </a:t>
            </a:r>
            <a:r>
              <a:rPr lang="en-US" sz="1600" dirty="0" err="1"/>
              <a:t>endl</a:t>
            </a:r>
            <a:r>
              <a:rPr lang="en-US" sz="1600" dirty="0"/>
              <a:t>;</a:t>
            </a:r>
          </a:p>
          <a:p>
            <a:pPr marL="0" indent="0">
              <a:buNone/>
            </a:pPr>
            <a:r>
              <a:rPr lang="en-US" sz="1600" dirty="0"/>
              <a:t>    }</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b="1" dirty="0"/>
              <a:t>// Common step with a default implementation</a:t>
            </a:r>
          </a:p>
          <a:p>
            <a:pPr marL="0" indent="0">
              <a:buNone/>
            </a:pPr>
            <a:r>
              <a:rPr lang="en-US" sz="1600" dirty="0"/>
              <a:t>    virtual void </a:t>
            </a:r>
            <a:r>
              <a:rPr lang="en-US" sz="1600" dirty="0" err="1"/>
              <a:t>commonStep</a:t>
            </a:r>
            <a:r>
              <a:rPr lang="en-US" sz="1600" dirty="0"/>
              <a:t>() {</a:t>
            </a:r>
          </a:p>
          <a:p>
            <a:pPr marL="0" indent="0">
              <a:buNone/>
            </a:pPr>
            <a:r>
              <a:rPr lang="en-US" sz="1600" dirty="0"/>
              <a:t>        </a:t>
            </a:r>
            <a:r>
              <a:rPr lang="en-US" sz="1600" dirty="0" err="1"/>
              <a:t>cout</a:t>
            </a:r>
            <a:r>
              <a:rPr lang="en-US" sz="1600" dirty="0"/>
              <a:t> &lt;&lt; "Common Step (Default implementation)" &lt;&lt; </a:t>
            </a:r>
            <a:r>
              <a:rPr lang="en-US" sz="1600" dirty="0" err="1"/>
              <a:t>endl</a:t>
            </a:r>
            <a:r>
              <a:rPr lang="en-US" sz="1600" dirty="0"/>
              <a:t>;</a:t>
            </a:r>
          </a:p>
          <a:p>
            <a:pPr marL="0" indent="0">
              <a:buNone/>
            </a:pPr>
            <a:r>
              <a:rPr lang="en-US" sz="1600" dirty="0"/>
              <a:t>    }</a:t>
            </a:r>
          </a:p>
          <a:p>
            <a:pPr marL="0" indent="0">
              <a:buNone/>
            </a:pPr>
            <a:r>
              <a:rPr lang="en-US" sz="1600" dirty="0"/>
              <a:t>};</a:t>
            </a:r>
          </a:p>
          <a:p>
            <a:pPr marL="0" indent="0">
              <a:buNone/>
            </a:pPr>
            <a:r>
              <a:rPr lang="en-US" sz="1600" b="1" dirty="0"/>
              <a:t>// Concrete class implementing the </a:t>
            </a:r>
            <a:r>
              <a:rPr lang="en-US" sz="1600" b="1" dirty="0" err="1"/>
              <a:t>AbstractClass</a:t>
            </a:r>
            <a:endParaRPr lang="en-US" sz="1600" b="1" dirty="0"/>
          </a:p>
          <a:p>
            <a:pPr marL="0" indent="0">
              <a:buNone/>
            </a:pPr>
            <a:r>
              <a:rPr lang="en-US" sz="1600" dirty="0"/>
              <a:t>class </a:t>
            </a:r>
            <a:r>
              <a:rPr lang="en-US" sz="1600" dirty="0" err="1"/>
              <a:t>ConcreteClass</a:t>
            </a:r>
            <a:r>
              <a:rPr lang="en-US" sz="1600" dirty="0"/>
              <a:t> : public </a:t>
            </a:r>
            <a:r>
              <a:rPr lang="en-US" sz="1600" dirty="0" err="1"/>
              <a:t>AbstractClass</a:t>
            </a:r>
            <a:r>
              <a:rPr lang="en-US" sz="1600" dirty="0"/>
              <a:t> {</a:t>
            </a:r>
          </a:p>
          <a:p>
            <a:pPr marL="0" indent="0">
              <a:buNone/>
            </a:pPr>
            <a:r>
              <a:rPr lang="en-US" sz="1600" dirty="0"/>
              <a:t>public:</a:t>
            </a:r>
          </a:p>
          <a:p>
            <a:pPr marL="0" indent="0">
              <a:buNone/>
            </a:pPr>
            <a:r>
              <a:rPr lang="en-US" sz="1600" dirty="0"/>
              <a:t>    void step1() override {</a:t>
            </a:r>
          </a:p>
          <a:p>
            <a:pPr marL="0" indent="0">
              <a:buNone/>
            </a:pPr>
            <a:r>
              <a:rPr lang="en-US" sz="1600" dirty="0"/>
              <a:t>        </a:t>
            </a:r>
            <a:r>
              <a:rPr lang="en-US" sz="1600" dirty="0" err="1"/>
              <a:t>cout</a:t>
            </a:r>
            <a:r>
              <a:rPr lang="en-US" sz="1600" dirty="0"/>
              <a:t> &lt;&lt; "Custom Step 1" &lt;&lt; </a:t>
            </a:r>
            <a:r>
              <a:rPr lang="en-US" sz="1600" dirty="0" err="1"/>
              <a:t>endl</a:t>
            </a:r>
            <a:r>
              <a:rPr lang="en-US" sz="1600" dirty="0"/>
              <a:t>;</a:t>
            </a:r>
          </a:p>
          <a:p>
            <a:pPr marL="0" indent="0">
              <a:buNone/>
            </a:pPr>
            <a:r>
              <a:rPr lang="en-US" sz="1600" dirty="0"/>
              <a:t>    }</a:t>
            </a:r>
          </a:p>
          <a:p>
            <a:pPr marL="0" indent="0">
              <a:buNone/>
            </a:pPr>
            <a:r>
              <a:rPr lang="en-US" sz="1600" dirty="0"/>
              <a:t>    void step3() override {</a:t>
            </a:r>
          </a:p>
          <a:p>
            <a:pPr marL="0" indent="0">
              <a:buNone/>
            </a:pPr>
            <a:r>
              <a:rPr lang="en-US" sz="1600" dirty="0"/>
              <a:t>        </a:t>
            </a:r>
            <a:r>
              <a:rPr lang="en-US" sz="1600" dirty="0" err="1"/>
              <a:t>cout</a:t>
            </a:r>
            <a:r>
              <a:rPr lang="en-US" sz="1600" dirty="0"/>
              <a:t> &lt;&lt; "Custom Step 3" &lt;&lt; </a:t>
            </a:r>
            <a:r>
              <a:rPr lang="en-US" sz="1600" dirty="0" err="1"/>
              <a:t>endl</a:t>
            </a:r>
            <a:r>
              <a:rPr lang="en-US" sz="1600" dirty="0"/>
              <a:t>;</a:t>
            </a:r>
          </a:p>
          <a:p>
            <a:pPr marL="0" indent="0">
              <a:buNone/>
            </a:pPr>
            <a:r>
              <a:rPr lang="en-US" sz="1600" dirty="0"/>
              <a:t>    }</a:t>
            </a:r>
          </a:p>
          <a:p>
            <a:pPr marL="0" indent="0">
              <a:buNone/>
            </a:pPr>
            <a:r>
              <a:rPr lang="en-US" sz="1600" dirty="0"/>
              <a:t>    </a:t>
            </a:r>
            <a:r>
              <a:rPr lang="en-US" sz="1600" b="1" dirty="0"/>
              <a:t>// Overriding the </a:t>
            </a:r>
            <a:r>
              <a:rPr lang="en-US" sz="1600" b="1" dirty="0" err="1"/>
              <a:t>commonStep</a:t>
            </a:r>
            <a:r>
              <a:rPr lang="en-US" sz="1600" b="1" dirty="0"/>
              <a:t> method</a:t>
            </a:r>
          </a:p>
          <a:p>
            <a:pPr marL="0" indent="0">
              <a:buNone/>
            </a:pPr>
            <a:r>
              <a:rPr lang="en-US" sz="1600" dirty="0"/>
              <a:t>    void </a:t>
            </a:r>
            <a:r>
              <a:rPr lang="en-US" sz="1600" dirty="0" err="1"/>
              <a:t>commonStep</a:t>
            </a:r>
            <a:r>
              <a:rPr lang="en-US" sz="1600" dirty="0"/>
              <a:t>() override {</a:t>
            </a:r>
          </a:p>
          <a:p>
            <a:pPr marL="0" indent="0">
              <a:buNone/>
            </a:pPr>
            <a:r>
              <a:rPr lang="en-US" sz="1600" dirty="0"/>
              <a:t>        </a:t>
            </a:r>
            <a:r>
              <a:rPr lang="en-US" sz="1600" dirty="0" err="1"/>
              <a:t>cout</a:t>
            </a:r>
            <a:r>
              <a:rPr lang="en-US" sz="1600" dirty="0"/>
              <a:t> &lt;&lt; "Custom Common Step" &lt;&lt; </a:t>
            </a:r>
            <a:r>
              <a:rPr lang="en-US" sz="1600" dirty="0" err="1"/>
              <a:t>endl</a:t>
            </a:r>
            <a:r>
              <a:rPr lang="en-US" sz="1600" dirty="0"/>
              <a:t>;</a:t>
            </a:r>
          </a:p>
          <a:p>
            <a:pPr marL="0" indent="0">
              <a:buNone/>
            </a:pPr>
            <a:r>
              <a:rPr lang="en-US" sz="1600" dirty="0"/>
              <a:t>    }	};</a:t>
            </a:r>
          </a:p>
          <a:p>
            <a:pPr marL="0" indent="0">
              <a:buNone/>
            </a:pPr>
            <a:endParaRPr lang="en-US" sz="1600" dirty="0"/>
          </a:p>
        </p:txBody>
      </p:sp>
    </p:spTree>
    <p:extLst>
      <p:ext uri="{BB962C8B-B14F-4D97-AF65-F5344CB8AC3E}">
        <p14:creationId xmlns:p14="http://schemas.microsoft.com/office/powerpoint/2010/main" val="46474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Example</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dirty="0"/>
              <a:t>int main() {</a:t>
            </a:r>
          </a:p>
          <a:p>
            <a:pPr marL="0" indent="0">
              <a:buNone/>
            </a:pPr>
            <a:r>
              <a:rPr lang="en-US" sz="1600" dirty="0"/>
              <a:t>    </a:t>
            </a:r>
            <a:r>
              <a:rPr lang="en-US" sz="1600" dirty="0" err="1"/>
              <a:t>AbstractClass</a:t>
            </a:r>
            <a:r>
              <a:rPr lang="en-US" sz="1600" dirty="0"/>
              <a:t>* object = new </a:t>
            </a:r>
            <a:r>
              <a:rPr lang="en-US" sz="1600" dirty="0" err="1"/>
              <a:t>ConcreteClass</a:t>
            </a:r>
            <a:r>
              <a:rPr lang="en-US" sz="1600" dirty="0"/>
              <a:t>();</a:t>
            </a:r>
          </a:p>
          <a:p>
            <a:pPr marL="0" indent="0">
              <a:buNone/>
            </a:pPr>
            <a:endParaRPr lang="en-US" sz="1600" dirty="0"/>
          </a:p>
          <a:p>
            <a:pPr marL="0" indent="0">
              <a:buNone/>
            </a:pPr>
            <a:r>
              <a:rPr lang="en-US" sz="1600" dirty="0"/>
              <a:t>    // Calling the template method</a:t>
            </a:r>
          </a:p>
          <a:p>
            <a:pPr marL="0" indent="0">
              <a:buNone/>
            </a:pPr>
            <a:r>
              <a:rPr lang="en-US" sz="1600" dirty="0"/>
              <a:t>    object-&gt;</a:t>
            </a:r>
            <a:r>
              <a:rPr lang="en-US" sz="1600" dirty="0" err="1"/>
              <a:t>templateMethod</a:t>
            </a:r>
            <a:r>
              <a:rPr lang="en-US" sz="1600" dirty="0"/>
              <a:t>();</a:t>
            </a:r>
          </a:p>
          <a:p>
            <a:pPr marL="0" indent="0">
              <a:buNone/>
            </a:pPr>
            <a:r>
              <a:rPr lang="en-US" sz="1600" dirty="0"/>
              <a:t>}</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b="1" dirty="0"/>
              <a:t>// Output</a:t>
            </a:r>
          </a:p>
          <a:p>
            <a:pPr marL="0" indent="0">
              <a:buNone/>
            </a:pPr>
            <a:r>
              <a:rPr lang="en-US" sz="1600" dirty="0"/>
              <a:t>Custom Step 1</a:t>
            </a:r>
          </a:p>
          <a:p>
            <a:pPr marL="0" indent="0">
              <a:buNone/>
            </a:pPr>
            <a:r>
              <a:rPr lang="en-US" sz="1600" dirty="0"/>
              <a:t>Default Step 2</a:t>
            </a:r>
          </a:p>
          <a:p>
            <a:pPr marL="0" indent="0">
              <a:buNone/>
            </a:pPr>
            <a:r>
              <a:rPr lang="en-US" sz="1600" dirty="0"/>
              <a:t>Custom Common Step</a:t>
            </a:r>
          </a:p>
          <a:p>
            <a:pPr marL="0" indent="0">
              <a:buNone/>
            </a:pPr>
            <a:r>
              <a:rPr lang="en-US" sz="1600" dirty="0"/>
              <a:t>Custom Step 3</a:t>
            </a:r>
          </a:p>
        </p:txBody>
      </p:sp>
    </p:spTree>
    <p:extLst>
      <p:ext uri="{BB962C8B-B14F-4D97-AF65-F5344CB8AC3E}">
        <p14:creationId xmlns:p14="http://schemas.microsoft.com/office/powerpoint/2010/main" val="30687029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Another Example</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dirty="0"/>
              <a:t>class </a:t>
            </a:r>
            <a:r>
              <a:rPr lang="en-US" sz="1600" dirty="0" err="1"/>
              <a:t>AbstractClass</a:t>
            </a:r>
            <a:r>
              <a:rPr lang="en-US" sz="1600" dirty="0"/>
              <a:t> {</a:t>
            </a:r>
          </a:p>
          <a:p>
            <a:pPr marL="0" indent="0">
              <a:buNone/>
            </a:pPr>
            <a:r>
              <a:rPr lang="en-US" sz="1600" dirty="0"/>
              <a:t>public:</a:t>
            </a:r>
          </a:p>
          <a:p>
            <a:pPr marL="0" indent="0">
              <a:buNone/>
            </a:pPr>
            <a:r>
              <a:rPr lang="en-US" sz="1600" dirty="0"/>
              <a:t>  void </a:t>
            </a:r>
            <a:r>
              <a:rPr lang="en-US" sz="1600" dirty="0" err="1"/>
              <a:t>TemplateMethod</a:t>
            </a:r>
            <a:r>
              <a:rPr lang="en-US" sz="1600" dirty="0"/>
              <a:t>() const {</a:t>
            </a:r>
          </a:p>
          <a:p>
            <a:pPr marL="0" indent="0">
              <a:buNone/>
            </a:pPr>
            <a:r>
              <a:rPr lang="en-US" sz="1600" dirty="0"/>
              <a:t>    BaseOperation1();</a:t>
            </a:r>
          </a:p>
          <a:p>
            <a:pPr marL="0" indent="0">
              <a:buNone/>
            </a:pPr>
            <a:r>
              <a:rPr lang="en-US" sz="1600" dirty="0"/>
              <a:t>    RequiredOperations1();</a:t>
            </a:r>
          </a:p>
          <a:p>
            <a:pPr marL="0" indent="0">
              <a:buNone/>
            </a:pPr>
            <a:r>
              <a:rPr lang="en-US" sz="1600" dirty="0"/>
              <a:t>    BaseOperation2();</a:t>
            </a:r>
          </a:p>
          <a:p>
            <a:pPr marL="0" indent="0">
              <a:buNone/>
            </a:pPr>
            <a:r>
              <a:rPr lang="en-US" sz="1600" dirty="0"/>
              <a:t>    Hook1();</a:t>
            </a:r>
          </a:p>
          <a:p>
            <a:pPr marL="0" indent="0">
              <a:buNone/>
            </a:pPr>
            <a:r>
              <a:rPr lang="en-US" sz="1600" dirty="0"/>
              <a:t>    RequiredOperation2();</a:t>
            </a:r>
          </a:p>
          <a:p>
            <a:pPr marL="0" indent="0">
              <a:buNone/>
            </a:pPr>
            <a:r>
              <a:rPr lang="en-US" sz="1600" dirty="0"/>
              <a:t>    BaseOperation3();</a:t>
            </a:r>
          </a:p>
          <a:p>
            <a:pPr marL="0" indent="0">
              <a:buNone/>
            </a:pPr>
            <a:r>
              <a:rPr lang="en-US" sz="1600" dirty="0"/>
              <a:t>    Hook2();</a:t>
            </a:r>
          </a:p>
          <a:p>
            <a:pPr marL="0" indent="0">
              <a:buNone/>
            </a:pPr>
            <a:r>
              <a:rPr lang="en-US" sz="1600" dirty="0"/>
              <a:t>  }</a:t>
            </a:r>
          </a:p>
          <a:p>
            <a:pPr marL="0" indent="0">
              <a:buNone/>
            </a:pPr>
            <a:r>
              <a:rPr lang="en-US" sz="1600" dirty="0"/>
              <a:t>protected:</a:t>
            </a:r>
          </a:p>
          <a:p>
            <a:pPr marL="0" indent="0">
              <a:buNone/>
            </a:pPr>
            <a:r>
              <a:rPr lang="en-US" sz="1600" dirty="0"/>
              <a:t>  void BaseOperation1() const {</a:t>
            </a:r>
          </a:p>
          <a:p>
            <a:pPr marL="0" indent="0">
              <a:buNone/>
            </a:pPr>
            <a:r>
              <a:rPr lang="en-US" sz="1600" dirty="0"/>
              <a:t>    </a:t>
            </a:r>
            <a:r>
              <a:rPr lang="en-US" sz="1600" dirty="0" err="1"/>
              <a:t>cout</a:t>
            </a:r>
            <a:r>
              <a:rPr lang="en-US" sz="1600" dirty="0"/>
              <a:t> &lt;&lt; "</a:t>
            </a:r>
            <a:r>
              <a:rPr lang="en-US" sz="1600" dirty="0" err="1"/>
              <a:t>AbstractClass</a:t>
            </a:r>
            <a:r>
              <a:rPr lang="en-US" sz="1600" dirty="0"/>
              <a:t> says: I am doing the bulk of the work\n";</a:t>
            </a:r>
          </a:p>
          <a:p>
            <a:pPr marL="0" indent="0">
              <a:buNone/>
            </a:pPr>
            <a:r>
              <a:rPr lang="en-US" sz="1600" dirty="0"/>
              <a:t>  }</a:t>
            </a:r>
          </a:p>
          <a:p>
            <a:pPr marL="0" indent="0">
              <a:buNone/>
            </a:pPr>
            <a:r>
              <a:rPr lang="en-US" sz="1600" dirty="0"/>
              <a:t>  void BaseOperation2() const {</a:t>
            </a:r>
          </a:p>
          <a:p>
            <a:pPr marL="0" indent="0">
              <a:buNone/>
            </a:pPr>
            <a:r>
              <a:rPr lang="en-US" sz="1600" dirty="0"/>
              <a:t>    </a:t>
            </a:r>
            <a:r>
              <a:rPr lang="en-US" sz="1600" dirty="0" err="1"/>
              <a:t>cout</a:t>
            </a:r>
            <a:r>
              <a:rPr lang="en-US" sz="1600" dirty="0"/>
              <a:t> &lt;&lt; "</a:t>
            </a:r>
            <a:r>
              <a:rPr lang="en-US" sz="1600" dirty="0" err="1"/>
              <a:t>AbstractClass</a:t>
            </a:r>
            <a:r>
              <a:rPr lang="en-US" sz="1600" dirty="0"/>
              <a:t> says: But I let subclasses override some operations\n";	  }</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dirty="0"/>
              <a:t>  void BaseOperation3() const {</a:t>
            </a:r>
          </a:p>
          <a:p>
            <a:pPr marL="0" indent="0">
              <a:buNone/>
            </a:pPr>
            <a:r>
              <a:rPr lang="en-US" sz="1600" dirty="0"/>
              <a:t>    </a:t>
            </a:r>
            <a:r>
              <a:rPr lang="en-US" sz="1600" dirty="0" err="1"/>
              <a:t>cout</a:t>
            </a:r>
            <a:r>
              <a:rPr lang="en-US" sz="1600" dirty="0"/>
              <a:t> &lt;&lt; "</a:t>
            </a:r>
            <a:r>
              <a:rPr lang="en-US" sz="1600" dirty="0" err="1"/>
              <a:t>AbstractClass</a:t>
            </a:r>
            <a:r>
              <a:rPr lang="en-US" sz="1600" dirty="0"/>
              <a:t> says: But I am doing the bulk of the work anyway\n";</a:t>
            </a:r>
          </a:p>
          <a:p>
            <a:pPr marL="0" indent="0">
              <a:buNone/>
            </a:pPr>
            <a:r>
              <a:rPr lang="en-US" sz="1600" dirty="0"/>
              <a:t>  }</a:t>
            </a:r>
          </a:p>
          <a:p>
            <a:pPr marL="0" indent="0">
              <a:buNone/>
            </a:pPr>
            <a:r>
              <a:rPr lang="en-US" sz="1600" dirty="0"/>
              <a:t>  virtual void RequiredOperations1() const = 0;</a:t>
            </a:r>
          </a:p>
          <a:p>
            <a:pPr marL="0" indent="0">
              <a:buNone/>
            </a:pPr>
            <a:r>
              <a:rPr lang="en-US" sz="1600" dirty="0"/>
              <a:t>  virtual void RequiredOperation2() const = 0;</a:t>
            </a:r>
          </a:p>
          <a:p>
            <a:pPr marL="0" indent="0">
              <a:buNone/>
            </a:pPr>
            <a:r>
              <a:rPr lang="en-US" sz="1600" dirty="0"/>
              <a:t>  virtual void Hook1() const {}</a:t>
            </a:r>
          </a:p>
          <a:p>
            <a:pPr marL="0" indent="0">
              <a:buNone/>
            </a:pPr>
            <a:r>
              <a:rPr lang="en-US" sz="1600" dirty="0"/>
              <a:t>  virtual void Hook2() const {}</a:t>
            </a:r>
          </a:p>
          <a:p>
            <a:pPr marL="0" indent="0">
              <a:buNone/>
            </a:pPr>
            <a:r>
              <a:rPr lang="en-US" sz="1600" dirty="0"/>
              <a:t>};</a:t>
            </a:r>
          </a:p>
          <a:p>
            <a:pPr marL="0" indent="0">
              <a:buNone/>
            </a:pPr>
            <a:r>
              <a:rPr lang="en-US" sz="1600" dirty="0"/>
              <a:t>class ConcreteClass1 : public </a:t>
            </a:r>
            <a:r>
              <a:rPr lang="en-US" sz="1600" dirty="0" err="1"/>
              <a:t>AbstractClass</a:t>
            </a:r>
            <a:r>
              <a:rPr lang="en-US" sz="1600" dirty="0"/>
              <a:t> {</a:t>
            </a:r>
          </a:p>
          <a:p>
            <a:pPr marL="0" indent="0">
              <a:buNone/>
            </a:pPr>
            <a:r>
              <a:rPr lang="en-US" sz="1600" dirty="0"/>
              <a:t>protected:</a:t>
            </a:r>
          </a:p>
          <a:p>
            <a:pPr marL="0" indent="0">
              <a:buNone/>
            </a:pPr>
            <a:r>
              <a:rPr lang="en-US" sz="1600" dirty="0"/>
              <a:t>  void RequiredOperations1() const override {</a:t>
            </a:r>
          </a:p>
          <a:p>
            <a:pPr marL="0" indent="0">
              <a:buNone/>
            </a:pPr>
            <a:r>
              <a:rPr lang="en-US" sz="1600" dirty="0"/>
              <a:t>    </a:t>
            </a:r>
            <a:r>
              <a:rPr lang="en-US" sz="1600" dirty="0" err="1"/>
              <a:t>cout</a:t>
            </a:r>
            <a:r>
              <a:rPr lang="en-US" sz="1600" dirty="0"/>
              <a:t> &lt;&lt; "ConcreteClass1 says: Implemented Operation1\n";</a:t>
            </a:r>
          </a:p>
          <a:p>
            <a:pPr marL="0" indent="0">
              <a:buNone/>
            </a:pPr>
            <a:r>
              <a:rPr lang="en-US" sz="1600" dirty="0"/>
              <a:t>  }</a:t>
            </a:r>
          </a:p>
          <a:p>
            <a:pPr marL="0" indent="0">
              <a:buNone/>
            </a:pPr>
            <a:r>
              <a:rPr lang="en-US" sz="1600" dirty="0"/>
              <a:t>  void RequiredOperation2() const override {</a:t>
            </a:r>
          </a:p>
          <a:p>
            <a:pPr marL="0" indent="0">
              <a:buNone/>
            </a:pPr>
            <a:r>
              <a:rPr lang="en-US" sz="1600" dirty="0"/>
              <a:t>    </a:t>
            </a:r>
            <a:r>
              <a:rPr lang="en-US" sz="1600" dirty="0" err="1"/>
              <a:t>cout</a:t>
            </a:r>
            <a:r>
              <a:rPr lang="en-US" sz="1600" dirty="0"/>
              <a:t> &lt;&lt; "ConcreteClass1 says: Implemented Operation2\n";</a:t>
            </a:r>
          </a:p>
          <a:p>
            <a:pPr marL="0" indent="0">
              <a:buNone/>
            </a:pPr>
            <a:r>
              <a:rPr lang="en-US" sz="1600" dirty="0"/>
              <a:t>  }</a:t>
            </a:r>
          </a:p>
          <a:p>
            <a:pPr marL="0" indent="0">
              <a:buNone/>
            </a:pPr>
            <a:r>
              <a:rPr lang="en-US" sz="1600" dirty="0"/>
              <a:t>};</a:t>
            </a:r>
          </a:p>
        </p:txBody>
      </p:sp>
    </p:spTree>
    <p:extLst>
      <p:ext uri="{BB962C8B-B14F-4D97-AF65-F5344CB8AC3E}">
        <p14:creationId xmlns:p14="http://schemas.microsoft.com/office/powerpoint/2010/main" val="2386515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Another Example</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dirty="0"/>
              <a:t>class ConcreteClass2 : public </a:t>
            </a:r>
            <a:r>
              <a:rPr lang="en-US" sz="1600" dirty="0" err="1"/>
              <a:t>AbstractClass</a:t>
            </a:r>
            <a:r>
              <a:rPr lang="en-US" sz="1600" dirty="0"/>
              <a:t> {</a:t>
            </a:r>
          </a:p>
          <a:p>
            <a:pPr marL="0" indent="0">
              <a:buNone/>
            </a:pPr>
            <a:r>
              <a:rPr lang="en-US" sz="1600" dirty="0"/>
              <a:t>protected:</a:t>
            </a:r>
          </a:p>
          <a:p>
            <a:pPr marL="0" indent="0">
              <a:buNone/>
            </a:pPr>
            <a:r>
              <a:rPr lang="en-US" sz="1600" dirty="0"/>
              <a:t>  void RequiredOperations1() const override {</a:t>
            </a:r>
          </a:p>
          <a:p>
            <a:pPr marL="0" indent="0">
              <a:buNone/>
            </a:pPr>
            <a:r>
              <a:rPr lang="en-US" sz="1600" dirty="0"/>
              <a:t>    </a:t>
            </a:r>
            <a:r>
              <a:rPr lang="en-US" sz="1600" dirty="0" err="1"/>
              <a:t>cout</a:t>
            </a:r>
            <a:r>
              <a:rPr lang="en-US" sz="1600" dirty="0"/>
              <a:t> &lt;&lt; "ConcreteClass2 says: Implemented Operation1\n";</a:t>
            </a:r>
          </a:p>
          <a:p>
            <a:pPr marL="0" indent="0">
              <a:buNone/>
            </a:pPr>
            <a:r>
              <a:rPr lang="en-US" sz="1600" dirty="0"/>
              <a:t>  }</a:t>
            </a:r>
          </a:p>
          <a:p>
            <a:pPr marL="0" indent="0">
              <a:buNone/>
            </a:pPr>
            <a:r>
              <a:rPr lang="en-US" sz="1600" dirty="0"/>
              <a:t>  void RequiredOperation2() const override {</a:t>
            </a:r>
          </a:p>
          <a:p>
            <a:pPr marL="0" indent="0">
              <a:buNone/>
            </a:pPr>
            <a:r>
              <a:rPr lang="en-US" sz="1600" dirty="0"/>
              <a:t>    </a:t>
            </a:r>
            <a:r>
              <a:rPr lang="en-US" sz="1600" dirty="0" err="1"/>
              <a:t>cout</a:t>
            </a:r>
            <a:r>
              <a:rPr lang="en-US" sz="1600" dirty="0"/>
              <a:t> &lt;&lt; "ConcreteClass2 says: Implemented Operation2\n";</a:t>
            </a:r>
          </a:p>
          <a:p>
            <a:pPr marL="0" indent="0">
              <a:buNone/>
            </a:pPr>
            <a:r>
              <a:rPr lang="en-US" sz="1600" dirty="0"/>
              <a:t>  }</a:t>
            </a:r>
          </a:p>
          <a:p>
            <a:pPr marL="0" indent="0">
              <a:buNone/>
            </a:pPr>
            <a:r>
              <a:rPr lang="en-US" sz="1600" dirty="0"/>
              <a:t>  void Hook1() const override {</a:t>
            </a:r>
          </a:p>
          <a:p>
            <a:pPr marL="0" indent="0">
              <a:buNone/>
            </a:pPr>
            <a:r>
              <a:rPr lang="en-US" sz="1600" dirty="0"/>
              <a:t>    </a:t>
            </a:r>
            <a:r>
              <a:rPr lang="en-US" sz="1600" dirty="0" err="1"/>
              <a:t>cout</a:t>
            </a:r>
            <a:r>
              <a:rPr lang="en-US" sz="1600" dirty="0"/>
              <a:t> &lt;&lt; "ConcreteClass2 says: Overridden Hook1\n";</a:t>
            </a:r>
          </a:p>
          <a:p>
            <a:pPr marL="0" indent="0">
              <a:buNone/>
            </a:pPr>
            <a:r>
              <a:rPr lang="en-US" sz="1600" dirty="0"/>
              <a:t>  }</a:t>
            </a:r>
          </a:p>
          <a:p>
            <a:pPr marL="0" indent="0">
              <a:buNone/>
            </a:pPr>
            <a:r>
              <a:rPr lang="en-US" sz="1600" dirty="0"/>
              <a:t>};</a:t>
            </a:r>
          </a:p>
          <a:p>
            <a:pPr marL="0" indent="0">
              <a:buNone/>
            </a:pPr>
            <a:endParaRPr lang="en-US" sz="1600" dirty="0"/>
          </a:p>
          <a:p>
            <a:pPr marL="0" indent="0">
              <a:buNone/>
            </a:pPr>
            <a:r>
              <a:rPr lang="en-US" sz="1600" dirty="0"/>
              <a:t>void </a:t>
            </a:r>
            <a:r>
              <a:rPr lang="en-US" sz="1600" dirty="0" err="1"/>
              <a:t>ClientCode</a:t>
            </a:r>
            <a:r>
              <a:rPr lang="en-US" sz="1600" dirty="0"/>
              <a:t>(</a:t>
            </a:r>
            <a:r>
              <a:rPr lang="en-US" sz="1600" dirty="0" err="1"/>
              <a:t>AbstractClass</a:t>
            </a:r>
            <a:r>
              <a:rPr lang="en-US" sz="1600" dirty="0"/>
              <a:t>* class_) {</a:t>
            </a:r>
          </a:p>
          <a:p>
            <a:pPr marL="0" indent="0">
              <a:buNone/>
            </a:pPr>
            <a:r>
              <a:rPr lang="en-US" sz="1600" dirty="0"/>
              <a:t>  class_-&gt;</a:t>
            </a:r>
            <a:r>
              <a:rPr lang="en-US" sz="1600" dirty="0" err="1"/>
              <a:t>TemplateMethod</a:t>
            </a:r>
            <a:r>
              <a:rPr lang="en-US" sz="1600" dirty="0"/>
              <a:t>();</a:t>
            </a:r>
          </a:p>
          <a:p>
            <a:pPr marL="0" indent="0">
              <a:buNone/>
            </a:pPr>
            <a:r>
              <a:rPr lang="en-US" sz="1600" dirty="0"/>
              <a:t>}</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dirty="0"/>
              <a:t>  int main() {</a:t>
            </a:r>
          </a:p>
          <a:p>
            <a:pPr marL="0" indent="0">
              <a:buNone/>
            </a:pPr>
            <a:r>
              <a:rPr lang="en-US" sz="1600" dirty="0"/>
              <a:t>  </a:t>
            </a:r>
            <a:r>
              <a:rPr lang="en-US" sz="1600" dirty="0" err="1"/>
              <a:t>cout</a:t>
            </a:r>
            <a:r>
              <a:rPr lang="en-US" sz="1600" dirty="0"/>
              <a:t> &lt;&lt; "Same client code can work with different subclasses:\n";</a:t>
            </a:r>
          </a:p>
          <a:p>
            <a:pPr marL="0" indent="0">
              <a:buNone/>
            </a:pPr>
            <a:r>
              <a:rPr lang="en-US" sz="1600" dirty="0"/>
              <a:t>  ConcreteClass1* concreteClass1 = new ConcreteClass1;</a:t>
            </a:r>
          </a:p>
          <a:p>
            <a:pPr marL="0" indent="0">
              <a:buNone/>
            </a:pPr>
            <a:r>
              <a:rPr lang="en-US" sz="1600" dirty="0"/>
              <a:t>  </a:t>
            </a:r>
            <a:r>
              <a:rPr lang="en-US" sz="1600" dirty="0" err="1"/>
              <a:t>ClientCode</a:t>
            </a:r>
            <a:r>
              <a:rPr lang="en-US" sz="1600" dirty="0"/>
              <a:t>(concreteClass1);</a:t>
            </a:r>
          </a:p>
          <a:p>
            <a:pPr marL="0" indent="0">
              <a:buNone/>
            </a:pPr>
            <a:endParaRPr lang="en-US" sz="1600" dirty="0"/>
          </a:p>
          <a:p>
            <a:pPr marL="0" indent="0">
              <a:buNone/>
            </a:pPr>
            <a:r>
              <a:rPr lang="en-US" sz="1600" dirty="0"/>
              <a:t>  </a:t>
            </a:r>
            <a:r>
              <a:rPr lang="en-US" sz="1600" dirty="0" err="1"/>
              <a:t>cout</a:t>
            </a:r>
            <a:r>
              <a:rPr lang="en-US" sz="1600" dirty="0"/>
              <a:t> &lt;&lt; "\n";</a:t>
            </a:r>
          </a:p>
          <a:p>
            <a:pPr marL="0" indent="0">
              <a:buNone/>
            </a:pPr>
            <a:endParaRPr lang="en-US" sz="1600" dirty="0"/>
          </a:p>
          <a:p>
            <a:pPr marL="0" indent="0">
              <a:buNone/>
            </a:pPr>
            <a:r>
              <a:rPr lang="en-US" sz="1600" dirty="0"/>
              <a:t>  </a:t>
            </a:r>
            <a:r>
              <a:rPr lang="en-US" sz="1600" dirty="0" err="1"/>
              <a:t>cout</a:t>
            </a:r>
            <a:r>
              <a:rPr lang="en-US" sz="1600" dirty="0"/>
              <a:t> &lt;&lt; "Same client code can work with different subclasses:\n";</a:t>
            </a:r>
          </a:p>
          <a:p>
            <a:pPr marL="0" indent="0">
              <a:buNone/>
            </a:pPr>
            <a:r>
              <a:rPr lang="en-US" sz="1600" dirty="0"/>
              <a:t>  ConcreteClass2* concreteClass2 = new ConcreteClass2;</a:t>
            </a:r>
          </a:p>
          <a:p>
            <a:pPr marL="0" indent="0">
              <a:buNone/>
            </a:pPr>
            <a:r>
              <a:rPr lang="en-US" sz="1600" dirty="0"/>
              <a:t>  </a:t>
            </a:r>
            <a:r>
              <a:rPr lang="en-US" sz="1600" dirty="0" err="1"/>
              <a:t>ClientCode</a:t>
            </a:r>
            <a:r>
              <a:rPr lang="en-US" sz="1600" dirty="0"/>
              <a:t>(concreteClass2);</a:t>
            </a:r>
          </a:p>
          <a:p>
            <a:pPr marL="0" indent="0">
              <a:buNone/>
            </a:pPr>
            <a:r>
              <a:rPr lang="en-US" sz="1600" dirty="0"/>
              <a:t>}</a:t>
            </a:r>
          </a:p>
        </p:txBody>
      </p:sp>
    </p:spTree>
    <p:extLst>
      <p:ext uri="{BB962C8B-B14F-4D97-AF65-F5344CB8AC3E}">
        <p14:creationId xmlns:p14="http://schemas.microsoft.com/office/powerpoint/2010/main" val="2666720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Another Example</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dirty="0"/>
              <a:t> int main() {</a:t>
            </a:r>
          </a:p>
          <a:p>
            <a:pPr marL="0" indent="0">
              <a:buNone/>
            </a:pPr>
            <a:r>
              <a:rPr lang="en-US" sz="1600" dirty="0"/>
              <a:t>  </a:t>
            </a:r>
            <a:r>
              <a:rPr lang="en-US" sz="1600" dirty="0" err="1"/>
              <a:t>cout</a:t>
            </a:r>
            <a:r>
              <a:rPr lang="en-US" sz="1600" dirty="0"/>
              <a:t> &lt;&lt; "Same client code can work with different subclasses:\n";</a:t>
            </a:r>
          </a:p>
          <a:p>
            <a:pPr marL="0" indent="0">
              <a:buNone/>
            </a:pPr>
            <a:r>
              <a:rPr lang="en-US" sz="1600" dirty="0"/>
              <a:t>  ConcreteClass1* concreteClass1 = new ConcreteClass1;</a:t>
            </a:r>
          </a:p>
          <a:p>
            <a:pPr marL="0" indent="0">
              <a:buNone/>
            </a:pPr>
            <a:r>
              <a:rPr lang="en-US" sz="1600" dirty="0"/>
              <a:t>  </a:t>
            </a:r>
            <a:r>
              <a:rPr lang="en-US" sz="1600" dirty="0" err="1"/>
              <a:t>ClientCode</a:t>
            </a:r>
            <a:r>
              <a:rPr lang="en-US" sz="1600" dirty="0"/>
              <a:t>(concreteClass1);</a:t>
            </a:r>
          </a:p>
          <a:p>
            <a:pPr marL="0" indent="0">
              <a:buNone/>
            </a:pPr>
            <a:endParaRPr lang="en-US" sz="1600" dirty="0"/>
          </a:p>
          <a:p>
            <a:pPr marL="0" indent="0">
              <a:buNone/>
            </a:pPr>
            <a:r>
              <a:rPr lang="en-US" sz="1600" dirty="0"/>
              <a:t>  </a:t>
            </a:r>
            <a:r>
              <a:rPr lang="en-US" sz="1600" dirty="0" err="1"/>
              <a:t>cout</a:t>
            </a:r>
            <a:r>
              <a:rPr lang="en-US" sz="1600" dirty="0"/>
              <a:t> &lt;&lt; "\n";</a:t>
            </a:r>
          </a:p>
          <a:p>
            <a:pPr marL="0" indent="0">
              <a:buNone/>
            </a:pPr>
            <a:r>
              <a:rPr lang="en-US" sz="1600" dirty="0"/>
              <a:t>  </a:t>
            </a:r>
          </a:p>
          <a:p>
            <a:pPr marL="0" indent="0">
              <a:buNone/>
            </a:pPr>
            <a:r>
              <a:rPr lang="en-US" sz="1600" dirty="0"/>
              <a:t>  </a:t>
            </a:r>
            <a:r>
              <a:rPr lang="en-US" sz="1600" dirty="0" err="1"/>
              <a:t>cout</a:t>
            </a:r>
            <a:r>
              <a:rPr lang="en-US" sz="1600" dirty="0"/>
              <a:t> &lt;&lt; "Same client code can work with different subclasses:\n";</a:t>
            </a:r>
          </a:p>
          <a:p>
            <a:pPr marL="0" indent="0">
              <a:buNone/>
            </a:pPr>
            <a:r>
              <a:rPr lang="en-US" sz="1600" dirty="0"/>
              <a:t>  ConcreteClass2* concreteClass2 = new ConcreteClass2;</a:t>
            </a:r>
          </a:p>
          <a:p>
            <a:pPr marL="0" indent="0">
              <a:buNone/>
            </a:pPr>
            <a:r>
              <a:rPr lang="en-US" sz="1600" dirty="0"/>
              <a:t>  </a:t>
            </a:r>
            <a:r>
              <a:rPr lang="en-US" sz="1600" dirty="0" err="1"/>
              <a:t>ClientCode</a:t>
            </a:r>
            <a:r>
              <a:rPr lang="en-US" sz="1600" dirty="0"/>
              <a:t>(concreteClass2);</a:t>
            </a:r>
          </a:p>
          <a:p>
            <a:pPr marL="0" indent="0">
              <a:buNone/>
            </a:pPr>
            <a:r>
              <a:rPr lang="en-US" sz="1600" dirty="0"/>
              <a:t>}</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b="1" dirty="0"/>
              <a:t>// Output:</a:t>
            </a:r>
          </a:p>
          <a:p>
            <a:pPr marL="0" indent="0">
              <a:buNone/>
            </a:pPr>
            <a:r>
              <a:rPr lang="en-US" sz="1600" dirty="0"/>
              <a:t>Same client code can work with different subclasses:</a:t>
            </a:r>
          </a:p>
          <a:p>
            <a:pPr marL="0" indent="0">
              <a:buNone/>
            </a:pPr>
            <a:r>
              <a:rPr lang="en-US" sz="1600" dirty="0" err="1"/>
              <a:t>AbstractClass</a:t>
            </a:r>
            <a:r>
              <a:rPr lang="en-US" sz="1600" dirty="0"/>
              <a:t> says: I am doing the bulk of the work</a:t>
            </a:r>
          </a:p>
          <a:p>
            <a:pPr marL="0" indent="0">
              <a:buNone/>
            </a:pPr>
            <a:r>
              <a:rPr lang="en-US" sz="1600" dirty="0"/>
              <a:t>ConcreteClass1 says: Implemented Operation1</a:t>
            </a:r>
          </a:p>
          <a:p>
            <a:pPr marL="0" indent="0">
              <a:buNone/>
            </a:pPr>
            <a:r>
              <a:rPr lang="en-US" sz="1600" dirty="0" err="1"/>
              <a:t>AbstractClass</a:t>
            </a:r>
            <a:r>
              <a:rPr lang="en-US" sz="1600" dirty="0"/>
              <a:t> says: But I let subclasses override some operations</a:t>
            </a:r>
          </a:p>
          <a:p>
            <a:pPr marL="0" indent="0">
              <a:buNone/>
            </a:pPr>
            <a:r>
              <a:rPr lang="en-US" sz="1600" dirty="0"/>
              <a:t>ConcreteClass1 says: Implemented Operation2</a:t>
            </a:r>
          </a:p>
          <a:p>
            <a:pPr marL="0" indent="0">
              <a:buNone/>
            </a:pPr>
            <a:r>
              <a:rPr lang="en-US" sz="1600" dirty="0" err="1"/>
              <a:t>AbstractClass</a:t>
            </a:r>
            <a:r>
              <a:rPr lang="en-US" sz="1600" dirty="0"/>
              <a:t> says: But I am doing the bulk of the work anyway</a:t>
            </a:r>
          </a:p>
          <a:p>
            <a:pPr marL="0" indent="0">
              <a:buNone/>
            </a:pPr>
            <a:endParaRPr lang="en-US" sz="1600" dirty="0"/>
          </a:p>
          <a:p>
            <a:pPr marL="0" indent="0">
              <a:buNone/>
            </a:pPr>
            <a:r>
              <a:rPr lang="en-US" sz="1600" dirty="0"/>
              <a:t>Same client code can work with different subclasses:</a:t>
            </a:r>
          </a:p>
          <a:p>
            <a:pPr marL="0" indent="0">
              <a:buNone/>
            </a:pPr>
            <a:r>
              <a:rPr lang="en-US" sz="1600" dirty="0" err="1"/>
              <a:t>AbstractClass</a:t>
            </a:r>
            <a:r>
              <a:rPr lang="en-US" sz="1600" dirty="0"/>
              <a:t> says: I am doing the bulk of the work</a:t>
            </a:r>
          </a:p>
          <a:p>
            <a:pPr marL="0" indent="0">
              <a:buNone/>
            </a:pPr>
            <a:r>
              <a:rPr lang="en-US" sz="1600" dirty="0"/>
              <a:t>ConcreteClass2 says: Implemented Operation1</a:t>
            </a:r>
          </a:p>
          <a:p>
            <a:pPr marL="0" indent="0">
              <a:buNone/>
            </a:pPr>
            <a:r>
              <a:rPr lang="en-US" sz="1600" dirty="0" err="1"/>
              <a:t>AbstractClass</a:t>
            </a:r>
            <a:r>
              <a:rPr lang="en-US" sz="1600" dirty="0"/>
              <a:t> says: But I let subclasses override some operations</a:t>
            </a:r>
          </a:p>
          <a:p>
            <a:pPr marL="0" indent="0">
              <a:buNone/>
            </a:pPr>
            <a:r>
              <a:rPr lang="en-US" sz="1600" dirty="0"/>
              <a:t>ConcreteClass2 says: Overridden Hook1</a:t>
            </a:r>
          </a:p>
          <a:p>
            <a:pPr marL="0" indent="0">
              <a:buNone/>
            </a:pPr>
            <a:r>
              <a:rPr lang="en-US" sz="1600" dirty="0"/>
              <a:t>ConcreteClass2 says: Implemented Operation2</a:t>
            </a:r>
          </a:p>
          <a:p>
            <a:pPr marL="0" indent="0">
              <a:buNone/>
            </a:pPr>
            <a:r>
              <a:rPr lang="en-US" sz="1600" dirty="0" err="1"/>
              <a:t>AbstractClass</a:t>
            </a:r>
            <a:r>
              <a:rPr lang="en-US" sz="1600" dirty="0"/>
              <a:t> says: But I am doing the bulk of the work anyway</a:t>
            </a:r>
          </a:p>
          <a:p>
            <a:pPr marL="0" indent="0">
              <a:buNone/>
            </a:pPr>
            <a:endParaRPr lang="en-US" sz="1600" dirty="0"/>
          </a:p>
        </p:txBody>
      </p:sp>
    </p:spTree>
    <p:extLst>
      <p:ext uri="{BB962C8B-B14F-4D97-AF65-F5344CB8AC3E}">
        <p14:creationId xmlns:p14="http://schemas.microsoft.com/office/powerpoint/2010/main" val="1302672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10E3-727A-EB2C-CB89-D109F0619A5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0A07E6C-5219-6B5B-04E8-095200B7070E}"/>
              </a:ext>
            </a:extLst>
          </p:cNvPr>
          <p:cNvSpPr>
            <a:spLocks noGrp="1"/>
          </p:cNvSpPr>
          <p:nvPr>
            <p:ph idx="1"/>
          </p:nvPr>
        </p:nvSpPr>
        <p:spPr/>
        <p:txBody>
          <a:bodyPr/>
          <a:lstStyle/>
          <a:p>
            <a:r>
              <a:rPr lang="en-US" sz="1800" dirty="0">
                <a:effectLst/>
                <a:latin typeface="Cambria" panose="02040503050406030204" pitchFamily="18" charset="0"/>
                <a:ea typeface="Cambria" panose="02040503050406030204" pitchFamily="18" charset="0"/>
                <a:cs typeface="Times New Roman" panose="02020603050405020304" pitchFamily="18" charset="0"/>
              </a:rPr>
              <a:t>Design Patterns: Elements of Reusable Object-Oriented Software, Erich Gamma, Richard Helm, Ralph Johnson, and John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Vlissides</a:t>
            </a:r>
            <a:r>
              <a:rPr lang="en-US" sz="1800" dirty="0">
                <a:effectLst/>
                <a:latin typeface="Cambria" panose="02040503050406030204" pitchFamily="18" charset="0"/>
                <a:ea typeface="Cambria" panose="02040503050406030204" pitchFamily="18" charset="0"/>
                <a:cs typeface="Times New Roman" panose="02020603050405020304" pitchFamily="18" charset="0"/>
              </a:rPr>
              <a:t>, Pearson, 1995.</a:t>
            </a:r>
          </a:p>
          <a:p>
            <a:pPr marL="0" indent="0">
              <a:buNone/>
            </a:pPr>
            <a:r>
              <a:rPr lang="en-US" sz="1800" dirty="0">
                <a:latin typeface="Cambria" panose="02040503050406030204" pitchFamily="18" charset="0"/>
                <a:ea typeface="Cambria" panose="02040503050406030204" pitchFamily="18" charset="0"/>
                <a:cs typeface="Times New Roman" panose="02020603050405020304" pitchFamily="18" charset="0"/>
              </a:rPr>
              <a:t>Helping Links:</a:t>
            </a:r>
          </a:p>
          <a:p>
            <a:r>
              <a:rPr lang="en-US" sz="1800" dirty="0">
                <a:effectLst/>
                <a:latin typeface="Calibri" panose="020F0502020204030204" pitchFamily="34" charset="0"/>
                <a:ea typeface="Calibri" panose="020F0502020204030204" pitchFamily="34" charset="0"/>
                <a:hlinkClick r:id="rId2"/>
              </a:rPr>
              <a:t>https://refactoring.guru/design-patterns/</a:t>
            </a:r>
            <a:endParaRPr lang="en-US"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41594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93F28-FA7C-5B69-1B23-E51006C36BE4}"/>
              </a:ext>
            </a:extLst>
          </p:cNvPr>
          <p:cNvSpPr>
            <a:spLocks noGrp="1"/>
          </p:cNvSpPr>
          <p:nvPr>
            <p:ph type="title"/>
          </p:nvPr>
        </p:nvSpPr>
        <p:spPr>
          <a:xfrm>
            <a:off x="640080" y="325369"/>
            <a:ext cx="4368602" cy="1956841"/>
          </a:xfrm>
        </p:spPr>
        <p:txBody>
          <a:bodyPr anchor="b">
            <a:normAutofit/>
          </a:bodyPr>
          <a:lstStyle/>
          <a:p>
            <a:r>
              <a:rPr lang="en-US" sz="5400" dirty="0"/>
              <a:t>Observer Pattern</a:t>
            </a:r>
          </a:p>
        </p:txBody>
      </p:sp>
      <p:sp>
        <p:nvSpPr>
          <p:cNvPr id="3" name="Content Placeholder 2">
            <a:extLst>
              <a:ext uri="{FF2B5EF4-FFF2-40B4-BE49-F238E27FC236}">
                <a16:creationId xmlns:a16="http://schemas.microsoft.com/office/drawing/2014/main" id="{51651FCD-D22E-D9A0-40C4-93DCA1193873}"/>
              </a:ext>
            </a:extLst>
          </p:cNvPr>
          <p:cNvSpPr>
            <a:spLocks noGrp="1"/>
          </p:cNvSpPr>
          <p:nvPr>
            <p:ph idx="1"/>
          </p:nvPr>
        </p:nvSpPr>
        <p:spPr>
          <a:xfrm>
            <a:off x="640080" y="2872899"/>
            <a:ext cx="4243589" cy="3320668"/>
          </a:xfrm>
        </p:spPr>
        <p:txBody>
          <a:bodyPr>
            <a:normAutofit/>
          </a:bodyPr>
          <a:lstStyle/>
          <a:p>
            <a:pPr marL="0" indent="0">
              <a:buNone/>
            </a:pPr>
            <a:r>
              <a:rPr lang="en-US" sz="2200" dirty="0"/>
              <a:t>Also Known as: </a:t>
            </a:r>
            <a:r>
              <a:rPr lang="en-US" sz="2200" b="1" i="0" dirty="0">
                <a:effectLst/>
                <a:latin typeface="PT Sans" panose="020B0503020203020204" pitchFamily="34" charset="0"/>
              </a:rPr>
              <a:t>Event-Subscriber, Listener</a:t>
            </a:r>
            <a:endParaRPr lang="en-US" sz="2200" b="1" dirty="0"/>
          </a:p>
          <a:p>
            <a:pPr marL="0" indent="0">
              <a:buNone/>
            </a:pPr>
            <a:r>
              <a:rPr lang="en-US" sz="2200" b="1" dirty="0"/>
              <a:t>Intent:</a:t>
            </a:r>
          </a:p>
          <a:p>
            <a:r>
              <a:rPr lang="en-US" sz="2200" b="1" i="0" dirty="0">
                <a:effectLst/>
                <a:latin typeface="PT Sans" panose="020B0503020203020204" pitchFamily="34" charset="0"/>
              </a:rPr>
              <a:t>Observer</a:t>
            </a:r>
            <a:r>
              <a:rPr lang="en-US" sz="2200" b="0" i="0" dirty="0">
                <a:effectLst/>
                <a:latin typeface="PT Sans" panose="020B0503020203020204" pitchFamily="34" charset="0"/>
              </a:rPr>
              <a:t> is a behavioral design pattern that lets you define a subscription mechanism to notify multiple objects about any events that happen to the object they’re observing.</a:t>
            </a:r>
            <a:endParaRPr lang="en-US" sz="2200" dirty="0"/>
          </a:p>
        </p:txBody>
      </p:sp>
      <p:pic>
        <p:nvPicPr>
          <p:cNvPr id="5" name="Picture 4" descr="A cartoon of people in a meeting&#10;&#10;Description automatically generated">
            <a:extLst>
              <a:ext uri="{FF2B5EF4-FFF2-40B4-BE49-F238E27FC236}">
                <a16:creationId xmlns:a16="http://schemas.microsoft.com/office/drawing/2014/main" id="{991835F1-4CCE-75D2-D8FE-B814A7B4EDED}"/>
              </a:ext>
            </a:extLst>
          </p:cNvPr>
          <p:cNvPicPr>
            <a:picLocks noChangeAspect="1"/>
          </p:cNvPicPr>
          <p:nvPr/>
        </p:nvPicPr>
        <p:blipFill rotWithShape="1">
          <a:blip r:embed="rId2"/>
          <a:srcRect l="10540" r="21004" b="1"/>
          <a:stretch/>
        </p:blipFill>
        <p:spPr>
          <a:xfrm>
            <a:off x="5310177"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427309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05D-5E18-F577-1FED-5F22E29F3603}"/>
              </a:ext>
            </a:extLst>
          </p:cNvPr>
          <p:cNvSpPr>
            <a:spLocks noGrp="1"/>
          </p:cNvSpPr>
          <p:nvPr>
            <p:ph type="title"/>
          </p:nvPr>
        </p:nvSpPr>
        <p:spPr>
          <a:xfrm>
            <a:off x="876693" y="741391"/>
            <a:ext cx="3455821" cy="630209"/>
          </a:xfrm>
        </p:spPr>
        <p:txBody>
          <a:bodyPr anchor="b">
            <a:normAutofit/>
          </a:bodyPr>
          <a:lstStyle/>
          <a:p>
            <a:r>
              <a:rPr lang="en-US" sz="3200" dirty="0"/>
              <a:t>Problem</a:t>
            </a:r>
          </a:p>
        </p:txBody>
      </p:sp>
      <p:sp>
        <p:nvSpPr>
          <p:cNvPr id="3" name="Content Placeholder 2">
            <a:extLst>
              <a:ext uri="{FF2B5EF4-FFF2-40B4-BE49-F238E27FC236}">
                <a16:creationId xmlns:a16="http://schemas.microsoft.com/office/drawing/2014/main" id="{8D477FDE-4D6C-7DF3-30BE-BF9E30D9835A}"/>
              </a:ext>
            </a:extLst>
          </p:cNvPr>
          <p:cNvSpPr>
            <a:spLocks noGrp="1"/>
          </p:cNvSpPr>
          <p:nvPr>
            <p:ph idx="1"/>
          </p:nvPr>
        </p:nvSpPr>
        <p:spPr>
          <a:xfrm>
            <a:off x="228601" y="1504950"/>
            <a:ext cx="4103914" cy="4476358"/>
          </a:xfrm>
        </p:spPr>
        <p:txBody>
          <a:bodyPr anchor="t">
            <a:noAutofit/>
          </a:bodyPr>
          <a:lstStyle/>
          <a:p>
            <a:r>
              <a:rPr lang="en-US" sz="2200" dirty="0"/>
              <a:t>Imagine that you have two types of objects: a </a:t>
            </a:r>
            <a:r>
              <a:rPr lang="en-US" sz="2200" b="1" dirty="0"/>
              <a:t>Customer</a:t>
            </a:r>
            <a:r>
              <a:rPr lang="en-US" sz="2200" dirty="0"/>
              <a:t> and a </a:t>
            </a:r>
            <a:r>
              <a:rPr lang="en-US" sz="2200" b="1" dirty="0"/>
              <a:t>Store</a:t>
            </a:r>
            <a:r>
              <a:rPr lang="en-US" sz="2200" dirty="0"/>
              <a:t>. </a:t>
            </a:r>
          </a:p>
          <a:p>
            <a:r>
              <a:rPr lang="en-US" sz="2200" dirty="0"/>
              <a:t>The customer is very interested in a particular brand of product (say, it’s a new model of the iPhone) which should become available in the store very soon.</a:t>
            </a:r>
          </a:p>
          <a:p>
            <a:r>
              <a:rPr lang="en-US" sz="2200" dirty="0"/>
              <a:t>The customer could visit the store every day and check product availability. But while the product is still enroute, most of these trips would be pointless.</a:t>
            </a:r>
          </a:p>
        </p:txBody>
      </p:sp>
      <p:pic>
        <p:nvPicPr>
          <p:cNvPr id="6" name="Picture 5">
            <a:extLst>
              <a:ext uri="{FF2B5EF4-FFF2-40B4-BE49-F238E27FC236}">
                <a16:creationId xmlns:a16="http://schemas.microsoft.com/office/drawing/2014/main" id="{A9ADBA87-F174-D47E-BB85-C5F8CF97D964}"/>
              </a:ext>
            </a:extLst>
          </p:cNvPr>
          <p:cNvPicPr>
            <a:picLocks noChangeAspect="1"/>
          </p:cNvPicPr>
          <p:nvPr/>
        </p:nvPicPr>
        <p:blipFill>
          <a:blip r:embed="rId2"/>
          <a:stretch>
            <a:fillRect/>
          </a:stretch>
        </p:blipFill>
        <p:spPr>
          <a:xfrm>
            <a:off x="4492922" y="1504951"/>
            <a:ext cx="7637397" cy="4476357"/>
          </a:xfrm>
          <a:prstGeom prst="rect">
            <a:avLst/>
          </a:prstGeom>
        </p:spPr>
      </p:pic>
    </p:spTree>
    <p:extLst>
      <p:ext uri="{BB962C8B-B14F-4D97-AF65-F5344CB8AC3E}">
        <p14:creationId xmlns:p14="http://schemas.microsoft.com/office/powerpoint/2010/main" val="1809519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05D-5E18-F577-1FED-5F22E29F3603}"/>
              </a:ext>
            </a:extLst>
          </p:cNvPr>
          <p:cNvSpPr>
            <a:spLocks noGrp="1"/>
          </p:cNvSpPr>
          <p:nvPr>
            <p:ph type="title"/>
          </p:nvPr>
        </p:nvSpPr>
        <p:spPr>
          <a:xfrm>
            <a:off x="876693" y="741391"/>
            <a:ext cx="3455821" cy="630209"/>
          </a:xfrm>
        </p:spPr>
        <p:txBody>
          <a:bodyPr anchor="b">
            <a:normAutofit/>
          </a:bodyPr>
          <a:lstStyle/>
          <a:p>
            <a:r>
              <a:rPr lang="en-US" sz="3200" dirty="0"/>
              <a:t>Problem</a:t>
            </a:r>
          </a:p>
        </p:txBody>
      </p:sp>
      <p:sp>
        <p:nvSpPr>
          <p:cNvPr id="3" name="Content Placeholder 2">
            <a:extLst>
              <a:ext uri="{FF2B5EF4-FFF2-40B4-BE49-F238E27FC236}">
                <a16:creationId xmlns:a16="http://schemas.microsoft.com/office/drawing/2014/main" id="{8D477FDE-4D6C-7DF3-30BE-BF9E30D9835A}"/>
              </a:ext>
            </a:extLst>
          </p:cNvPr>
          <p:cNvSpPr>
            <a:spLocks noGrp="1"/>
          </p:cNvSpPr>
          <p:nvPr>
            <p:ph idx="1"/>
          </p:nvPr>
        </p:nvSpPr>
        <p:spPr>
          <a:xfrm>
            <a:off x="228601" y="1504950"/>
            <a:ext cx="4103914" cy="4476358"/>
          </a:xfrm>
        </p:spPr>
        <p:txBody>
          <a:bodyPr anchor="t">
            <a:noAutofit/>
          </a:bodyPr>
          <a:lstStyle/>
          <a:p>
            <a:pPr algn="l"/>
            <a:r>
              <a:rPr lang="en-US" sz="2000" b="0" i="0" dirty="0">
                <a:solidFill>
                  <a:srgbClr val="444444"/>
                </a:solidFill>
                <a:effectLst/>
                <a:latin typeface="PT Sans" panose="020B0503020203020204" pitchFamily="34" charset="0"/>
              </a:rPr>
              <a:t>On the other hand, the store could send tons of emails (which might be considered spam) to all customers each time a new product becomes available. </a:t>
            </a:r>
          </a:p>
          <a:p>
            <a:pPr algn="l"/>
            <a:r>
              <a:rPr lang="en-US" sz="2000" b="0" i="0" dirty="0">
                <a:solidFill>
                  <a:srgbClr val="444444"/>
                </a:solidFill>
                <a:effectLst/>
                <a:latin typeface="PT Sans" panose="020B0503020203020204" pitchFamily="34" charset="0"/>
              </a:rPr>
              <a:t>This would save some customers from endless trips to the store. At the same time, it’d upset other customers who aren’t interested in new products.</a:t>
            </a:r>
          </a:p>
          <a:p>
            <a:pPr algn="l"/>
            <a:r>
              <a:rPr lang="en-US" sz="2000" b="0" i="0" dirty="0">
                <a:solidFill>
                  <a:srgbClr val="444444"/>
                </a:solidFill>
                <a:effectLst/>
                <a:latin typeface="PT Sans" panose="020B0503020203020204" pitchFamily="34" charset="0"/>
              </a:rPr>
              <a:t>It looks like we’ve got a conflict. Either the customer wastes time checking product availability or the store wastes resources notifying the wrong customers.</a:t>
            </a:r>
          </a:p>
        </p:txBody>
      </p:sp>
      <p:pic>
        <p:nvPicPr>
          <p:cNvPr id="6" name="Picture 5">
            <a:extLst>
              <a:ext uri="{FF2B5EF4-FFF2-40B4-BE49-F238E27FC236}">
                <a16:creationId xmlns:a16="http://schemas.microsoft.com/office/drawing/2014/main" id="{A9ADBA87-F174-D47E-BB85-C5F8CF97D964}"/>
              </a:ext>
            </a:extLst>
          </p:cNvPr>
          <p:cNvPicPr>
            <a:picLocks noChangeAspect="1"/>
          </p:cNvPicPr>
          <p:nvPr/>
        </p:nvPicPr>
        <p:blipFill>
          <a:blip r:embed="rId2"/>
          <a:stretch>
            <a:fillRect/>
          </a:stretch>
        </p:blipFill>
        <p:spPr>
          <a:xfrm>
            <a:off x="4492922" y="1504951"/>
            <a:ext cx="7637397" cy="4476357"/>
          </a:xfrm>
          <a:prstGeom prst="rect">
            <a:avLst/>
          </a:prstGeom>
        </p:spPr>
      </p:pic>
    </p:spTree>
    <p:extLst>
      <p:ext uri="{BB962C8B-B14F-4D97-AF65-F5344CB8AC3E}">
        <p14:creationId xmlns:p14="http://schemas.microsoft.com/office/powerpoint/2010/main" val="1427127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6A18-3D86-9579-CDE1-4083496FE6FF}"/>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42471F2E-9530-E6FB-1F62-0CCA413D1F8A}"/>
              </a:ext>
            </a:extLst>
          </p:cNvPr>
          <p:cNvSpPr>
            <a:spLocks noGrp="1"/>
          </p:cNvSpPr>
          <p:nvPr>
            <p:ph idx="1"/>
          </p:nvPr>
        </p:nvSpPr>
        <p:spPr/>
        <p:txBody>
          <a:bodyPr/>
          <a:lstStyle/>
          <a:p>
            <a:r>
              <a:rPr lang="en-US" b="0" i="0" dirty="0">
                <a:solidFill>
                  <a:srgbClr val="444444"/>
                </a:solidFill>
                <a:effectLst/>
                <a:latin typeface="PT Sans" panose="020B0503020203020204" pitchFamily="34" charset="0"/>
              </a:rPr>
              <a:t>The object that has some interesting state is often called </a:t>
            </a:r>
            <a:r>
              <a:rPr lang="en-US" b="1" i="1" dirty="0">
                <a:solidFill>
                  <a:srgbClr val="444444"/>
                </a:solidFill>
                <a:effectLst/>
                <a:latin typeface="PT Sans" panose="020B0503020203020204" pitchFamily="34" charset="0"/>
              </a:rPr>
              <a:t>subject</a:t>
            </a:r>
            <a:r>
              <a:rPr lang="en-US" b="0" i="0" dirty="0">
                <a:solidFill>
                  <a:srgbClr val="444444"/>
                </a:solidFill>
                <a:effectLst/>
                <a:latin typeface="PT Sans" panose="020B0503020203020204" pitchFamily="34" charset="0"/>
              </a:rPr>
              <a:t>, but since it’s also going to notify other objects about the changes to its state, we’ll call it </a:t>
            </a:r>
            <a:r>
              <a:rPr lang="en-US" b="1" i="1" dirty="0">
                <a:solidFill>
                  <a:srgbClr val="444444"/>
                </a:solidFill>
                <a:effectLst/>
                <a:latin typeface="PT Sans" panose="020B0503020203020204" pitchFamily="34" charset="0"/>
              </a:rPr>
              <a:t>publisher</a:t>
            </a:r>
            <a:r>
              <a:rPr lang="en-US" b="0" i="0" dirty="0">
                <a:solidFill>
                  <a:srgbClr val="444444"/>
                </a:solidFill>
                <a:effectLst/>
                <a:latin typeface="PT Sans" panose="020B0503020203020204" pitchFamily="34" charset="0"/>
              </a:rPr>
              <a:t>. </a:t>
            </a:r>
          </a:p>
          <a:p>
            <a:r>
              <a:rPr lang="en-US" b="0" i="0" dirty="0">
                <a:solidFill>
                  <a:srgbClr val="444444"/>
                </a:solidFill>
                <a:effectLst/>
                <a:latin typeface="PT Sans" panose="020B0503020203020204" pitchFamily="34" charset="0"/>
              </a:rPr>
              <a:t>All other objects that want to track changes to the publisher’s state are called </a:t>
            </a:r>
            <a:r>
              <a:rPr lang="en-US" b="1" i="1" dirty="0">
                <a:solidFill>
                  <a:srgbClr val="444444"/>
                </a:solidFill>
                <a:effectLst/>
                <a:latin typeface="PT Sans" panose="020B0503020203020204" pitchFamily="34" charset="0"/>
              </a:rPr>
              <a:t>subscribers</a:t>
            </a:r>
            <a:r>
              <a:rPr lang="en-US" b="0" i="0" dirty="0">
                <a:solidFill>
                  <a:srgbClr val="444444"/>
                </a:solidFill>
                <a:effectLst/>
                <a:latin typeface="PT Sans" panose="020B0503020203020204" pitchFamily="34" charset="0"/>
              </a:rPr>
              <a:t>.</a:t>
            </a:r>
            <a:endParaRPr lang="en-US" dirty="0"/>
          </a:p>
        </p:txBody>
      </p:sp>
    </p:spTree>
    <p:extLst>
      <p:ext uri="{BB962C8B-B14F-4D97-AF65-F5344CB8AC3E}">
        <p14:creationId xmlns:p14="http://schemas.microsoft.com/office/powerpoint/2010/main" val="61154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405D-5E18-F577-1FED-5F22E29F3603}"/>
              </a:ext>
            </a:extLst>
          </p:cNvPr>
          <p:cNvSpPr>
            <a:spLocks noGrp="1"/>
          </p:cNvSpPr>
          <p:nvPr>
            <p:ph type="title"/>
          </p:nvPr>
        </p:nvSpPr>
        <p:spPr>
          <a:xfrm>
            <a:off x="876693" y="741391"/>
            <a:ext cx="3455821" cy="630209"/>
          </a:xfrm>
        </p:spPr>
        <p:txBody>
          <a:bodyPr anchor="b">
            <a:normAutofit/>
          </a:bodyPr>
          <a:lstStyle/>
          <a:p>
            <a:r>
              <a:rPr lang="en-US" sz="3200" dirty="0"/>
              <a:t>Solution</a:t>
            </a:r>
          </a:p>
        </p:txBody>
      </p:sp>
      <p:sp>
        <p:nvSpPr>
          <p:cNvPr id="3" name="Content Placeholder 2">
            <a:extLst>
              <a:ext uri="{FF2B5EF4-FFF2-40B4-BE49-F238E27FC236}">
                <a16:creationId xmlns:a16="http://schemas.microsoft.com/office/drawing/2014/main" id="{8D477FDE-4D6C-7DF3-30BE-BF9E30D9835A}"/>
              </a:ext>
            </a:extLst>
          </p:cNvPr>
          <p:cNvSpPr>
            <a:spLocks noGrp="1"/>
          </p:cNvSpPr>
          <p:nvPr>
            <p:ph idx="1"/>
          </p:nvPr>
        </p:nvSpPr>
        <p:spPr>
          <a:xfrm>
            <a:off x="228600" y="1504950"/>
            <a:ext cx="4759071" cy="4476358"/>
          </a:xfrm>
        </p:spPr>
        <p:txBody>
          <a:bodyPr anchor="t">
            <a:noAutofit/>
          </a:bodyPr>
          <a:lstStyle/>
          <a:p>
            <a:r>
              <a:rPr lang="en-US" sz="2200" b="0" i="0" dirty="0">
                <a:effectLst/>
                <a:latin typeface="PT Sans" panose="020B0503020203020204" pitchFamily="34" charset="0"/>
              </a:rPr>
              <a:t>The Observer pattern suggests that you add a </a:t>
            </a:r>
            <a:r>
              <a:rPr lang="en-US" sz="2200" b="1" i="0" dirty="0">
                <a:effectLst/>
                <a:latin typeface="PT Sans" panose="020B0503020203020204" pitchFamily="34" charset="0"/>
              </a:rPr>
              <a:t>subscription mechanism</a:t>
            </a:r>
            <a:r>
              <a:rPr lang="en-US" sz="2200" b="0" i="0" dirty="0">
                <a:effectLst/>
                <a:latin typeface="PT Sans" panose="020B0503020203020204" pitchFamily="34" charset="0"/>
              </a:rPr>
              <a:t> to the publisher class so individual objects can </a:t>
            </a:r>
            <a:r>
              <a:rPr lang="en-US" sz="2200" b="1" i="0" dirty="0">
                <a:effectLst/>
                <a:latin typeface="PT Sans" panose="020B0503020203020204" pitchFamily="34" charset="0"/>
              </a:rPr>
              <a:t>subscribe</a:t>
            </a:r>
            <a:r>
              <a:rPr lang="en-US" sz="2200" b="0" i="0" dirty="0">
                <a:effectLst/>
                <a:latin typeface="PT Sans" panose="020B0503020203020204" pitchFamily="34" charset="0"/>
              </a:rPr>
              <a:t> to or </a:t>
            </a:r>
            <a:r>
              <a:rPr lang="en-US" sz="2200" b="1" i="0" dirty="0">
                <a:effectLst/>
                <a:latin typeface="PT Sans" panose="020B0503020203020204" pitchFamily="34" charset="0"/>
              </a:rPr>
              <a:t>unsubscribe</a:t>
            </a:r>
            <a:r>
              <a:rPr lang="en-US" sz="2200" b="0" i="0" dirty="0">
                <a:effectLst/>
                <a:latin typeface="PT Sans" panose="020B0503020203020204" pitchFamily="34" charset="0"/>
              </a:rPr>
              <a:t> from a stream of events coming from that publisher. </a:t>
            </a:r>
          </a:p>
          <a:p>
            <a:r>
              <a:rPr lang="en-US" sz="2200" dirty="0">
                <a:latin typeface="PT Sans" panose="020B0503020203020204" pitchFamily="34" charset="0"/>
              </a:rPr>
              <a:t>T</a:t>
            </a:r>
            <a:r>
              <a:rPr lang="en-US" sz="2200" b="0" i="0" dirty="0">
                <a:effectLst/>
                <a:latin typeface="PT Sans" panose="020B0503020203020204" pitchFamily="34" charset="0"/>
              </a:rPr>
              <a:t>his mechanism consists of:</a:t>
            </a:r>
          </a:p>
          <a:p>
            <a:pPr marL="457200" lvl="1" indent="0">
              <a:buNone/>
            </a:pPr>
            <a:r>
              <a:rPr lang="en-US" sz="2200" b="0" i="0" dirty="0">
                <a:effectLst/>
                <a:latin typeface="PT Sans" panose="020B0503020203020204" pitchFamily="34" charset="0"/>
              </a:rPr>
              <a:t>1) an array field for storing a list of references to subscriber objects</a:t>
            </a:r>
          </a:p>
          <a:p>
            <a:pPr marL="457200" lvl="1" indent="0">
              <a:buNone/>
            </a:pPr>
            <a:r>
              <a:rPr lang="en-US" sz="2200" b="0" i="0" dirty="0">
                <a:effectLst/>
                <a:latin typeface="PT Sans" panose="020B0503020203020204" pitchFamily="34" charset="0"/>
              </a:rPr>
              <a:t>2) several public methods which allow adding subscribers to and removing them from that list.</a:t>
            </a:r>
            <a:endParaRPr lang="en-US" sz="2200" dirty="0"/>
          </a:p>
        </p:txBody>
      </p:sp>
      <p:pic>
        <p:nvPicPr>
          <p:cNvPr id="4" name="Picture 3" descr="A diagram of a subscriber&#10;&#10;Description automatically generated">
            <a:extLst>
              <a:ext uri="{FF2B5EF4-FFF2-40B4-BE49-F238E27FC236}">
                <a16:creationId xmlns:a16="http://schemas.microsoft.com/office/drawing/2014/main" id="{FBD6DE3B-08D2-74A2-62FE-A04B8AEA02E9}"/>
              </a:ext>
            </a:extLst>
          </p:cNvPr>
          <p:cNvPicPr>
            <a:picLocks noChangeAspect="1"/>
          </p:cNvPicPr>
          <p:nvPr/>
        </p:nvPicPr>
        <p:blipFill>
          <a:blip r:embed="rId2"/>
          <a:stretch>
            <a:fillRect/>
          </a:stretch>
        </p:blipFill>
        <p:spPr>
          <a:xfrm>
            <a:off x="4987671" y="2027771"/>
            <a:ext cx="6975728" cy="2999563"/>
          </a:xfrm>
          <a:prstGeom prst="rect">
            <a:avLst/>
          </a:prstGeom>
        </p:spPr>
      </p:pic>
    </p:spTree>
    <p:extLst>
      <p:ext uri="{BB962C8B-B14F-4D97-AF65-F5344CB8AC3E}">
        <p14:creationId xmlns:p14="http://schemas.microsoft.com/office/powerpoint/2010/main" val="2554645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6A18-3D86-9579-CDE1-4083496FE6FF}"/>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42471F2E-9530-E6FB-1F62-0CCA413D1F8A}"/>
              </a:ext>
            </a:extLst>
          </p:cNvPr>
          <p:cNvSpPr>
            <a:spLocks noGrp="1"/>
          </p:cNvSpPr>
          <p:nvPr>
            <p:ph idx="1"/>
          </p:nvPr>
        </p:nvSpPr>
        <p:spPr/>
        <p:txBody>
          <a:bodyPr>
            <a:normAutofit/>
          </a:bodyPr>
          <a:lstStyle/>
          <a:p>
            <a:pPr algn="l"/>
            <a:r>
              <a:rPr lang="en-US" sz="2800" b="0" i="0" dirty="0">
                <a:solidFill>
                  <a:srgbClr val="444444"/>
                </a:solidFill>
                <a:effectLst/>
                <a:latin typeface="PT Sans" panose="020B0503020203020204" pitchFamily="34" charset="0"/>
              </a:rPr>
              <a:t>Now, whenever an important event happens to the publisher, it goes over its subscribers and calls the specific notification method on their objects.</a:t>
            </a:r>
          </a:p>
          <a:p>
            <a:pPr algn="l"/>
            <a:r>
              <a:rPr lang="en-US" sz="2800" b="0" i="0" dirty="0">
                <a:solidFill>
                  <a:srgbClr val="444444"/>
                </a:solidFill>
                <a:effectLst/>
                <a:latin typeface="PT Sans" panose="020B0503020203020204" pitchFamily="34" charset="0"/>
              </a:rPr>
              <a:t>Real apps might have dozens of different subscriber classes that are interested in tracking events of the same publisher class. </a:t>
            </a:r>
          </a:p>
          <a:p>
            <a:pPr algn="l"/>
            <a:r>
              <a:rPr lang="en-US" sz="2800" b="0" i="0" dirty="0">
                <a:solidFill>
                  <a:srgbClr val="444444"/>
                </a:solidFill>
                <a:effectLst/>
                <a:latin typeface="PT Sans" panose="020B0503020203020204" pitchFamily="34" charset="0"/>
              </a:rPr>
              <a:t>You wouldn’t want to couple the publisher to all those classes. Besides, you might not even know about some of them beforehand if your publisher class is supposed to be used by other people.</a:t>
            </a:r>
            <a:br>
              <a:rPr lang="en-US" sz="2800" dirty="0"/>
            </a:br>
            <a:endParaRPr lang="en-US" sz="2800" dirty="0"/>
          </a:p>
        </p:txBody>
      </p:sp>
    </p:spTree>
    <p:extLst>
      <p:ext uri="{BB962C8B-B14F-4D97-AF65-F5344CB8AC3E}">
        <p14:creationId xmlns:p14="http://schemas.microsoft.com/office/powerpoint/2010/main" val="427856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2473</Words>
  <Application>Microsoft Office PowerPoint</Application>
  <PresentationFormat>Widescreen</PresentationFormat>
  <Paragraphs>286</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Cambria</vt:lpstr>
      <vt:lpstr>PT Sans</vt:lpstr>
      <vt:lpstr>Office Theme</vt:lpstr>
      <vt:lpstr>Behavioral Design Pattern</vt:lpstr>
      <vt:lpstr>Behavioral Design Pattern</vt:lpstr>
      <vt:lpstr>Observer Pattern</vt:lpstr>
      <vt:lpstr>Observer Pattern</vt:lpstr>
      <vt:lpstr>Problem</vt:lpstr>
      <vt:lpstr>Problem</vt:lpstr>
      <vt:lpstr>Solution</vt:lpstr>
      <vt:lpstr>Solution</vt:lpstr>
      <vt:lpstr>Solution</vt:lpstr>
      <vt:lpstr>Solution</vt:lpstr>
      <vt:lpstr>Real World Analogy</vt:lpstr>
      <vt:lpstr>Structure</vt:lpstr>
      <vt:lpstr>Structure</vt:lpstr>
      <vt:lpstr>Structure</vt:lpstr>
      <vt:lpstr>Structure</vt:lpstr>
      <vt:lpstr>Structure</vt:lpstr>
      <vt:lpstr>Structure</vt:lpstr>
      <vt:lpstr>Example</vt:lpstr>
      <vt:lpstr>Example</vt:lpstr>
      <vt:lpstr>Pros and Cons</vt:lpstr>
      <vt:lpstr>Template Method Pattern</vt:lpstr>
      <vt:lpstr>Template Method Pattern</vt:lpstr>
      <vt:lpstr>Problem</vt:lpstr>
      <vt:lpstr>Problem</vt:lpstr>
      <vt:lpstr>Solution</vt:lpstr>
      <vt:lpstr>Solution</vt:lpstr>
      <vt:lpstr>Solution</vt:lpstr>
      <vt:lpstr>Solution</vt:lpstr>
      <vt:lpstr>Real World Analogy</vt:lpstr>
      <vt:lpstr>Structure</vt:lpstr>
      <vt:lpstr>Structure</vt:lpstr>
      <vt:lpstr>Example</vt:lpstr>
      <vt:lpstr>Example</vt:lpstr>
      <vt:lpstr>Another Example</vt:lpstr>
      <vt:lpstr>Another Example</vt:lpstr>
      <vt:lpstr>Another Example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Behavioral Design Pattern</dc:title>
  <dc:creator>Mehroze Khan</dc:creator>
  <cp:lastModifiedBy>Mehroze Khan</cp:lastModifiedBy>
  <cp:revision>12</cp:revision>
  <dcterms:created xsi:type="dcterms:W3CDTF">2023-11-28T07:22:10Z</dcterms:created>
  <dcterms:modified xsi:type="dcterms:W3CDTF">2023-11-29T09:36:25Z</dcterms:modified>
</cp:coreProperties>
</file>