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59" r:id="rId5"/>
    <p:sldId id="258" r:id="rId6"/>
    <p:sldId id="285" r:id="rId7"/>
    <p:sldId id="260" r:id="rId8"/>
    <p:sldId id="286" r:id="rId9"/>
    <p:sldId id="287" r:id="rId10"/>
    <p:sldId id="261" r:id="rId11"/>
    <p:sldId id="288" r:id="rId12"/>
    <p:sldId id="275" r:id="rId13"/>
    <p:sldId id="262" r:id="rId14"/>
    <p:sldId id="265" r:id="rId15"/>
    <p:sldId id="290" r:id="rId16"/>
    <p:sldId id="266" r:id="rId17"/>
    <p:sldId id="281" r:id="rId18"/>
    <p:sldId id="289" r:id="rId19"/>
    <p:sldId id="277" r:id="rId20"/>
    <p:sldId id="278" r:id="rId21"/>
    <p:sldId id="276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193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413D-34E0-4C7B-AFCB-857B388F27B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5BED7-40D2-46A2-A615-D8DDB9C75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5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Signals are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used to indicate a communication to some entity external to the system considered</a:t>
            </a:r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 (e.g., an e-mail to a customer). So it depends on which are the borders of your system: are the client and the server part of separate systems from the viewpoint of this activity?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5BED7-40D2-46A2-A615-D8DDB9C752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6997-2768-8BB1-8DB6-72E80DEC8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99E9-DAFB-CB65-9A6F-4F77E91AC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84A3A-5668-F0D4-32D7-EBF271EB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86B55-79F7-631D-98CC-AB74F146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1469-3769-3876-A9FF-39C461F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6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2F5-F4A7-D9BD-582A-0C0D18EE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BA2BF-A35B-AD01-36C4-C4A6C6EF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DBAF-9A8E-5E80-BB31-76D5374E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D3FE-B5AC-2C11-6AB8-0AF2D45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86FE-29AB-F575-FD4B-09016B06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A2A7F-BE04-4173-FA67-E4382A6AA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602F2-E3D5-9588-7297-D7801F80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EFD9-EC07-F4C3-2D54-7F91AFE3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F383-B1A5-753A-FF37-ED7D630F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AF6A5-32E5-207B-53F1-B021C1BC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7A7-BF2E-70A4-3245-8A3719CA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9B2B-C0BA-9A80-2BFB-A947EB4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405E-B092-9FA1-E854-F9A48FAD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AC20-2727-2F64-FBC7-6D00AC7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F9DC7-B5ED-8B0F-E063-99A21767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438D-0F1A-4F33-14E3-37DE2B32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EAA1-3DD2-7859-2528-ACABFF3A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6B6F-9679-8AF3-DF53-F4F6E130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9915D-A76D-1441-40B8-E9FD8C58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F14C-D1DB-7431-4053-FEB702F9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B8A9-5C9C-7B02-6239-44597E0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C6EF-03D9-E764-35A6-CACD47A75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7224B-8AE9-5765-E227-84C0EC76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62E09-06BC-F497-7D53-21AEDD18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0678B-C5E7-81DA-45BB-DA8EE7C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77879-D351-F82E-0D64-B7BA2118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5409-6B70-1972-2DD1-6B07515E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583EB-6147-6E6E-06E8-85DFBDFF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51CFC-D235-26FD-F1B5-571198695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55902-7722-C45F-E8F7-FE5F86CDB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CC1C1-18F2-9A97-C6E4-9B9AF070E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65566-712A-A29C-47A7-223B2EBB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B3C1F-AC67-4385-DB0C-3B3D1A88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71813-4644-0DAA-328E-7A58A73E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415-8989-3A46-E512-DF27D1CE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E4A3-4358-5BB8-9917-6BA86810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7EF40-E1D1-E79B-2542-4A30D3AD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2F7C4-1B85-BC29-E968-AA8DFB97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06A65-3BE3-5595-B4B8-135890FB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3502A-17D1-CDB4-60C1-CB9280B4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EC349-FCBC-40F9-3240-EFE8CA8F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2EA-89F0-C8BC-0986-B9BE1238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AFDF-78ED-AC08-26E3-2B030F6F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91B2-AC5F-1660-0E95-77E4864B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B7936-44BB-AA3C-E6CC-19BCD27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5615-1956-28E6-C9BC-52F1AA2B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282D-B3A0-27F3-C385-937F75A7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371A-A098-1B94-F37E-8B7C9E02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6D8DD-7F0F-2C58-C46C-993B064F6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611E-D073-B553-4D9B-DAAAD0D5A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871B4-DF13-B872-C804-15ACDA55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CE7D9-E61F-7F53-970F-2BA32B3B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88B0-5FD0-54BC-8183-5EDE470C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3EB5F-D810-E3B1-E356-AF8468A1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2A74B-6BD0-AF27-A5F9-171BE470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16A5-82A8-F5B8-7F57-454E1D28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0D5E3-AC41-4944-9B73-AD2876C7863B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99F22-830B-C79D-7264-2811A56C5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13E4-DF44-7D1B-52AE-2A303C46B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1EFA-D965-43DF-A9C6-939B332D9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3285-5034-8BC8-5F05-BAE244D7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8516-2BA6-955A-203B-ED1993407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53036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and Merge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1413" cy="4073730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Decision and merge nodes </a:t>
            </a:r>
            <a:r>
              <a:rPr lang="en-US" sz="2200" b="1" i="0" u="none" strike="noStrike" baseline="0" dirty="0">
                <a:latin typeface="Times-Roman"/>
              </a:rPr>
              <a:t>control the flow </a:t>
            </a:r>
            <a:r>
              <a:rPr lang="en-US" sz="2200" b="0" i="0" u="none" strike="noStrike" baseline="0" dirty="0">
                <a:latin typeface="Times-Roman"/>
              </a:rPr>
              <a:t>in an activity diagram.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Each node is represented by a </a:t>
            </a:r>
            <a:r>
              <a:rPr lang="en-US" sz="2200" b="1" i="0" u="none" strike="noStrike" baseline="0" dirty="0">
                <a:latin typeface="Times-Roman"/>
              </a:rPr>
              <a:t>diamond shape </a:t>
            </a:r>
            <a:r>
              <a:rPr lang="en-US" sz="2200" b="0" i="0" u="none" strike="noStrike" baseline="0" dirty="0">
                <a:latin typeface="Times-Roman"/>
              </a:rPr>
              <a:t>with incoming and outgoing arrows.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2E714-76F1-AC57-4875-F32AB375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653" y="3552178"/>
            <a:ext cx="2660694" cy="12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951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A decision node has </a:t>
            </a:r>
            <a:r>
              <a:rPr lang="en-US" sz="2200" b="1" i="0" u="none" strike="noStrike" baseline="0" dirty="0">
                <a:latin typeface="Times-Roman"/>
              </a:rPr>
              <a:t>one incoming flow and multiple outgoing flows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Its purpose is to direct the one incoming flow into </a:t>
            </a:r>
            <a:r>
              <a:rPr lang="en-US" sz="2200" b="1" i="0" u="none" strike="noStrike" baseline="0" dirty="0">
                <a:latin typeface="Times-Roman"/>
              </a:rPr>
              <a:t>one (and only one) </a:t>
            </a:r>
            <a:r>
              <a:rPr lang="en-US" sz="2200" b="0" i="0" u="none" strike="noStrike" baseline="0" dirty="0">
                <a:latin typeface="Times-Roman"/>
              </a:rPr>
              <a:t>of the node’s outgoing flows.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outgoing flows usually have </a:t>
            </a:r>
            <a:r>
              <a:rPr lang="en-US" sz="2200" b="1" i="0" u="none" strike="noStrike" baseline="0" dirty="0">
                <a:latin typeface="Times-Roman"/>
              </a:rPr>
              <a:t>guard conditions </a:t>
            </a:r>
            <a:r>
              <a:rPr lang="en-US" sz="2200" b="0" i="0" u="none" strike="noStrike" baseline="0" dirty="0">
                <a:latin typeface="Times-Roman"/>
              </a:rPr>
              <a:t>that determine which outgoing path is selected.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86AF5-35EA-DE0F-330C-B0670C938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6" y="1825625"/>
            <a:ext cx="4677337" cy="41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7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1825624"/>
            <a:ext cx="7433187" cy="48013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0" i="0" u="none" strike="noStrike" baseline="0" dirty="0">
                <a:latin typeface="Times-Roman--Identity-H"/>
              </a:rPr>
              <a:t>If there is more than one successor to an activity, each </a:t>
            </a:r>
            <a:r>
              <a:rPr lang="en-US" sz="2000" b="1" i="0" u="none" strike="noStrike" baseline="0" dirty="0">
                <a:latin typeface="Times-Roman--Identity-H"/>
              </a:rPr>
              <a:t>arrow may be labeled with a condition in square brackets,</a:t>
            </a:r>
            <a:r>
              <a:rPr lang="en-US" sz="2000" b="0" i="0" u="none" strike="noStrike" baseline="0" dirty="0">
                <a:latin typeface="Times-Roman--Identity-H"/>
              </a:rPr>
              <a:t> for example, </a:t>
            </a:r>
            <a:r>
              <a:rPr lang="en-US" sz="2000" b="0" i="1" u="none" strike="noStrike" baseline="0" dirty="0">
                <a:latin typeface="Times-Italic--Identity-H"/>
              </a:rPr>
              <a:t>[failure]</a:t>
            </a:r>
            <a:r>
              <a:rPr lang="en-US" sz="2000" b="0" i="0" u="none" strike="noStrike" baseline="0" dirty="0">
                <a:latin typeface="Times-Roman--Identity-H"/>
              </a:rPr>
              <a:t>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All subsequent conditions are tested when an activity completes. If </a:t>
            </a:r>
            <a:r>
              <a:rPr lang="en-US" sz="2000" b="1" i="0" u="none" strike="noStrike" baseline="0" dirty="0">
                <a:latin typeface="Times-Roman--Identity-H"/>
              </a:rPr>
              <a:t>one condition is satisfied</a:t>
            </a:r>
            <a:r>
              <a:rPr lang="en-US" sz="2000" b="0" i="0" u="none" strike="noStrike" baseline="0" dirty="0">
                <a:latin typeface="Times-Roman--Identity-H"/>
              </a:rPr>
              <a:t>, its arrow indicates the next activity to perform.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If </a:t>
            </a:r>
            <a:r>
              <a:rPr lang="en-US" sz="2000" b="1" i="0" u="none" strike="noStrike" baseline="0" dirty="0">
                <a:latin typeface="Times-Roman--Identity-H"/>
              </a:rPr>
              <a:t>no condition is satisfied</a:t>
            </a:r>
            <a:r>
              <a:rPr lang="en-US" sz="2000" b="0" i="0" u="none" strike="noStrike" baseline="0" dirty="0">
                <a:latin typeface="Times-Roman--Identity-H"/>
              </a:rPr>
              <a:t>, the diagram is badly formed and the system will hang unless it is interrupted at some higher level.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To avoid this danger, you can use the </a:t>
            </a:r>
            <a:r>
              <a:rPr lang="en-US" sz="2000" b="1" i="1" u="none" strike="noStrike" baseline="0" dirty="0">
                <a:latin typeface="Times-Italic--Identity-H"/>
              </a:rPr>
              <a:t>else </a:t>
            </a:r>
            <a:r>
              <a:rPr lang="en-US" sz="2000" b="1" i="0" u="none" strike="noStrike" baseline="0" dirty="0">
                <a:latin typeface="Times-Roman--Identity-H"/>
              </a:rPr>
              <a:t>condition</a:t>
            </a:r>
            <a:r>
              <a:rPr lang="en-US" sz="2000" b="0" i="0" u="none" strike="noStrike" baseline="0" dirty="0">
                <a:latin typeface="Times-Roman--Identity-H"/>
              </a:rPr>
              <a:t>; it is satisfied in case no other condition is satisfied.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If </a:t>
            </a:r>
            <a:r>
              <a:rPr lang="en-US" sz="2000" b="1" i="0" u="none" strike="noStrike" baseline="0" dirty="0">
                <a:latin typeface="Times-Roman--Identity-H"/>
              </a:rPr>
              <a:t>multiple conditions are satisfied</a:t>
            </a:r>
            <a:r>
              <a:rPr lang="en-US" sz="2000" b="0" i="0" u="none" strike="noStrike" baseline="0" dirty="0">
                <a:latin typeface="Times-Roman--Identity-H"/>
              </a:rPr>
              <a:t>, only one successor activity executes, but there is no guarantee which one it will be. </a:t>
            </a:r>
          </a:p>
          <a:p>
            <a:pPr algn="l"/>
            <a:r>
              <a:rPr lang="en-US" sz="2000" b="0" i="0" u="none" strike="noStrike" baseline="0" dirty="0">
                <a:latin typeface="Times-Roman--Identity-H"/>
              </a:rPr>
              <a:t>Sometimes this kind of nondeterminism is desirable, but often it indicates an error, so the modeler should determine whether any overlap of conditions can occur and whether it is correct.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095D6-6AE7-831F-7AE7-625C1BF1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13" y="1965990"/>
            <a:ext cx="4100052" cy="38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D09C-A90E-1928-A7B5-A5BB5A81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Nodes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6BA4-2C40-D7C2-BF35-EE146E90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Merge nodes </a:t>
            </a:r>
            <a:r>
              <a:rPr lang="en-US" sz="2200" b="1" i="0" u="none" strike="noStrike" baseline="0" dirty="0">
                <a:latin typeface="Times-Roman"/>
              </a:rPr>
              <a:t>take multiple input flows and direct any and all of them to one outgoing flow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There is </a:t>
            </a:r>
            <a:r>
              <a:rPr lang="en-US" sz="2200" b="1" i="0" u="none" strike="noStrike" baseline="0" dirty="0">
                <a:latin typeface="Times-Roman"/>
              </a:rPr>
              <a:t>no waiting or synchronization </a:t>
            </a:r>
            <a:r>
              <a:rPr lang="en-US" sz="2200" b="0" i="0" u="none" strike="noStrike" baseline="0" dirty="0">
                <a:latin typeface="Times-Roman"/>
              </a:rPr>
              <a:t>at a merge node.</a:t>
            </a:r>
          </a:p>
          <a:p>
            <a:pPr algn="l"/>
            <a:r>
              <a:rPr lang="en-US" sz="2200" dirty="0">
                <a:latin typeface="Times-Roman"/>
              </a:rPr>
              <a:t>W</a:t>
            </a:r>
            <a:r>
              <a:rPr lang="en-US" sz="2200" b="0" i="0" u="none" strike="noStrike" baseline="0" dirty="0">
                <a:latin typeface="Times-Roman"/>
              </a:rPr>
              <a:t>henever any of the three incoming flows reach the merge point (shown as</a:t>
            </a:r>
            <a:r>
              <a:rPr lang="en-US" sz="2200" dirty="0">
                <a:latin typeface="Times-Roman"/>
              </a:rPr>
              <a:t> </a:t>
            </a:r>
            <a:r>
              <a:rPr lang="en-US" sz="2200" b="0" i="0" u="none" strike="noStrike" baseline="0" dirty="0">
                <a:latin typeface="Times-Roman"/>
              </a:rPr>
              <a:t>a diamond), each will be routed through it to the </a:t>
            </a:r>
            <a:r>
              <a:rPr lang="en-US" sz="2200" b="0" i="0" u="none" strike="noStrike" baseline="0" dirty="0">
                <a:latin typeface="Courier"/>
              </a:rPr>
              <a:t>Log System Event </a:t>
            </a:r>
            <a:r>
              <a:rPr lang="en-US" sz="2200" b="0" i="0" u="none" strike="noStrike" baseline="0" dirty="0">
                <a:latin typeface="Times-Roman"/>
              </a:rPr>
              <a:t>action. Thus, multiple events will be logged.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9BB57-CCEE-2781-20F2-16DFE353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16" y="1914115"/>
            <a:ext cx="3175620" cy="41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3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Forks, Joins and Concurrency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191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Fork and join nodes are analogous to decision and merge nodes.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critical difference is </a:t>
            </a:r>
            <a:r>
              <a:rPr lang="en-US" sz="2200" b="1" i="0" u="none" strike="noStrike" baseline="0" dirty="0">
                <a:latin typeface="Times-Roman"/>
              </a:rPr>
              <a:t>concurrency</a:t>
            </a:r>
            <a:r>
              <a:rPr lang="en-US" sz="2200" b="0" i="0" u="none" strike="noStrike" baseline="0" dirty="0">
                <a:latin typeface="Times-Roman"/>
              </a:rPr>
              <a:t>.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pace of activity can also change over time. For example, one activity may be followed by another activity </a:t>
            </a:r>
            <a:r>
              <a:rPr lang="en-US" sz="2200" b="1" i="0" u="none" strike="noStrike" baseline="0" dirty="0">
                <a:latin typeface="Times-Roman--Identity-H"/>
              </a:rPr>
              <a:t>(sequential control), </a:t>
            </a:r>
            <a:r>
              <a:rPr lang="en-US" sz="2200" b="0" i="0" u="none" strike="noStrike" baseline="0" dirty="0">
                <a:latin typeface="Times-Roman--Identity-H"/>
              </a:rPr>
              <a:t>then split into several concurrent activities </a:t>
            </a:r>
            <a:r>
              <a:rPr lang="en-US" sz="2200" b="1" i="0" u="none" strike="noStrike" baseline="0" dirty="0">
                <a:latin typeface="Times-Roman--Identity-H"/>
              </a:rPr>
              <a:t>(a fork of control)</a:t>
            </a:r>
            <a:r>
              <a:rPr lang="en-US" sz="2200" b="0" i="0" u="none" strike="noStrike" baseline="0" dirty="0">
                <a:latin typeface="Times-Roman--Identity-H"/>
              </a:rPr>
              <a:t>, and finally be combined into a single activity </a:t>
            </a:r>
            <a:r>
              <a:rPr lang="en-US" sz="2200" b="1" i="0" u="none" strike="noStrike" baseline="0" dirty="0">
                <a:latin typeface="Times-Roman--Identity-H"/>
              </a:rPr>
              <a:t>(a merge of control).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9130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1065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Forks have </a:t>
            </a:r>
            <a:r>
              <a:rPr lang="en-US" sz="2200" b="1" i="0" u="none" strike="noStrike" baseline="0" dirty="0">
                <a:latin typeface="Times-Roman"/>
              </a:rPr>
              <a:t>one flow in and multiple flows out</a:t>
            </a:r>
            <a:r>
              <a:rPr lang="en-US" sz="2200" b="0" i="0" u="none" strike="noStrike" baseline="0" dirty="0">
                <a:latin typeface="Times-Roman"/>
              </a:rPr>
              <a:t>, as do decision nodes.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difference is, where a decision node selects a single outbound flow, a </a:t>
            </a:r>
            <a:r>
              <a:rPr lang="en-US" sz="2200" b="1" i="0" u="none" strike="noStrike" baseline="0" dirty="0">
                <a:latin typeface="Times-Roman"/>
              </a:rPr>
              <a:t>single flow into a fork results in multiple outbound flows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3161-7D5C-8CCE-3120-FABE9FB2E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41" y="1690688"/>
            <a:ext cx="2720576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F08E-8F3F-E672-D2DB-F32EDBF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1C06-34BA-CC39-8476-B25117F0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5155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A join has </a:t>
            </a:r>
            <a:r>
              <a:rPr lang="en-US" sz="2200" b="1" i="0" u="none" strike="noStrike" baseline="0" dirty="0">
                <a:latin typeface="Times-Roman"/>
              </a:rPr>
              <a:t>multiple incoming flows and a single outbound flow</a:t>
            </a:r>
            <a:r>
              <a:rPr lang="en-US" sz="2200" b="0" i="0" u="none" strike="noStrike" baseline="0" dirty="0">
                <a:latin typeface="Times-Roman"/>
              </a:rPr>
              <a:t>, like merge nodes.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With a join, all the </a:t>
            </a:r>
            <a:r>
              <a:rPr lang="en-US" sz="2200" b="1" i="0" u="none" strike="noStrike" baseline="0" dirty="0">
                <a:latin typeface="Times-Roman"/>
              </a:rPr>
              <a:t>incoming flows must be completed before the outbound flow commences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6EF3-CC71-C55C-7DAF-C659F4DF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80" y="1825625"/>
            <a:ext cx="2994920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6E11-BB64-4122-E234-EDEB1B09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Activity Diagram for Course Registration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D2BB6-D522-08A4-34ED-47E99FAC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835" y="800748"/>
            <a:ext cx="5326519" cy="59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6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06CE-B52A-1104-806F-669D8BA5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3D23-BF9B-AAA2-699F-8D80291E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3" y="2478869"/>
            <a:ext cx="9676244" cy="289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440-8AE6-017A-297F-88BA5CA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888-A798-8736-4C88-13E69930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Consider a workstation that is turned on.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It goes through a boot sequence and then requests that the user log in.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After entry of a name and password, the workstation queries the network to validate the user.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Upon validation, the workstation then finishes its startup process.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6F1-BA11-EAF1-0C8C-B6F02DB6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2" y="1690687"/>
            <a:ext cx="4454013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A0EF-B98B-E251-23A5-B708A64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2D48-B5E2-DFE1-516C-058C658F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 provide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depictions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activities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whether in a system, business, workflow, or other process. 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diagrams focus on the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that are performed 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(or what)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the performance of those activities.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an activity diagram are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nodes, control nodes, and object nodes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</a:t>
            </a:r>
            <a:r>
              <a:rPr lang="en-US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control nodes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nitial and final (final nodes have two varieties, activity final and flow final)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ecision and merge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 and join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8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C440-8AE6-017A-297F-88BA5CA2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and Receiving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888-A798-8736-4C88-13E69930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1026" cy="4351338"/>
          </a:xfrm>
        </p:spPr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UML shows the sending of a signal as a </a:t>
            </a:r>
            <a:r>
              <a:rPr lang="en-US" sz="2200" b="1" i="0" u="none" strike="noStrike" baseline="0" dirty="0">
                <a:latin typeface="Times-Roman--Identity-H"/>
              </a:rPr>
              <a:t>convex pentagon</a:t>
            </a:r>
            <a:r>
              <a:rPr lang="en-US" sz="2200" b="0" i="0" u="none" strike="noStrike" baseline="0" dirty="0">
                <a:latin typeface="Times-Roman--Identity-H"/>
              </a:rPr>
              <a:t>.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 When the preceding activity completes, the signal is sent, then the next activity is started.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UML shows the receiving of a signal as a </a:t>
            </a:r>
            <a:r>
              <a:rPr lang="en-US" sz="2200" b="1" i="0" u="none" strike="noStrike" baseline="0" dirty="0">
                <a:latin typeface="Times-Roman--Identity-H"/>
              </a:rPr>
              <a:t>concave pentagon</a:t>
            </a:r>
            <a:r>
              <a:rPr lang="en-US" sz="2200" b="0" i="0" u="none" strike="noStrike" baseline="0" dirty="0">
                <a:latin typeface="Times-Roman--Identity-H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When the preceding activity completes, the receipt construct waits until the signal is received, then the next activity starts.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56F1-BA11-EAF1-0C8C-B6F02DB6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6" y="1690688"/>
            <a:ext cx="4771958" cy="49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855E-C15E-BD9A-E853-6AA8519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05A3-E913-DD0E-A224-1F4D5AE1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b="1" i="0" u="none" strike="noStrike" baseline="0" dirty="0">
                <a:latin typeface="Times-Bold--Identity-H"/>
              </a:rPr>
              <a:t>Don’t misuse activity diagrams</a:t>
            </a:r>
            <a:r>
              <a:rPr lang="en-US" sz="2000" b="0" i="0" u="none" strike="noStrike" baseline="0" dirty="0">
                <a:latin typeface="Times-Roman--Identity-H"/>
              </a:rPr>
              <a:t>. Activity diagrams are intended to elaborate use case and sequence models so that a developer can study algorithms and workflow. Activity diagrams supplement the object-oriented focus of UML models and should not be used as an excuse to develop software via flowcharts.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Level diagrams</a:t>
            </a:r>
            <a:r>
              <a:rPr lang="en-US" sz="2000" b="0" i="0" u="none" strike="noStrike" baseline="0" dirty="0">
                <a:latin typeface="Times-Roman--Identity-H"/>
              </a:rPr>
              <a:t>. Activities on a diagram should be at a consistent level of detail. Place additional detail for an activity in a separate diagram.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Be careful with branches and conditions</a:t>
            </a:r>
            <a:r>
              <a:rPr lang="en-US" sz="2000" b="0" i="0" u="none" strike="noStrike" baseline="0" dirty="0">
                <a:latin typeface="Times-Roman--Identity-H"/>
              </a:rPr>
              <a:t>. If there are conditions, at least one must be satisfied when an activity completes—consider using an </a:t>
            </a:r>
            <a:r>
              <a:rPr lang="en-US" sz="2000" b="0" i="1" u="none" strike="noStrike" baseline="0" dirty="0">
                <a:latin typeface="Times-Italic--Identity-H"/>
              </a:rPr>
              <a:t>else </a:t>
            </a:r>
            <a:r>
              <a:rPr lang="en-US" sz="2000" b="0" i="0" u="none" strike="noStrike" baseline="0" dirty="0">
                <a:latin typeface="Times-Roman--Identity-H"/>
              </a:rPr>
              <a:t>condition. In </a:t>
            </a:r>
            <a:r>
              <a:rPr lang="en-US" sz="2000" b="0" i="0" u="none" strike="noStrike" baseline="0" dirty="0" err="1">
                <a:latin typeface="Times-Roman--Identity-H"/>
              </a:rPr>
              <a:t>undeterministic</a:t>
            </a:r>
            <a:r>
              <a:rPr lang="en-US" sz="2000" b="0" i="0" u="none" strike="noStrike" baseline="0" dirty="0">
                <a:latin typeface="Times-Roman--Identity-H"/>
              </a:rPr>
              <a:t> models, it is possible for multiple conditions to be satisfied—otherwise this is an error condition.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Be careful with concurrent activities</a:t>
            </a:r>
            <a:r>
              <a:rPr lang="en-US" sz="2000" b="0" i="0" u="none" strike="noStrike" baseline="0" dirty="0">
                <a:latin typeface="Times-Roman--Identity-H"/>
              </a:rPr>
              <a:t>. Concurrency means that the activities can complete in any order and still yield an acceptable result. Before a merge can happen, all inputs must first complete.</a:t>
            </a:r>
          </a:p>
          <a:p>
            <a:pPr algn="l"/>
            <a:r>
              <a:rPr lang="en-US" sz="2000" b="1" i="0" u="none" strike="noStrike" baseline="0" dirty="0">
                <a:latin typeface="Times-Bold--Identity-H"/>
              </a:rPr>
              <a:t>Consider executable activity diagrams</a:t>
            </a:r>
            <a:r>
              <a:rPr lang="en-US" sz="2000" b="0" i="0" u="none" strike="noStrike" baseline="0" dirty="0">
                <a:latin typeface="Times-Roman--Identity-H"/>
              </a:rPr>
              <a:t>. Executable activity diagrams can help developers understand their systems better. Sometimes they can even be helpful for end users who want to follow the progression of a 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441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A561-43C9-CFD9-86E2-2AF05E1F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10F4-1329-534E-CA6B-228397E2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Object-Oriented Analysis and Design with Applications, Grady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Booch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et al., 3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rd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2007.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Timothy C. Lethbridge, Robert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Laganaiere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Object-Oriented Software Engineering (2nd Edition), McGraw Hill,  2005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Object-Oriented Modeling and Design with UML, Michael R. Blaha and James R. Rumbaugh, 2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Edition, Pearson, 2005.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415A-1DBF-4FDA-FF09-65E30659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8417-3514-4BCB-3722-C30D2593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purpose of an activity diagram is to </a:t>
            </a:r>
            <a:r>
              <a:rPr lang="en-US" sz="2200" b="1" i="0" u="none" strike="noStrike" baseline="0" dirty="0">
                <a:latin typeface="Times-Roman--Identity-H"/>
              </a:rPr>
              <a:t>show the steps within a complex process </a:t>
            </a:r>
            <a:r>
              <a:rPr lang="en-US" sz="2200" b="0" i="0" u="none" strike="noStrike" baseline="0" dirty="0">
                <a:latin typeface="Times-Roman--Identity-H"/>
              </a:rPr>
              <a:t>and the </a:t>
            </a:r>
            <a:r>
              <a:rPr lang="en-US" sz="2200" b="1" i="0" u="none" strike="noStrike" baseline="0" dirty="0">
                <a:latin typeface="Times-Roman--Identity-H"/>
              </a:rPr>
              <a:t>sequencing constraints </a:t>
            </a:r>
            <a:r>
              <a:rPr lang="en-US" sz="2200" b="0" i="0" u="none" strike="noStrike" baseline="0" dirty="0">
                <a:latin typeface="Times-Roman--Identity-H"/>
              </a:rPr>
              <a:t>among them.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Some activities run forever until an outside event interrupts them, but most activities eventually complete their work and terminate by themselves.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The completion of an activity is a </a:t>
            </a:r>
            <a:r>
              <a:rPr lang="en-US" sz="2200" b="1" i="0" u="none" strike="noStrike" baseline="0" dirty="0">
                <a:latin typeface="Times-Roman--Identity-H"/>
              </a:rPr>
              <a:t>completion event </a:t>
            </a:r>
            <a:r>
              <a:rPr lang="en-US" sz="2200" b="0" i="0" u="none" strike="noStrike" baseline="0" dirty="0">
                <a:latin typeface="Times-Roman--Identity-H"/>
              </a:rPr>
              <a:t>and usually indicates that the next activity can be started. </a:t>
            </a:r>
          </a:p>
        </p:txBody>
      </p:sp>
    </p:spTree>
    <p:extLst>
      <p:ext uri="{BB962C8B-B14F-4D97-AF65-F5344CB8AC3E}">
        <p14:creationId xmlns:p14="http://schemas.microsoft.com/office/powerpoint/2010/main" val="125206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00C4-3A63-19CD-6C62-B6CED8AC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Syntax of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18267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46E9-3A26-BB9D-5607-214F2414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(Action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7ACE-8B61-12F1-E40C-2AB3B286C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Actions are the </a:t>
            </a:r>
            <a:r>
              <a:rPr lang="en-US" sz="2400" b="1" i="0" u="none" strike="noStrike" baseline="0" dirty="0">
                <a:latin typeface="Times-Roman"/>
              </a:rPr>
              <a:t>elemental unit of behavior </a:t>
            </a:r>
            <a:r>
              <a:rPr lang="en-US" sz="2400" b="0" i="0" u="none" strike="noStrike" baseline="0" dirty="0">
                <a:latin typeface="Times-Roman"/>
              </a:rPr>
              <a:t>in an activity diagram. Activities can contain many actions which are what activity diagrams depict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056B7-CDC7-ECE4-1445-476CF67A2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21" y="3502329"/>
            <a:ext cx="2397701" cy="1217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1F9C9A-7C8C-DFB6-708D-148D0AC3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96" y="3580987"/>
            <a:ext cx="3173783" cy="13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3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dirty="0">
                <a:latin typeface="Times-Roman"/>
              </a:rPr>
              <a:t>A</a:t>
            </a:r>
            <a:r>
              <a:rPr lang="en-US" sz="2200" b="0" i="0" u="none" strike="noStrike" baseline="0" dirty="0">
                <a:latin typeface="Times-Roman"/>
              </a:rPr>
              <a:t>ctivity diagram shows a process flow, that flow must </a:t>
            </a:r>
            <a:r>
              <a:rPr lang="en-US" sz="2200" b="1" i="0" u="none" strike="noStrike" baseline="0" dirty="0">
                <a:latin typeface="Times-Roman"/>
              </a:rPr>
              <a:t>start and stop </a:t>
            </a:r>
            <a:r>
              <a:rPr lang="en-US" sz="2200" b="0" i="0" u="none" strike="noStrike" baseline="0" dirty="0">
                <a:latin typeface="Times-Roman"/>
              </a:rPr>
              <a:t>somewhere.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</a:t>
            </a:r>
            <a:r>
              <a:rPr lang="en-US" sz="2200" b="1" i="0" u="none" strike="noStrike" baseline="0" dirty="0">
                <a:latin typeface="Times-Roman"/>
              </a:rPr>
              <a:t>starting point (the initial node) </a:t>
            </a:r>
            <a:r>
              <a:rPr lang="en-US" sz="2200" b="0" i="0" u="none" strike="noStrike" baseline="0" dirty="0">
                <a:latin typeface="Times-Roman"/>
              </a:rPr>
              <a:t>for an activity flow is shown as a </a:t>
            </a:r>
            <a:r>
              <a:rPr lang="en-US" sz="2200" b="1" i="0" u="none" strike="noStrike" baseline="0" dirty="0">
                <a:latin typeface="Times-Roman"/>
              </a:rPr>
              <a:t>solid dot.</a:t>
            </a:r>
            <a:endParaRPr lang="en-US" sz="2200" b="1" dirty="0">
              <a:latin typeface="Times-Roman"/>
            </a:endParaRPr>
          </a:p>
          <a:p>
            <a:pPr algn="l"/>
            <a:r>
              <a:rPr lang="en-US" sz="2200" dirty="0">
                <a:latin typeface="Times-Roman"/>
              </a:rPr>
              <a:t>T</a:t>
            </a:r>
            <a:r>
              <a:rPr lang="en-US" sz="2200" b="0" i="0" u="none" strike="noStrike" baseline="0" dirty="0">
                <a:latin typeface="Times-Roman"/>
              </a:rPr>
              <a:t>he </a:t>
            </a:r>
            <a:r>
              <a:rPr lang="en-US" sz="2200" b="1" i="0" u="none" strike="noStrike" baseline="0" dirty="0">
                <a:latin typeface="Times-Roman"/>
              </a:rPr>
              <a:t>stopping point (the activity final node) </a:t>
            </a:r>
            <a:r>
              <a:rPr lang="en-US" sz="2200" b="0" i="0" u="none" strike="noStrike" baseline="0" dirty="0">
                <a:latin typeface="Times-Roman"/>
              </a:rPr>
              <a:t>is shown as a </a:t>
            </a:r>
            <a:r>
              <a:rPr lang="en-US" sz="2200" b="1" i="0" u="none" strike="noStrike" baseline="0" dirty="0">
                <a:latin typeface="Times-Roman"/>
              </a:rPr>
              <a:t>bull’s-eye</a:t>
            </a:r>
            <a:r>
              <a:rPr lang="en-US" sz="2200" b="0" i="0" u="none" strike="noStrike" baseline="0" dirty="0">
                <a:latin typeface="Times-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52AEC-6780-EE6E-A730-0BF69857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57" y="4462154"/>
            <a:ext cx="2156647" cy="1028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A478E6-BA6A-1530-4C02-467A3977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72" y="4338131"/>
            <a:ext cx="245385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--Identity-H"/>
              </a:rPr>
              <a:t>When an activity diagram is activated, control starts at the solid circle and proceeds via the outgoing arrow toward the first activities. </a:t>
            </a:r>
          </a:p>
          <a:p>
            <a:pPr algn="l"/>
            <a:r>
              <a:rPr lang="en-US" sz="2200" b="0" i="0" u="none" strike="noStrike" baseline="0" dirty="0">
                <a:latin typeface="Times-Roman--Identity-H"/>
              </a:rPr>
              <a:t>A bull’s-eye symbol only has incoming arrows. When control reaches a bull’s-eye, the overall activity is complete and execution of the activity diagram ends.</a:t>
            </a:r>
            <a:endParaRPr lang="en-US" sz="2200" b="0" i="0" u="none" strike="noStrike" baseline="0" dirty="0">
              <a:latin typeface="Times-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13B9C-F0E0-C2BA-DD0B-4D6DE592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55" y="3981630"/>
            <a:ext cx="6777289" cy="133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8F3-8FBD-B6DE-0EF9-58B67AA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and Stopping (Control Nodes)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1E7D-DEF7-03AE-61A2-A3B21604F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200" b="0" i="0" u="none" strike="noStrike" baseline="0" dirty="0">
                <a:latin typeface="Times-Roman"/>
              </a:rPr>
              <a:t>Another type of final node is the </a:t>
            </a:r>
            <a:r>
              <a:rPr lang="en-US" sz="2200" b="1" i="0" u="none" strike="noStrike" baseline="0" dirty="0">
                <a:latin typeface="Times-Roman"/>
              </a:rPr>
              <a:t>flow final node</a:t>
            </a:r>
            <a:r>
              <a:rPr lang="en-US" sz="2200" b="0" i="0" u="none" strike="noStrike" baseline="0" dirty="0">
                <a:latin typeface="Times-Roman"/>
              </a:rPr>
              <a:t>, which is denoted by </a:t>
            </a:r>
            <a:r>
              <a:rPr lang="en-US" sz="2200" b="1" i="0" u="none" strike="noStrike" baseline="0" dirty="0">
                <a:latin typeface="Times-Roman"/>
              </a:rPr>
              <a:t>a circle with a nested “X” symbol</a:t>
            </a:r>
            <a:r>
              <a:rPr lang="en-US" sz="2200" b="0" i="0" u="none" strike="noStrike" baseline="0" dirty="0">
                <a:latin typeface="Times-Roman"/>
              </a:rPr>
              <a:t>. </a:t>
            </a:r>
          </a:p>
          <a:p>
            <a:pPr algn="l"/>
            <a:r>
              <a:rPr lang="en-US" sz="2200" b="0" i="0" u="none" strike="noStrike" baseline="0" dirty="0">
                <a:latin typeface="Times-Roman"/>
              </a:rPr>
              <a:t>The flow final node, used to stop a single flow without stopping the entire activity.</a:t>
            </a:r>
            <a:endParaRPr lang="en-US" sz="2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37343F-F113-7CB7-BDD5-7921EB3B13B2}"/>
              </a:ext>
            </a:extLst>
          </p:cNvPr>
          <p:cNvSpPr/>
          <p:nvPr/>
        </p:nvSpPr>
        <p:spPr>
          <a:xfrm>
            <a:off x="3657601" y="4277032"/>
            <a:ext cx="1868129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AF1DF-3D65-9AD2-BEA2-AD0210DA8738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5525730" y="4734232"/>
            <a:ext cx="2153264" cy="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AEE49EBE-285C-F8F1-CFF5-4B1AD81B7ACF}"/>
              </a:ext>
            </a:extLst>
          </p:cNvPr>
          <p:cNvSpPr/>
          <p:nvPr/>
        </p:nvSpPr>
        <p:spPr>
          <a:xfrm>
            <a:off x="7678994" y="4522838"/>
            <a:ext cx="462116" cy="447369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74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638C-6634-54C3-4101-7D044053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Activity Final Node and Flow Final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5C4C2-99D1-30D1-AF4D-B74ABDDE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the two node types is that the flow final node denotes the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of a single control flow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the activity final node denotes the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of all control flows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the activity.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1356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Google Sans</vt:lpstr>
      <vt:lpstr>Times New Roman</vt:lpstr>
      <vt:lpstr>Times-Bold--Identity-H</vt:lpstr>
      <vt:lpstr>Times-Italic--Identity-H</vt:lpstr>
      <vt:lpstr>Times-Roman</vt:lpstr>
      <vt:lpstr>Times-Roman--Identity-H</vt:lpstr>
      <vt:lpstr>Office Theme</vt:lpstr>
      <vt:lpstr>Activity Diagram</vt:lpstr>
      <vt:lpstr>Activity Diagram</vt:lpstr>
      <vt:lpstr>Activity</vt:lpstr>
      <vt:lpstr>Syntax of Activity Diagram</vt:lpstr>
      <vt:lpstr>Actions (Action Nodes)</vt:lpstr>
      <vt:lpstr>Starting and Stopping (Control Nodes)</vt:lpstr>
      <vt:lpstr>Starting and Stopping (Control Nodes)</vt:lpstr>
      <vt:lpstr>Starting and Stopping (Control Nodes)</vt:lpstr>
      <vt:lpstr>Difference between Activity Final Node and Flow Final Node</vt:lpstr>
      <vt:lpstr>Decision and Merge Nodes (Control Nodes)</vt:lpstr>
      <vt:lpstr>Decision Nodes (Control Nodes)</vt:lpstr>
      <vt:lpstr>Decision Nodes (Control Nodes)</vt:lpstr>
      <vt:lpstr>Merge Nodes (Control Nodes)</vt:lpstr>
      <vt:lpstr>Forks, Joins and Concurrency (Control Nodes)</vt:lpstr>
      <vt:lpstr>Forks (Control Nodes)</vt:lpstr>
      <vt:lpstr>Joins (Control Nodes)</vt:lpstr>
      <vt:lpstr>Activity Diagram for Course Registration   </vt:lpstr>
      <vt:lpstr>Activity Diagram</vt:lpstr>
      <vt:lpstr>Sending and Receiving Signals</vt:lpstr>
      <vt:lpstr>Sending and Receiving Signals</vt:lpstr>
      <vt:lpstr>Guidelines for Activity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Mehroze Khan</dc:creator>
  <cp:lastModifiedBy>Mehroze Khan</cp:lastModifiedBy>
  <cp:revision>57</cp:revision>
  <dcterms:created xsi:type="dcterms:W3CDTF">2023-09-09T13:45:32Z</dcterms:created>
  <dcterms:modified xsi:type="dcterms:W3CDTF">2023-09-13T10:46:04Z</dcterms:modified>
</cp:coreProperties>
</file>