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73" r:id="rId4"/>
    <p:sldId id="259" r:id="rId5"/>
    <p:sldId id="274" r:id="rId6"/>
    <p:sldId id="285" r:id="rId7"/>
    <p:sldId id="260" r:id="rId8"/>
    <p:sldId id="286" r:id="rId9"/>
    <p:sldId id="287" r:id="rId10"/>
    <p:sldId id="261" r:id="rId11"/>
    <p:sldId id="288" r:id="rId12"/>
    <p:sldId id="275" r:id="rId13"/>
    <p:sldId id="262" r:id="rId14"/>
    <p:sldId id="265" r:id="rId15"/>
    <p:sldId id="290" r:id="rId16"/>
    <p:sldId id="266" r:id="rId17"/>
    <p:sldId id="281" r:id="rId18"/>
    <p:sldId id="289" r:id="rId19"/>
    <p:sldId id="277" r:id="rId20"/>
    <p:sldId id="278" r:id="rId21"/>
    <p:sldId id="276" r:id="rId22"/>
    <p:sldId id="279" r:id="rId23"/>
    <p:sldId id="291" r:id="rId24"/>
    <p:sldId id="280" r:id="rId25"/>
    <p:sldId id="293" r:id="rId26"/>
    <p:sldId id="294" r:id="rId27"/>
    <p:sldId id="296" r:id="rId28"/>
    <p:sldId id="264" r:id="rId29"/>
    <p:sldId id="267" r:id="rId30"/>
    <p:sldId id="268" r:id="rId31"/>
    <p:sldId id="269" r:id="rId32"/>
    <p:sldId id="271" r:id="rId33"/>
    <p:sldId id="272" r:id="rId34"/>
    <p:sldId id="292" r:id="rId35"/>
    <p:sldId id="283" r:id="rId36"/>
    <p:sldId id="297" r:id="rId37"/>
    <p:sldId id="298" r:id="rId38"/>
    <p:sldId id="28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D96D3-9AF7-4FA2-AFCB-2EABD8138376}" type="datetimeFigureOut">
              <a:rPr lang="en-US" smtClean="0"/>
              <a:t>18-Sep-23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EBDAC-67BC-4580-B3FD-0D2F077F45FF}" type="slidenum">
              <a:rPr lang="en-US" smtClean="0"/>
              <a:t>‹#›</a:t>
            </a:fld>
            <a:endParaRPr lang="en-US"/>
          </a:p>
        </p:txBody>
      </p:sp>
    </p:spTree>
    <p:extLst>
      <p:ext uri="{BB962C8B-B14F-4D97-AF65-F5344CB8AC3E}">
        <p14:creationId xmlns:p14="http://schemas.microsoft.com/office/powerpoint/2010/main" val="2447799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Google Sans"/>
              </a:rPr>
              <a:t>Signals are </a:t>
            </a:r>
            <a:r>
              <a:rPr lang="en-US" b="0" i="0" dirty="0">
                <a:solidFill>
                  <a:srgbClr val="E2EEFF"/>
                </a:solidFill>
                <a:effectLst/>
                <a:latin typeface="Google Sans"/>
              </a:rPr>
              <a:t>used to indicate a communication to some entity external to the system considered</a:t>
            </a:r>
            <a:r>
              <a:rPr lang="en-US" b="0" i="0" dirty="0">
                <a:solidFill>
                  <a:srgbClr val="BDC1C6"/>
                </a:solidFill>
                <a:effectLst/>
                <a:latin typeface="Google Sans"/>
              </a:rPr>
              <a:t> (e.g., an e-mail to a customer). So it depends on which are the borders of your system: are the client and the server part of separate systems from the viewpoint of this activity?</a:t>
            </a:r>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19</a:t>
            </a:fld>
            <a:endParaRPr lang="en-US"/>
          </a:p>
        </p:txBody>
      </p:sp>
    </p:spTree>
    <p:extLst>
      <p:ext uri="{BB962C8B-B14F-4D97-AF65-F5344CB8AC3E}">
        <p14:creationId xmlns:p14="http://schemas.microsoft.com/office/powerpoint/2010/main" val="1719853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Identity-H"/>
              </a:rPr>
              <a:t>The flight attendants must clean the trash, the ground crew must add fuel, and catering must load food and drink before a plane is serviced and ready for its next flight.</a:t>
            </a:r>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24</a:t>
            </a:fld>
            <a:endParaRPr lang="en-US"/>
          </a:p>
        </p:txBody>
      </p:sp>
    </p:spTree>
    <p:extLst>
      <p:ext uri="{BB962C8B-B14F-4D97-AF65-F5344CB8AC3E}">
        <p14:creationId xmlns:p14="http://schemas.microsoft.com/office/powerpoint/2010/main" val="234857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Roman"/>
              </a:rPr>
              <a:t>In Figure, a single flow goes from the </a:t>
            </a:r>
            <a:r>
              <a:rPr lang="en-US" sz="1200" b="1" i="0" u="none" strike="noStrike" baseline="0" dirty="0">
                <a:latin typeface="Courier"/>
              </a:rPr>
              <a:t>Set Fill Levels </a:t>
            </a:r>
            <a:r>
              <a:rPr lang="en-US" sz="1200" b="0" i="0" u="none" strike="noStrike" baseline="0" dirty="0">
                <a:latin typeface="Times-Roman"/>
              </a:rPr>
              <a:t>action into the fork, which is the first thick horizontal line. Thereafter, the </a:t>
            </a:r>
            <a:r>
              <a:rPr lang="en-US" sz="1200" b="0" i="0" u="none" strike="noStrike" baseline="0" dirty="0" err="1">
                <a:latin typeface="Courier"/>
              </a:rPr>
              <a:t>NutrientTank</a:t>
            </a:r>
            <a:r>
              <a:rPr lang="en-US" sz="1200" b="0" i="0" u="none" strike="noStrike" baseline="0" dirty="0">
                <a:latin typeface="Courier"/>
              </a:rPr>
              <a:t> </a:t>
            </a:r>
            <a:r>
              <a:rPr lang="en-US" sz="1200" b="0" i="0" u="none" strike="noStrike" baseline="0" dirty="0">
                <a:latin typeface="Times-Roman"/>
              </a:rPr>
              <a:t>flow (with the </a:t>
            </a:r>
            <a:r>
              <a:rPr lang="en-US" sz="1200" b="0" i="0" u="none" strike="noStrike" baseline="0" dirty="0">
                <a:latin typeface="Courier"/>
              </a:rPr>
              <a:t>Fill </a:t>
            </a:r>
            <a:r>
              <a:rPr lang="en-US" sz="1200" b="0" i="0" u="none" strike="noStrike" baseline="0" dirty="0">
                <a:latin typeface="Times-Roman"/>
              </a:rPr>
              <a:t>action) and the </a:t>
            </a:r>
            <a:r>
              <a:rPr lang="en-US" sz="1200" b="0" i="0" u="none" strike="noStrike" baseline="0" dirty="0" err="1">
                <a:latin typeface="Courier"/>
              </a:rPr>
              <a:t>WaterTank</a:t>
            </a:r>
            <a:r>
              <a:rPr lang="en-US" sz="1200" b="0" i="0" u="none" strike="noStrike" baseline="0" dirty="0">
                <a:latin typeface="Courier"/>
              </a:rPr>
              <a:t> </a:t>
            </a:r>
            <a:r>
              <a:rPr lang="en-US" sz="1200" b="0" i="0" u="none" strike="noStrike" baseline="0" dirty="0">
                <a:latin typeface="Times-Roman"/>
              </a:rPr>
              <a:t>flow (with the </a:t>
            </a:r>
            <a:r>
              <a:rPr lang="en-US" sz="1200" b="0" i="0" u="none" strike="noStrike" baseline="0" dirty="0">
                <a:latin typeface="Courier"/>
              </a:rPr>
              <a:t>Disable Heating</a:t>
            </a:r>
            <a:r>
              <a:rPr lang="en-US" sz="1200" b="0" i="0" u="none" strike="noStrike" baseline="0" dirty="0">
                <a:latin typeface="Times-Roman"/>
              </a:rPr>
              <a:t>, </a:t>
            </a:r>
            <a:r>
              <a:rPr lang="en-US" sz="1200" b="0" i="0" u="none" strike="noStrike" baseline="0" dirty="0">
                <a:latin typeface="Courier"/>
              </a:rPr>
              <a:t>Fill</a:t>
            </a:r>
            <a:r>
              <a:rPr lang="en-US" sz="1200" b="0" i="0" u="none" strike="noStrike" baseline="0" dirty="0">
                <a:latin typeface="Times-Roman"/>
              </a:rPr>
              <a:t>, and </a:t>
            </a:r>
            <a:r>
              <a:rPr lang="en-US" sz="1200" b="0" i="0" u="none" strike="noStrike" baseline="0" dirty="0">
                <a:latin typeface="Courier"/>
              </a:rPr>
              <a:t>Enable Heating </a:t>
            </a:r>
            <a:r>
              <a:rPr lang="en-US" sz="1200" b="0" i="0" u="none" strike="noStrike" baseline="0" dirty="0">
                <a:latin typeface="Times-Roman"/>
              </a:rPr>
              <a:t>actions) both occur in parallel.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Times-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Roman"/>
              </a:rPr>
              <a:t>In Figure, the second thick horizontal line is a join. Both incoming flows, </a:t>
            </a:r>
            <a:r>
              <a:rPr lang="en-US" sz="1200" b="1" i="0" u="none" strike="noStrike" baseline="0" dirty="0" err="1">
                <a:latin typeface="Courier"/>
              </a:rPr>
              <a:t>NutrientTank</a:t>
            </a:r>
            <a:r>
              <a:rPr lang="en-US" sz="1200" b="0" i="0" u="none" strike="noStrike" baseline="0" dirty="0">
                <a:latin typeface="Courier"/>
              </a:rPr>
              <a:t> </a:t>
            </a:r>
            <a:r>
              <a:rPr lang="en-US" sz="1200" b="0" i="0" u="none" strike="noStrike" baseline="0" dirty="0">
                <a:latin typeface="Times-Roman"/>
              </a:rPr>
              <a:t>and </a:t>
            </a:r>
            <a:r>
              <a:rPr lang="en-US" sz="1200" b="1" i="0" u="none" strike="noStrike" baseline="0" dirty="0" err="1">
                <a:latin typeface="Courier"/>
              </a:rPr>
              <a:t>WaterTank</a:t>
            </a:r>
            <a:r>
              <a:rPr lang="en-US" sz="1200" b="0" i="0" u="none" strike="noStrike" baseline="0" dirty="0">
                <a:latin typeface="Times-Roman"/>
              </a:rPr>
              <a:t>, must be complete before the outbound flow continues to the </a:t>
            </a:r>
            <a:r>
              <a:rPr lang="en-US" sz="1200" b="0" i="0" u="none" strike="noStrike" baseline="0" dirty="0">
                <a:latin typeface="Courier"/>
              </a:rPr>
              <a:t>Resume Operations </a:t>
            </a:r>
            <a:r>
              <a:rPr lang="en-US" sz="1200" b="0" i="0" u="none" strike="noStrike" baseline="0" dirty="0">
                <a:latin typeface="Times-Roman"/>
              </a:rPr>
              <a:t>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Times-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Roman"/>
              </a:rPr>
              <a:t>Figure shows how the various activities that comprise the </a:t>
            </a:r>
            <a:r>
              <a:rPr lang="en-US" sz="1200" b="0" i="0" u="none" strike="noStrike" baseline="0" dirty="0">
                <a:latin typeface="Courier"/>
              </a:rPr>
              <a:t>Maintain Storage Tanks </a:t>
            </a:r>
            <a:r>
              <a:rPr lang="en-US" sz="1200" b="0" i="0" u="none" strike="noStrike" baseline="0" dirty="0">
                <a:latin typeface="Times-Roman"/>
              </a:rPr>
              <a:t>use case of our Hydroponics Gardening System are partitioned to the </a:t>
            </a:r>
            <a:r>
              <a:rPr lang="en-US" sz="1200" b="0" i="0" u="none" strike="noStrike" baseline="0" dirty="0">
                <a:latin typeface="Courier"/>
              </a:rPr>
              <a:t>Gardener</a:t>
            </a:r>
            <a:r>
              <a:rPr lang="en-US" sz="1200" b="0" i="0" u="none" strike="noStrike" baseline="0" dirty="0">
                <a:latin typeface="Times-Roman"/>
              </a:rPr>
              <a:t>, </a:t>
            </a:r>
            <a:r>
              <a:rPr lang="en-US" sz="1200" b="0" i="0" u="none" strike="noStrike" baseline="0" dirty="0" err="1">
                <a:latin typeface="Courier"/>
              </a:rPr>
              <a:t>WaterTank</a:t>
            </a:r>
            <a:r>
              <a:rPr lang="en-US" sz="1200" b="0" i="0" u="none" strike="noStrike" baseline="0" dirty="0">
                <a:latin typeface="Times-Roman"/>
              </a:rPr>
              <a:t>, and </a:t>
            </a:r>
            <a:r>
              <a:rPr lang="en-US" sz="1200" b="0" i="0" u="none" strike="noStrike" baseline="0" dirty="0" err="1">
                <a:latin typeface="Courier"/>
              </a:rPr>
              <a:t>NutrientTank</a:t>
            </a:r>
            <a:r>
              <a:rPr lang="en-US" sz="1200" b="0" i="0" u="none" strike="noStrike" baseline="0" dirty="0">
                <a:latin typeface="Times-Roman"/>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Times-Roman"/>
            </a:endParaRPr>
          </a:p>
          <a:p>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28</a:t>
            </a:fld>
            <a:endParaRPr lang="en-US"/>
          </a:p>
        </p:txBody>
      </p:sp>
    </p:spTree>
    <p:extLst>
      <p:ext uri="{BB962C8B-B14F-4D97-AF65-F5344CB8AC3E}">
        <p14:creationId xmlns:p14="http://schemas.microsoft.com/office/powerpoint/2010/main" val="2620009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Roman"/>
              </a:rPr>
              <a:t>Figure shows an object flow added to our previous activity diagram. In the </a:t>
            </a:r>
            <a:r>
              <a:rPr lang="en-US" sz="1200" b="0" i="0" u="none" strike="noStrike" baseline="0" dirty="0" err="1">
                <a:latin typeface="Courier"/>
              </a:rPr>
              <a:t>WaterTank</a:t>
            </a:r>
            <a:r>
              <a:rPr lang="en-US" sz="1200" b="0" i="0" u="none" strike="noStrike" baseline="0" dirty="0">
                <a:latin typeface="Courier"/>
              </a:rPr>
              <a:t> </a:t>
            </a:r>
            <a:r>
              <a:rPr lang="en-US" sz="1200" b="0" i="0" u="none" strike="noStrike" baseline="0" dirty="0">
                <a:latin typeface="Times-Roman"/>
              </a:rPr>
              <a:t>partition, two object nodes (rectangles labeled </a:t>
            </a:r>
            <a:r>
              <a:rPr lang="en-US" sz="1200" b="0" i="0" u="none" strike="noStrike" baseline="0" dirty="0">
                <a:latin typeface="Courier"/>
              </a:rPr>
              <a:t>:</a:t>
            </a:r>
            <a:r>
              <a:rPr lang="en-US" sz="1200" b="1" i="0" u="none" strike="noStrike" baseline="0" dirty="0" err="1">
                <a:latin typeface="Courier"/>
              </a:rPr>
              <a:t>WaterTank</a:t>
            </a:r>
            <a:r>
              <a:rPr lang="en-US" sz="1200" b="0" i="0" u="none" strike="noStrike" baseline="0" dirty="0">
                <a:latin typeface="Times-Roman"/>
              </a:rPr>
              <a:t>) have been added to the flow. This shows that, after the heating is disabled, the water tank is below its low operational limit and that, after the </a:t>
            </a:r>
            <a:r>
              <a:rPr lang="en-US" sz="1200" b="0" i="0" u="none" strike="noStrike" baseline="0" dirty="0">
                <a:latin typeface="Courier"/>
              </a:rPr>
              <a:t>Fill </a:t>
            </a:r>
            <a:r>
              <a:rPr lang="en-US" sz="1200" b="0" i="0" u="none" strike="noStrike" baseline="0" dirty="0">
                <a:latin typeface="Times-Roman"/>
              </a:rPr>
              <a:t>action, the water tank is full. The </a:t>
            </a:r>
            <a:r>
              <a:rPr lang="en-US" sz="1200" b="0" i="0" u="none" strike="noStrike" baseline="0" dirty="0" err="1">
                <a:latin typeface="Courier"/>
              </a:rPr>
              <a:t>WaterTank</a:t>
            </a:r>
            <a:r>
              <a:rPr lang="en-US" sz="1200" b="0" i="0" u="none" strike="noStrike" baseline="0" dirty="0">
                <a:latin typeface="Courier"/>
              </a:rPr>
              <a:t> </a:t>
            </a:r>
            <a:r>
              <a:rPr lang="en-US" sz="1200" b="0" i="0" u="none" strike="noStrike" baseline="0" dirty="0">
                <a:latin typeface="Times-Roman"/>
              </a:rPr>
              <a:t>object’s states of </a:t>
            </a:r>
            <a:r>
              <a:rPr lang="en-US" sz="1200" b="0" i="0" u="none" strike="noStrike" baseline="0" dirty="0">
                <a:latin typeface="Courier"/>
              </a:rPr>
              <a:t>[below low limit] </a:t>
            </a:r>
            <a:r>
              <a:rPr lang="en-US" sz="1200" b="0" i="0" u="none" strike="noStrike" baseline="0" dirty="0">
                <a:latin typeface="Times-Roman"/>
              </a:rPr>
              <a:t>and </a:t>
            </a:r>
            <a:r>
              <a:rPr lang="en-US" sz="1200" b="0" i="0" u="none" strike="noStrike" baseline="0" dirty="0">
                <a:latin typeface="Courier"/>
              </a:rPr>
              <a:t>[full] </a:t>
            </a:r>
            <a:r>
              <a:rPr lang="en-US" sz="1200" b="0" i="0" u="none" strike="noStrike" baseline="0" dirty="0">
                <a:latin typeface="Times-Roman"/>
              </a:rPr>
              <a:t>are shown under the object name.</a:t>
            </a:r>
            <a:endParaRPr lang="en-US" dirty="0"/>
          </a:p>
          <a:p>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30</a:t>
            </a:fld>
            <a:endParaRPr lang="en-US"/>
          </a:p>
        </p:txBody>
      </p:sp>
    </p:spTree>
    <p:extLst>
      <p:ext uri="{BB962C8B-B14F-4D97-AF65-F5344CB8AC3E}">
        <p14:creationId xmlns:p14="http://schemas.microsoft.com/office/powerpoint/2010/main" val="40817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33</a:t>
            </a:fld>
            <a:endParaRPr lang="en-US"/>
          </a:p>
        </p:txBody>
      </p:sp>
    </p:spTree>
    <p:extLst>
      <p:ext uri="{BB962C8B-B14F-4D97-AF65-F5344CB8AC3E}">
        <p14:creationId xmlns:p14="http://schemas.microsoft.com/office/powerpoint/2010/main" val="299971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Identity-H"/>
              </a:rPr>
              <a:t>An activity may be decomposed into finer activities. It is important that the activities on a diagram be at the same level of detail.</a:t>
            </a:r>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34</a:t>
            </a:fld>
            <a:endParaRPr lang="en-US"/>
          </a:p>
        </p:txBody>
      </p:sp>
    </p:spTree>
    <p:extLst>
      <p:ext uri="{BB962C8B-B14F-4D97-AF65-F5344CB8AC3E}">
        <p14:creationId xmlns:p14="http://schemas.microsoft.com/office/powerpoint/2010/main" val="27599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35</a:t>
            </a:fld>
            <a:endParaRPr lang="en-US"/>
          </a:p>
        </p:txBody>
      </p:sp>
    </p:spTree>
    <p:extLst>
      <p:ext uri="{BB962C8B-B14F-4D97-AF65-F5344CB8AC3E}">
        <p14:creationId xmlns:p14="http://schemas.microsoft.com/office/powerpoint/2010/main" val="2352891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85ED-3EDD-6646-FDC7-23487082A3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59752A-698A-297E-5494-8D62CD262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062E93-CDEC-FD53-D318-0F1B765893CF}"/>
              </a:ext>
            </a:extLst>
          </p:cNvPr>
          <p:cNvSpPr>
            <a:spLocks noGrp="1"/>
          </p:cNvSpPr>
          <p:nvPr>
            <p:ph type="dt" sz="half" idx="10"/>
          </p:nvPr>
        </p:nvSpPr>
        <p:spPr/>
        <p:txBody>
          <a:bodyPr/>
          <a:lstStyle/>
          <a:p>
            <a:fld id="{7EDA0F09-91EA-4094-80C5-C31D1EB129EF}" type="datetimeFigureOut">
              <a:rPr lang="en-US" smtClean="0"/>
              <a:t>18-Sep-23</a:t>
            </a:fld>
            <a:endParaRPr lang="en-US"/>
          </a:p>
        </p:txBody>
      </p:sp>
      <p:sp>
        <p:nvSpPr>
          <p:cNvPr id="5" name="Footer Placeholder 4">
            <a:extLst>
              <a:ext uri="{FF2B5EF4-FFF2-40B4-BE49-F238E27FC236}">
                <a16:creationId xmlns:a16="http://schemas.microsoft.com/office/drawing/2014/main" id="{C0CAA656-B5C2-B395-7673-5DBD72475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81744-B270-2A70-1247-11B509D2B42C}"/>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141283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476E-3C29-5B64-AF22-2E4D8BD2C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DFF6BE-F9E9-4044-FC5F-F277ACB9DE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58953-BFD9-13EE-52C3-005A3A798A59}"/>
              </a:ext>
            </a:extLst>
          </p:cNvPr>
          <p:cNvSpPr>
            <a:spLocks noGrp="1"/>
          </p:cNvSpPr>
          <p:nvPr>
            <p:ph type="dt" sz="half" idx="10"/>
          </p:nvPr>
        </p:nvSpPr>
        <p:spPr/>
        <p:txBody>
          <a:bodyPr/>
          <a:lstStyle/>
          <a:p>
            <a:fld id="{7EDA0F09-91EA-4094-80C5-C31D1EB129EF}" type="datetimeFigureOut">
              <a:rPr lang="en-US" smtClean="0"/>
              <a:t>18-Sep-23</a:t>
            </a:fld>
            <a:endParaRPr lang="en-US"/>
          </a:p>
        </p:txBody>
      </p:sp>
      <p:sp>
        <p:nvSpPr>
          <p:cNvPr id="5" name="Footer Placeholder 4">
            <a:extLst>
              <a:ext uri="{FF2B5EF4-FFF2-40B4-BE49-F238E27FC236}">
                <a16:creationId xmlns:a16="http://schemas.microsoft.com/office/drawing/2014/main" id="{D110529A-2C1D-45D7-6012-DC47C07E9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F0955-1B19-283A-93CF-E1995ED8DA91}"/>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159581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D51F36-CB52-DADF-5893-36873CDA7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22DB6B-2548-49BF-AD3E-9C055B5ED8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822B5-991B-3A0C-D4D4-2D10A2F3965C}"/>
              </a:ext>
            </a:extLst>
          </p:cNvPr>
          <p:cNvSpPr>
            <a:spLocks noGrp="1"/>
          </p:cNvSpPr>
          <p:nvPr>
            <p:ph type="dt" sz="half" idx="10"/>
          </p:nvPr>
        </p:nvSpPr>
        <p:spPr/>
        <p:txBody>
          <a:bodyPr/>
          <a:lstStyle/>
          <a:p>
            <a:fld id="{7EDA0F09-91EA-4094-80C5-C31D1EB129EF}" type="datetimeFigureOut">
              <a:rPr lang="en-US" smtClean="0"/>
              <a:t>18-Sep-23</a:t>
            </a:fld>
            <a:endParaRPr lang="en-US"/>
          </a:p>
        </p:txBody>
      </p:sp>
      <p:sp>
        <p:nvSpPr>
          <p:cNvPr id="5" name="Footer Placeholder 4">
            <a:extLst>
              <a:ext uri="{FF2B5EF4-FFF2-40B4-BE49-F238E27FC236}">
                <a16:creationId xmlns:a16="http://schemas.microsoft.com/office/drawing/2014/main" id="{87186D49-24B1-2247-6D96-DDE974B22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FD321-5903-55BE-AE6F-4D97229328FC}"/>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88175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5EBA-2CC9-88DD-7CB7-7A0952BDE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269504-D101-91A5-9518-3A80D2C060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7F321-B2EC-A415-697A-63573C066CC6}"/>
              </a:ext>
            </a:extLst>
          </p:cNvPr>
          <p:cNvSpPr>
            <a:spLocks noGrp="1"/>
          </p:cNvSpPr>
          <p:nvPr>
            <p:ph type="dt" sz="half" idx="10"/>
          </p:nvPr>
        </p:nvSpPr>
        <p:spPr/>
        <p:txBody>
          <a:bodyPr/>
          <a:lstStyle/>
          <a:p>
            <a:fld id="{7EDA0F09-91EA-4094-80C5-C31D1EB129EF}" type="datetimeFigureOut">
              <a:rPr lang="en-US" smtClean="0"/>
              <a:t>18-Sep-23</a:t>
            </a:fld>
            <a:endParaRPr lang="en-US"/>
          </a:p>
        </p:txBody>
      </p:sp>
      <p:sp>
        <p:nvSpPr>
          <p:cNvPr id="5" name="Footer Placeholder 4">
            <a:extLst>
              <a:ext uri="{FF2B5EF4-FFF2-40B4-BE49-F238E27FC236}">
                <a16:creationId xmlns:a16="http://schemas.microsoft.com/office/drawing/2014/main" id="{748DFF43-C91B-C0D2-C5D5-249AC0151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3125D-EA1A-AB65-FEA1-ED2BF526F276}"/>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389998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CDF8-0B3A-A315-0230-601DEC32B7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2143FD-4B8A-ED31-86BE-9F7531FC8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4BEF7-964D-BA72-E7EE-849ED9F19DDA}"/>
              </a:ext>
            </a:extLst>
          </p:cNvPr>
          <p:cNvSpPr>
            <a:spLocks noGrp="1"/>
          </p:cNvSpPr>
          <p:nvPr>
            <p:ph type="dt" sz="half" idx="10"/>
          </p:nvPr>
        </p:nvSpPr>
        <p:spPr/>
        <p:txBody>
          <a:bodyPr/>
          <a:lstStyle/>
          <a:p>
            <a:fld id="{7EDA0F09-91EA-4094-80C5-C31D1EB129EF}" type="datetimeFigureOut">
              <a:rPr lang="en-US" smtClean="0"/>
              <a:t>18-Sep-23</a:t>
            </a:fld>
            <a:endParaRPr lang="en-US"/>
          </a:p>
        </p:txBody>
      </p:sp>
      <p:sp>
        <p:nvSpPr>
          <p:cNvPr id="5" name="Footer Placeholder 4">
            <a:extLst>
              <a:ext uri="{FF2B5EF4-FFF2-40B4-BE49-F238E27FC236}">
                <a16:creationId xmlns:a16="http://schemas.microsoft.com/office/drawing/2014/main" id="{2E69494C-9A72-D4D2-F469-0E7AC21C4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460EB-DE22-BFF8-A680-4EAEB133EA62}"/>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155222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C401-E550-D64C-C33C-3EC06222A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05C25-8EDC-91F6-B48E-939751AC0F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1961DA-200E-D84F-FB89-BD5E953B5E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438A5-BFD1-8902-10BC-755C44E7A102}"/>
              </a:ext>
            </a:extLst>
          </p:cNvPr>
          <p:cNvSpPr>
            <a:spLocks noGrp="1"/>
          </p:cNvSpPr>
          <p:nvPr>
            <p:ph type="dt" sz="half" idx="10"/>
          </p:nvPr>
        </p:nvSpPr>
        <p:spPr/>
        <p:txBody>
          <a:bodyPr/>
          <a:lstStyle/>
          <a:p>
            <a:fld id="{7EDA0F09-91EA-4094-80C5-C31D1EB129EF}" type="datetimeFigureOut">
              <a:rPr lang="en-US" smtClean="0"/>
              <a:t>18-Sep-23</a:t>
            </a:fld>
            <a:endParaRPr lang="en-US"/>
          </a:p>
        </p:txBody>
      </p:sp>
      <p:sp>
        <p:nvSpPr>
          <p:cNvPr id="6" name="Footer Placeholder 5">
            <a:extLst>
              <a:ext uri="{FF2B5EF4-FFF2-40B4-BE49-F238E27FC236}">
                <a16:creationId xmlns:a16="http://schemas.microsoft.com/office/drawing/2014/main" id="{134CF571-8FF1-3B82-DD0E-2F46B5F8F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E6391-295C-7466-5243-5B8CC21FC90E}"/>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408815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ED08-E377-FC74-5BBC-193D58FBEC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A2F967-FEEC-5ECD-5484-AA1965DC26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D60F9-F3FF-38CA-8A89-E4DE87C4DC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27DB98-AEA7-A245-D8B5-7C4A2CF91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DE7C8C-FC43-2DB2-663B-3F3E2E1299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25A349-6A3B-F84D-FEDA-7F741F131B45}"/>
              </a:ext>
            </a:extLst>
          </p:cNvPr>
          <p:cNvSpPr>
            <a:spLocks noGrp="1"/>
          </p:cNvSpPr>
          <p:nvPr>
            <p:ph type="dt" sz="half" idx="10"/>
          </p:nvPr>
        </p:nvSpPr>
        <p:spPr/>
        <p:txBody>
          <a:bodyPr/>
          <a:lstStyle/>
          <a:p>
            <a:fld id="{7EDA0F09-91EA-4094-80C5-C31D1EB129EF}" type="datetimeFigureOut">
              <a:rPr lang="en-US" smtClean="0"/>
              <a:t>18-Sep-23</a:t>
            </a:fld>
            <a:endParaRPr lang="en-US"/>
          </a:p>
        </p:txBody>
      </p:sp>
      <p:sp>
        <p:nvSpPr>
          <p:cNvPr id="8" name="Footer Placeholder 7">
            <a:extLst>
              <a:ext uri="{FF2B5EF4-FFF2-40B4-BE49-F238E27FC236}">
                <a16:creationId xmlns:a16="http://schemas.microsoft.com/office/drawing/2014/main" id="{59ED2EC4-9770-B2FF-0969-BA377BAD27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60FBDB-806C-7121-07A8-881A87855E42}"/>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237073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B6EB-2F02-16C0-7EF1-29F2FD9BB3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9131E0-02EC-DD75-EB05-0359021C5B11}"/>
              </a:ext>
            </a:extLst>
          </p:cNvPr>
          <p:cNvSpPr>
            <a:spLocks noGrp="1"/>
          </p:cNvSpPr>
          <p:nvPr>
            <p:ph type="dt" sz="half" idx="10"/>
          </p:nvPr>
        </p:nvSpPr>
        <p:spPr/>
        <p:txBody>
          <a:bodyPr/>
          <a:lstStyle/>
          <a:p>
            <a:fld id="{7EDA0F09-91EA-4094-80C5-C31D1EB129EF}" type="datetimeFigureOut">
              <a:rPr lang="en-US" smtClean="0"/>
              <a:t>18-Sep-23</a:t>
            </a:fld>
            <a:endParaRPr lang="en-US"/>
          </a:p>
        </p:txBody>
      </p:sp>
      <p:sp>
        <p:nvSpPr>
          <p:cNvPr id="4" name="Footer Placeholder 3">
            <a:extLst>
              <a:ext uri="{FF2B5EF4-FFF2-40B4-BE49-F238E27FC236}">
                <a16:creationId xmlns:a16="http://schemas.microsoft.com/office/drawing/2014/main" id="{148CE5F5-2AEA-EF9A-46DB-B8BF54D509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A56EDB-23E4-6D1D-5031-ADFEDE61E88E}"/>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429360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B85F12-B231-06A4-9742-2A5D65C78121}"/>
              </a:ext>
            </a:extLst>
          </p:cNvPr>
          <p:cNvSpPr>
            <a:spLocks noGrp="1"/>
          </p:cNvSpPr>
          <p:nvPr>
            <p:ph type="dt" sz="half" idx="10"/>
          </p:nvPr>
        </p:nvSpPr>
        <p:spPr/>
        <p:txBody>
          <a:bodyPr/>
          <a:lstStyle/>
          <a:p>
            <a:fld id="{7EDA0F09-91EA-4094-80C5-C31D1EB129EF}" type="datetimeFigureOut">
              <a:rPr lang="en-US" smtClean="0"/>
              <a:t>18-Sep-23</a:t>
            </a:fld>
            <a:endParaRPr lang="en-US"/>
          </a:p>
        </p:txBody>
      </p:sp>
      <p:sp>
        <p:nvSpPr>
          <p:cNvPr id="3" name="Footer Placeholder 2">
            <a:extLst>
              <a:ext uri="{FF2B5EF4-FFF2-40B4-BE49-F238E27FC236}">
                <a16:creationId xmlns:a16="http://schemas.microsoft.com/office/drawing/2014/main" id="{2B3E4EEC-847B-FEF8-AEF4-B02979BDA2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88319A-5E68-6C9A-9869-9C1CFD42D989}"/>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333149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1E92-4B4E-A612-BB15-05F63E5C3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EC6717-5D84-BFE0-F1BE-C16D22A927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879FEB-1F10-3E42-31DA-45489E479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2B9F0-F9CC-8551-F0B6-76FC33F429E1}"/>
              </a:ext>
            </a:extLst>
          </p:cNvPr>
          <p:cNvSpPr>
            <a:spLocks noGrp="1"/>
          </p:cNvSpPr>
          <p:nvPr>
            <p:ph type="dt" sz="half" idx="10"/>
          </p:nvPr>
        </p:nvSpPr>
        <p:spPr/>
        <p:txBody>
          <a:bodyPr/>
          <a:lstStyle/>
          <a:p>
            <a:fld id="{7EDA0F09-91EA-4094-80C5-C31D1EB129EF}" type="datetimeFigureOut">
              <a:rPr lang="en-US" smtClean="0"/>
              <a:t>18-Sep-23</a:t>
            </a:fld>
            <a:endParaRPr lang="en-US"/>
          </a:p>
        </p:txBody>
      </p:sp>
      <p:sp>
        <p:nvSpPr>
          <p:cNvPr id="6" name="Footer Placeholder 5">
            <a:extLst>
              <a:ext uri="{FF2B5EF4-FFF2-40B4-BE49-F238E27FC236}">
                <a16:creationId xmlns:a16="http://schemas.microsoft.com/office/drawing/2014/main" id="{3FE0C1F9-6278-48D9-2D57-7D7D9EFA7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1D5CE-8108-41BC-F7EA-1EF17DCB2297}"/>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322378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0B80-8462-EC4D-1FE8-E813E5560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138357-6190-073D-E5F3-D37D0048E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3645E4-F2C9-2C2C-7717-D35B06975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DE66F-2F9B-7BFA-61AE-BB58D8082EC6}"/>
              </a:ext>
            </a:extLst>
          </p:cNvPr>
          <p:cNvSpPr>
            <a:spLocks noGrp="1"/>
          </p:cNvSpPr>
          <p:nvPr>
            <p:ph type="dt" sz="half" idx="10"/>
          </p:nvPr>
        </p:nvSpPr>
        <p:spPr/>
        <p:txBody>
          <a:bodyPr/>
          <a:lstStyle/>
          <a:p>
            <a:fld id="{7EDA0F09-91EA-4094-80C5-C31D1EB129EF}" type="datetimeFigureOut">
              <a:rPr lang="en-US" smtClean="0"/>
              <a:t>18-Sep-23</a:t>
            </a:fld>
            <a:endParaRPr lang="en-US"/>
          </a:p>
        </p:txBody>
      </p:sp>
      <p:sp>
        <p:nvSpPr>
          <p:cNvPr id="6" name="Footer Placeholder 5">
            <a:extLst>
              <a:ext uri="{FF2B5EF4-FFF2-40B4-BE49-F238E27FC236}">
                <a16:creationId xmlns:a16="http://schemas.microsoft.com/office/drawing/2014/main" id="{A8425FA0-3D90-9D85-6E6A-D09EBF57EF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219A9-8856-8F6E-F036-7E2A87A465C9}"/>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92604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77CA3-BE4C-F265-D969-4A8334860D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D8229E-AE67-F387-F51D-E4F0A62F65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D04B0-84C1-C406-599D-9D74F9AAC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A0F09-91EA-4094-80C5-C31D1EB129EF}" type="datetimeFigureOut">
              <a:rPr lang="en-US" smtClean="0"/>
              <a:t>18-Sep-23</a:t>
            </a:fld>
            <a:endParaRPr lang="en-US"/>
          </a:p>
        </p:txBody>
      </p:sp>
      <p:sp>
        <p:nvSpPr>
          <p:cNvPr id="5" name="Footer Placeholder 4">
            <a:extLst>
              <a:ext uri="{FF2B5EF4-FFF2-40B4-BE49-F238E27FC236}">
                <a16:creationId xmlns:a16="http://schemas.microsoft.com/office/drawing/2014/main" id="{61A930D7-BDBF-7487-4CCD-832F00786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626CCF-B1F2-B5BE-B9EB-3456A7D4A1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29AB7-B4CC-460B-AC2F-744E09F4D1A6}" type="slidenum">
              <a:rPr lang="en-US" smtClean="0"/>
              <a:t>‹#›</a:t>
            </a:fld>
            <a:endParaRPr lang="en-US"/>
          </a:p>
        </p:txBody>
      </p:sp>
    </p:spTree>
    <p:extLst>
      <p:ext uri="{BB962C8B-B14F-4D97-AF65-F5344CB8AC3E}">
        <p14:creationId xmlns:p14="http://schemas.microsoft.com/office/powerpoint/2010/main" val="3004910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3285-5034-8BC8-5F05-BAE244D7BFC4}"/>
              </a:ext>
            </a:extLst>
          </p:cNvPr>
          <p:cNvSpPr>
            <a:spLocks noGrp="1"/>
          </p:cNvSpPr>
          <p:nvPr>
            <p:ph type="ctrTitle"/>
          </p:nvPr>
        </p:nvSpPr>
        <p:spPr/>
        <p:txBody>
          <a:bodyPr/>
          <a:lstStyle/>
          <a:p>
            <a:r>
              <a:rPr lang="en-US" dirty="0"/>
              <a:t>Activity Diagram</a:t>
            </a:r>
          </a:p>
        </p:txBody>
      </p:sp>
      <p:sp>
        <p:nvSpPr>
          <p:cNvPr id="3" name="Subtitle 2">
            <a:extLst>
              <a:ext uri="{FF2B5EF4-FFF2-40B4-BE49-F238E27FC236}">
                <a16:creationId xmlns:a16="http://schemas.microsoft.com/office/drawing/2014/main" id="{69448516-2BA6-955A-203B-ED1993407C20}"/>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1530366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D09C-A90E-1928-A7B5-A5BB5A810776}"/>
              </a:ext>
            </a:extLst>
          </p:cNvPr>
          <p:cNvSpPr>
            <a:spLocks noGrp="1"/>
          </p:cNvSpPr>
          <p:nvPr>
            <p:ph type="title"/>
          </p:nvPr>
        </p:nvSpPr>
        <p:spPr/>
        <p:txBody>
          <a:bodyPr/>
          <a:lstStyle/>
          <a:p>
            <a:r>
              <a:rPr lang="en-US" dirty="0"/>
              <a:t>Decision and Merge Nodes (Control Nodes)</a:t>
            </a:r>
          </a:p>
        </p:txBody>
      </p:sp>
      <p:sp>
        <p:nvSpPr>
          <p:cNvPr id="3" name="Content Placeholder 2">
            <a:extLst>
              <a:ext uri="{FF2B5EF4-FFF2-40B4-BE49-F238E27FC236}">
                <a16:creationId xmlns:a16="http://schemas.microsoft.com/office/drawing/2014/main" id="{3D036BA4-2C40-D7C2-BF35-EE146E907158}"/>
              </a:ext>
            </a:extLst>
          </p:cNvPr>
          <p:cNvSpPr>
            <a:spLocks noGrp="1"/>
          </p:cNvSpPr>
          <p:nvPr>
            <p:ph idx="1"/>
          </p:nvPr>
        </p:nvSpPr>
        <p:spPr>
          <a:xfrm>
            <a:off x="838199" y="1825625"/>
            <a:ext cx="10321413" cy="4073730"/>
          </a:xfrm>
        </p:spPr>
        <p:txBody>
          <a:bodyPr>
            <a:normAutofit/>
          </a:bodyPr>
          <a:lstStyle/>
          <a:p>
            <a:pPr algn="l"/>
            <a:r>
              <a:rPr lang="en-US" sz="2200" b="0" i="0" u="none" strike="noStrike" baseline="0" dirty="0">
                <a:latin typeface="Times-Roman"/>
              </a:rPr>
              <a:t>Decision and merge nodes </a:t>
            </a:r>
            <a:r>
              <a:rPr lang="en-US" sz="2200" b="1" i="0" u="none" strike="noStrike" baseline="0" dirty="0">
                <a:latin typeface="Times-Roman"/>
              </a:rPr>
              <a:t>control the flow </a:t>
            </a:r>
            <a:r>
              <a:rPr lang="en-US" sz="2200" b="0" i="0" u="none" strike="noStrike" baseline="0" dirty="0">
                <a:latin typeface="Times-Roman"/>
              </a:rPr>
              <a:t>in an activity diagram. </a:t>
            </a:r>
          </a:p>
          <a:p>
            <a:pPr algn="l"/>
            <a:r>
              <a:rPr lang="en-US" sz="2200" b="0" i="0" u="none" strike="noStrike" baseline="0" dirty="0">
                <a:latin typeface="Times-Roman"/>
              </a:rPr>
              <a:t>Each node is represented by a </a:t>
            </a:r>
            <a:r>
              <a:rPr lang="en-US" sz="2200" b="1" i="0" u="none" strike="noStrike" baseline="0" dirty="0">
                <a:latin typeface="Times-Roman"/>
              </a:rPr>
              <a:t>diamond shape </a:t>
            </a:r>
            <a:r>
              <a:rPr lang="en-US" sz="2200" b="0" i="0" u="none" strike="noStrike" baseline="0" dirty="0">
                <a:latin typeface="Times-Roman"/>
              </a:rPr>
              <a:t>with incoming and outgoing arrows. </a:t>
            </a:r>
          </a:p>
        </p:txBody>
      </p:sp>
      <p:pic>
        <p:nvPicPr>
          <p:cNvPr id="8" name="Picture 7">
            <a:extLst>
              <a:ext uri="{FF2B5EF4-FFF2-40B4-BE49-F238E27FC236}">
                <a16:creationId xmlns:a16="http://schemas.microsoft.com/office/drawing/2014/main" id="{92D2E714-76F1-AC57-4875-F32AB3759063}"/>
              </a:ext>
            </a:extLst>
          </p:cNvPr>
          <p:cNvPicPr>
            <a:picLocks noChangeAspect="1"/>
          </p:cNvPicPr>
          <p:nvPr/>
        </p:nvPicPr>
        <p:blipFill>
          <a:blip r:embed="rId2"/>
          <a:stretch>
            <a:fillRect/>
          </a:stretch>
        </p:blipFill>
        <p:spPr>
          <a:xfrm>
            <a:off x="4765653" y="3552178"/>
            <a:ext cx="2660694" cy="1288175"/>
          </a:xfrm>
          <a:prstGeom prst="rect">
            <a:avLst/>
          </a:prstGeom>
        </p:spPr>
      </p:pic>
    </p:spTree>
    <p:extLst>
      <p:ext uri="{BB962C8B-B14F-4D97-AF65-F5344CB8AC3E}">
        <p14:creationId xmlns:p14="http://schemas.microsoft.com/office/powerpoint/2010/main" val="172165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D09C-A90E-1928-A7B5-A5BB5A810776}"/>
              </a:ext>
            </a:extLst>
          </p:cNvPr>
          <p:cNvSpPr>
            <a:spLocks noGrp="1"/>
          </p:cNvSpPr>
          <p:nvPr>
            <p:ph type="title"/>
          </p:nvPr>
        </p:nvSpPr>
        <p:spPr/>
        <p:txBody>
          <a:bodyPr/>
          <a:lstStyle/>
          <a:p>
            <a:r>
              <a:rPr lang="en-US" dirty="0"/>
              <a:t>Decision Nodes (Control Nodes)</a:t>
            </a:r>
          </a:p>
        </p:txBody>
      </p:sp>
      <p:sp>
        <p:nvSpPr>
          <p:cNvPr id="3" name="Content Placeholder 2">
            <a:extLst>
              <a:ext uri="{FF2B5EF4-FFF2-40B4-BE49-F238E27FC236}">
                <a16:creationId xmlns:a16="http://schemas.microsoft.com/office/drawing/2014/main" id="{3D036BA4-2C40-D7C2-BF35-EE146E907158}"/>
              </a:ext>
            </a:extLst>
          </p:cNvPr>
          <p:cNvSpPr>
            <a:spLocks noGrp="1"/>
          </p:cNvSpPr>
          <p:nvPr>
            <p:ph idx="1"/>
          </p:nvPr>
        </p:nvSpPr>
        <p:spPr>
          <a:xfrm>
            <a:off x="838200" y="1825625"/>
            <a:ext cx="6329516" cy="4351338"/>
          </a:xfrm>
        </p:spPr>
        <p:txBody>
          <a:bodyPr>
            <a:normAutofit/>
          </a:bodyPr>
          <a:lstStyle/>
          <a:p>
            <a:pPr algn="l"/>
            <a:r>
              <a:rPr lang="en-US" sz="2200" b="0" i="0" u="none" strike="noStrike" baseline="0" dirty="0">
                <a:latin typeface="Times-Roman"/>
              </a:rPr>
              <a:t>A decision node has </a:t>
            </a:r>
            <a:r>
              <a:rPr lang="en-US" sz="2200" b="1" i="0" u="none" strike="noStrike" baseline="0" dirty="0">
                <a:latin typeface="Times-Roman"/>
              </a:rPr>
              <a:t>one incoming flow and multiple outgoing flows</a:t>
            </a:r>
            <a:r>
              <a:rPr lang="en-US" sz="2200" b="0" i="0" u="none" strike="noStrike" baseline="0" dirty="0">
                <a:latin typeface="Times-Roman"/>
              </a:rPr>
              <a:t>. </a:t>
            </a:r>
          </a:p>
          <a:p>
            <a:pPr algn="l"/>
            <a:r>
              <a:rPr lang="en-US" sz="2200" b="0" i="0" u="none" strike="noStrike" baseline="0" dirty="0">
                <a:latin typeface="Times-Roman"/>
              </a:rPr>
              <a:t>Its purpose is to direct the one incoming flow into </a:t>
            </a:r>
            <a:r>
              <a:rPr lang="en-US" sz="2200" b="1" i="0" u="none" strike="noStrike" baseline="0" dirty="0">
                <a:latin typeface="Times-Roman"/>
              </a:rPr>
              <a:t>one (and only one) </a:t>
            </a:r>
            <a:r>
              <a:rPr lang="en-US" sz="2200" b="0" i="0" u="none" strike="noStrike" baseline="0" dirty="0">
                <a:latin typeface="Times-Roman"/>
              </a:rPr>
              <a:t>of the node’s outgoing flows. </a:t>
            </a:r>
          </a:p>
          <a:p>
            <a:pPr algn="l"/>
            <a:r>
              <a:rPr lang="en-US" sz="2200" b="0" i="0" u="none" strike="noStrike" baseline="0" dirty="0">
                <a:latin typeface="Times-Roman"/>
              </a:rPr>
              <a:t>The outgoing flows usually have </a:t>
            </a:r>
            <a:r>
              <a:rPr lang="en-US" sz="2200" b="1" i="0" u="none" strike="noStrike" baseline="0" dirty="0">
                <a:latin typeface="Times-Roman"/>
              </a:rPr>
              <a:t>guard conditions </a:t>
            </a:r>
            <a:r>
              <a:rPr lang="en-US" sz="2200" b="0" i="0" u="none" strike="noStrike" baseline="0" dirty="0">
                <a:latin typeface="Times-Roman"/>
              </a:rPr>
              <a:t>that determine which outgoing path is selected.</a:t>
            </a:r>
            <a:endParaRPr lang="en-US" sz="2200" dirty="0"/>
          </a:p>
        </p:txBody>
      </p:sp>
      <p:pic>
        <p:nvPicPr>
          <p:cNvPr id="5" name="Picture 4">
            <a:extLst>
              <a:ext uri="{FF2B5EF4-FFF2-40B4-BE49-F238E27FC236}">
                <a16:creationId xmlns:a16="http://schemas.microsoft.com/office/drawing/2014/main" id="{8BD86AF5-35EA-DE0F-330C-B0670C9380CB}"/>
              </a:ext>
            </a:extLst>
          </p:cNvPr>
          <p:cNvPicPr>
            <a:picLocks noChangeAspect="1"/>
          </p:cNvPicPr>
          <p:nvPr/>
        </p:nvPicPr>
        <p:blipFill>
          <a:blip r:embed="rId2"/>
          <a:stretch>
            <a:fillRect/>
          </a:stretch>
        </p:blipFill>
        <p:spPr>
          <a:xfrm>
            <a:off x="7167716" y="1825625"/>
            <a:ext cx="4677337" cy="4198762"/>
          </a:xfrm>
          <a:prstGeom prst="rect">
            <a:avLst/>
          </a:prstGeom>
        </p:spPr>
      </p:pic>
    </p:spTree>
    <p:extLst>
      <p:ext uri="{BB962C8B-B14F-4D97-AF65-F5344CB8AC3E}">
        <p14:creationId xmlns:p14="http://schemas.microsoft.com/office/powerpoint/2010/main" val="311017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D09C-A90E-1928-A7B5-A5BB5A810776}"/>
              </a:ext>
            </a:extLst>
          </p:cNvPr>
          <p:cNvSpPr>
            <a:spLocks noGrp="1"/>
          </p:cNvSpPr>
          <p:nvPr>
            <p:ph type="title"/>
          </p:nvPr>
        </p:nvSpPr>
        <p:spPr/>
        <p:txBody>
          <a:bodyPr/>
          <a:lstStyle/>
          <a:p>
            <a:r>
              <a:rPr lang="en-US" dirty="0"/>
              <a:t>Decision Nodes (Control Nodes)</a:t>
            </a:r>
          </a:p>
        </p:txBody>
      </p:sp>
      <p:sp>
        <p:nvSpPr>
          <p:cNvPr id="3" name="Content Placeholder 2">
            <a:extLst>
              <a:ext uri="{FF2B5EF4-FFF2-40B4-BE49-F238E27FC236}">
                <a16:creationId xmlns:a16="http://schemas.microsoft.com/office/drawing/2014/main" id="{3D036BA4-2C40-D7C2-BF35-EE146E907158}"/>
              </a:ext>
            </a:extLst>
          </p:cNvPr>
          <p:cNvSpPr>
            <a:spLocks noGrp="1"/>
          </p:cNvSpPr>
          <p:nvPr>
            <p:ph idx="1"/>
          </p:nvPr>
        </p:nvSpPr>
        <p:spPr>
          <a:xfrm>
            <a:off x="570271" y="1825624"/>
            <a:ext cx="7433187" cy="4801317"/>
          </a:xfrm>
        </p:spPr>
        <p:txBody>
          <a:bodyPr>
            <a:normAutofit lnSpcReduction="10000"/>
          </a:bodyPr>
          <a:lstStyle/>
          <a:p>
            <a:pPr algn="l"/>
            <a:r>
              <a:rPr lang="en-US" sz="2000" b="0" i="0" u="none" strike="noStrike" baseline="0" dirty="0">
                <a:latin typeface="Times-Roman--Identity-H"/>
              </a:rPr>
              <a:t>If there is more than one successor to an activity, each </a:t>
            </a:r>
            <a:r>
              <a:rPr lang="en-US" sz="2000" b="1" i="0" u="none" strike="noStrike" baseline="0" dirty="0">
                <a:latin typeface="Times-Roman--Identity-H"/>
              </a:rPr>
              <a:t>arrow may be labeled with a condition in square brackets,</a:t>
            </a:r>
            <a:r>
              <a:rPr lang="en-US" sz="2000" b="0" i="0" u="none" strike="noStrike" baseline="0" dirty="0">
                <a:latin typeface="Times-Roman--Identity-H"/>
              </a:rPr>
              <a:t> for example, </a:t>
            </a:r>
            <a:r>
              <a:rPr lang="en-US" sz="2000" b="0" i="1" u="none" strike="noStrike" baseline="0" dirty="0">
                <a:latin typeface="Times-Italic--Identity-H"/>
              </a:rPr>
              <a:t>[failure]</a:t>
            </a:r>
            <a:r>
              <a:rPr lang="en-US" sz="2000" b="0" i="0" u="none" strike="noStrike" baseline="0" dirty="0">
                <a:latin typeface="Times-Roman--Identity-H"/>
              </a:rPr>
              <a:t>. </a:t>
            </a:r>
          </a:p>
          <a:p>
            <a:pPr algn="l"/>
            <a:r>
              <a:rPr lang="en-US" sz="2000" b="0" i="0" u="none" strike="noStrike" baseline="0" dirty="0">
                <a:latin typeface="Times-Roman--Identity-H"/>
              </a:rPr>
              <a:t>All subsequent conditions are tested when an activity completes. If </a:t>
            </a:r>
            <a:r>
              <a:rPr lang="en-US" sz="2000" b="1" i="0" u="none" strike="noStrike" baseline="0" dirty="0">
                <a:latin typeface="Times-Roman--Identity-H"/>
              </a:rPr>
              <a:t>one condition is satisfied</a:t>
            </a:r>
            <a:r>
              <a:rPr lang="en-US" sz="2000" b="0" i="0" u="none" strike="noStrike" baseline="0" dirty="0">
                <a:latin typeface="Times-Roman--Identity-H"/>
              </a:rPr>
              <a:t>, its arrow indicates the next activity to perform.</a:t>
            </a:r>
          </a:p>
          <a:p>
            <a:pPr algn="l"/>
            <a:r>
              <a:rPr lang="en-US" sz="2000" b="0" i="0" u="none" strike="noStrike" baseline="0" dirty="0">
                <a:latin typeface="Times-Roman--Identity-H"/>
              </a:rPr>
              <a:t>If </a:t>
            </a:r>
            <a:r>
              <a:rPr lang="en-US" sz="2000" b="1" i="0" u="none" strike="noStrike" baseline="0" dirty="0">
                <a:latin typeface="Times-Roman--Identity-H"/>
              </a:rPr>
              <a:t>no condition is satisfied</a:t>
            </a:r>
            <a:r>
              <a:rPr lang="en-US" sz="2000" b="0" i="0" u="none" strike="noStrike" baseline="0" dirty="0">
                <a:latin typeface="Times-Roman--Identity-H"/>
              </a:rPr>
              <a:t>, the diagram is badly formed and the system will hang unless it is interrupted at some higher level. </a:t>
            </a:r>
          </a:p>
          <a:p>
            <a:pPr algn="l"/>
            <a:r>
              <a:rPr lang="en-US" sz="2000" b="0" i="0" u="none" strike="noStrike" baseline="0" dirty="0">
                <a:latin typeface="Times-Roman--Identity-H"/>
              </a:rPr>
              <a:t>To avoid this danger, you can use the </a:t>
            </a:r>
            <a:r>
              <a:rPr lang="en-US" sz="2000" b="1" i="1" u="none" strike="noStrike" baseline="0" dirty="0">
                <a:latin typeface="Times-Italic--Identity-H"/>
              </a:rPr>
              <a:t>else </a:t>
            </a:r>
            <a:r>
              <a:rPr lang="en-US" sz="2000" b="1" i="0" u="none" strike="noStrike" baseline="0" dirty="0">
                <a:latin typeface="Times-Roman--Identity-H"/>
              </a:rPr>
              <a:t>condition</a:t>
            </a:r>
            <a:r>
              <a:rPr lang="en-US" sz="2000" b="0" i="0" u="none" strike="noStrike" baseline="0" dirty="0">
                <a:latin typeface="Times-Roman--Identity-H"/>
              </a:rPr>
              <a:t>; it is satisfied in case no other condition is satisfied. </a:t>
            </a:r>
          </a:p>
          <a:p>
            <a:pPr algn="l"/>
            <a:r>
              <a:rPr lang="en-US" sz="2000" b="0" i="0" u="none" strike="noStrike" baseline="0" dirty="0">
                <a:latin typeface="Times-Roman--Identity-H"/>
              </a:rPr>
              <a:t>If </a:t>
            </a:r>
            <a:r>
              <a:rPr lang="en-US" sz="2000" b="1" i="0" u="none" strike="noStrike" baseline="0" dirty="0">
                <a:latin typeface="Times-Roman--Identity-H"/>
              </a:rPr>
              <a:t>multiple conditions are satisfied</a:t>
            </a:r>
            <a:r>
              <a:rPr lang="en-US" sz="2000" b="0" i="0" u="none" strike="noStrike" baseline="0" dirty="0">
                <a:latin typeface="Times-Roman--Identity-H"/>
              </a:rPr>
              <a:t>, only one successor activity executes, but there is no guarantee which one it will be. </a:t>
            </a:r>
          </a:p>
          <a:p>
            <a:pPr algn="l"/>
            <a:r>
              <a:rPr lang="en-US" sz="2000" b="0" i="0" u="none" strike="noStrike" baseline="0" dirty="0">
                <a:latin typeface="Times-Roman--Identity-H"/>
              </a:rPr>
              <a:t>Sometimes this kind of nondeterminism is desirable, but often it indicates an error, so the modeler should determine whether any overlap of conditions can occur and whether it is correct.</a:t>
            </a:r>
            <a:endParaRPr lang="en-US" sz="2000" dirty="0"/>
          </a:p>
        </p:txBody>
      </p:sp>
      <p:pic>
        <p:nvPicPr>
          <p:cNvPr id="4" name="Picture 3">
            <a:extLst>
              <a:ext uri="{FF2B5EF4-FFF2-40B4-BE49-F238E27FC236}">
                <a16:creationId xmlns:a16="http://schemas.microsoft.com/office/drawing/2014/main" id="{352095D6-6AE7-831F-7AE7-625C1BF1EBDF}"/>
              </a:ext>
            </a:extLst>
          </p:cNvPr>
          <p:cNvPicPr>
            <a:picLocks noChangeAspect="1"/>
          </p:cNvPicPr>
          <p:nvPr/>
        </p:nvPicPr>
        <p:blipFill>
          <a:blip r:embed="rId2"/>
          <a:stretch>
            <a:fillRect/>
          </a:stretch>
        </p:blipFill>
        <p:spPr>
          <a:xfrm>
            <a:off x="7806813" y="1965990"/>
            <a:ext cx="4100052" cy="3825209"/>
          </a:xfrm>
          <a:prstGeom prst="rect">
            <a:avLst/>
          </a:prstGeom>
        </p:spPr>
      </p:pic>
    </p:spTree>
    <p:extLst>
      <p:ext uri="{BB962C8B-B14F-4D97-AF65-F5344CB8AC3E}">
        <p14:creationId xmlns:p14="http://schemas.microsoft.com/office/powerpoint/2010/main" val="150537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D09C-A90E-1928-A7B5-A5BB5A810776}"/>
              </a:ext>
            </a:extLst>
          </p:cNvPr>
          <p:cNvSpPr>
            <a:spLocks noGrp="1"/>
          </p:cNvSpPr>
          <p:nvPr>
            <p:ph type="title"/>
          </p:nvPr>
        </p:nvSpPr>
        <p:spPr/>
        <p:txBody>
          <a:bodyPr/>
          <a:lstStyle/>
          <a:p>
            <a:r>
              <a:rPr lang="en-US" dirty="0"/>
              <a:t>Merge Nodes (Control Nodes)</a:t>
            </a:r>
          </a:p>
        </p:txBody>
      </p:sp>
      <p:sp>
        <p:nvSpPr>
          <p:cNvPr id="3" name="Content Placeholder 2">
            <a:extLst>
              <a:ext uri="{FF2B5EF4-FFF2-40B4-BE49-F238E27FC236}">
                <a16:creationId xmlns:a16="http://schemas.microsoft.com/office/drawing/2014/main" id="{3D036BA4-2C40-D7C2-BF35-EE146E907158}"/>
              </a:ext>
            </a:extLst>
          </p:cNvPr>
          <p:cNvSpPr>
            <a:spLocks noGrp="1"/>
          </p:cNvSpPr>
          <p:nvPr>
            <p:ph idx="1"/>
          </p:nvPr>
        </p:nvSpPr>
        <p:spPr>
          <a:xfrm>
            <a:off x="838200" y="1825625"/>
            <a:ext cx="7420897" cy="4351338"/>
          </a:xfrm>
        </p:spPr>
        <p:txBody>
          <a:bodyPr>
            <a:normAutofit/>
          </a:bodyPr>
          <a:lstStyle/>
          <a:p>
            <a:pPr algn="l"/>
            <a:r>
              <a:rPr lang="en-US" sz="2200" b="0" i="0" u="none" strike="noStrike" baseline="0" dirty="0">
                <a:latin typeface="Times-Roman"/>
              </a:rPr>
              <a:t>Merge nodes </a:t>
            </a:r>
            <a:r>
              <a:rPr lang="en-US" sz="2200" b="1" i="0" u="none" strike="noStrike" baseline="0" dirty="0">
                <a:latin typeface="Times-Roman"/>
              </a:rPr>
              <a:t>take multiple input flows and direct any and all of them to one outgoing flow</a:t>
            </a:r>
            <a:r>
              <a:rPr lang="en-US" sz="2200" b="0" i="0" u="none" strike="noStrike" baseline="0" dirty="0">
                <a:latin typeface="Times-Roman"/>
              </a:rPr>
              <a:t>. </a:t>
            </a:r>
          </a:p>
          <a:p>
            <a:pPr algn="l"/>
            <a:r>
              <a:rPr lang="en-US" sz="2200" b="0" i="0" u="none" strike="noStrike" baseline="0" dirty="0">
                <a:latin typeface="Times-Roman"/>
              </a:rPr>
              <a:t>There is </a:t>
            </a:r>
            <a:r>
              <a:rPr lang="en-US" sz="2200" b="1" i="0" u="none" strike="noStrike" baseline="0" dirty="0">
                <a:latin typeface="Times-Roman"/>
              </a:rPr>
              <a:t>no waiting or synchronization </a:t>
            </a:r>
            <a:r>
              <a:rPr lang="en-US" sz="2200" b="0" i="0" u="none" strike="noStrike" baseline="0" dirty="0">
                <a:latin typeface="Times-Roman"/>
              </a:rPr>
              <a:t>at a merge node.</a:t>
            </a:r>
          </a:p>
          <a:p>
            <a:pPr algn="l"/>
            <a:r>
              <a:rPr lang="en-US" sz="2200" dirty="0">
                <a:latin typeface="Times-Roman"/>
              </a:rPr>
              <a:t>W</a:t>
            </a:r>
            <a:r>
              <a:rPr lang="en-US" sz="2200" b="0" i="0" u="none" strike="noStrike" baseline="0" dirty="0">
                <a:latin typeface="Times-Roman"/>
              </a:rPr>
              <a:t>henever any of the three incoming flows reach the merge point (shown as</a:t>
            </a:r>
            <a:r>
              <a:rPr lang="en-US" sz="2200" dirty="0">
                <a:latin typeface="Times-Roman"/>
              </a:rPr>
              <a:t> </a:t>
            </a:r>
            <a:r>
              <a:rPr lang="en-US" sz="2200" b="0" i="0" u="none" strike="noStrike" baseline="0" dirty="0">
                <a:latin typeface="Times-Roman"/>
              </a:rPr>
              <a:t>a diamond), each will be routed through it to the </a:t>
            </a:r>
            <a:r>
              <a:rPr lang="en-US" sz="2200" b="0" i="0" u="none" strike="noStrike" baseline="0" dirty="0">
                <a:latin typeface="Courier"/>
              </a:rPr>
              <a:t>Log System Event </a:t>
            </a:r>
            <a:r>
              <a:rPr lang="en-US" sz="2200" b="0" i="0" u="none" strike="noStrike" baseline="0" dirty="0">
                <a:latin typeface="Times-Roman"/>
              </a:rPr>
              <a:t>action. Thus, multiple events will be logged. </a:t>
            </a:r>
            <a:endParaRPr lang="en-US" sz="2200" dirty="0"/>
          </a:p>
        </p:txBody>
      </p:sp>
      <p:pic>
        <p:nvPicPr>
          <p:cNvPr id="6" name="Picture 5">
            <a:extLst>
              <a:ext uri="{FF2B5EF4-FFF2-40B4-BE49-F238E27FC236}">
                <a16:creationId xmlns:a16="http://schemas.microsoft.com/office/drawing/2014/main" id="{D9D9BB57-CCEE-2781-20F2-16DFE3533233}"/>
              </a:ext>
            </a:extLst>
          </p:cNvPr>
          <p:cNvPicPr>
            <a:picLocks noChangeAspect="1"/>
          </p:cNvPicPr>
          <p:nvPr/>
        </p:nvPicPr>
        <p:blipFill>
          <a:blip r:embed="rId2"/>
          <a:stretch>
            <a:fillRect/>
          </a:stretch>
        </p:blipFill>
        <p:spPr>
          <a:xfrm>
            <a:off x="8387116" y="1914115"/>
            <a:ext cx="3175620" cy="4119101"/>
          </a:xfrm>
          <a:prstGeom prst="rect">
            <a:avLst/>
          </a:prstGeom>
        </p:spPr>
      </p:pic>
    </p:spTree>
    <p:extLst>
      <p:ext uri="{BB962C8B-B14F-4D97-AF65-F5344CB8AC3E}">
        <p14:creationId xmlns:p14="http://schemas.microsoft.com/office/powerpoint/2010/main" val="1004635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F08E-8F3F-E672-D2DB-F32EDBFB987E}"/>
              </a:ext>
            </a:extLst>
          </p:cNvPr>
          <p:cNvSpPr>
            <a:spLocks noGrp="1"/>
          </p:cNvSpPr>
          <p:nvPr>
            <p:ph type="title"/>
          </p:nvPr>
        </p:nvSpPr>
        <p:spPr/>
        <p:txBody>
          <a:bodyPr/>
          <a:lstStyle/>
          <a:p>
            <a:r>
              <a:rPr lang="en-US" dirty="0"/>
              <a:t>Forks, Joins and Concurrency (Control Nodes)</a:t>
            </a:r>
          </a:p>
        </p:txBody>
      </p:sp>
      <p:sp>
        <p:nvSpPr>
          <p:cNvPr id="3" name="Content Placeholder 2">
            <a:extLst>
              <a:ext uri="{FF2B5EF4-FFF2-40B4-BE49-F238E27FC236}">
                <a16:creationId xmlns:a16="http://schemas.microsoft.com/office/drawing/2014/main" id="{49D81C06-34BA-CC39-8476-B25117F047CC}"/>
              </a:ext>
            </a:extLst>
          </p:cNvPr>
          <p:cNvSpPr>
            <a:spLocks noGrp="1"/>
          </p:cNvSpPr>
          <p:nvPr>
            <p:ph idx="1"/>
          </p:nvPr>
        </p:nvSpPr>
        <p:spPr>
          <a:xfrm>
            <a:off x="838200" y="1825625"/>
            <a:ext cx="10291916" cy="4351338"/>
          </a:xfrm>
        </p:spPr>
        <p:txBody>
          <a:bodyPr>
            <a:normAutofit/>
          </a:bodyPr>
          <a:lstStyle/>
          <a:p>
            <a:pPr algn="l"/>
            <a:r>
              <a:rPr lang="en-US" sz="2200" b="0" i="0" u="none" strike="noStrike" baseline="0" dirty="0">
                <a:latin typeface="Times-Roman"/>
              </a:rPr>
              <a:t>Fork and join nodes are analogous to decision and merge nodes. </a:t>
            </a:r>
          </a:p>
          <a:p>
            <a:pPr algn="l"/>
            <a:r>
              <a:rPr lang="en-US" sz="2200" b="0" i="0" u="none" strike="noStrike" baseline="0" dirty="0">
                <a:latin typeface="Times-Roman"/>
              </a:rPr>
              <a:t>The critical difference is </a:t>
            </a:r>
            <a:r>
              <a:rPr lang="en-US" sz="2200" b="1" i="0" u="none" strike="noStrike" baseline="0" dirty="0">
                <a:latin typeface="Times-Roman"/>
              </a:rPr>
              <a:t>concurrency</a:t>
            </a:r>
            <a:r>
              <a:rPr lang="en-US" sz="2200" b="0" i="0" u="none" strike="noStrike" baseline="0" dirty="0">
                <a:latin typeface="Times-Roman"/>
              </a:rPr>
              <a:t>.</a:t>
            </a:r>
          </a:p>
          <a:p>
            <a:pPr algn="l"/>
            <a:r>
              <a:rPr lang="en-US" sz="2200" b="0" i="0" u="none" strike="noStrike" baseline="0" dirty="0">
                <a:latin typeface="Times-Roman--Identity-H"/>
              </a:rPr>
              <a:t>The pace of activity can also change over time. For example, one activity may be followed by another activity </a:t>
            </a:r>
            <a:r>
              <a:rPr lang="en-US" sz="2200" b="1" i="0" u="none" strike="noStrike" baseline="0" dirty="0">
                <a:latin typeface="Times-Roman--Identity-H"/>
              </a:rPr>
              <a:t>(sequential control), </a:t>
            </a:r>
            <a:r>
              <a:rPr lang="en-US" sz="2200" b="0" i="0" u="none" strike="noStrike" baseline="0" dirty="0">
                <a:latin typeface="Times-Roman--Identity-H"/>
              </a:rPr>
              <a:t>then split into several concurrent activities </a:t>
            </a:r>
            <a:r>
              <a:rPr lang="en-US" sz="2200" b="1" i="0" u="none" strike="noStrike" baseline="0" dirty="0">
                <a:latin typeface="Times-Roman--Identity-H"/>
              </a:rPr>
              <a:t>(a fork of control)</a:t>
            </a:r>
            <a:r>
              <a:rPr lang="en-US" sz="2200" b="0" i="0" u="none" strike="noStrike" baseline="0" dirty="0">
                <a:latin typeface="Times-Roman--Identity-H"/>
              </a:rPr>
              <a:t>, and finally be combined into a single activity </a:t>
            </a:r>
            <a:r>
              <a:rPr lang="en-US" sz="2200" b="1" i="0" u="none" strike="noStrike" baseline="0" dirty="0">
                <a:latin typeface="Times-Roman--Identity-H"/>
              </a:rPr>
              <a:t>(a merge of control).</a:t>
            </a:r>
            <a:endParaRPr lang="en-US" sz="2200" b="1" dirty="0"/>
          </a:p>
        </p:txBody>
      </p:sp>
    </p:spTree>
    <p:extLst>
      <p:ext uri="{BB962C8B-B14F-4D97-AF65-F5344CB8AC3E}">
        <p14:creationId xmlns:p14="http://schemas.microsoft.com/office/powerpoint/2010/main" val="1691300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F08E-8F3F-E672-D2DB-F32EDBFB987E}"/>
              </a:ext>
            </a:extLst>
          </p:cNvPr>
          <p:cNvSpPr>
            <a:spLocks noGrp="1"/>
          </p:cNvSpPr>
          <p:nvPr>
            <p:ph type="title"/>
          </p:nvPr>
        </p:nvSpPr>
        <p:spPr/>
        <p:txBody>
          <a:bodyPr/>
          <a:lstStyle/>
          <a:p>
            <a:r>
              <a:rPr lang="en-US" dirty="0"/>
              <a:t>Forks (Control Nodes)</a:t>
            </a:r>
          </a:p>
        </p:txBody>
      </p:sp>
      <p:sp>
        <p:nvSpPr>
          <p:cNvPr id="3" name="Content Placeholder 2">
            <a:extLst>
              <a:ext uri="{FF2B5EF4-FFF2-40B4-BE49-F238E27FC236}">
                <a16:creationId xmlns:a16="http://schemas.microsoft.com/office/drawing/2014/main" id="{49D81C06-34BA-CC39-8476-B25117F047CC}"/>
              </a:ext>
            </a:extLst>
          </p:cNvPr>
          <p:cNvSpPr>
            <a:spLocks noGrp="1"/>
          </p:cNvSpPr>
          <p:nvPr>
            <p:ph idx="1"/>
          </p:nvPr>
        </p:nvSpPr>
        <p:spPr>
          <a:xfrm>
            <a:off x="838200" y="1825625"/>
            <a:ext cx="7411065" cy="4351338"/>
          </a:xfrm>
        </p:spPr>
        <p:txBody>
          <a:bodyPr>
            <a:normAutofit/>
          </a:bodyPr>
          <a:lstStyle/>
          <a:p>
            <a:pPr algn="l"/>
            <a:r>
              <a:rPr lang="en-US" sz="2200" b="0" i="0" u="none" strike="noStrike" baseline="0" dirty="0">
                <a:latin typeface="Times-Roman"/>
              </a:rPr>
              <a:t>Forks have </a:t>
            </a:r>
            <a:r>
              <a:rPr lang="en-US" sz="2200" b="1" i="0" u="none" strike="noStrike" baseline="0" dirty="0">
                <a:latin typeface="Times-Roman"/>
              </a:rPr>
              <a:t>one flow in and multiple flows out</a:t>
            </a:r>
            <a:r>
              <a:rPr lang="en-US" sz="2200" b="0" i="0" u="none" strike="noStrike" baseline="0" dirty="0">
                <a:latin typeface="Times-Roman"/>
              </a:rPr>
              <a:t>, as do decision nodes. </a:t>
            </a:r>
          </a:p>
          <a:p>
            <a:pPr algn="l"/>
            <a:r>
              <a:rPr lang="en-US" sz="2200" b="0" i="0" u="none" strike="noStrike" baseline="0" dirty="0">
                <a:latin typeface="Times-Roman"/>
              </a:rPr>
              <a:t>The difference is, where a decision node selects a single outbound flow, a </a:t>
            </a:r>
            <a:r>
              <a:rPr lang="en-US" sz="2200" b="1" i="0" u="none" strike="noStrike" baseline="0" dirty="0">
                <a:latin typeface="Times-Roman"/>
              </a:rPr>
              <a:t>single flow into a fork results in multiple outbound flows</a:t>
            </a:r>
            <a:r>
              <a:rPr lang="en-US" sz="2200" b="0" i="0" u="none" strike="noStrike" baseline="0" dirty="0">
                <a:latin typeface="Times-Roman"/>
              </a:rPr>
              <a:t>. </a:t>
            </a:r>
          </a:p>
        </p:txBody>
      </p:sp>
      <p:pic>
        <p:nvPicPr>
          <p:cNvPr id="5" name="Picture 4">
            <a:extLst>
              <a:ext uri="{FF2B5EF4-FFF2-40B4-BE49-F238E27FC236}">
                <a16:creationId xmlns:a16="http://schemas.microsoft.com/office/drawing/2014/main" id="{30EF3161-7D5C-8CCE-3120-FABE9FB2E766}"/>
              </a:ext>
            </a:extLst>
          </p:cNvPr>
          <p:cNvPicPr>
            <a:picLocks noChangeAspect="1"/>
          </p:cNvPicPr>
          <p:nvPr/>
        </p:nvPicPr>
        <p:blipFill>
          <a:blip r:embed="rId2"/>
          <a:stretch>
            <a:fillRect/>
          </a:stretch>
        </p:blipFill>
        <p:spPr>
          <a:xfrm>
            <a:off x="8858741" y="1690688"/>
            <a:ext cx="2720576" cy="3673158"/>
          </a:xfrm>
          <a:prstGeom prst="rect">
            <a:avLst/>
          </a:prstGeom>
        </p:spPr>
      </p:pic>
    </p:spTree>
    <p:extLst>
      <p:ext uri="{BB962C8B-B14F-4D97-AF65-F5344CB8AC3E}">
        <p14:creationId xmlns:p14="http://schemas.microsoft.com/office/powerpoint/2010/main" val="3735826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F08E-8F3F-E672-D2DB-F32EDBFB987E}"/>
              </a:ext>
            </a:extLst>
          </p:cNvPr>
          <p:cNvSpPr>
            <a:spLocks noGrp="1"/>
          </p:cNvSpPr>
          <p:nvPr>
            <p:ph type="title"/>
          </p:nvPr>
        </p:nvSpPr>
        <p:spPr/>
        <p:txBody>
          <a:bodyPr/>
          <a:lstStyle/>
          <a:p>
            <a:r>
              <a:rPr lang="en-US" dirty="0"/>
              <a:t>Joins (Control Nodes)</a:t>
            </a:r>
          </a:p>
        </p:txBody>
      </p:sp>
      <p:sp>
        <p:nvSpPr>
          <p:cNvPr id="3" name="Content Placeholder 2">
            <a:extLst>
              <a:ext uri="{FF2B5EF4-FFF2-40B4-BE49-F238E27FC236}">
                <a16:creationId xmlns:a16="http://schemas.microsoft.com/office/drawing/2014/main" id="{49D81C06-34BA-CC39-8476-B25117F047CC}"/>
              </a:ext>
            </a:extLst>
          </p:cNvPr>
          <p:cNvSpPr>
            <a:spLocks noGrp="1"/>
          </p:cNvSpPr>
          <p:nvPr>
            <p:ph idx="1"/>
          </p:nvPr>
        </p:nvSpPr>
        <p:spPr>
          <a:xfrm>
            <a:off x="838200" y="1825625"/>
            <a:ext cx="6585155" cy="4351338"/>
          </a:xfrm>
        </p:spPr>
        <p:txBody>
          <a:bodyPr>
            <a:normAutofit/>
          </a:bodyPr>
          <a:lstStyle/>
          <a:p>
            <a:pPr algn="l"/>
            <a:r>
              <a:rPr lang="en-US" sz="2200" b="0" i="0" u="none" strike="noStrike" baseline="0" dirty="0">
                <a:latin typeface="Times-Roman"/>
              </a:rPr>
              <a:t>A join has </a:t>
            </a:r>
            <a:r>
              <a:rPr lang="en-US" sz="2200" b="1" i="0" u="none" strike="noStrike" baseline="0" dirty="0">
                <a:latin typeface="Times-Roman"/>
              </a:rPr>
              <a:t>multiple incoming flows and a single outbound flow</a:t>
            </a:r>
            <a:r>
              <a:rPr lang="en-US" sz="2200" b="0" i="0" u="none" strike="noStrike" baseline="0" dirty="0">
                <a:latin typeface="Times-Roman"/>
              </a:rPr>
              <a:t>, like merge nodes. </a:t>
            </a:r>
          </a:p>
          <a:p>
            <a:pPr algn="l"/>
            <a:r>
              <a:rPr lang="en-US" sz="2200" b="0" i="0" u="none" strike="noStrike" baseline="0" dirty="0">
                <a:latin typeface="Times-Roman"/>
              </a:rPr>
              <a:t>With a join, all the </a:t>
            </a:r>
            <a:r>
              <a:rPr lang="en-US" sz="2200" b="1" i="0" u="none" strike="noStrike" baseline="0" dirty="0">
                <a:latin typeface="Times-Roman"/>
              </a:rPr>
              <a:t>incoming flows must be completed before the outbound flow commences</a:t>
            </a:r>
            <a:r>
              <a:rPr lang="en-US" sz="2200" b="0" i="0" u="none" strike="noStrike" baseline="0" dirty="0">
                <a:latin typeface="Times-Roman"/>
              </a:rPr>
              <a:t>. </a:t>
            </a:r>
            <a:endParaRPr lang="en-US" sz="2200" dirty="0"/>
          </a:p>
        </p:txBody>
      </p:sp>
      <p:pic>
        <p:nvPicPr>
          <p:cNvPr id="5" name="Picture 4">
            <a:extLst>
              <a:ext uri="{FF2B5EF4-FFF2-40B4-BE49-F238E27FC236}">
                <a16:creationId xmlns:a16="http://schemas.microsoft.com/office/drawing/2014/main" id="{366D6EF3-CC71-C55C-7DAF-C659F4DF1C3E}"/>
              </a:ext>
            </a:extLst>
          </p:cNvPr>
          <p:cNvPicPr>
            <a:picLocks noChangeAspect="1"/>
          </p:cNvPicPr>
          <p:nvPr/>
        </p:nvPicPr>
        <p:blipFill>
          <a:blip r:embed="rId2"/>
          <a:stretch>
            <a:fillRect/>
          </a:stretch>
        </p:blipFill>
        <p:spPr>
          <a:xfrm>
            <a:off x="8358880" y="1825625"/>
            <a:ext cx="2994920" cy="2834886"/>
          </a:xfrm>
          <a:prstGeom prst="rect">
            <a:avLst/>
          </a:prstGeom>
        </p:spPr>
      </p:pic>
    </p:spTree>
    <p:extLst>
      <p:ext uri="{BB962C8B-B14F-4D97-AF65-F5344CB8AC3E}">
        <p14:creationId xmlns:p14="http://schemas.microsoft.com/office/powerpoint/2010/main" val="2834483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6E11-BB64-4122-E234-EDEB1B0974B9}"/>
              </a:ext>
            </a:extLst>
          </p:cNvPr>
          <p:cNvSpPr>
            <a:spLocks noGrp="1"/>
          </p:cNvSpPr>
          <p:nvPr>
            <p:ph type="title"/>
          </p:nvPr>
        </p:nvSpPr>
        <p:spPr/>
        <p:txBody>
          <a:bodyPr>
            <a:normAutofit fontScale="90000"/>
          </a:bodyPr>
          <a:lstStyle/>
          <a:p>
            <a:pPr algn="ctr"/>
            <a:r>
              <a:rPr lang="en-US" dirty="0"/>
              <a:t>Activity Diagram for Course Registration</a:t>
            </a:r>
            <a:br>
              <a:rPr lang="en-US" dirty="0"/>
            </a:br>
            <a:br>
              <a:rPr lang="en-US" dirty="0"/>
            </a:br>
            <a:r>
              <a:rPr lang="en-US" dirty="0"/>
              <a:t> </a:t>
            </a:r>
          </a:p>
        </p:txBody>
      </p:sp>
      <p:pic>
        <p:nvPicPr>
          <p:cNvPr id="5" name="Picture 4">
            <a:extLst>
              <a:ext uri="{FF2B5EF4-FFF2-40B4-BE49-F238E27FC236}">
                <a16:creationId xmlns:a16="http://schemas.microsoft.com/office/drawing/2014/main" id="{549D2BB6-D522-08A4-34ED-47E99FAC2B82}"/>
              </a:ext>
            </a:extLst>
          </p:cNvPr>
          <p:cNvPicPr>
            <a:picLocks noChangeAspect="1"/>
          </p:cNvPicPr>
          <p:nvPr/>
        </p:nvPicPr>
        <p:blipFill>
          <a:blip r:embed="rId2"/>
          <a:stretch>
            <a:fillRect/>
          </a:stretch>
        </p:blipFill>
        <p:spPr>
          <a:xfrm>
            <a:off x="3253835" y="800748"/>
            <a:ext cx="5326519" cy="5937982"/>
          </a:xfrm>
          <a:prstGeom prst="rect">
            <a:avLst/>
          </a:prstGeom>
        </p:spPr>
      </p:pic>
    </p:spTree>
    <p:extLst>
      <p:ext uri="{BB962C8B-B14F-4D97-AF65-F5344CB8AC3E}">
        <p14:creationId xmlns:p14="http://schemas.microsoft.com/office/powerpoint/2010/main" val="2790563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06CE-B52A-1104-806F-669D8BA5EA0A}"/>
              </a:ext>
            </a:extLst>
          </p:cNvPr>
          <p:cNvSpPr>
            <a:spLocks noGrp="1"/>
          </p:cNvSpPr>
          <p:nvPr>
            <p:ph type="title"/>
          </p:nvPr>
        </p:nvSpPr>
        <p:spPr/>
        <p:txBody>
          <a:bodyPr/>
          <a:lstStyle/>
          <a:p>
            <a:r>
              <a:rPr lang="en-US" dirty="0"/>
              <a:t>Activity Diagram</a:t>
            </a:r>
          </a:p>
        </p:txBody>
      </p:sp>
      <p:pic>
        <p:nvPicPr>
          <p:cNvPr id="5" name="Picture 4">
            <a:extLst>
              <a:ext uri="{FF2B5EF4-FFF2-40B4-BE49-F238E27FC236}">
                <a16:creationId xmlns:a16="http://schemas.microsoft.com/office/drawing/2014/main" id="{B99B3D23-BF9B-AAA2-699F-8D80291E4164}"/>
              </a:ext>
            </a:extLst>
          </p:cNvPr>
          <p:cNvPicPr>
            <a:picLocks noChangeAspect="1"/>
          </p:cNvPicPr>
          <p:nvPr/>
        </p:nvPicPr>
        <p:blipFill>
          <a:blip r:embed="rId2"/>
          <a:stretch>
            <a:fillRect/>
          </a:stretch>
        </p:blipFill>
        <p:spPr>
          <a:xfrm>
            <a:off x="1533833" y="2478869"/>
            <a:ext cx="9676244" cy="2899376"/>
          </a:xfrm>
          <a:prstGeom prst="rect">
            <a:avLst/>
          </a:prstGeom>
        </p:spPr>
      </p:pic>
    </p:spTree>
    <p:extLst>
      <p:ext uri="{BB962C8B-B14F-4D97-AF65-F5344CB8AC3E}">
        <p14:creationId xmlns:p14="http://schemas.microsoft.com/office/powerpoint/2010/main" val="334407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C440-8AE6-017A-297F-88BA5CA22932}"/>
              </a:ext>
            </a:extLst>
          </p:cNvPr>
          <p:cNvSpPr>
            <a:spLocks noGrp="1"/>
          </p:cNvSpPr>
          <p:nvPr>
            <p:ph type="title"/>
          </p:nvPr>
        </p:nvSpPr>
        <p:spPr/>
        <p:txBody>
          <a:bodyPr/>
          <a:lstStyle/>
          <a:p>
            <a:r>
              <a:rPr lang="en-US" dirty="0"/>
              <a:t>Sending and Receiving Signals</a:t>
            </a:r>
          </a:p>
        </p:txBody>
      </p:sp>
      <p:sp>
        <p:nvSpPr>
          <p:cNvPr id="3" name="Content Placeholder 2">
            <a:extLst>
              <a:ext uri="{FF2B5EF4-FFF2-40B4-BE49-F238E27FC236}">
                <a16:creationId xmlns:a16="http://schemas.microsoft.com/office/drawing/2014/main" id="{800FD888-A798-8736-4C88-13E69930C58B}"/>
              </a:ext>
            </a:extLst>
          </p:cNvPr>
          <p:cNvSpPr>
            <a:spLocks noGrp="1"/>
          </p:cNvSpPr>
          <p:nvPr>
            <p:ph idx="1"/>
          </p:nvPr>
        </p:nvSpPr>
        <p:spPr>
          <a:xfrm>
            <a:off x="838200" y="1825625"/>
            <a:ext cx="6241026" cy="4351338"/>
          </a:xfrm>
        </p:spPr>
        <p:txBody>
          <a:bodyPr>
            <a:normAutofit/>
          </a:bodyPr>
          <a:lstStyle/>
          <a:p>
            <a:pPr algn="l"/>
            <a:r>
              <a:rPr lang="en-US" sz="2200" b="0" i="0" u="none" strike="noStrike" baseline="0" dirty="0">
                <a:latin typeface="Times-Roman--Identity-H"/>
              </a:rPr>
              <a:t>Consider a workstation that is turned on. </a:t>
            </a:r>
          </a:p>
          <a:p>
            <a:pPr algn="l"/>
            <a:r>
              <a:rPr lang="en-US" sz="2200" b="0" i="0" u="none" strike="noStrike" baseline="0" dirty="0">
                <a:latin typeface="Times-Roman--Identity-H"/>
              </a:rPr>
              <a:t>It goes through a boot sequence and then requests that the user log in. </a:t>
            </a:r>
          </a:p>
          <a:p>
            <a:pPr algn="l"/>
            <a:r>
              <a:rPr lang="en-US" sz="2200" b="0" i="0" u="none" strike="noStrike" baseline="0" dirty="0">
                <a:latin typeface="Times-Roman--Identity-H"/>
              </a:rPr>
              <a:t>After entry of a name and password, the workstation queries the network to validate the user. </a:t>
            </a:r>
          </a:p>
          <a:p>
            <a:pPr algn="l"/>
            <a:r>
              <a:rPr lang="en-US" sz="2200" b="0" i="0" u="none" strike="noStrike" baseline="0" dirty="0">
                <a:latin typeface="Times-Roman--Identity-H"/>
              </a:rPr>
              <a:t>Upon validation, the workstation then finishes its startup process.</a:t>
            </a:r>
            <a:endParaRPr lang="en-US" sz="2200" dirty="0"/>
          </a:p>
        </p:txBody>
      </p:sp>
      <p:pic>
        <p:nvPicPr>
          <p:cNvPr id="5" name="Picture 4">
            <a:extLst>
              <a:ext uri="{FF2B5EF4-FFF2-40B4-BE49-F238E27FC236}">
                <a16:creationId xmlns:a16="http://schemas.microsoft.com/office/drawing/2014/main" id="{742256F1-BA11-EAF1-0C8C-B6F02DB663A7}"/>
              </a:ext>
            </a:extLst>
          </p:cNvPr>
          <p:cNvPicPr>
            <a:picLocks noChangeAspect="1"/>
          </p:cNvPicPr>
          <p:nvPr/>
        </p:nvPicPr>
        <p:blipFill>
          <a:blip r:embed="rId3"/>
          <a:stretch>
            <a:fillRect/>
          </a:stretch>
        </p:blipFill>
        <p:spPr>
          <a:xfrm>
            <a:off x="7325032" y="1690687"/>
            <a:ext cx="4454013" cy="4802187"/>
          </a:xfrm>
          <a:prstGeom prst="rect">
            <a:avLst/>
          </a:prstGeom>
        </p:spPr>
      </p:pic>
    </p:spTree>
    <p:extLst>
      <p:ext uri="{BB962C8B-B14F-4D97-AF65-F5344CB8AC3E}">
        <p14:creationId xmlns:p14="http://schemas.microsoft.com/office/powerpoint/2010/main" val="280087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A0EF-B98B-E251-23A5-B708A64EBC70}"/>
              </a:ext>
            </a:extLst>
          </p:cNvPr>
          <p:cNvSpPr>
            <a:spLocks noGrp="1"/>
          </p:cNvSpPr>
          <p:nvPr>
            <p:ph type="title"/>
          </p:nvPr>
        </p:nvSpPr>
        <p:spPr/>
        <p:txBody>
          <a:bodyPr/>
          <a:lstStyle/>
          <a:p>
            <a:r>
              <a:rPr lang="en-US" dirty="0"/>
              <a:t>Activity Diagram</a:t>
            </a:r>
          </a:p>
        </p:txBody>
      </p:sp>
      <p:sp>
        <p:nvSpPr>
          <p:cNvPr id="3" name="Content Placeholder 2">
            <a:extLst>
              <a:ext uri="{FF2B5EF4-FFF2-40B4-BE49-F238E27FC236}">
                <a16:creationId xmlns:a16="http://schemas.microsoft.com/office/drawing/2014/main" id="{06182D48-B5E2-DFE1-516C-058C658F34DB}"/>
              </a:ext>
            </a:extLst>
          </p:cNvPr>
          <p:cNvSpPr>
            <a:spLocks noGrp="1"/>
          </p:cNvSpPr>
          <p:nvPr>
            <p:ph idx="1"/>
          </p:nvPr>
        </p:nvSpPr>
        <p:spPr/>
        <p:txBody>
          <a:bodyPr>
            <a:normAutofit/>
          </a:bodyPr>
          <a:lstStyle/>
          <a:p>
            <a:pPr algn="l"/>
            <a:r>
              <a:rPr lang="en-US" sz="2200" b="0" i="0" u="none" strike="noStrike" baseline="0" dirty="0">
                <a:latin typeface="Times New Roman" panose="02020603050405020304" pitchFamily="18" charset="0"/>
                <a:cs typeface="Times New Roman" panose="02020603050405020304" pitchFamily="18" charset="0"/>
              </a:rPr>
              <a:t>Activity diagrams provide </a:t>
            </a:r>
            <a:r>
              <a:rPr lang="en-US" sz="2200" b="1" i="0" u="none" strike="noStrike" baseline="0" dirty="0">
                <a:latin typeface="Times New Roman" panose="02020603050405020304" pitchFamily="18" charset="0"/>
                <a:cs typeface="Times New Roman" panose="02020603050405020304" pitchFamily="18" charset="0"/>
              </a:rPr>
              <a:t>visual depictions </a:t>
            </a:r>
            <a:r>
              <a:rPr lang="en-US" sz="2200" b="0" i="0" u="none" strike="noStrike" baseline="0" dirty="0">
                <a:latin typeface="Times New Roman" panose="02020603050405020304" pitchFamily="18" charset="0"/>
                <a:cs typeface="Times New Roman" panose="02020603050405020304" pitchFamily="18" charset="0"/>
              </a:rPr>
              <a:t>of the </a:t>
            </a:r>
            <a:r>
              <a:rPr lang="en-US" sz="2200" b="1" i="0" u="none" strike="noStrike" baseline="0" dirty="0">
                <a:latin typeface="Times New Roman" panose="02020603050405020304" pitchFamily="18" charset="0"/>
                <a:cs typeface="Times New Roman" panose="02020603050405020304" pitchFamily="18" charset="0"/>
              </a:rPr>
              <a:t>flow of activities</a:t>
            </a:r>
            <a:r>
              <a:rPr lang="en-US" sz="2200" b="0" i="0" u="none" strike="noStrike" baseline="0" dirty="0">
                <a:latin typeface="Times New Roman" panose="02020603050405020304" pitchFamily="18" charset="0"/>
                <a:cs typeface="Times New Roman" panose="02020603050405020304" pitchFamily="18" charset="0"/>
              </a:rPr>
              <a:t>, whether in a system, business, workflow, or other process. </a:t>
            </a:r>
          </a:p>
          <a:p>
            <a:pPr algn="l"/>
            <a:r>
              <a:rPr lang="en-US" sz="2200" b="0" i="0" u="none" strike="noStrike" baseline="0" dirty="0">
                <a:latin typeface="Times New Roman" panose="02020603050405020304" pitchFamily="18" charset="0"/>
                <a:cs typeface="Times New Roman" panose="02020603050405020304" pitchFamily="18" charset="0"/>
              </a:rPr>
              <a:t>These diagrams focus on the </a:t>
            </a:r>
            <a:r>
              <a:rPr lang="en-US" sz="2200" b="1" i="0" u="none" strike="noStrike" baseline="0" dirty="0">
                <a:latin typeface="Times New Roman" panose="02020603050405020304" pitchFamily="18" charset="0"/>
                <a:cs typeface="Times New Roman" panose="02020603050405020304" pitchFamily="18" charset="0"/>
              </a:rPr>
              <a:t>activities that are performed </a:t>
            </a:r>
            <a:r>
              <a:rPr lang="en-US" sz="2200" b="0" i="0" u="none" strike="noStrike" baseline="0" dirty="0">
                <a:latin typeface="Times New Roman" panose="02020603050405020304" pitchFamily="18" charset="0"/>
                <a:cs typeface="Times New Roman" panose="02020603050405020304" pitchFamily="18" charset="0"/>
              </a:rPr>
              <a:t>and </a:t>
            </a:r>
            <a:r>
              <a:rPr lang="en-US" sz="2200" b="1" i="0" u="none" strike="noStrike" baseline="0" dirty="0">
                <a:latin typeface="Times New Roman" panose="02020603050405020304" pitchFamily="18" charset="0"/>
                <a:cs typeface="Times New Roman" panose="02020603050405020304" pitchFamily="18" charset="0"/>
              </a:rPr>
              <a:t>who (or what)</a:t>
            </a:r>
            <a:r>
              <a:rPr lang="en-US" sz="2200" b="0" i="0" u="none" strike="noStrike" baseline="0" dirty="0">
                <a:latin typeface="Times New Roman" panose="02020603050405020304" pitchFamily="18" charset="0"/>
                <a:cs typeface="Times New Roman" panose="02020603050405020304" pitchFamily="18" charset="0"/>
              </a:rPr>
              <a:t> is responsible for the performance of those activities.</a:t>
            </a:r>
          </a:p>
          <a:p>
            <a:pPr algn="l"/>
            <a:r>
              <a:rPr lang="en-US" sz="2200" b="0" i="0" u="none" strike="noStrike" baseline="0" dirty="0">
                <a:latin typeface="Times New Roman" panose="02020603050405020304" pitchFamily="18" charset="0"/>
                <a:cs typeface="Times New Roman" panose="02020603050405020304" pitchFamily="18" charset="0"/>
              </a:rPr>
              <a:t>The elements of an activity diagram are </a:t>
            </a:r>
            <a:r>
              <a:rPr lang="en-US" sz="2200" b="1" i="0" u="none" strike="noStrike" baseline="0" dirty="0">
                <a:latin typeface="Times New Roman" panose="02020603050405020304" pitchFamily="18" charset="0"/>
                <a:cs typeface="Times New Roman" panose="02020603050405020304" pitchFamily="18" charset="0"/>
              </a:rPr>
              <a:t>action nodes, control nodes, and object nodes</a:t>
            </a:r>
            <a:r>
              <a:rPr lang="en-US" sz="2200" b="0" i="0" u="none" strike="noStrike" baseline="0" dirty="0">
                <a:latin typeface="Times New Roman" panose="02020603050405020304" pitchFamily="18" charset="0"/>
                <a:cs typeface="Times New Roman" panose="02020603050405020304" pitchFamily="18" charset="0"/>
              </a:rPr>
              <a:t>. </a:t>
            </a:r>
          </a:p>
          <a:p>
            <a:pPr algn="l"/>
            <a:r>
              <a:rPr lang="en-US" sz="2200" b="0" i="0" u="none" strike="noStrike" baseline="0" dirty="0">
                <a:latin typeface="Times New Roman" panose="02020603050405020304" pitchFamily="18" charset="0"/>
                <a:cs typeface="Times New Roman" panose="02020603050405020304" pitchFamily="18" charset="0"/>
              </a:rPr>
              <a:t>There are three </a:t>
            </a:r>
            <a:r>
              <a:rPr lang="en-US" sz="2200" b="1" i="0" u="none" strike="noStrike" baseline="0" dirty="0">
                <a:latin typeface="Times New Roman" panose="02020603050405020304" pitchFamily="18" charset="0"/>
                <a:cs typeface="Times New Roman" panose="02020603050405020304" pitchFamily="18" charset="0"/>
              </a:rPr>
              <a:t>types of control nodes</a:t>
            </a:r>
            <a:r>
              <a:rPr lang="en-US" sz="2200" b="0" i="0" u="none" strike="noStrike" baseline="0" dirty="0">
                <a:latin typeface="Times New Roman" panose="02020603050405020304" pitchFamily="18" charset="0"/>
                <a:cs typeface="Times New Roman" panose="02020603050405020304" pitchFamily="18" charset="0"/>
              </a:rPr>
              <a:t>: </a:t>
            </a:r>
          </a:p>
          <a:p>
            <a:pPr lvl="1"/>
            <a:r>
              <a:rPr lang="en-US" sz="2200" dirty="0">
                <a:latin typeface="Times New Roman" panose="02020603050405020304" pitchFamily="18" charset="0"/>
                <a:cs typeface="Times New Roman" panose="02020603050405020304" pitchFamily="18" charset="0"/>
              </a:rPr>
              <a:t>I</a:t>
            </a:r>
            <a:r>
              <a:rPr lang="en-US" sz="2200" b="0" i="0" u="none" strike="noStrike" baseline="0" dirty="0">
                <a:latin typeface="Times New Roman" panose="02020603050405020304" pitchFamily="18" charset="0"/>
                <a:cs typeface="Times New Roman" panose="02020603050405020304" pitchFamily="18" charset="0"/>
              </a:rPr>
              <a:t>nitial and final (final nodes have two varieties, activity final and flow final)</a:t>
            </a:r>
          </a:p>
          <a:p>
            <a:pPr lvl="1"/>
            <a:r>
              <a:rPr lang="en-US" sz="2200" dirty="0">
                <a:latin typeface="Times New Roman" panose="02020603050405020304" pitchFamily="18" charset="0"/>
                <a:cs typeface="Times New Roman" panose="02020603050405020304" pitchFamily="18" charset="0"/>
              </a:rPr>
              <a:t>D</a:t>
            </a:r>
            <a:r>
              <a:rPr lang="en-US" sz="2200" b="0" i="0" u="none" strike="noStrike" baseline="0" dirty="0">
                <a:latin typeface="Times New Roman" panose="02020603050405020304" pitchFamily="18" charset="0"/>
                <a:cs typeface="Times New Roman" panose="02020603050405020304" pitchFamily="18" charset="0"/>
              </a:rPr>
              <a:t>ecision and merge</a:t>
            </a:r>
          </a:p>
          <a:p>
            <a:pPr lvl="1"/>
            <a:r>
              <a:rPr lang="en-US" sz="2200" dirty="0">
                <a:latin typeface="Times New Roman" panose="02020603050405020304" pitchFamily="18" charset="0"/>
                <a:cs typeface="Times New Roman" panose="02020603050405020304" pitchFamily="18" charset="0"/>
              </a:rPr>
              <a:t>F</a:t>
            </a:r>
            <a:r>
              <a:rPr lang="en-US" sz="2200" b="0" i="0" u="none" strike="noStrike" baseline="0" dirty="0">
                <a:latin typeface="Times New Roman" panose="02020603050405020304" pitchFamily="18" charset="0"/>
                <a:cs typeface="Times New Roman" panose="02020603050405020304" pitchFamily="18" charset="0"/>
              </a:rPr>
              <a:t>ork and join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589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C440-8AE6-017A-297F-88BA5CA22932}"/>
              </a:ext>
            </a:extLst>
          </p:cNvPr>
          <p:cNvSpPr>
            <a:spLocks noGrp="1"/>
          </p:cNvSpPr>
          <p:nvPr>
            <p:ph type="title"/>
          </p:nvPr>
        </p:nvSpPr>
        <p:spPr/>
        <p:txBody>
          <a:bodyPr/>
          <a:lstStyle/>
          <a:p>
            <a:r>
              <a:rPr lang="en-US" dirty="0"/>
              <a:t>Sending and Receiving Signals</a:t>
            </a:r>
          </a:p>
        </p:txBody>
      </p:sp>
      <p:sp>
        <p:nvSpPr>
          <p:cNvPr id="3" name="Content Placeholder 2">
            <a:extLst>
              <a:ext uri="{FF2B5EF4-FFF2-40B4-BE49-F238E27FC236}">
                <a16:creationId xmlns:a16="http://schemas.microsoft.com/office/drawing/2014/main" id="{800FD888-A798-8736-4C88-13E69930C58B}"/>
              </a:ext>
            </a:extLst>
          </p:cNvPr>
          <p:cNvSpPr>
            <a:spLocks noGrp="1"/>
          </p:cNvSpPr>
          <p:nvPr>
            <p:ph idx="1"/>
          </p:nvPr>
        </p:nvSpPr>
        <p:spPr>
          <a:xfrm>
            <a:off x="838200" y="1825625"/>
            <a:ext cx="6241026" cy="4351338"/>
          </a:xfrm>
        </p:spPr>
        <p:txBody>
          <a:bodyPr>
            <a:normAutofit/>
          </a:bodyPr>
          <a:lstStyle/>
          <a:p>
            <a:pPr algn="l"/>
            <a:r>
              <a:rPr lang="en-US" sz="2200" b="0" i="0" u="none" strike="noStrike" baseline="0" dirty="0">
                <a:latin typeface="Times-Roman--Identity-H"/>
              </a:rPr>
              <a:t>The UML shows the sending of a signal as a </a:t>
            </a:r>
            <a:r>
              <a:rPr lang="en-US" sz="2200" b="1" i="0" u="none" strike="noStrike" baseline="0" dirty="0">
                <a:latin typeface="Times-Roman--Identity-H"/>
              </a:rPr>
              <a:t>convex pentagon</a:t>
            </a:r>
            <a:r>
              <a:rPr lang="en-US" sz="2200" b="0" i="0" u="none" strike="noStrike" baseline="0" dirty="0">
                <a:latin typeface="Times-Roman--Identity-H"/>
              </a:rPr>
              <a:t>.</a:t>
            </a:r>
          </a:p>
          <a:p>
            <a:pPr algn="l"/>
            <a:r>
              <a:rPr lang="en-US" sz="2200" b="0" i="0" u="none" strike="noStrike" baseline="0" dirty="0">
                <a:latin typeface="Times-Roman--Identity-H"/>
              </a:rPr>
              <a:t> When the preceding activity completes, the signal is sent, then the next activity is started. </a:t>
            </a:r>
          </a:p>
          <a:p>
            <a:pPr algn="l"/>
            <a:r>
              <a:rPr lang="en-US" sz="2200" b="0" i="0" u="none" strike="noStrike" baseline="0" dirty="0">
                <a:latin typeface="Times-Roman--Identity-H"/>
              </a:rPr>
              <a:t>The UML shows the receiving of a signal as a </a:t>
            </a:r>
            <a:r>
              <a:rPr lang="en-US" sz="2200" b="1" i="0" u="none" strike="noStrike" baseline="0" dirty="0">
                <a:latin typeface="Times-Roman--Identity-H"/>
              </a:rPr>
              <a:t>concave pentagon</a:t>
            </a:r>
            <a:r>
              <a:rPr lang="en-US" sz="2200" b="0" i="0" u="none" strike="noStrike" baseline="0" dirty="0">
                <a:latin typeface="Times-Roman--Identity-H"/>
              </a:rPr>
              <a:t>. </a:t>
            </a:r>
          </a:p>
          <a:p>
            <a:pPr algn="l"/>
            <a:r>
              <a:rPr lang="en-US" sz="2200" b="0" i="0" u="none" strike="noStrike" baseline="0" dirty="0">
                <a:latin typeface="Times-Roman--Identity-H"/>
              </a:rPr>
              <a:t>When the preceding activity completes, the receipt construct waits until the signal is received, then the next activity starts.</a:t>
            </a:r>
            <a:endParaRPr lang="en-US" sz="2200" dirty="0"/>
          </a:p>
        </p:txBody>
      </p:sp>
      <p:pic>
        <p:nvPicPr>
          <p:cNvPr id="5" name="Picture 4">
            <a:extLst>
              <a:ext uri="{FF2B5EF4-FFF2-40B4-BE49-F238E27FC236}">
                <a16:creationId xmlns:a16="http://schemas.microsoft.com/office/drawing/2014/main" id="{742256F1-BA11-EAF1-0C8C-B6F02DB663A7}"/>
              </a:ext>
            </a:extLst>
          </p:cNvPr>
          <p:cNvPicPr>
            <a:picLocks noChangeAspect="1"/>
          </p:cNvPicPr>
          <p:nvPr/>
        </p:nvPicPr>
        <p:blipFill>
          <a:blip r:embed="rId2"/>
          <a:stretch>
            <a:fillRect/>
          </a:stretch>
        </p:blipFill>
        <p:spPr>
          <a:xfrm>
            <a:off x="7079226" y="1690688"/>
            <a:ext cx="4771958" cy="4998348"/>
          </a:xfrm>
          <a:prstGeom prst="rect">
            <a:avLst/>
          </a:prstGeom>
        </p:spPr>
      </p:pic>
    </p:spTree>
    <p:extLst>
      <p:ext uri="{BB962C8B-B14F-4D97-AF65-F5344CB8AC3E}">
        <p14:creationId xmlns:p14="http://schemas.microsoft.com/office/powerpoint/2010/main" val="670236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855E-C15E-BD9A-E853-6AA8519487AF}"/>
              </a:ext>
            </a:extLst>
          </p:cNvPr>
          <p:cNvSpPr>
            <a:spLocks noGrp="1"/>
          </p:cNvSpPr>
          <p:nvPr>
            <p:ph type="title"/>
          </p:nvPr>
        </p:nvSpPr>
        <p:spPr/>
        <p:txBody>
          <a:bodyPr/>
          <a:lstStyle/>
          <a:p>
            <a:r>
              <a:rPr lang="en-US" dirty="0"/>
              <a:t>Guidelines for Activity Diagram</a:t>
            </a:r>
          </a:p>
        </p:txBody>
      </p:sp>
      <p:sp>
        <p:nvSpPr>
          <p:cNvPr id="3" name="Content Placeholder 2">
            <a:extLst>
              <a:ext uri="{FF2B5EF4-FFF2-40B4-BE49-F238E27FC236}">
                <a16:creationId xmlns:a16="http://schemas.microsoft.com/office/drawing/2014/main" id="{0BB305A3-E913-DD0E-A224-1F4D5AE1231E}"/>
              </a:ext>
            </a:extLst>
          </p:cNvPr>
          <p:cNvSpPr>
            <a:spLocks noGrp="1"/>
          </p:cNvSpPr>
          <p:nvPr>
            <p:ph idx="1"/>
          </p:nvPr>
        </p:nvSpPr>
        <p:spPr/>
        <p:txBody>
          <a:bodyPr>
            <a:noAutofit/>
          </a:bodyPr>
          <a:lstStyle/>
          <a:p>
            <a:pPr algn="l"/>
            <a:r>
              <a:rPr lang="en-US" sz="2000" b="1" i="0" u="none" strike="noStrike" baseline="0" dirty="0">
                <a:latin typeface="Times-Bold--Identity-H"/>
              </a:rPr>
              <a:t>Don’t misuse activity diagrams</a:t>
            </a:r>
            <a:r>
              <a:rPr lang="en-US" sz="2000" b="0" i="0" u="none" strike="noStrike" baseline="0" dirty="0">
                <a:latin typeface="Times-Roman--Identity-H"/>
              </a:rPr>
              <a:t>. Activity diagrams are intended to elaborate use case and sequence models so that a developer can study algorithms and workflow. Activity diagrams supplement the object-oriented focus of UML models and should not be used as an excuse to develop software via flowcharts.</a:t>
            </a:r>
          </a:p>
          <a:p>
            <a:pPr algn="l"/>
            <a:r>
              <a:rPr lang="en-US" sz="2000" b="1" i="0" u="none" strike="noStrike" baseline="0" dirty="0">
                <a:latin typeface="Times-Bold--Identity-H"/>
              </a:rPr>
              <a:t>Level diagrams</a:t>
            </a:r>
            <a:r>
              <a:rPr lang="en-US" sz="2000" b="0" i="0" u="none" strike="noStrike" baseline="0" dirty="0">
                <a:latin typeface="Times-Roman--Identity-H"/>
              </a:rPr>
              <a:t>. Activities on a diagram should be at a consistent level of detail. Place additional detail for an activity in a separate diagram.</a:t>
            </a:r>
          </a:p>
          <a:p>
            <a:pPr algn="l"/>
            <a:r>
              <a:rPr lang="en-US" sz="2000" b="1" i="0" u="none" strike="noStrike" baseline="0" dirty="0">
                <a:latin typeface="Times-Bold--Identity-H"/>
              </a:rPr>
              <a:t>Be careful with branches and conditions</a:t>
            </a:r>
            <a:r>
              <a:rPr lang="en-US" sz="2000" b="0" i="0" u="none" strike="noStrike" baseline="0" dirty="0">
                <a:latin typeface="Times-Roman--Identity-H"/>
              </a:rPr>
              <a:t>. If there are conditions, at least one must be satisfied when an activity completes—consider using an </a:t>
            </a:r>
            <a:r>
              <a:rPr lang="en-US" sz="2000" b="0" i="1" u="none" strike="noStrike" baseline="0" dirty="0">
                <a:latin typeface="Times-Italic--Identity-H"/>
              </a:rPr>
              <a:t>else </a:t>
            </a:r>
            <a:r>
              <a:rPr lang="en-US" sz="2000" b="0" i="0" u="none" strike="noStrike" baseline="0" dirty="0">
                <a:latin typeface="Times-Roman--Identity-H"/>
              </a:rPr>
              <a:t>condition. In </a:t>
            </a:r>
            <a:r>
              <a:rPr lang="en-US" sz="2000" b="0" i="0" u="none" strike="noStrike" baseline="0" dirty="0" err="1">
                <a:latin typeface="Times-Roman--Identity-H"/>
              </a:rPr>
              <a:t>undeterministic</a:t>
            </a:r>
            <a:r>
              <a:rPr lang="en-US" sz="2000" b="0" i="0" u="none" strike="noStrike" baseline="0" dirty="0">
                <a:latin typeface="Times-Roman--Identity-H"/>
              </a:rPr>
              <a:t> models, it is possible for multiple conditions to be satisfied—otherwise this is an error condition.</a:t>
            </a:r>
          </a:p>
          <a:p>
            <a:pPr algn="l"/>
            <a:r>
              <a:rPr lang="en-US" sz="2000" b="1" i="0" u="none" strike="noStrike" baseline="0" dirty="0">
                <a:latin typeface="Times-Bold--Identity-H"/>
              </a:rPr>
              <a:t>Be careful with concurrent activities</a:t>
            </a:r>
            <a:r>
              <a:rPr lang="en-US" sz="2000" b="0" i="0" u="none" strike="noStrike" baseline="0" dirty="0">
                <a:latin typeface="Times-Roman--Identity-H"/>
              </a:rPr>
              <a:t>. Concurrency means that the activities can complete in any order and still yield an acceptable result. Before a merge can happen, all inputs must first complete.</a:t>
            </a:r>
          </a:p>
          <a:p>
            <a:pPr algn="l"/>
            <a:r>
              <a:rPr lang="en-US" sz="2000" b="1" i="0" u="none" strike="noStrike" baseline="0" dirty="0">
                <a:latin typeface="Times-Bold--Identity-H"/>
              </a:rPr>
              <a:t>Consider executable activity diagrams</a:t>
            </a:r>
            <a:r>
              <a:rPr lang="en-US" sz="2000" b="0" i="0" u="none" strike="noStrike" baseline="0" dirty="0">
                <a:latin typeface="Times-Roman--Identity-H"/>
              </a:rPr>
              <a:t>. Executable activity diagrams can help developers understand their systems better. Sometimes they can even be helpful for end users who want to follow the progression of a process.</a:t>
            </a:r>
            <a:endParaRPr lang="en-US" sz="2000" dirty="0"/>
          </a:p>
        </p:txBody>
      </p:sp>
    </p:spTree>
    <p:extLst>
      <p:ext uri="{BB962C8B-B14F-4D97-AF65-F5344CB8AC3E}">
        <p14:creationId xmlns:p14="http://schemas.microsoft.com/office/powerpoint/2010/main" val="2594415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58C5-2F1C-126D-9A7C-9D46D6ABAB1A}"/>
              </a:ext>
            </a:extLst>
          </p:cNvPr>
          <p:cNvSpPr>
            <a:spLocks noGrp="1"/>
          </p:cNvSpPr>
          <p:nvPr>
            <p:ph type="title"/>
          </p:nvPr>
        </p:nvSpPr>
        <p:spPr/>
        <p:txBody>
          <a:bodyPr/>
          <a:lstStyle/>
          <a:p>
            <a:r>
              <a:rPr lang="en-US" dirty="0" err="1"/>
              <a:t>Swimlanes</a:t>
            </a:r>
            <a:endParaRPr lang="en-US" dirty="0"/>
          </a:p>
        </p:txBody>
      </p:sp>
      <p:sp>
        <p:nvSpPr>
          <p:cNvPr id="3" name="Content Placeholder 2">
            <a:extLst>
              <a:ext uri="{FF2B5EF4-FFF2-40B4-BE49-F238E27FC236}">
                <a16:creationId xmlns:a16="http://schemas.microsoft.com/office/drawing/2014/main" id="{21816A33-3E72-9153-6D04-C24ED82425A3}"/>
              </a:ext>
            </a:extLst>
          </p:cNvPr>
          <p:cNvSpPr>
            <a:spLocks noGrp="1"/>
          </p:cNvSpPr>
          <p:nvPr>
            <p:ph idx="1"/>
          </p:nvPr>
        </p:nvSpPr>
        <p:spPr/>
        <p:txBody>
          <a:bodyPr>
            <a:normAutofit/>
          </a:bodyPr>
          <a:lstStyle/>
          <a:p>
            <a:pPr algn="l"/>
            <a:r>
              <a:rPr lang="en-US" sz="2200" b="0" i="0" u="none" strike="noStrike" baseline="0" dirty="0">
                <a:latin typeface="Times-Roman--Identity-H"/>
              </a:rPr>
              <a:t>In a business model, it is often useful to know </a:t>
            </a:r>
            <a:r>
              <a:rPr lang="en-US" sz="2200" b="1" i="0" u="none" strike="noStrike" baseline="0" dirty="0">
                <a:latin typeface="Times-Roman--Identity-H"/>
              </a:rPr>
              <a:t>which human organization is responsible for an activity</a:t>
            </a:r>
            <a:r>
              <a:rPr lang="en-US" sz="2200" b="0" i="0" u="none" strike="noStrike" baseline="0" dirty="0">
                <a:latin typeface="Times-Roman--Identity-H"/>
              </a:rPr>
              <a:t>. </a:t>
            </a:r>
          </a:p>
          <a:p>
            <a:pPr algn="l"/>
            <a:r>
              <a:rPr lang="en-US" sz="2200" b="0" i="0" u="none" strike="noStrike" baseline="0" dirty="0">
                <a:latin typeface="Times-Roman--Identity-H"/>
              </a:rPr>
              <a:t>Sales, finance, marketing, and purchasing are examples of organizations. </a:t>
            </a:r>
          </a:p>
          <a:p>
            <a:pPr algn="l"/>
            <a:r>
              <a:rPr lang="en-US" sz="2200" b="0" i="0" u="none" strike="noStrike" baseline="0" dirty="0">
                <a:latin typeface="Times-Roman--Identity-H"/>
              </a:rPr>
              <a:t>When the design of the system is complete, the activity will be assigned to a person, but at a high level it is sufficient to partition the activities among organizations.</a:t>
            </a:r>
          </a:p>
          <a:p>
            <a:pPr algn="l"/>
            <a:r>
              <a:rPr lang="en-US" sz="2200" b="0" i="0" u="none" strike="noStrike" baseline="0" dirty="0">
                <a:latin typeface="Times-Roman"/>
              </a:rPr>
              <a:t>Partitions may be business units, divisions, or organizations. </a:t>
            </a:r>
          </a:p>
          <a:p>
            <a:pPr algn="l"/>
            <a:r>
              <a:rPr lang="en-US" sz="2200" b="0" i="0" u="none" strike="noStrike" baseline="0" dirty="0">
                <a:latin typeface="Times-Roman"/>
              </a:rPr>
              <a:t>For systems, the partitions may be other systems or subsystems. </a:t>
            </a:r>
          </a:p>
          <a:p>
            <a:pPr algn="l"/>
            <a:r>
              <a:rPr lang="en-US" sz="2200" b="0" i="0" u="none" strike="noStrike" baseline="0" dirty="0">
                <a:latin typeface="Times-Roman"/>
              </a:rPr>
              <a:t>In application modeling, the partitions may be objects in the application.</a:t>
            </a:r>
            <a:endParaRPr lang="en-US" sz="2200" b="0" i="0" u="none" strike="noStrike" baseline="0" dirty="0">
              <a:latin typeface="Times-Roman--Identity-H"/>
            </a:endParaRPr>
          </a:p>
        </p:txBody>
      </p:sp>
    </p:spTree>
    <p:extLst>
      <p:ext uri="{BB962C8B-B14F-4D97-AF65-F5344CB8AC3E}">
        <p14:creationId xmlns:p14="http://schemas.microsoft.com/office/powerpoint/2010/main" val="676919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58C5-2F1C-126D-9A7C-9D46D6ABAB1A}"/>
              </a:ext>
            </a:extLst>
          </p:cNvPr>
          <p:cNvSpPr>
            <a:spLocks noGrp="1"/>
          </p:cNvSpPr>
          <p:nvPr>
            <p:ph type="title"/>
          </p:nvPr>
        </p:nvSpPr>
        <p:spPr/>
        <p:txBody>
          <a:bodyPr/>
          <a:lstStyle/>
          <a:p>
            <a:r>
              <a:rPr lang="en-US" dirty="0" err="1"/>
              <a:t>Swimlanes</a:t>
            </a:r>
            <a:endParaRPr lang="en-US" dirty="0"/>
          </a:p>
        </p:txBody>
      </p:sp>
      <p:sp>
        <p:nvSpPr>
          <p:cNvPr id="3" name="Content Placeholder 2">
            <a:extLst>
              <a:ext uri="{FF2B5EF4-FFF2-40B4-BE49-F238E27FC236}">
                <a16:creationId xmlns:a16="http://schemas.microsoft.com/office/drawing/2014/main" id="{21816A33-3E72-9153-6D04-C24ED82425A3}"/>
              </a:ext>
            </a:extLst>
          </p:cNvPr>
          <p:cNvSpPr>
            <a:spLocks noGrp="1"/>
          </p:cNvSpPr>
          <p:nvPr>
            <p:ph idx="1"/>
          </p:nvPr>
        </p:nvSpPr>
        <p:spPr/>
        <p:txBody>
          <a:bodyPr>
            <a:normAutofit/>
          </a:bodyPr>
          <a:lstStyle/>
          <a:p>
            <a:pPr algn="l"/>
            <a:r>
              <a:rPr lang="en-US" sz="2200" b="0" i="0" u="none" strike="noStrike" baseline="0" dirty="0">
                <a:latin typeface="Times-Roman--Identity-H"/>
              </a:rPr>
              <a:t>You can show such a partitioning with an activity diagram by dividing it into </a:t>
            </a:r>
            <a:r>
              <a:rPr lang="en-US" sz="2200" b="1" i="0" u="none" strike="noStrike" baseline="0" dirty="0">
                <a:latin typeface="Times-Roman--Identity-H"/>
              </a:rPr>
              <a:t>columns and lines</a:t>
            </a:r>
            <a:r>
              <a:rPr lang="en-US" sz="2200" b="0" i="0" u="none" strike="noStrike" baseline="0" dirty="0">
                <a:latin typeface="Times-Roman--Identity-H"/>
              </a:rPr>
              <a:t>. </a:t>
            </a:r>
          </a:p>
          <a:p>
            <a:pPr algn="l"/>
            <a:r>
              <a:rPr lang="en-US" sz="2200" b="0" i="0" u="none" strike="noStrike" baseline="0" dirty="0">
                <a:latin typeface="Times-Roman--Identity-H"/>
              </a:rPr>
              <a:t>Each column is called a </a:t>
            </a:r>
            <a:r>
              <a:rPr lang="en-US" sz="2200" b="1" i="1" u="none" strike="noStrike" baseline="0" dirty="0" err="1">
                <a:latin typeface="Times-BoldItalic--Identity-H"/>
              </a:rPr>
              <a:t>swimlane</a:t>
            </a:r>
            <a:r>
              <a:rPr lang="en-US" sz="2200" b="1" i="1" u="none" strike="noStrike" baseline="0" dirty="0">
                <a:latin typeface="Times-BoldItalic--Identity-H"/>
              </a:rPr>
              <a:t> </a:t>
            </a:r>
            <a:r>
              <a:rPr lang="en-US" sz="2200" b="0" i="0" u="none" strike="noStrike" baseline="0" dirty="0">
                <a:latin typeface="Times-Roman--Identity-H"/>
              </a:rPr>
              <a:t>by analogy to a swimming pool. </a:t>
            </a:r>
          </a:p>
          <a:p>
            <a:pPr algn="l"/>
            <a:r>
              <a:rPr lang="en-US" sz="2200" b="0" i="0" u="none" strike="noStrike" baseline="0" dirty="0">
                <a:latin typeface="Times-Roman--Identity-H"/>
              </a:rPr>
              <a:t>Placing an activity within a particular </a:t>
            </a:r>
            <a:r>
              <a:rPr lang="en-US" sz="2200" b="0" i="0" u="none" strike="noStrike" baseline="0" dirty="0" err="1">
                <a:latin typeface="Times-Roman--Identity-H"/>
              </a:rPr>
              <a:t>swimlane</a:t>
            </a:r>
            <a:r>
              <a:rPr lang="en-US" sz="2200" b="0" i="0" u="none" strike="noStrike" baseline="0" dirty="0">
                <a:latin typeface="Times-Roman--Identity-H"/>
              </a:rPr>
              <a:t> indicates that it is performed by a person or persons within the organization. </a:t>
            </a:r>
          </a:p>
          <a:p>
            <a:pPr algn="l"/>
            <a:r>
              <a:rPr lang="en-US" sz="2200" b="0" i="0" u="none" strike="noStrike" baseline="0" dirty="0">
                <a:latin typeface="Times-Roman--Identity-H"/>
              </a:rPr>
              <a:t>Lines across </a:t>
            </a:r>
            <a:r>
              <a:rPr lang="en-US" sz="2200" b="0" i="0" u="none" strike="noStrike" baseline="0" dirty="0" err="1">
                <a:latin typeface="Times-Roman--Identity-H"/>
              </a:rPr>
              <a:t>swimlane</a:t>
            </a:r>
            <a:r>
              <a:rPr lang="en-US" sz="2200" b="0" i="0" u="none" strike="noStrike" baseline="0" dirty="0">
                <a:latin typeface="Times-Roman--Identity-H"/>
              </a:rPr>
              <a:t> boundaries indicate </a:t>
            </a:r>
            <a:r>
              <a:rPr lang="en-US" sz="2200" b="1" i="0" u="none" strike="noStrike" baseline="0" dirty="0">
                <a:latin typeface="Times-Roman--Identity-H"/>
              </a:rPr>
              <a:t>interactions among different organizations</a:t>
            </a:r>
            <a:r>
              <a:rPr lang="en-US" sz="2200" b="0" i="0" u="none" strike="noStrike" baseline="0" dirty="0">
                <a:latin typeface="Times-Roman--Identity-H"/>
              </a:rPr>
              <a:t>, which must usually be treated with more care than interactions within an organization.</a:t>
            </a:r>
          </a:p>
          <a:p>
            <a:pPr algn="l"/>
            <a:r>
              <a:rPr lang="en-US" sz="2200" b="0" i="0" u="none" strike="noStrike" baseline="0" dirty="0">
                <a:latin typeface="Times-Roman--Identity-H"/>
              </a:rPr>
              <a:t>The horizontal arrangement of </a:t>
            </a:r>
            <a:r>
              <a:rPr lang="en-US" sz="2200" b="0" i="0" u="none" strike="noStrike" baseline="0" dirty="0" err="1">
                <a:latin typeface="Times-Roman--Identity-H"/>
              </a:rPr>
              <a:t>swimlanes</a:t>
            </a:r>
            <a:r>
              <a:rPr lang="en-US" sz="2200" b="0" i="0" u="none" strike="noStrike" baseline="0" dirty="0">
                <a:latin typeface="Times-Roman--Identity-H"/>
              </a:rPr>
              <a:t> has no inherent meaning, although there may be situations in which the order has meaning.</a:t>
            </a:r>
            <a:endParaRPr lang="en-US" sz="2200" dirty="0"/>
          </a:p>
        </p:txBody>
      </p:sp>
    </p:spTree>
    <p:extLst>
      <p:ext uri="{BB962C8B-B14F-4D97-AF65-F5344CB8AC3E}">
        <p14:creationId xmlns:p14="http://schemas.microsoft.com/office/powerpoint/2010/main" val="955678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6720-0D88-8F50-AFFF-FFA30635D293}"/>
              </a:ext>
            </a:extLst>
          </p:cNvPr>
          <p:cNvSpPr>
            <a:spLocks noGrp="1"/>
          </p:cNvSpPr>
          <p:nvPr>
            <p:ph type="title"/>
          </p:nvPr>
        </p:nvSpPr>
        <p:spPr/>
        <p:txBody>
          <a:bodyPr/>
          <a:lstStyle/>
          <a:p>
            <a:r>
              <a:rPr lang="en-US" dirty="0"/>
              <a:t>Activity Diagram with </a:t>
            </a:r>
            <a:r>
              <a:rPr lang="en-US" dirty="0" err="1"/>
              <a:t>Swimlanes</a:t>
            </a:r>
            <a:r>
              <a:rPr lang="en-US" dirty="0"/>
              <a:t> </a:t>
            </a:r>
            <a:br>
              <a:rPr lang="en-US" dirty="0"/>
            </a:br>
            <a:r>
              <a:rPr lang="en-US" dirty="0"/>
              <a:t>(Servicing an Airplane)</a:t>
            </a:r>
          </a:p>
        </p:txBody>
      </p:sp>
      <p:pic>
        <p:nvPicPr>
          <p:cNvPr id="5" name="Picture 4">
            <a:extLst>
              <a:ext uri="{FF2B5EF4-FFF2-40B4-BE49-F238E27FC236}">
                <a16:creationId xmlns:a16="http://schemas.microsoft.com/office/drawing/2014/main" id="{9F552656-7DFF-C380-A0B4-06E40B9EA697}"/>
              </a:ext>
            </a:extLst>
          </p:cNvPr>
          <p:cNvPicPr>
            <a:picLocks noChangeAspect="1"/>
          </p:cNvPicPr>
          <p:nvPr/>
        </p:nvPicPr>
        <p:blipFill>
          <a:blip r:embed="rId3"/>
          <a:stretch>
            <a:fillRect/>
          </a:stretch>
        </p:blipFill>
        <p:spPr>
          <a:xfrm>
            <a:off x="2263151" y="2447160"/>
            <a:ext cx="7991759" cy="3029408"/>
          </a:xfrm>
          <a:prstGeom prst="rect">
            <a:avLst/>
          </a:prstGeom>
        </p:spPr>
      </p:pic>
    </p:spTree>
    <p:extLst>
      <p:ext uri="{BB962C8B-B14F-4D97-AF65-F5344CB8AC3E}">
        <p14:creationId xmlns:p14="http://schemas.microsoft.com/office/powerpoint/2010/main" val="3283930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3F62-D430-14F1-A4C8-EB235AE1FFC4}"/>
              </a:ext>
            </a:extLst>
          </p:cNvPr>
          <p:cNvSpPr>
            <a:spLocks noGrp="1"/>
          </p:cNvSpPr>
          <p:nvPr>
            <p:ph type="title"/>
          </p:nvPr>
        </p:nvSpPr>
        <p:spPr/>
        <p:txBody>
          <a:bodyPr/>
          <a:lstStyle/>
          <a:p>
            <a:r>
              <a:rPr lang="en-US" dirty="0"/>
              <a:t>Hydroponics Gardening System (Example)</a:t>
            </a:r>
          </a:p>
        </p:txBody>
      </p:sp>
      <p:sp>
        <p:nvSpPr>
          <p:cNvPr id="3" name="Content Placeholder 2">
            <a:extLst>
              <a:ext uri="{FF2B5EF4-FFF2-40B4-BE49-F238E27FC236}">
                <a16:creationId xmlns:a16="http://schemas.microsoft.com/office/drawing/2014/main" id="{CB1039D3-E4DF-813C-3F66-9FD3AEB7242D}"/>
              </a:ext>
            </a:extLst>
          </p:cNvPr>
          <p:cNvSpPr>
            <a:spLocks noGrp="1"/>
          </p:cNvSpPr>
          <p:nvPr>
            <p:ph idx="1"/>
          </p:nvPr>
        </p:nvSpPr>
        <p:spPr/>
        <p:txBody>
          <a:bodyPr>
            <a:normAutofit fontScale="92500" lnSpcReduction="10000"/>
          </a:bodyPr>
          <a:lstStyle/>
          <a:p>
            <a:pPr algn="just"/>
            <a:r>
              <a:rPr lang="en-US" dirty="0"/>
              <a:t>On a hydroponics farm, plants are grown in a nutrient solution, without sand, gravel, or other soils. </a:t>
            </a:r>
          </a:p>
          <a:p>
            <a:pPr algn="just"/>
            <a:r>
              <a:rPr lang="en-US" dirty="0"/>
              <a:t>Maintaining the proper greenhouse environment is a delicate job and depends on the kind of plant being grown and its age. </a:t>
            </a:r>
          </a:p>
          <a:p>
            <a:pPr algn="just"/>
            <a:r>
              <a:rPr lang="en-US" dirty="0"/>
              <a:t>One must control diverse factors such as temperature, humidity, light, pH, and nutrient concentrations.</a:t>
            </a:r>
          </a:p>
          <a:p>
            <a:pPr algn="just"/>
            <a:r>
              <a:rPr lang="en-US" dirty="0"/>
              <a:t>On a large farm, it is not unusual to have an automated system that constantly monitors and adjusts these elements. </a:t>
            </a:r>
          </a:p>
          <a:p>
            <a:pPr algn="just"/>
            <a:r>
              <a:rPr lang="en-US" dirty="0"/>
              <a:t>Simply stated, the purpose of an automated gardener is to efficiently carry out, with minimal human intervention, growing plans for the healthy production of multiple crops.</a:t>
            </a:r>
          </a:p>
        </p:txBody>
      </p:sp>
    </p:spTree>
    <p:extLst>
      <p:ext uri="{BB962C8B-B14F-4D97-AF65-F5344CB8AC3E}">
        <p14:creationId xmlns:p14="http://schemas.microsoft.com/office/powerpoint/2010/main" val="2497581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3F62-D430-14F1-A4C8-EB235AE1FFC4}"/>
              </a:ext>
            </a:extLst>
          </p:cNvPr>
          <p:cNvSpPr>
            <a:spLocks noGrp="1"/>
          </p:cNvSpPr>
          <p:nvPr>
            <p:ph type="title"/>
          </p:nvPr>
        </p:nvSpPr>
        <p:spPr>
          <a:xfrm>
            <a:off x="407503" y="365125"/>
            <a:ext cx="11380305" cy="1325563"/>
          </a:xfrm>
        </p:spPr>
        <p:txBody>
          <a:bodyPr>
            <a:normAutofit fontScale="90000"/>
          </a:bodyPr>
          <a:lstStyle/>
          <a:p>
            <a:br>
              <a:rPr lang="en-US" dirty="0"/>
            </a:br>
            <a:r>
              <a:rPr lang="en-US" dirty="0"/>
              <a:t>Hydroponics Gardening System (Use Case Diagram)</a:t>
            </a:r>
            <a:br>
              <a:rPr lang="en-US" dirty="0"/>
            </a:br>
            <a:br>
              <a:rPr lang="en-US" dirty="0"/>
            </a:br>
            <a:br>
              <a:rPr lang="en-US" dirty="0"/>
            </a:br>
            <a:endParaRPr lang="en-US" dirty="0"/>
          </a:p>
        </p:txBody>
      </p:sp>
      <p:pic>
        <p:nvPicPr>
          <p:cNvPr id="9" name="Picture 8">
            <a:extLst>
              <a:ext uri="{FF2B5EF4-FFF2-40B4-BE49-F238E27FC236}">
                <a16:creationId xmlns:a16="http://schemas.microsoft.com/office/drawing/2014/main" id="{34424B39-FA89-16E1-4ED0-60F2112A3D87}"/>
              </a:ext>
            </a:extLst>
          </p:cNvPr>
          <p:cNvPicPr>
            <a:picLocks noChangeAspect="1"/>
          </p:cNvPicPr>
          <p:nvPr/>
        </p:nvPicPr>
        <p:blipFill>
          <a:blip r:embed="rId2"/>
          <a:stretch>
            <a:fillRect/>
          </a:stretch>
        </p:blipFill>
        <p:spPr>
          <a:xfrm>
            <a:off x="3178865" y="785192"/>
            <a:ext cx="5834269" cy="5943600"/>
          </a:xfrm>
          <a:prstGeom prst="rect">
            <a:avLst/>
          </a:prstGeom>
        </p:spPr>
      </p:pic>
    </p:spTree>
    <p:extLst>
      <p:ext uri="{BB962C8B-B14F-4D97-AF65-F5344CB8AC3E}">
        <p14:creationId xmlns:p14="http://schemas.microsoft.com/office/powerpoint/2010/main" val="888819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3F62-D430-14F1-A4C8-EB235AE1FFC4}"/>
              </a:ext>
            </a:extLst>
          </p:cNvPr>
          <p:cNvSpPr>
            <a:spLocks noGrp="1"/>
          </p:cNvSpPr>
          <p:nvPr>
            <p:ph type="title"/>
          </p:nvPr>
        </p:nvSpPr>
        <p:spPr>
          <a:xfrm>
            <a:off x="407503" y="365125"/>
            <a:ext cx="11380305" cy="1325563"/>
          </a:xfrm>
        </p:spPr>
        <p:txBody>
          <a:bodyPr>
            <a:normAutofit fontScale="90000"/>
          </a:bodyPr>
          <a:lstStyle/>
          <a:p>
            <a:br>
              <a:rPr lang="en-US" dirty="0"/>
            </a:br>
            <a:r>
              <a:rPr lang="en-US" dirty="0"/>
              <a:t>Hydroponics Gardening System (Use Case Description)</a:t>
            </a:r>
            <a:br>
              <a:rPr lang="en-US" dirty="0"/>
            </a:br>
            <a:br>
              <a:rPr lang="en-US" dirty="0"/>
            </a:br>
            <a:br>
              <a:rPr lang="en-US" dirty="0"/>
            </a:br>
            <a:endParaRPr lang="en-US" dirty="0"/>
          </a:p>
        </p:txBody>
      </p:sp>
      <p:sp>
        <p:nvSpPr>
          <p:cNvPr id="4" name="Content Placeholder 3">
            <a:extLst>
              <a:ext uri="{FF2B5EF4-FFF2-40B4-BE49-F238E27FC236}">
                <a16:creationId xmlns:a16="http://schemas.microsoft.com/office/drawing/2014/main" id="{FA6D58B1-20B5-291E-A61D-19EF51DCE598}"/>
              </a:ext>
            </a:extLst>
          </p:cNvPr>
          <p:cNvSpPr>
            <a:spLocks noGrp="1"/>
          </p:cNvSpPr>
          <p:nvPr>
            <p:ph idx="1"/>
          </p:nvPr>
        </p:nvSpPr>
        <p:spPr>
          <a:xfrm>
            <a:off x="838200" y="924339"/>
            <a:ext cx="10515600" cy="5416826"/>
          </a:xfrm>
        </p:spPr>
        <p:txBody>
          <a:bodyPr>
            <a:normAutofit/>
          </a:bodyPr>
          <a:lstStyle/>
          <a:p>
            <a:pPr marL="0" indent="0" algn="l">
              <a:buNone/>
            </a:pPr>
            <a:r>
              <a:rPr lang="en-US" sz="1900" b="1" i="0" u="none" strike="noStrike" baseline="0" dirty="0">
                <a:latin typeface="Helvetica-Bold"/>
              </a:rPr>
              <a:t>Use case name</a:t>
            </a:r>
            <a:r>
              <a:rPr lang="en-US" sz="1900" b="0" i="0" u="none" strike="noStrike" baseline="0" dirty="0">
                <a:latin typeface="Helvetica" panose="020B0604020202020204" pitchFamily="34" charset="0"/>
              </a:rPr>
              <a:t>: </a:t>
            </a:r>
            <a:r>
              <a:rPr lang="en-US" sz="1900" b="0" i="0" u="none" strike="noStrike" baseline="0" dirty="0">
                <a:latin typeface="Courier"/>
              </a:rPr>
              <a:t>Maintain Storage Tanks</a:t>
            </a:r>
          </a:p>
          <a:p>
            <a:pPr marL="0" indent="0" algn="l">
              <a:buNone/>
            </a:pPr>
            <a:r>
              <a:rPr lang="en-US" sz="1900" b="1" i="0" u="none" strike="noStrike" baseline="0" dirty="0">
                <a:latin typeface="Helvetica-Bold"/>
              </a:rPr>
              <a:t>Use case purpose</a:t>
            </a:r>
            <a:r>
              <a:rPr lang="en-US" sz="1900" b="0" i="0" u="none" strike="noStrike" baseline="0" dirty="0">
                <a:latin typeface="Helvetica" panose="020B0604020202020204" pitchFamily="34" charset="0"/>
              </a:rPr>
              <a:t>: This use case provides the ability to maintain the fill levels of the contents of the storage tanks. This use case allows the actor to maintain specific sets of water and nutrient tanks.</a:t>
            </a:r>
          </a:p>
          <a:p>
            <a:pPr marL="0" indent="0" algn="l">
              <a:buNone/>
            </a:pPr>
            <a:r>
              <a:rPr lang="en-US" sz="1900" b="1" i="0" u="none" strike="noStrike" baseline="0" dirty="0">
                <a:latin typeface="Helvetica-Bold"/>
              </a:rPr>
              <a:t>Optimistic flow</a:t>
            </a:r>
            <a:r>
              <a:rPr lang="en-US" sz="1900" b="0" i="0" u="none" strike="noStrike" baseline="0" dirty="0">
                <a:latin typeface="Helvetica" panose="020B0604020202020204" pitchFamily="34" charset="0"/>
              </a:rPr>
              <a:t>:</a:t>
            </a:r>
          </a:p>
          <a:p>
            <a:pPr marL="457200" lvl="1" indent="0">
              <a:buNone/>
            </a:pPr>
            <a:r>
              <a:rPr lang="en-US" sz="1900" b="0" i="0" u="none" strike="noStrike" baseline="0" dirty="0">
                <a:latin typeface="Helvetica" panose="020B0604020202020204" pitchFamily="34" charset="0"/>
              </a:rPr>
              <a:t>A. Actor examines the levels of the storage tanks’ contents.</a:t>
            </a:r>
          </a:p>
          <a:p>
            <a:pPr marL="457200" lvl="1" indent="0">
              <a:buNone/>
            </a:pPr>
            <a:r>
              <a:rPr lang="en-US" sz="1900" b="0" i="0" u="none" strike="noStrike" baseline="0" dirty="0">
                <a:latin typeface="Helvetica" panose="020B0604020202020204" pitchFamily="34" charset="0"/>
              </a:rPr>
              <a:t>B. Actor determines that tanks need to be refilled.</a:t>
            </a:r>
          </a:p>
          <a:p>
            <a:pPr marL="457200" lvl="1" indent="0">
              <a:buNone/>
            </a:pPr>
            <a:r>
              <a:rPr lang="en-US" sz="1900" b="0" i="0" u="none" strike="noStrike" baseline="0" dirty="0">
                <a:latin typeface="Helvetica" panose="020B0604020202020204" pitchFamily="34" charset="0"/>
              </a:rPr>
              <a:t>C. Normal hydroponics system operation of storage tanks is suspended by the actor.</a:t>
            </a:r>
          </a:p>
          <a:p>
            <a:pPr marL="457200" lvl="1" indent="0">
              <a:buNone/>
            </a:pPr>
            <a:r>
              <a:rPr lang="en-US" sz="1900" b="0" i="0" u="none" strike="noStrike" baseline="0" dirty="0">
                <a:latin typeface="Helvetica" panose="020B0604020202020204" pitchFamily="34" charset="0"/>
              </a:rPr>
              <a:t>D. Actor selects tanks and sets fill levels.</a:t>
            </a:r>
          </a:p>
          <a:p>
            <a:pPr marL="0" indent="0" algn="l">
              <a:buNone/>
            </a:pPr>
            <a:r>
              <a:rPr lang="en-US" sz="1900" b="0" i="0" u="none" strike="noStrike" baseline="0" dirty="0">
                <a:latin typeface="Helvetica" panose="020B0604020202020204" pitchFamily="34" charset="0"/>
              </a:rPr>
              <a:t>For each selected tank, steps E through G are performed.</a:t>
            </a:r>
          </a:p>
          <a:p>
            <a:pPr marL="457200" lvl="1" indent="0">
              <a:buNone/>
            </a:pPr>
            <a:r>
              <a:rPr lang="en-US" sz="1900" b="0" i="0" u="none" strike="noStrike" baseline="0" dirty="0">
                <a:latin typeface="Helvetica" panose="020B0604020202020204" pitchFamily="34" charset="0"/>
              </a:rPr>
              <a:t>E. If tank is heated, the system disables heaters.</a:t>
            </a:r>
          </a:p>
          <a:p>
            <a:pPr marL="914400" lvl="2" indent="0">
              <a:buNone/>
            </a:pPr>
            <a:r>
              <a:rPr lang="en-US" sz="1900" b="0" i="0" u="none" strike="noStrike" baseline="0" dirty="0">
                <a:latin typeface="Helvetica" panose="020B0604020202020204" pitchFamily="34" charset="0"/>
              </a:rPr>
              <a:t>1. Heaters reach safe temperature.</a:t>
            </a:r>
          </a:p>
          <a:p>
            <a:pPr marL="457200" lvl="1" indent="0">
              <a:buNone/>
            </a:pPr>
            <a:r>
              <a:rPr lang="en-US" sz="1900" b="0" i="0" u="none" strike="noStrike" baseline="0" dirty="0">
                <a:latin typeface="Helvetica" panose="020B0604020202020204" pitchFamily="34" charset="0"/>
              </a:rPr>
              <a:t>F. The system fills tank.</a:t>
            </a:r>
          </a:p>
          <a:p>
            <a:pPr marL="457200" lvl="1" indent="0">
              <a:buNone/>
            </a:pPr>
            <a:r>
              <a:rPr lang="en-US" sz="1900" b="0" i="0" u="none" strike="noStrike" baseline="0" dirty="0">
                <a:latin typeface="Helvetica" panose="020B0604020202020204" pitchFamily="34" charset="0"/>
              </a:rPr>
              <a:t>G. When tank is filled, if tank is heated, the system enables heaters.</a:t>
            </a:r>
          </a:p>
          <a:p>
            <a:pPr marL="914400" lvl="2" indent="0">
              <a:buNone/>
            </a:pPr>
            <a:r>
              <a:rPr lang="en-US" sz="1900" b="0" i="0" u="none" strike="noStrike" baseline="0" dirty="0">
                <a:latin typeface="Helvetica" panose="020B0604020202020204" pitchFamily="34" charset="0"/>
              </a:rPr>
              <a:t>1. Tank contents reach operating temperature.</a:t>
            </a:r>
          </a:p>
          <a:p>
            <a:pPr marL="457200" lvl="1" indent="0">
              <a:buNone/>
            </a:pPr>
            <a:r>
              <a:rPr lang="en-US" sz="1900" b="0" i="0" u="none" strike="noStrike" baseline="0" dirty="0">
                <a:latin typeface="Helvetica" panose="020B0604020202020204" pitchFamily="34" charset="0"/>
              </a:rPr>
              <a:t>H. Actor resumes normal hydroponics system operation.</a:t>
            </a:r>
            <a:endParaRPr lang="en-US" sz="1900" dirty="0"/>
          </a:p>
        </p:txBody>
      </p:sp>
    </p:spTree>
    <p:extLst>
      <p:ext uri="{BB962C8B-B14F-4D97-AF65-F5344CB8AC3E}">
        <p14:creationId xmlns:p14="http://schemas.microsoft.com/office/powerpoint/2010/main" val="529656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AC955A-1008-8579-F3F8-434241AD788A}"/>
              </a:ext>
            </a:extLst>
          </p:cNvPr>
          <p:cNvPicPr>
            <a:picLocks noChangeAspect="1"/>
          </p:cNvPicPr>
          <p:nvPr/>
        </p:nvPicPr>
        <p:blipFill>
          <a:blip r:embed="rId3"/>
          <a:stretch>
            <a:fillRect/>
          </a:stretch>
        </p:blipFill>
        <p:spPr>
          <a:xfrm>
            <a:off x="2559273" y="-91542"/>
            <a:ext cx="6518787" cy="7041083"/>
          </a:xfrm>
          <a:prstGeom prst="rect">
            <a:avLst/>
          </a:prstGeom>
        </p:spPr>
      </p:pic>
      <p:sp>
        <p:nvSpPr>
          <p:cNvPr id="2" name="TextBox 1">
            <a:extLst>
              <a:ext uri="{FF2B5EF4-FFF2-40B4-BE49-F238E27FC236}">
                <a16:creationId xmlns:a16="http://schemas.microsoft.com/office/drawing/2014/main" id="{20EBC3CA-5ECB-54CC-E749-F729A4803F4B}"/>
              </a:ext>
            </a:extLst>
          </p:cNvPr>
          <p:cNvSpPr txBox="1"/>
          <p:nvPr/>
        </p:nvSpPr>
        <p:spPr>
          <a:xfrm>
            <a:off x="397565" y="1868557"/>
            <a:ext cx="2057400" cy="1477328"/>
          </a:xfrm>
          <a:prstGeom prst="rect">
            <a:avLst/>
          </a:prstGeom>
          <a:noFill/>
        </p:spPr>
        <p:txBody>
          <a:bodyPr wrap="square" rtlCol="0">
            <a:spAutoFit/>
          </a:bodyPr>
          <a:lstStyle/>
          <a:p>
            <a:r>
              <a:rPr lang="en-US" sz="1800" b="0" i="0" u="none" strike="noStrike" baseline="0" dirty="0">
                <a:latin typeface="Courier"/>
              </a:rPr>
              <a:t>Maintain Storage Tanks </a:t>
            </a:r>
            <a:r>
              <a:rPr lang="en-US" sz="1800" b="0" i="0" u="none" strike="noStrike" baseline="0" dirty="0">
                <a:latin typeface="Times-Roman"/>
              </a:rPr>
              <a:t>use case of Hydroponics Gardening System</a:t>
            </a:r>
            <a:endParaRPr lang="en-US" dirty="0"/>
          </a:p>
        </p:txBody>
      </p:sp>
    </p:spTree>
    <p:extLst>
      <p:ext uri="{BB962C8B-B14F-4D97-AF65-F5344CB8AC3E}">
        <p14:creationId xmlns:p14="http://schemas.microsoft.com/office/powerpoint/2010/main" val="2730107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41F6-5AEE-3505-B945-87B79022B175}"/>
              </a:ext>
            </a:extLst>
          </p:cNvPr>
          <p:cNvSpPr>
            <a:spLocks noGrp="1"/>
          </p:cNvSpPr>
          <p:nvPr>
            <p:ph type="title"/>
          </p:nvPr>
        </p:nvSpPr>
        <p:spPr/>
        <p:txBody>
          <a:bodyPr/>
          <a:lstStyle/>
          <a:p>
            <a:r>
              <a:rPr lang="en-US" dirty="0"/>
              <a:t>Object Flows</a:t>
            </a:r>
          </a:p>
        </p:txBody>
      </p:sp>
      <p:sp>
        <p:nvSpPr>
          <p:cNvPr id="3" name="Content Placeholder 2">
            <a:extLst>
              <a:ext uri="{FF2B5EF4-FFF2-40B4-BE49-F238E27FC236}">
                <a16:creationId xmlns:a16="http://schemas.microsoft.com/office/drawing/2014/main" id="{B8630BDE-AE6F-59E1-C2BF-DF11E5993E32}"/>
              </a:ext>
            </a:extLst>
          </p:cNvPr>
          <p:cNvSpPr>
            <a:spLocks noGrp="1"/>
          </p:cNvSpPr>
          <p:nvPr>
            <p:ph idx="1"/>
          </p:nvPr>
        </p:nvSpPr>
        <p:spPr/>
        <p:txBody>
          <a:bodyPr>
            <a:normAutofit/>
          </a:bodyPr>
          <a:lstStyle/>
          <a:p>
            <a:pPr algn="l"/>
            <a:r>
              <a:rPr lang="en-US" sz="2200" b="0" i="0" u="none" strike="noStrike" baseline="0" dirty="0">
                <a:latin typeface="Times-Roman"/>
              </a:rPr>
              <a:t>In some situations, it may be useful to </a:t>
            </a:r>
            <a:r>
              <a:rPr lang="en-US" sz="2200" b="1" i="0" u="none" strike="noStrike" baseline="0" dirty="0">
                <a:latin typeface="Times-Roman"/>
              </a:rPr>
              <a:t>see the objects that are manipulated </a:t>
            </a:r>
            <a:r>
              <a:rPr lang="en-US" sz="2200" b="0" i="0" u="none" strike="noStrike" baseline="0" dirty="0">
                <a:latin typeface="Times-Roman"/>
              </a:rPr>
              <a:t>during the execution of an activity.</a:t>
            </a:r>
          </a:p>
          <a:p>
            <a:pPr algn="l"/>
            <a:r>
              <a:rPr lang="en-US" sz="2200" b="0" i="0" u="none" strike="noStrike" baseline="0" dirty="0">
                <a:latin typeface="Times-Roman"/>
              </a:rPr>
              <a:t>You can show the objects in an activity diagram by adding an </a:t>
            </a:r>
            <a:r>
              <a:rPr lang="en-US" sz="2200" b="1" i="0" u="none" strike="noStrike" baseline="0" dirty="0">
                <a:latin typeface="Times-Roman"/>
              </a:rPr>
              <a:t>object flow</a:t>
            </a:r>
            <a:r>
              <a:rPr lang="en-US" sz="2200" b="0" i="0" u="none" strike="noStrike" baseline="0" dirty="0">
                <a:latin typeface="Times-Roman"/>
              </a:rPr>
              <a:t>. (Not recommend for all your activity diagrams because adding all the objects would likely make the diagrams too complex and unwieldy.)</a:t>
            </a:r>
          </a:p>
        </p:txBody>
      </p:sp>
    </p:spTree>
    <p:extLst>
      <p:ext uri="{BB962C8B-B14F-4D97-AF65-F5344CB8AC3E}">
        <p14:creationId xmlns:p14="http://schemas.microsoft.com/office/powerpoint/2010/main" val="2555978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415A-1DBF-4FDA-FF09-65E306596C49}"/>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AB8B8417-3514-4BCB-3722-C30D25931B66}"/>
              </a:ext>
            </a:extLst>
          </p:cNvPr>
          <p:cNvSpPr>
            <a:spLocks noGrp="1"/>
          </p:cNvSpPr>
          <p:nvPr>
            <p:ph idx="1"/>
          </p:nvPr>
        </p:nvSpPr>
        <p:spPr/>
        <p:txBody>
          <a:bodyPr>
            <a:normAutofit/>
          </a:bodyPr>
          <a:lstStyle/>
          <a:p>
            <a:pPr algn="l"/>
            <a:r>
              <a:rPr lang="en-US" sz="2200" b="0" i="0" u="none" strike="noStrike" baseline="0" dirty="0">
                <a:latin typeface="Times-Roman--Identity-H"/>
              </a:rPr>
              <a:t>The purpose of an activity diagram is to </a:t>
            </a:r>
            <a:r>
              <a:rPr lang="en-US" sz="2200" b="1" i="0" u="none" strike="noStrike" baseline="0" dirty="0">
                <a:latin typeface="Times-Roman--Identity-H"/>
              </a:rPr>
              <a:t>show the steps within a complex process </a:t>
            </a:r>
            <a:r>
              <a:rPr lang="en-US" sz="2200" b="0" i="0" u="none" strike="noStrike" baseline="0" dirty="0">
                <a:latin typeface="Times-Roman--Identity-H"/>
              </a:rPr>
              <a:t>and the </a:t>
            </a:r>
            <a:r>
              <a:rPr lang="en-US" sz="2200" b="1" i="0" u="none" strike="noStrike" baseline="0" dirty="0">
                <a:latin typeface="Times-Roman--Identity-H"/>
              </a:rPr>
              <a:t>sequencing constraints </a:t>
            </a:r>
            <a:r>
              <a:rPr lang="en-US" sz="2200" b="0" i="0" u="none" strike="noStrike" baseline="0" dirty="0">
                <a:latin typeface="Times-Roman--Identity-H"/>
              </a:rPr>
              <a:t>among them.</a:t>
            </a:r>
          </a:p>
          <a:p>
            <a:pPr algn="l"/>
            <a:r>
              <a:rPr lang="en-US" sz="2200" b="0" i="0" u="none" strike="noStrike" baseline="0" dirty="0">
                <a:latin typeface="Times-Roman--Identity-H"/>
              </a:rPr>
              <a:t>Some activities run forever until an outside event interrupts them, but most activities eventually complete their work and terminate by themselves. </a:t>
            </a:r>
          </a:p>
          <a:p>
            <a:pPr algn="l"/>
            <a:r>
              <a:rPr lang="en-US" sz="2200" b="0" i="0" u="none" strike="noStrike" baseline="0" dirty="0">
                <a:latin typeface="Times-Roman--Identity-H"/>
              </a:rPr>
              <a:t>The completion of an activity is a </a:t>
            </a:r>
            <a:r>
              <a:rPr lang="en-US" sz="2200" b="1" i="0" u="none" strike="noStrike" baseline="0" dirty="0">
                <a:latin typeface="Times-Roman--Identity-H"/>
              </a:rPr>
              <a:t>completion event </a:t>
            </a:r>
            <a:r>
              <a:rPr lang="en-US" sz="2200" b="0" i="0" u="none" strike="noStrike" baseline="0" dirty="0">
                <a:latin typeface="Times-Roman--Identity-H"/>
              </a:rPr>
              <a:t>and usually indicates that the next activity can be started. </a:t>
            </a:r>
          </a:p>
        </p:txBody>
      </p:sp>
    </p:spTree>
    <p:extLst>
      <p:ext uri="{BB962C8B-B14F-4D97-AF65-F5344CB8AC3E}">
        <p14:creationId xmlns:p14="http://schemas.microsoft.com/office/powerpoint/2010/main" val="1252063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79AB3B-4B1B-94A1-CEDE-6E86C4E42C06}"/>
              </a:ext>
            </a:extLst>
          </p:cNvPr>
          <p:cNvPicPr>
            <a:picLocks noChangeAspect="1"/>
          </p:cNvPicPr>
          <p:nvPr/>
        </p:nvPicPr>
        <p:blipFill>
          <a:blip r:embed="rId3"/>
          <a:stretch>
            <a:fillRect/>
          </a:stretch>
        </p:blipFill>
        <p:spPr>
          <a:xfrm>
            <a:off x="3210339" y="-8144"/>
            <a:ext cx="6003234" cy="6866144"/>
          </a:xfrm>
          <a:prstGeom prst="rect">
            <a:avLst/>
          </a:prstGeom>
        </p:spPr>
      </p:pic>
    </p:spTree>
    <p:extLst>
      <p:ext uri="{BB962C8B-B14F-4D97-AF65-F5344CB8AC3E}">
        <p14:creationId xmlns:p14="http://schemas.microsoft.com/office/powerpoint/2010/main" val="2621023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9A99-3170-BC41-E573-D62C5C1C4DED}"/>
              </a:ext>
            </a:extLst>
          </p:cNvPr>
          <p:cNvSpPr>
            <a:spLocks noGrp="1"/>
          </p:cNvSpPr>
          <p:nvPr>
            <p:ph type="ctrTitle"/>
          </p:nvPr>
        </p:nvSpPr>
        <p:spPr/>
        <p:txBody>
          <a:bodyPr/>
          <a:lstStyle/>
          <a:p>
            <a:r>
              <a:rPr lang="en-US" dirty="0"/>
              <a:t>Class Activity</a:t>
            </a:r>
          </a:p>
        </p:txBody>
      </p:sp>
    </p:spTree>
    <p:extLst>
      <p:ext uri="{BB962C8B-B14F-4D97-AF65-F5344CB8AC3E}">
        <p14:creationId xmlns:p14="http://schemas.microsoft.com/office/powerpoint/2010/main" val="4043521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9C74-9258-00A2-2A44-4684307C4D9C}"/>
              </a:ext>
            </a:extLst>
          </p:cNvPr>
          <p:cNvSpPr>
            <a:spLocks noGrp="1"/>
          </p:cNvSpPr>
          <p:nvPr>
            <p:ph type="title"/>
          </p:nvPr>
        </p:nvSpPr>
        <p:spPr/>
        <p:txBody>
          <a:bodyPr/>
          <a:lstStyle/>
          <a:p>
            <a:r>
              <a:rPr lang="en-US" dirty="0">
                <a:latin typeface="Times-Roman--Identity-H"/>
              </a:rPr>
              <a:t>P</a:t>
            </a:r>
            <a:r>
              <a:rPr lang="en-US" sz="4400" b="0" i="0" u="none" strike="noStrike" baseline="0" dirty="0">
                <a:latin typeface="Times-Roman--Identity-H"/>
              </a:rPr>
              <a:t>rocessing of a stock trade order that has</a:t>
            </a:r>
            <a:br>
              <a:rPr lang="en-US" sz="4400" b="0" i="0" u="none" strike="noStrike" baseline="0" dirty="0">
                <a:latin typeface="Times-Roman--Identity-H"/>
              </a:rPr>
            </a:br>
            <a:r>
              <a:rPr lang="en-US" sz="4400" b="0" i="0" u="none" strike="noStrike" baseline="0" dirty="0">
                <a:latin typeface="Times-Roman--Identity-H"/>
              </a:rPr>
              <a:t>been received by an online stock broker</a:t>
            </a:r>
            <a:endParaRPr lang="en-US" dirty="0"/>
          </a:p>
        </p:txBody>
      </p:sp>
      <p:sp>
        <p:nvSpPr>
          <p:cNvPr id="3" name="Content Placeholder 2">
            <a:extLst>
              <a:ext uri="{FF2B5EF4-FFF2-40B4-BE49-F238E27FC236}">
                <a16:creationId xmlns:a16="http://schemas.microsoft.com/office/drawing/2014/main" id="{83444C2B-7EC1-E47B-0B76-E4236F32B99E}"/>
              </a:ext>
            </a:extLst>
          </p:cNvPr>
          <p:cNvSpPr>
            <a:spLocks noGrp="1"/>
          </p:cNvSpPr>
          <p:nvPr>
            <p:ph idx="1"/>
          </p:nvPr>
        </p:nvSpPr>
        <p:spPr/>
        <p:txBody>
          <a:bodyPr>
            <a:normAutofit/>
          </a:bodyPr>
          <a:lstStyle/>
          <a:p>
            <a:pPr algn="l"/>
            <a:r>
              <a:rPr lang="en-US" sz="2000" b="0" i="0" u="none" strike="noStrike" baseline="0" dirty="0">
                <a:latin typeface="Times-Roman--Identity-H"/>
              </a:rPr>
              <a:t>The online stock broker first verifies the order against the customer’s account, then executes it with the stock exchange. </a:t>
            </a:r>
          </a:p>
          <a:p>
            <a:pPr algn="l"/>
            <a:r>
              <a:rPr lang="en-US" sz="2000" b="0" i="0" u="none" strike="noStrike" baseline="0" dirty="0">
                <a:latin typeface="Times-Roman--Identity-H"/>
              </a:rPr>
              <a:t>If the order executes successfully, the system does three things concurrently: mails trade confirmation to the customer, updates the online portfolio to reflect the results of the trade, and settles the trade with the other party by debiting the account and transferring cash or securities. </a:t>
            </a:r>
          </a:p>
          <a:p>
            <a:pPr algn="l"/>
            <a:r>
              <a:rPr lang="en-US" sz="2000" b="0" i="0" u="none" strike="noStrike" baseline="0" dirty="0">
                <a:latin typeface="Times-Roman--Identity-H"/>
              </a:rPr>
              <a:t>When all three </a:t>
            </a:r>
            <a:r>
              <a:rPr lang="en-US" sz="2000" dirty="0">
                <a:latin typeface="Times-Roman--Identity-H"/>
              </a:rPr>
              <a:t>things </a:t>
            </a:r>
            <a:r>
              <a:rPr lang="en-US" sz="2000" b="0" i="0" u="none" strike="noStrike" baseline="0" dirty="0">
                <a:latin typeface="Times-Roman--Identity-H"/>
              </a:rPr>
              <a:t>have been completed, the system closes the order. </a:t>
            </a:r>
          </a:p>
          <a:p>
            <a:pPr algn="l"/>
            <a:r>
              <a:rPr lang="en-US" sz="2000" b="0" i="0" u="none" strike="noStrike" baseline="0" dirty="0">
                <a:latin typeface="Times-Roman--Identity-H"/>
              </a:rPr>
              <a:t>If the order execution fails, then the system sends a failure notice to the customer and closes the order.</a:t>
            </a:r>
            <a:endParaRPr lang="en-US" sz="2000" dirty="0"/>
          </a:p>
        </p:txBody>
      </p:sp>
    </p:spTree>
    <p:extLst>
      <p:ext uri="{BB962C8B-B14F-4D97-AF65-F5344CB8AC3E}">
        <p14:creationId xmlns:p14="http://schemas.microsoft.com/office/powerpoint/2010/main" val="412338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C7C01C-3908-3B84-F8D6-1A7A323D9E30}"/>
              </a:ext>
            </a:extLst>
          </p:cNvPr>
          <p:cNvPicPr>
            <a:picLocks noChangeAspect="1"/>
          </p:cNvPicPr>
          <p:nvPr/>
        </p:nvPicPr>
        <p:blipFill>
          <a:blip r:embed="rId3"/>
          <a:stretch>
            <a:fillRect/>
          </a:stretch>
        </p:blipFill>
        <p:spPr>
          <a:xfrm>
            <a:off x="2515601" y="609600"/>
            <a:ext cx="7160798" cy="6007509"/>
          </a:xfrm>
          <a:prstGeom prst="rect">
            <a:avLst/>
          </a:prstGeom>
        </p:spPr>
      </p:pic>
      <p:sp>
        <p:nvSpPr>
          <p:cNvPr id="6" name="Title 1">
            <a:extLst>
              <a:ext uri="{FF2B5EF4-FFF2-40B4-BE49-F238E27FC236}">
                <a16:creationId xmlns:a16="http://schemas.microsoft.com/office/drawing/2014/main" id="{33AD3357-2EB9-DCB5-234C-E5F5E354B10F}"/>
              </a:ext>
            </a:extLst>
          </p:cNvPr>
          <p:cNvSpPr>
            <a:spLocks noGrp="1"/>
          </p:cNvSpPr>
          <p:nvPr>
            <p:ph type="title"/>
          </p:nvPr>
        </p:nvSpPr>
        <p:spPr>
          <a:xfrm>
            <a:off x="838200" y="365125"/>
            <a:ext cx="10515600" cy="1325563"/>
          </a:xfrm>
        </p:spPr>
        <p:txBody>
          <a:bodyPr>
            <a:normAutofit fontScale="90000"/>
          </a:bodyPr>
          <a:lstStyle/>
          <a:p>
            <a:r>
              <a:rPr lang="en-US" dirty="0"/>
              <a:t>Activity Diagram</a:t>
            </a:r>
            <a:br>
              <a:rPr lang="en-US" dirty="0"/>
            </a:br>
            <a:br>
              <a:rPr lang="en-US" dirty="0"/>
            </a:br>
            <a:endParaRPr lang="en-US" dirty="0"/>
          </a:p>
        </p:txBody>
      </p:sp>
    </p:spTree>
    <p:extLst>
      <p:ext uri="{BB962C8B-B14F-4D97-AF65-F5344CB8AC3E}">
        <p14:creationId xmlns:p14="http://schemas.microsoft.com/office/powerpoint/2010/main" val="686179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481C-13C8-C61C-0E18-FA57633D5490}"/>
              </a:ext>
            </a:extLst>
          </p:cNvPr>
          <p:cNvSpPr>
            <a:spLocks noGrp="1"/>
          </p:cNvSpPr>
          <p:nvPr>
            <p:ph type="title"/>
          </p:nvPr>
        </p:nvSpPr>
        <p:spPr/>
        <p:txBody>
          <a:bodyPr/>
          <a:lstStyle/>
          <a:p>
            <a:r>
              <a:rPr lang="en-US" dirty="0"/>
              <a:t>Activity Diagram for Execute Order</a:t>
            </a:r>
          </a:p>
        </p:txBody>
      </p:sp>
      <p:pic>
        <p:nvPicPr>
          <p:cNvPr id="5" name="Picture 4">
            <a:extLst>
              <a:ext uri="{FF2B5EF4-FFF2-40B4-BE49-F238E27FC236}">
                <a16:creationId xmlns:a16="http://schemas.microsoft.com/office/drawing/2014/main" id="{EDD159E4-4247-A629-4D4B-C161077B3788}"/>
              </a:ext>
            </a:extLst>
          </p:cNvPr>
          <p:cNvPicPr>
            <a:picLocks noChangeAspect="1"/>
          </p:cNvPicPr>
          <p:nvPr/>
        </p:nvPicPr>
        <p:blipFill>
          <a:blip r:embed="rId3"/>
          <a:stretch>
            <a:fillRect/>
          </a:stretch>
        </p:blipFill>
        <p:spPr>
          <a:xfrm>
            <a:off x="2145509" y="1578177"/>
            <a:ext cx="7900981" cy="4914698"/>
          </a:xfrm>
          <a:prstGeom prst="rect">
            <a:avLst/>
          </a:prstGeom>
        </p:spPr>
      </p:pic>
    </p:spTree>
    <p:extLst>
      <p:ext uri="{BB962C8B-B14F-4D97-AF65-F5344CB8AC3E}">
        <p14:creationId xmlns:p14="http://schemas.microsoft.com/office/powerpoint/2010/main" val="1743298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6720-0D88-8F50-AFFF-FFA30635D293}"/>
              </a:ext>
            </a:extLst>
          </p:cNvPr>
          <p:cNvSpPr>
            <a:spLocks noGrp="1"/>
          </p:cNvSpPr>
          <p:nvPr>
            <p:ph type="title"/>
          </p:nvPr>
        </p:nvSpPr>
        <p:spPr/>
        <p:txBody>
          <a:bodyPr>
            <a:normAutofit fontScale="90000"/>
          </a:bodyPr>
          <a:lstStyle/>
          <a:p>
            <a:r>
              <a:rPr lang="en-US" dirty="0"/>
              <a:t>Activity Diagram with </a:t>
            </a:r>
            <a:r>
              <a:rPr lang="en-US" dirty="0" err="1"/>
              <a:t>Swimlanes</a:t>
            </a:r>
            <a:r>
              <a:rPr lang="en-US" dirty="0"/>
              <a:t> </a:t>
            </a:r>
            <a:br>
              <a:rPr lang="en-US" dirty="0"/>
            </a:br>
            <a:r>
              <a:rPr lang="en-US" sz="2900" dirty="0"/>
              <a:t>(Course Registration)</a:t>
            </a:r>
            <a:br>
              <a:rPr lang="en-US" sz="2900" dirty="0"/>
            </a:br>
            <a:br>
              <a:rPr lang="en-US" dirty="0"/>
            </a:br>
            <a:endParaRPr lang="en-US" dirty="0"/>
          </a:p>
        </p:txBody>
      </p:sp>
      <p:pic>
        <p:nvPicPr>
          <p:cNvPr id="4" name="Picture 3">
            <a:extLst>
              <a:ext uri="{FF2B5EF4-FFF2-40B4-BE49-F238E27FC236}">
                <a16:creationId xmlns:a16="http://schemas.microsoft.com/office/drawing/2014/main" id="{5BD5C665-8F20-B755-121F-9B30E028FD51}"/>
              </a:ext>
            </a:extLst>
          </p:cNvPr>
          <p:cNvPicPr>
            <a:picLocks noChangeAspect="1"/>
          </p:cNvPicPr>
          <p:nvPr/>
        </p:nvPicPr>
        <p:blipFill>
          <a:blip r:embed="rId3"/>
          <a:stretch>
            <a:fillRect/>
          </a:stretch>
        </p:blipFill>
        <p:spPr>
          <a:xfrm>
            <a:off x="2663687" y="974035"/>
            <a:ext cx="6864625" cy="5883965"/>
          </a:xfrm>
          <a:prstGeom prst="rect">
            <a:avLst/>
          </a:prstGeom>
        </p:spPr>
      </p:pic>
    </p:spTree>
    <p:extLst>
      <p:ext uri="{BB962C8B-B14F-4D97-AF65-F5344CB8AC3E}">
        <p14:creationId xmlns:p14="http://schemas.microsoft.com/office/powerpoint/2010/main" val="3864812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AEF5-3247-0452-B598-5E65207018AD}"/>
              </a:ext>
            </a:extLst>
          </p:cNvPr>
          <p:cNvSpPr>
            <a:spLocks noGrp="1"/>
          </p:cNvSpPr>
          <p:nvPr>
            <p:ph type="title"/>
          </p:nvPr>
        </p:nvSpPr>
        <p:spPr/>
        <p:txBody>
          <a:bodyPr>
            <a:normAutofit fontScale="90000"/>
          </a:bodyPr>
          <a:lstStyle/>
          <a:p>
            <a:r>
              <a:rPr lang="en-US" dirty="0"/>
              <a:t>Case Study Homework Processing (Swimlane)</a:t>
            </a:r>
            <a:br>
              <a:rPr lang="en-US" dirty="0"/>
            </a:br>
            <a:br>
              <a:rPr lang="en-US" dirty="0"/>
            </a:br>
            <a:endParaRPr lang="en-US" dirty="0"/>
          </a:p>
        </p:txBody>
      </p:sp>
      <p:sp>
        <p:nvSpPr>
          <p:cNvPr id="3" name="Content Placeholder 2">
            <a:extLst>
              <a:ext uri="{FF2B5EF4-FFF2-40B4-BE49-F238E27FC236}">
                <a16:creationId xmlns:a16="http://schemas.microsoft.com/office/drawing/2014/main" id="{7E1CF934-F339-348B-7766-A408501D05A6}"/>
              </a:ext>
            </a:extLst>
          </p:cNvPr>
          <p:cNvSpPr>
            <a:spLocks noGrp="1"/>
          </p:cNvSpPr>
          <p:nvPr>
            <p:ph idx="1"/>
          </p:nvPr>
        </p:nvSpPr>
        <p:spPr>
          <a:xfrm>
            <a:off x="838200" y="1201279"/>
            <a:ext cx="10515600" cy="5173111"/>
          </a:xfrm>
        </p:spPr>
        <p:txBody>
          <a:bodyPr/>
          <a:lstStyle/>
          <a:p>
            <a:pPr algn="just"/>
            <a:r>
              <a:rPr lang="en-US" sz="2300" kern="100" dirty="0">
                <a:solidFill>
                  <a:srgbClr val="222222"/>
                </a:solidFill>
                <a:effectLst/>
                <a:latin typeface="Helvetica" panose="020B0604020202020204" pitchFamily="34" charset="0"/>
                <a:ea typeface="Calibri" panose="020F0502020204030204" pitchFamily="34" charset="0"/>
                <a:cs typeface="Times New Roman" panose="02020603050405020304" pitchFamily="18" charset="0"/>
              </a:rPr>
              <a:t>Consider the following process for assigning, submitting, and grading Homework. The process begins when the Instructor creates the Homework instruction content on the course site. Then the Instructor creates an Assignment Folder for the Homework. These two tasks, creating the Homework content and creating the Assignment Folder have no particular order in which they must be completed, but they must both be completed concurrently before the process can continue. The process continues when the Instructor publishes the Homework and then the Assignment Folder. The student downloads the assignment and begins work. When the student has completed the work, they submit it to the Assignment Folder. The TA opens the Assignment Folder and selects the student's submission. The TA evaluates the work, then enters the grade and feedback to the submission. The Instructor reviews the evaluation. If the evaluation needs no alterations, then the Instructor publishes the evaluation. Otherwise, the Instructor edits the evaluation and then publishes it. After the evaluation is complete, the Instructor exports the grade to the Gradebook and the process ends.</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68460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C45562-CD60-8023-9CE4-9C95A9AB6CE9}"/>
              </a:ext>
            </a:extLst>
          </p:cNvPr>
          <p:cNvPicPr>
            <a:picLocks noChangeAspect="1"/>
          </p:cNvPicPr>
          <p:nvPr/>
        </p:nvPicPr>
        <p:blipFill rotWithShape="1">
          <a:blip r:embed="rId2">
            <a:extLst>
              <a:ext uri="{28A0092B-C50C-407E-A947-70E740481C1C}">
                <a14:useLocalDpi xmlns:a14="http://schemas.microsoft.com/office/drawing/2010/main" val="0"/>
              </a:ext>
            </a:extLst>
          </a:blip>
          <a:srcRect l="2538" t="2037" r="2173" b="2129"/>
          <a:stretch/>
        </p:blipFill>
        <p:spPr bwMode="auto">
          <a:xfrm>
            <a:off x="1392382" y="0"/>
            <a:ext cx="9195954"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0580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A561-43C9-CFD9-86E2-2AF05E1F070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2A10F4-1329-534E-CA6B-228397E2DD24}"/>
              </a:ext>
            </a:extLst>
          </p:cNvPr>
          <p:cNvSpPr>
            <a:spLocks noGrp="1"/>
          </p:cNvSpPr>
          <p:nvPr>
            <p:ph idx="1"/>
          </p:nvPr>
        </p:nvSpPr>
        <p:spPr/>
        <p:txBody>
          <a:bodyPr/>
          <a:lstStyle/>
          <a:p>
            <a:r>
              <a:rPr lang="en-US" sz="2000" dirty="0">
                <a:effectLst/>
                <a:latin typeface="Times New Roman" panose="02020603050405020304" pitchFamily="18" charset="0"/>
                <a:ea typeface="Cambria" panose="02040503050406030204" pitchFamily="18" charset="0"/>
                <a:cs typeface="Times New Roman" panose="02020603050405020304" pitchFamily="18" charset="0"/>
              </a:rPr>
              <a:t>Object-Oriented Analysis and Design with Applications, Grady </a:t>
            </a:r>
            <a:r>
              <a:rPr lang="en-US" sz="2000" dirty="0" err="1">
                <a:effectLst/>
                <a:latin typeface="Times New Roman" panose="02020603050405020304" pitchFamily="18" charset="0"/>
                <a:ea typeface="Cambria" panose="02040503050406030204" pitchFamily="18" charset="0"/>
                <a:cs typeface="Times New Roman" panose="02020603050405020304" pitchFamily="18" charset="0"/>
              </a:rPr>
              <a:t>Booch</a:t>
            </a: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 et al., 3</a:t>
            </a:r>
            <a:r>
              <a:rPr lang="en-US" sz="2000" baseline="30000" dirty="0">
                <a:effectLst/>
                <a:latin typeface="Times New Roman" panose="02020603050405020304" pitchFamily="18" charset="0"/>
                <a:ea typeface="Cambria" panose="02040503050406030204" pitchFamily="18" charset="0"/>
                <a:cs typeface="Times New Roman" panose="02020603050405020304" pitchFamily="18" charset="0"/>
              </a:rPr>
              <a:t>rd</a:t>
            </a: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 Edition, Pearson, 2007.</a:t>
            </a: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Timothy C. Lethbridge, Robert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Laganaiere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Object-Oriented Software Engineering (2nd Edition), McGraw Hill,  2005</a:t>
            </a:r>
          </a:p>
          <a:p>
            <a:pPr algn="just">
              <a:lnSpc>
                <a:spcPct val="107000"/>
              </a:lnSpc>
              <a:spcBef>
                <a:spcPts val="0"/>
              </a:spcBef>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pP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Object-Oriented Modeling and Design with UML, Michael R. Blaha and James R. Rumbaugh, 2</a:t>
            </a:r>
            <a:r>
              <a:rPr lang="en-US" sz="2000" baseline="30000" dirty="0">
                <a:effectLst/>
                <a:latin typeface="Times New Roman" panose="02020603050405020304" pitchFamily="18" charset="0"/>
                <a:ea typeface="Cambria" panose="02040503050406030204" pitchFamily="18" charset="0"/>
                <a:cs typeface="Times New Roman" panose="02020603050405020304" pitchFamily="18" charset="0"/>
              </a:rPr>
              <a:t>nd</a:t>
            </a: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 Edition, Pearson, 2005.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915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00C4-3A63-19CD-6C62-B6CED8ACBED5}"/>
              </a:ext>
            </a:extLst>
          </p:cNvPr>
          <p:cNvSpPr>
            <a:spLocks noGrp="1"/>
          </p:cNvSpPr>
          <p:nvPr>
            <p:ph type="ctrTitle"/>
          </p:nvPr>
        </p:nvSpPr>
        <p:spPr/>
        <p:txBody>
          <a:bodyPr/>
          <a:lstStyle/>
          <a:p>
            <a:r>
              <a:rPr lang="en-US" dirty="0"/>
              <a:t>Syntax of Activity Diagram</a:t>
            </a:r>
          </a:p>
        </p:txBody>
      </p:sp>
    </p:spTree>
    <p:extLst>
      <p:ext uri="{BB962C8B-B14F-4D97-AF65-F5344CB8AC3E}">
        <p14:creationId xmlns:p14="http://schemas.microsoft.com/office/powerpoint/2010/main" val="318267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46E9-3A26-BB9D-5607-214F24146584}"/>
              </a:ext>
            </a:extLst>
          </p:cNvPr>
          <p:cNvSpPr>
            <a:spLocks noGrp="1"/>
          </p:cNvSpPr>
          <p:nvPr>
            <p:ph type="title"/>
          </p:nvPr>
        </p:nvSpPr>
        <p:spPr/>
        <p:txBody>
          <a:bodyPr/>
          <a:lstStyle/>
          <a:p>
            <a:r>
              <a:rPr lang="en-US" dirty="0"/>
              <a:t>Actions (Action Nodes)</a:t>
            </a:r>
          </a:p>
        </p:txBody>
      </p:sp>
      <p:sp>
        <p:nvSpPr>
          <p:cNvPr id="3" name="Content Placeholder 2">
            <a:extLst>
              <a:ext uri="{FF2B5EF4-FFF2-40B4-BE49-F238E27FC236}">
                <a16:creationId xmlns:a16="http://schemas.microsoft.com/office/drawing/2014/main" id="{4BD97ACE-8B61-12F1-E40C-2AB3B286C105}"/>
              </a:ext>
            </a:extLst>
          </p:cNvPr>
          <p:cNvSpPr>
            <a:spLocks noGrp="1"/>
          </p:cNvSpPr>
          <p:nvPr>
            <p:ph idx="1"/>
          </p:nvPr>
        </p:nvSpPr>
        <p:spPr/>
        <p:txBody>
          <a:bodyPr>
            <a:normAutofit/>
          </a:bodyPr>
          <a:lstStyle/>
          <a:p>
            <a:pPr algn="l"/>
            <a:r>
              <a:rPr lang="en-US" sz="2400" b="0" i="0" u="none" strike="noStrike" baseline="0" dirty="0">
                <a:latin typeface="Times-Roman"/>
              </a:rPr>
              <a:t>Actions are the </a:t>
            </a:r>
            <a:r>
              <a:rPr lang="en-US" sz="2400" b="1" i="0" u="none" strike="noStrike" baseline="0" dirty="0">
                <a:latin typeface="Times-Roman"/>
              </a:rPr>
              <a:t>elemental unit of behavior </a:t>
            </a:r>
            <a:r>
              <a:rPr lang="en-US" sz="2400" b="0" i="0" u="none" strike="noStrike" baseline="0" dirty="0">
                <a:latin typeface="Times-Roman"/>
              </a:rPr>
              <a:t>in an activity diagram. Activities can contain many actions which are what activity diagrams depict</a:t>
            </a:r>
            <a:endParaRPr lang="en-US" sz="2400" dirty="0"/>
          </a:p>
        </p:txBody>
      </p:sp>
      <p:pic>
        <p:nvPicPr>
          <p:cNvPr id="5" name="Picture 4">
            <a:extLst>
              <a:ext uri="{FF2B5EF4-FFF2-40B4-BE49-F238E27FC236}">
                <a16:creationId xmlns:a16="http://schemas.microsoft.com/office/drawing/2014/main" id="{773056B7-CDC7-ECE4-1445-476CF67A2DCA}"/>
              </a:ext>
            </a:extLst>
          </p:cNvPr>
          <p:cNvPicPr>
            <a:picLocks noChangeAspect="1"/>
          </p:cNvPicPr>
          <p:nvPr/>
        </p:nvPicPr>
        <p:blipFill>
          <a:blip r:embed="rId2"/>
          <a:stretch>
            <a:fillRect/>
          </a:stretch>
        </p:blipFill>
        <p:spPr>
          <a:xfrm>
            <a:off x="2268321" y="3502329"/>
            <a:ext cx="2397701" cy="1217154"/>
          </a:xfrm>
          <a:prstGeom prst="rect">
            <a:avLst/>
          </a:prstGeom>
        </p:spPr>
      </p:pic>
      <p:pic>
        <p:nvPicPr>
          <p:cNvPr id="7" name="Picture 6">
            <a:extLst>
              <a:ext uri="{FF2B5EF4-FFF2-40B4-BE49-F238E27FC236}">
                <a16:creationId xmlns:a16="http://schemas.microsoft.com/office/drawing/2014/main" id="{181F9C9A-7C8C-DFB6-708D-148D0AC3AA17}"/>
              </a:ext>
            </a:extLst>
          </p:cNvPr>
          <p:cNvPicPr>
            <a:picLocks noChangeAspect="1"/>
          </p:cNvPicPr>
          <p:nvPr/>
        </p:nvPicPr>
        <p:blipFill>
          <a:blip r:embed="rId3"/>
          <a:stretch>
            <a:fillRect/>
          </a:stretch>
        </p:blipFill>
        <p:spPr>
          <a:xfrm>
            <a:off x="6749896" y="3580987"/>
            <a:ext cx="3173783" cy="1307440"/>
          </a:xfrm>
          <a:prstGeom prst="rect">
            <a:avLst/>
          </a:prstGeom>
        </p:spPr>
      </p:pic>
    </p:spTree>
    <p:extLst>
      <p:ext uri="{BB962C8B-B14F-4D97-AF65-F5344CB8AC3E}">
        <p14:creationId xmlns:p14="http://schemas.microsoft.com/office/powerpoint/2010/main" val="323193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D8F3-8FBD-B6DE-0EF9-58B67AA82504}"/>
              </a:ext>
            </a:extLst>
          </p:cNvPr>
          <p:cNvSpPr>
            <a:spLocks noGrp="1"/>
          </p:cNvSpPr>
          <p:nvPr>
            <p:ph type="title"/>
          </p:nvPr>
        </p:nvSpPr>
        <p:spPr/>
        <p:txBody>
          <a:bodyPr/>
          <a:lstStyle/>
          <a:p>
            <a:r>
              <a:rPr lang="en-US" dirty="0"/>
              <a:t>Starting and Stopping (Control Nodes)</a:t>
            </a:r>
          </a:p>
        </p:txBody>
      </p:sp>
      <p:sp>
        <p:nvSpPr>
          <p:cNvPr id="3" name="Content Placeholder 2">
            <a:extLst>
              <a:ext uri="{FF2B5EF4-FFF2-40B4-BE49-F238E27FC236}">
                <a16:creationId xmlns:a16="http://schemas.microsoft.com/office/drawing/2014/main" id="{72591E7D-DEF7-03AE-61A2-A3B21604F075}"/>
              </a:ext>
            </a:extLst>
          </p:cNvPr>
          <p:cNvSpPr>
            <a:spLocks noGrp="1"/>
          </p:cNvSpPr>
          <p:nvPr>
            <p:ph idx="1"/>
          </p:nvPr>
        </p:nvSpPr>
        <p:spPr/>
        <p:txBody>
          <a:bodyPr>
            <a:normAutofit/>
          </a:bodyPr>
          <a:lstStyle/>
          <a:p>
            <a:pPr algn="l"/>
            <a:r>
              <a:rPr lang="en-US" sz="2200" dirty="0">
                <a:latin typeface="Times-Roman"/>
              </a:rPr>
              <a:t>A</a:t>
            </a:r>
            <a:r>
              <a:rPr lang="en-US" sz="2200" b="0" i="0" u="none" strike="noStrike" baseline="0" dirty="0">
                <a:latin typeface="Times-Roman"/>
              </a:rPr>
              <a:t>ctivity diagram shows a process flow, that flow must </a:t>
            </a:r>
            <a:r>
              <a:rPr lang="en-US" sz="2200" b="1" i="0" u="none" strike="noStrike" baseline="0" dirty="0">
                <a:latin typeface="Times-Roman"/>
              </a:rPr>
              <a:t>start and stop </a:t>
            </a:r>
            <a:r>
              <a:rPr lang="en-US" sz="2200" b="0" i="0" u="none" strike="noStrike" baseline="0" dirty="0">
                <a:latin typeface="Times-Roman"/>
              </a:rPr>
              <a:t>somewhere. </a:t>
            </a:r>
          </a:p>
          <a:p>
            <a:pPr algn="l"/>
            <a:r>
              <a:rPr lang="en-US" sz="2200" b="0" i="0" u="none" strike="noStrike" baseline="0" dirty="0">
                <a:latin typeface="Times-Roman"/>
              </a:rPr>
              <a:t>The </a:t>
            </a:r>
            <a:r>
              <a:rPr lang="en-US" sz="2200" b="1" i="0" u="none" strike="noStrike" baseline="0" dirty="0">
                <a:latin typeface="Times-Roman"/>
              </a:rPr>
              <a:t>starting point (the initial node) </a:t>
            </a:r>
            <a:r>
              <a:rPr lang="en-US" sz="2200" b="0" i="0" u="none" strike="noStrike" baseline="0" dirty="0">
                <a:latin typeface="Times-Roman"/>
              </a:rPr>
              <a:t>for an activity flow is shown as a </a:t>
            </a:r>
            <a:r>
              <a:rPr lang="en-US" sz="2200" b="1" i="0" u="none" strike="noStrike" baseline="0" dirty="0">
                <a:latin typeface="Times-Roman"/>
              </a:rPr>
              <a:t>solid dot.</a:t>
            </a:r>
            <a:endParaRPr lang="en-US" sz="2200" b="1" dirty="0">
              <a:latin typeface="Times-Roman"/>
            </a:endParaRPr>
          </a:p>
          <a:p>
            <a:pPr algn="l"/>
            <a:r>
              <a:rPr lang="en-US" sz="2200" dirty="0">
                <a:latin typeface="Times-Roman"/>
              </a:rPr>
              <a:t>T</a:t>
            </a:r>
            <a:r>
              <a:rPr lang="en-US" sz="2200" b="0" i="0" u="none" strike="noStrike" baseline="0" dirty="0">
                <a:latin typeface="Times-Roman"/>
              </a:rPr>
              <a:t>he </a:t>
            </a:r>
            <a:r>
              <a:rPr lang="en-US" sz="2200" b="1" i="0" u="none" strike="noStrike" baseline="0" dirty="0">
                <a:latin typeface="Times-Roman"/>
              </a:rPr>
              <a:t>stopping point (the activity final node) </a:t>
            </a:r>
            <a:r>
              <a:rPr lang="en-US" sz="2200" b="0" i="0" u="none" strike="noStrike" baseline="0" dirty="0">
                <a:latin typeface="Times-Roman"/>
              </a:rPr>
              <a:t>is shown as a </a:t>
            </a:r>
            <a:r>
              <a:rPr lang="en-US" sz="2200" b="1" i="0" u="none" strike="noStrike" baseline="0" dirty="0">
                <a:latin typeface="Times-Roman"/>
              </a:rPr>
              <a:t>bull’s-eye</a:t>
            </a:r>
            <a:r>
              <a:rPr lang="en-US" sz="2200" b="0" i="0" u="none" strike="noStrike" baseline="0" dirty="0">
                <a:latin typeface="Times-Roman"/>
              </a:rPr>
              <a:t>.</a:t>
            </a:r>
          </a:p>
        </p:txBody>
      </p:sp>
      <p:pic>
        <p:nvPicPr>
          <p:cNvPr id="6" name="Picture 5">
            <a:extLst>
              <a:ext uri="{FF2B5EF4-FFF2-40B4-BE49-F238E27FC236}">
                <a16:creationId xmlns:a16="http://schemas.microsoft.com/office/drawing/2014/main" id="{E1852AEC-6780-EE6E-A730-0BF698570694}"/>
              </a:ext>
            </a:extLst>
          </p:cNvPr>
          <p:cNvPicPr>
            <a:picLocks noChangeAspect="1"/>
          </p:cNvPicPr>
          <p:nvPr/>
        </p:nvPicPr>
        <p:blipFill>
          <a:blip r:embed="rId2"/>
          <a:stretch>
            <a:fillRect/>
          </a:stretch>
        </p:blipFill>
        <p:spPr>
          <a:xfrm>
            <a:off x="2146657" y="4462154"/>
            <a:ext cx="2156647" cy="1028789"/>
          </a:xfrm>
          <a:prstGeom prst="rect">
            <a:avLst/>
          </a:prstGeom>
        </p:spPr>
      </p:pic>
      <p:pic>
        <p:nvPicPr>
          <p:cNvPr id="8" name="Picture 7">
            <a:extLst>
              <a:ext uri="{FF2B5EF4-FFF2-40B4-BE49-F238E27FC236}">
                <a16:creationId xmlns:a16="http://schemas.microsoft.com/office/drawing/2014/main" id="{78A478E6-BA6A-1530-4C02-467A39776AB9}"/>
              </a:ext>
            </a:extLst>
          </p:cNvPr>
          <p:cNvPicPr>
            <a:picLocks noChangeAspect="1"/>
          </p:cNvPicPr>
          <p:nvPr/>
        </p:nvPicPr>
        <p:blipFill>
          <a:blip r:embed="rId3"/>
          <a:stretch>
            <a:fillRect/>
          </a:stretch>
        </p:blipFill>
        <p:spPr>
          <a:xfrm>
            <a:off x="7002672" y="4338131"/>
            <a:ext cx="2453853" cy="1127858"/>
          </a:xfrm>
          <a:prstGeom prst="rect">
            <a:avLst/>
          </a:prstGeom>
        </p:spPr>
      </p:pic>
    </p:spTree>
    <p:extLst>
      <p:ext uri="{BB962C8B-B14F-4D97-AF65-F5344CB8AC3E}">
        <p14:creationId xmlns:p14="http://schemas.microsoft.com/office/powerpoint/2010/main" val="12982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D8F3-8FBD-B6DE-0EF9-58B67AA82504}"/>
              </a:ext>
            </a:extLst>
          </p:cNvPr>
          <p:cNvSpPr>
            <a:spLocks noGrp="1"/>
          </p:cNvSpPr>
          <p:nvPr>
            <p:ph type="title"/>
          </p:nvPr>
        </p:nvSpPr>
        <p:spPr/>
        <p:txBody>
          <a:bodyPr/>
          <a:lstStyle/>
          <a:p>
            <a:r>
              <a:rPr lang="en-US" dirty="0"/>
              <a:t>Starting and Stopping (Control Nodes)</a:t>
            </a:r>
          </a:p>
        </p:txBody>
      </p:sp>
      <p:sp>
        <p:nvSpPr>
          <p:cNvPr id="3" name="Content Placeholder 2">
            <a:extLst>
              <a:ext uri="{FF2B5EF4-FFF2-40B4-BE49-F238E27FC236}">
                <a16:creationId xmlns:a16="http://schemas.microsoft.com/office/drawing/2014/main" id="{72591E7D-DEF7-03AE-61A2-A3B21604F075}"/>
              </a:ext>
            </a:extLst>
          </p:cNvPr>
          <p:cNvSpPr>
            <a:spLocks noGrp="1"/>
          </p:cNvSpPr>
          <p:nvPr>
            <p:ph idx="1"/>
          </p:nvPr>
        </p:nvSpPr>
        <p:spPr/>
        <p:txBody>
          <a:bodyPr>
            <a:normAutofit/>
          </a:bodyPr>
          <a:lstStyle/>
          <a:p>
            <a:pPr algn="l"/>
            <a:r>
              <a:rPr lang="en-US" sz="2200" b="0" i="0" u="none" strike="noStrike" baseline="0" dirty="0">
                <a:latin typeface="Times-Roman--Identity-H"/>
              </a:rPr>
              <a:t>When an activity diagram is activated, control starts at the solid circle and proceeds via the outgoing arrow toward the first activities. </a:t>
            </a:r>
          </a:p>
          <a:p>
            <a:pPr algn="l"/>
            <a:r>
              <a:rPr lang="en-US" sz="2200" b="0" i="0" u="none" strike="noStrike" baseline="0" dirty="0">
                <a:latin typeface="Times-Roman--Identity-H"/>
              </a:rPr>
              <a:t>A bull’s-eye symbol only has incoming arrows. When control reaches a bull’s-eye, the overall activity is complete and execution of the activity diagram ends.</a:t>
            </a:r>
            <a:endParaRPr lang="en-US" sz="2200" b="0" i="0" u="none" strike="noStrike" baseline="0" dirty="0">
              <a:latin typeface="Times-Roman"/>
            </a:endParaRPr>
          </a:p>
        </p:txBody>
      </p:sp>
      <p:pic>
        <p:nvPicPr>
          <p:cNvPr id="5" name="Picture 4">
            <a:extLst>
              <a:ext uri="{FF2B5EF4-FFF2-40B4-BE49-F238E27FC236}">
                <a16:creationId xmlns:a16="http://schemas.microsoft.com/office/drawing/2014/main" id="{D7413B9C-F0E0-C2BA-DD0B-4D6DE592BCE1}"/>
              </a:ext>
            </a:extLst>
          </p:cNvPr>
          <p:cNvPicPr>
            <a:picLocks noChangeAspect="1"/>
          </p:cNvPicPr>
          <p:nvPr/>
        </p:nvPicPr>
        <p:blipFill>
          <a:blip r:embed="rId2"/>
          <a:stretch>
            <a:fillRect/>
          </a:stretch>
        </p:blipFill>
        <p:spPr>
          <a:xfrm>
            <a:off x="2707355" y="3981630"/>
            <a:ext cx="6777289" cy="1337622"/>
          </a:xfrm>
          <a:prstGeom prst="rect">
            <a:avLst/>
          </a:prstGeom>
        </p:spPr>
      </p:pic>
    </p:spTree>
    <p:extLst>
      <p:ext uri="{BB962C8B-B14F-4D97-AF65-F5344CB8AC3E}">
        <p14:creationId xmlns:p14="http://schemas.microsoft.com/office/powerpoint/2010/main" val="4027568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D8F3-8FBD-B6DE-0EF9-58B67AA82504}"/>
              </a:ext>
            </a:extLst>
          </p:cNvPr>
          <p:cNvSpPr>
            <a:spLocks noGrp="1"/>
          </p:cNvSpPr>
          <p:nvPr>
            <p:ph type="title"/>
          </p:nvPr>
        </p:nvSpPr>
        <p:spPr/>
        <p:txBody>
          <a:bodyPr/>
          <a:lstStyle/>
          <a:p>
            <a:r>
              <a:rPr lang="en-US" dirty="0"/>
              <a:t>Starting and Stopping (Control Nodes)</a:t>
            </a:r>
          </a:p>
        </p:txBody>
      </p:sp>
      <p:sp>
        <p:nvSpPr>
          <p:cNvPr id="3" name="Content Placeholder 2">
            <a:extLst>
              <a:ext uri="{FF2B5EF4-FFF2-40B4-BE49-F238E27FC236}">
                <a16:creationId xmlns:a16="http://schemas.microsoft.com/office/drawing/2014/main" id="{72591E7D-DEF7-03AE-61A2-A3B21604F075}"/>
              </a:ext>
            </a:extLst>
          </p:cNvPr>
          <p:cNvSpPr>
            <a:spLocks noGrp="1"/>
          </p:cNvSpPr>
          <p:nvPr>
            <p:ph idx="1"/>
          </p:nvPr>
        </p:nvSpPr>
        <p:spPr/>
        <p:txBody>
          <a:bodyPr>
            <a:normAutofit/>
          </a:bodyPr>
          <a:lstStyle/>
          <a:p>
            <a:pPr algn="l"/>
            <a:r>
              <a:rPr lang="en-US" sz="2200" b="0" i="0" u="none" strike="noStrike" baseline="0" dirty="0">
                <a:latin typeface="Times-Roman"/>
              </a:rPr>
              <a:t>Another type of final node is the </a:t>
            </a:r>
            <a:r>
              <a:rPr lang="en-US" sz="2200" b="1" i="0" u="none" strike="noStrike" baseline="0" dirty="0">
                <a:latin typeface="Times-Roman"/>
              </a:rPr>
              <a:t>flow final node</a:t>
            </a:r>
            <a:r>
              <a:rPr lang="en-US" sz="2200" b="0" i="0" u="none" strike="noStrike" baseline="0" dirty="0">
                <a:latin typeface="Times-Roman"/>
              </a:rPr>
              <a:t>, which is denoted by </a:t>
            </a:r>
            <a:r>
              <a:rPr lang="en-US" sz="2200" b="1" i="0" u="none" strike="noStrike" baseline="0" dirty="0">
                <a:latin typeface="Times-Roman"/>
              </a:rPr>
              <a:t>a circle with a nested “X” symbol</a:t>
            </a:r>
            <a:r>
              <a:rPr lang="en-US" sz="2200" b="0" i="0" u="none" strike="noStrike" baseline="0" dirty="0">
                <a:latin typeface="Times-Roman"/>
              </a:rPr>
              <a:t>. </a:t>
            </a:r>
          </a:p>
          <a:p>
            <a:pPr algn="l"/>
            <a:r>
              <a:rPr lang="en-US" sz="2200" b="0" i="0" u="none" strike="noStrike" baseline="0" dirty="0">
                <a:latin typeface="Times-Roman"/>
              </a:rPr>
              <a:t>The flow final node, used to stop a single flow without stopping the entire activity.</a:t>
            </a:r>
            <a:endParaRPr lang="en-US" sz="2200" dirty="0"/>
          </a:p>
        </p:txBody>
      </p:sp>
      <p:sp>
        <p:nvSpPr>
          <p:cNvPr id="7" name="Rectangle: Rounded Corners 6">
            <a:extLst>
              <a:ext uri="{FF2B5EF4-FFF2-40B4-BE49-F238E27FC236}">
                <a16:creationId xmlns:a16="http://schemas.microsoft.com/office/drawing/2014/main" id="{A637343F-F113-7CB7-BDD5-7921EB3B13B2}"/>
              </a:ext>
            </a:extLst>
          </p:cNvPr>
          <p:cNvSpPr/>
          <p:nvPr/>
        </p:nvSpPr>
        <p:spPr>
          <a:xfrm>
            <a:off x="3657601" y="4277032"/>
            <a:ext cx="1868129" cy="9144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Close Order</a:t>
            </a:r>
          </a:p>
        </p:txBody>
      </p:sp>
      <p:cxnSp>
        <p:nvCxnSpPr>
          <p:cNvPr id="9" name="Straight Arrow Connector 8">
            <a:extLst>
              <a:ext uri="{FF2B5EF4-FFF2-40B4-BE49-F238E27FC236}">
                <a16:creationId xmlns:a16="http://schemas.microsoft.com/office/drawing/2014/main" id="{845AF1DF-3D65-9AD2-BEA2-AD0210DA8738}"/>
              </a:ext>
            </a:extLst>
          </p:cNvPr>
          <p:cNvCxnSpPr>
            <a:cxnSpLocks/>
            <a:stCxn id="7" idx="3"/>
            <a:endCxn id="10" idx="2"/>
          </p:cNvCxnSpPr>
          <p:nvPr/>
        </p:nvCxnSpPr>
        <p:spPr>
          <a:xfrm>
            <a:off x="5525730" y="4734232"/>
            <a:ext cx="2153264" cy="12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Summing Junction 9">
            <a:extLst>
              <a:ext uri="{FF2B5EF4-FFF2-40B4-BE49-F238E27FC236}">
                <a16:creationId xmlns:a16="http://schemas.microsoft.com/office/drawing/2014/main" id="{AEE49EBE-285C-F8F1-CFF5-4B1AD81B7ACF}"/>
              </a:ext>
            </a:extLst>
          </p:cNvPr>
          <p:cNvSpPr/>
          <p:nvPr/>
        </p:nvSpPr>
        <p:spPr>
          <a:xfrm>
            <a:off x="7678994" y="4522838"/>
            <a:ext cx="462116" cy="447369"/>
          </a:xfrm>
          <a:prstGeom prst="flowChartSummingJunct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4874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638C-6634-54C3-4101-7D0440534AA2}"/>
              </a:ext>
            </a:extLst>
          </p:cNvPr>
          <p:cNvSpPr>
            <a:spLocks noGrp="1"/>
          </p:cNvSpPr>
          <p:nvPr>
            <p:ph type="title"/>
          </p:nvPr>
        </p:nvSpPr>
        <p:spPr/>
        <p:txBody>
          <a:bodyPr/>
          <a:lstStyle/>
          <a:p>
            <a:r>
              <a:rPr lang="en-US" dirty="0"/>
              <a:t>Difference between Activity Final Node and Flow Final Node</a:t>
            </a:r>
          </a:p>
        </p:txBody>
      </p:sp>
      <p:sp>
        <p:nvSpPr>
          <p:cNvPr id="3" name="Content Placeholder 2">
            <a:extLst>
              <a:ext uri="{FF2B5EF4-FFF2-40B4-BE49-F238E27FC236}">
                <a16:creationId xmlns:a16="http://schemas.microsoft.com/office/drawing/2014/main" id="{1AD5C4C2-99D1-30D1-AF4D-B74ABDDE0AFB}"/>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The difference between the two node types is that the flow final node denotes the </a:t>
            </a:r>
            <a:r>
              <a:rPr lang="en-US" sz="2400" b="1" i="0" dirty="0">
                <a:effectLst/>
                <a:latin typeface="Times New Roman" panose="02020603050405020304" pitchFamily="18" charset="0"/>
                <a:cs typeface="Times New Roman" panose="02020603050405020304" pitchFamily="18" charset="0"/>
              </a:rPr>
              <a:t>end of a single control flow</a:t>
            </a:r>
            <a:r>
              <a:rPr lang="en-US" sz="2400" b="0" i="0" dirty="0">
                <a:effectLst/>
                <a:latin typeface="Times New Roman" panose="02020603050405020304" pitchFamily="18" charset="0"/>
                <a:cs typeface="Times New Roman" panose="02020603050405020304" pitchFamily="18" charset="0"/>
              </a:rPr>
              <a:t>; the activity final node denotes the </a:t>
            </a:r>
            <a:r>
              <a:rPr lang="en-US" sz="2400" b="1" i="0" dirty="0">
                <a:effectLst/>
                <a:latin typeface="Times New Roman" panose="02020603050405020304" pitchFamily="18" charset="0"/>
                <a:cs typeface="Times New Roman" panose="02020603050405020304" pitchFamily="18" charset="0"/>
              </a:rPr>
              <a:t>end of all control flows</a:t>
            </a:r>
            <a:r>
              <a:rPr lang="en-US" sz="2400" b="0" i="0" dirty="0">
                <a:effectLst/>
                <a:latin typeface="Times New Roman" panose="02020603050405020304" pitchFamily="18" charset="0"/>
                <a:cs typeface="Times New Roman" panose="02020603050405020304" pitchFamily="18" charset="0"/>
              </a:rPr>
              <a:t> within the activity.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695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2578</Words>
  <Application>Microsoft Office PowerPoint</Application>
  <PresentationFormat>Widescreen</PresentationFormat>
  <Paragraphs>149</Paragraphs>
  <Slides>38</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Arial</vt:lpstr>
      <vt:lpstr>Calibri</vt:lpstr>
      <vt:lpstr>Calibri Light</vt:lpstr>
      <vt:lpstr>Courier</vt:lpstr>
      <vt:lpstr>Google Sans</vt:lpstr>
      <vt:lpstr>Helvetica</vt:lpstr>
      <vt:lpstr>Helvetica-Bold</vt:lpstr>
      <vt:lpstr>Times New Roman</vt:lpstr>
      <vt:lpstr>Times-Bold--Identity-H</vt:lpstr>
      <vt:lpstr>Times-BoldItalic--Identity-H</vt:lpstr>
      <vt:lpstr>Times-Italic--Identity-H</vt:lpstr>
      <vt:lpstr>Times-Roman</vt:lpstr>
      <vt:lpstr>Times-Roman--Identity-H</vt:lpstr>
      <vt:lpstr>Office Theme</vt:lpstr>
      <vt:lpstr>Activity Diagram</vt:lpstr>
      <vt:lpstr>Activity Diagram</vt:lpstr>
      <vt:lpstr>Activity</vt:lpstr>
      <vt:lpstr>Syntax of Activity Diagram</vt:lpstr>
      <vt:lpstr>Actions (Action Nodes)</vt:lpstr>
      <vt:lpstr>Starting and Stopping (Control Nodes)</vt:lpstr>
      <vt:lpstr>Starting and Stopping (Control Nodes)</vt:lpstr>
      <vt:lpstr>Starting and Stopping (Control Nodes)</vt:lpstr>
      <vt:lpstr>Difference between Activity Final Node and Flow Final Node</vt:lpstr>
      <vt:lpstr>Decision and Merge Nodes (Control Nodes)</vt:lpstr>
      <vt:lpstr>Decision Nodes (Control Nodes)</vt:lpstr>
      <vt:lpstr>Decision Nodes (Control Nodes)</vt:lpstr>
      <vt:lpstr>Merge Nodes (Control Nodes)</vt:lpstr>
      <vt:lpstr>Forks, Joins and Concurrency (Control Nodes)</vt:lpstr>
      <vt:lpstr>Forks (Control Nodes)</vt:lpstr>
      <vt:lpstr>Joins (Control Nodes)</vt:lpstr>
      <vt:lpstr>Activity Diagram for Course Registration   </vt:lpstr>
      <vt:lpstr>Activity Diagram</vt:lpstr>
      <vt:lpstr>Sending and Receiving Signals</vt:lpstr>
      <vt:lpstr>Sending and Receiving Signals</vt:lpstr>
      <vt:lpstr>Guidelines for Activity Diagram</vt:lpstr>
      <vt:lpstr>Swimlanes</vt:lpstr>
      <vt:lpstr>Swimlanes</vt:lpstr>
      <vt:lpstr>Activity Diagram with Swimlanes  (Servicing an Airplane)</vt:lpstr>
      <vt:lpstr>Hydroponics Gardening System (Example)</vt:lpstr>
      <vt:lpstr> Hydroponics Gardening System (Use Case Diagram)   </vt:lpstr>
      <vt:lpstr> Hydroponics Gardening System (Use Case Description)   </vt:lpstr>
      <vt:lpstr>PowerPoint Presentation</vt:lpstr>
      <vt:lpstr>Object Flows</vt:lpstr>
      <vt:lpstr>PowerPoint Presentation</vt:lpstr>
      <vt:lpstr>Class Activity</vt:lpstr>
      <vt:lpstr>Processing of a stock trade order that has been received by an online stock broker</vt:lpstr>
      <vt:lpstr>Activity Diagram  </vt:lpstr>
      <vt:lpstr>Activity Diagram for Execute Order</vt:lpstr>
      <vt:lpstr>Activity Diagram with Swimlanes  (Course Registration)  </vt:lpstr>
      <vt:lpstr>Case Study Homework Processing (Swimlane)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Diagram</dc:title>
  <dc:creator>Mehroze Khan</dc:creator>
  <cp:lastModifiedBy>Mehroze Khan</cp:lastModifiedBy>
  <cp:revision>13</cp:revision>
  <dcterms:created xsi:type="dcterms:W3CDTF">2023-09-13T10:45:10Z</dcterms:created>
  <dcterms:modified xsi:type="dcterms:W3CDTF">2023-09-18T07:49:59Z</dcterms:modified>
</cp:coreProperties>
</file>