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84" r:id="rId13"/>
    <p:sldId id="285" r:id="rId14"/>
    <p:sldId id="286" r:id="rId15"/>
    <p:sldId id="267" r:id="rId16"/>
    <p:sldId id="268" r:id="rId17"/>
    <p:sldId id="269" r:id="rId18"/>
    <p:sldId id="270" r:id="rId19"/>
    <p:sldId id="271" r:id="rId20"/>
    <p:sldId id="272" r:id="rId21"/>
    <p:sldId id="287" r:id="rId22"/>
    <p:sldId id="273" r:id="rId23"/>
    <p:sldId id="288" r:id="rId24"/>
    <p:sldId id="274" r:id="rId25"/>
    <p:sldId id="275" r:id="rId26"/>
    <p:sldId id="276" r:id="rId27"/>
    <p:sldId id="277" r:id="rId28"/>
    <p:sldId id="278" r:id="rId29"/>
    <p:sldId id="279" r:id="rId30"/>
    <p:sldId id="280" r:id="rId31"/>
    <p:sldId id="281" r:id="rId32"/>
    <p:sldId id="282" r:id="rId33"/>
    <p:sldId id="283"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7" autoAdjust="0"/>
  </p:normalViewPr>
  <p:slideViewPr>
    <p:cSldViewPr snapToGrid="0">
      <p:cViewPr varScale="1">
        <p:scale>
          <a:sx n="59" d="100"/>
          <a:sy n="59" d="100"/>
        </p:scale>
        <p:origin x="150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949152-46A5-4744-A017-9FF0C445A3E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323AD7B-1D7A-45F7-BFDB-B63385607D7A}">
      <dgm:prSet custT="1"/>
      <dgm:spPr>
        <a:solidFill>
          <a:schemeClr val="tx2">
            <a:lumMod val="75000"/>
          </a:schemeClr>
        </a:solidFill>
        <a:ln w="25400" cap="flat" cmpd="sng" algn="ctr">
          <a:solidFill>
            <a:srgbClr val="FFFFFF">
              <a:hueOff val="0"/>
              <a:satOff val="0"/>
              <a:lumOff val="0"/>
              <a:alphaOff val="0"/>
            </a:srgbClr>
          </a:solidFill>
          <a:prstDash val="solid"/>
        </a:ln>
        <a:effectLst/>
      </dgm:spPr>
      <dgm:t>
        <a:bodyPr spcFirstLastPara="0" vert="horz" wrap="square" lIns="209389" tIns="0" rIns="209389" bIns="0" numCol="1" spcCol="1270" anchor="ctr" anchorCtr="0"/>
        <a:lstStyle/>
        <a:p>
          <a:pPr marL="0" lvl="0" indent="0" algn="l" defTabSz="755650">
            <a:lnSpc>
              <a:spcPct val="90000"/>
            </a:lnSpc>
            <a:spcBef>
              <a:spcPct val="0"/>
            </a:spcBef>
            <a:spcAft>
              <a:spcPct val="35000"/>
            </a:spcAft>
            <a:buNone/>
          </a:pPr>
          <a:r>
            <a:rPr lang="en-US" sz="1700" b="0" i="0" kern="1200">
              <a:solidFill>
                <a:srgbClr val="FFFFFF"/>
              </a:solidFill>
              <a:latin typeface="Arial"/>
              <a:ea typeface="+mn-ea"/>
              <a:cs typeface="+mn-cs"/>
            </a:rPr>
            <a:t>Professional</a:t>
          </a:r>
        </a:p>
      </dgm:t>
    </dgm:pt>
    <dgm:pt modelId="{466FDEA9-A653-4EA2-B29D-62B02306262B}" type="parTrans" cxnId="{5C26DEF0-00B0-4D49-ABD3-AFE70D0668D4}">
      <dgm:prSet/>
      <dgm:spPr/>
      <dgm:t>
        <a:bodyPr/>
        <a:lstStyle/>
        <a:p>
          <a:endParaRPr lang="en-US"/>
        </a:p>
      </dgm:t>
    </dgm:pt>
    <dgm:pt modelId="{5D6E4AD5-CEF5-44CD-8393-85906F4CAAF9}" type="sibTrans" cxnId="{5C26DEF0-00B0-4D49-ABD3-AFE70D0668D4}">
      <dgm:prSet/>
      <dgm:spPr/>
      <dgm:t>
        <a:bodyPr/>
        <a:lstStyle/>
        <a:p>
          <a:endParaRPr lang="en-US"/>
        </a:p>
      </dgm:t>
    </dgm:pt>
    <dgm:pt modelId="{B2451AA7-4692-46AE-832B-69719DE46519}">
      <dgm:prSet/>
      <dgm:spPr/>
      <dgm:t>
        <a:bodyPr/>
        <a:lstStyle/>
        <a:p>
          <a:r>
            <a:rPr lang="en-US" b="0" i="0"/>
            <a:t>Within limits who puts the interest of organization above of their own convenience</a:t>
          </a:r>
          <a:endParaRPr lang="en-US"/>
        </a:p>
      </dgm:t>
    </dgm:pt>
    <dgm:pt modelId="{C345FEB3-7E02-4166-82DE-22F3E37FDEE8}" type="parTrans" cxnId="{500BB6F8-D42C-4B90-B478-16B174B83599}">
      <dgm:prSet/>
      <dgm:spPr/>
      <dgm:t>
        <a:bodyPr/>
        <a:lstStyle/>
        <a:p>
          <a:endParaRPr lang="en-US"/>
        </a:p>
      </dgm:t>
    </dgm:pt>
    <dgm:pt modelId="{4969B8BC-1540-4683-9AE0-DBBC24CDB1CF}" type="sibTrans" cxnId="{500BB6F8-D42C-4B90-B478-16B174B83599}">
      <dgm:prSet/>
      <dgm:spPr/>
      <dgm:t>
        <a:bodyPr/>
        <a:lstStyle/>
        <a:p>
          <a:endParaRPr lang="en-US"/>
        </a:p>
      </dgm:t>
    </dgm:pt>
    <dgm:pt modelId="{B6E99797-0D01-4F7C-9EB0-21B5CDB71592}">
      <dgm:prSet/>
      <dgm:spPr/>
      <dgm:t>
        <a:bodyPr/>
        <a:lstStyle/>
        <a:p>
          <a:r>
            <a:rPr lang="en-US" b="0" i="0"/>
            <a:t>They can be relied on to carry out the work competently and conscientiously regardless of the circumstances</a:t>
          </a:r>
          <a:endParaRPr lang="en-US"/>
        </a:p>
      </dgm:t>
    </dgm:pt>
    <dgm:pt modelId="{FB7587EE-313C-4B15-AE63-C087CD8D2A34}" type="parTrans" cxnId="{CE3EBF79-F21C-4DDE-BE5B-0FDBA2F80FF0}">
      <dgm:prSet/>
      <dgm:spPr/>
      <dgm:t>
        <a:bodyPr/>
        <a:lstStyle/>
        <a:p>
          <a:endParaRPr lang="en-US"/>
        </a:p>
      </dgm:t>
    </dgm:pt>
    <dgm:pt modelId="{F58B7E2A-476E-43EC-A895-8057DEF78C9F}" type="sibTrans" cxnId="{CE3EBF79-F21C-4DDE-BE5B-0FDBA2F80FF0}">
      <dgm:prSet/>
      <dgm:spPr/>
      <dgm:t>
        <a:bodyPr/>
        <a:lstStyle/>
        <a:p>
          <a:endParaRPr lang="en-US"/>
        </a:p>
      </dgm:t>
    </dgm:pt>
    <dgm:pt modelId="{A01BB36C-9B5B-4886-9421-253B86E525B1}">
      <dgm:prSet/>
      <dgm:spPr>
        <a:solidFill>
          <a:schemeClr val="tx2">
            <a:lumMod val="75000"/>
          </a:schemeClr>
        </a:solidFill>
      </dgm:spPr>
      <dgm:t>
        <a:bodyPr/>
        <a:lstStyle/>
        <a:p>
          <a:r>
            <a:rPr lang="en-US" b="0" i="0" dirty="0"/>
            <a:t>Common characteristics of professionals</a:t>
          </a:r>
          <a:endParaRPr lang="en-US" dirty="0"/>
        </a:p>
      </dgm:t>
    </dgm:pt>
    <dgm:pt modelId="{EC504218-D6B6-48E8-A806-D16B45B6BDF3}" type="parTrans" cxnId="{1FC428F9-835B-4E18-A1D0-54AF0C25BD5C}">
      <dgm:prSet/>
      <dgm:spPr/>
      <dgm:t>
        <a:bodyPr/>
        <a:lstStyle/>
        <a:p>
          <a:endParaRPr lang="en-US"/>
        </a:p>
      </dgm:t>
    </dgm:pt>
    <dgm:pt modelId="{C1718566-AD60-451A-9174-7EA3D35DB9CF}" type="sibTrans" cxnId="{1FC428F9-835B-4E18-A1D0-54AF0C25BD5C}">
      <dgm:prSet/>
      <dgm:spPr/>
      <dgm:t>
        <a:bodyPr/>
        <a:lstStyle/>
        <a:p>
          <a:endParaRPr lang="en-US"/>
        </a:p>
      </dgm:t>
    </dgm:pt>
    <dgm:pt modelId="{E2AB8FBB-E4A3-4467-B6F8-13B4474D2E11}">
      <dgm:prSet/>
      <dgm:spPr/>
      <dgm:t>
        <a:bodyPr/>
        <a:lstStyle/>
        <a:p>
          <a:r>
            <a:rPr lang="en-US" b="0" i="0"/>
            <a:t>Substantial education and training are required in order to practice the profession</a:t>
          </a:r>
          <a:endParaRPr lang="en-US"/>
        </a:p>
      </dgm:t>
    </dgm:pt>
    <dgm:pt modelId="{0A53B042-96B0-4102-A05A-E1B35087D87D}" type="parTrans" cxnId="{28F7AFCF-FCF9-4493-B147-AF0DA3068965}">
      <dgm:prSet/>
      <dgm:spPr/>
      <dgm:t>
        <a:bodyPr/>
        <a:lstStyle/>
        <a:p>
          <a:endParaRPr lang="en-US"/>
        </a:p>
      </dgm:t>
    </dgm:pt>
    <dgm:pt modelId="{D3B5A591-9D6F-4C18-9041-E0E26315F3BF}" type="sibTrans" cxnId="{28F7AFCF-FCF9-4493-B147-AF0DA3068965}">
      <dgm:prSet/>
      <dgm:spPr/>
      <dgm:t>
        <a:bodyPr/>
        <a:lstStyle/>
        <a:p>
          <a:endParaRPr lang="en-US"/>
        </a:p>
      </dgm:t>
    </dgm:pt>
    <dgm:pt modelId="{3E8BC72D-0591-403D-9A9A-3E8747B0A63F}">
      <dgm:prSet/>
      <dgm:spPr/>
      <dgm:t>
        <a:bodyPr/>
        <a:lstStyle/>
        <a:p>
          <a:r>
            <a:rPr lang="en-US" b="0" i="0"/>
            <a:t>The members of the profession, themselves decide the nature of this training and control entry to this profession</a:t>
          </a:r>
          <a:endParaRPr lang="en-US"/>
        </a:p>
      </dgm:t>
    </dgm:pt>
    <dgm:pt modelId="{48079649-86EE-4BD0-82D4-C3415A960FAC}" type="parTrans" cxnId="{F6F64C3E-366E-441A-9B51-59942779B3FA}">
      <dgm:prSet/>
      <dgm:spPr/>
      <dgm:t>
        <a:bodyPr/>
        <a:lstStyle/>
        <a:p>
          <a:endParaRPr lang="en-US"/>
        </a:p>
      </dgm:t>
    </dgm:pt>
    <dgm:pt modelId="{6C1FA3DF-4D02-48DA-8751-8DD7F1CFA623}" type="sibTrans" cxnId="{F6F64C3E-366E-441A-9B51-59942779B3FA}">
      <dgm:prSet/>
      <dgm:spPr/>
      <dgm:t>
        <a:bodyPr/>
        <a:lstStyle/>
        <a:p>
          <a:endParaRPr lang="en-US"/>
        </a:p>
      </dgm:t>
    </dgm:pt>
    <dgm:pt modelId="{831F375E-987A-49C9-939A-65ED96814103}">
      <dgm:prSet/>
      <dgm:spPr/>
      <dgm:t>
        <a:bodyPr/>
        <a:lstStyle/>
        <a:p>
          <a:r>
            <a:rPr lang="en-US" b="0" i="0" dirty="0"/>
            <a:t>The profession is organized into one or more professional bodies</a:t>
          </a:r>
          <a:endParaRPr lang="en-US" dirty="0"/>
        </a:p>
      </dgm:t>
    </dgm:pt>
    <dgm:pt modelId="{4073B0F2-E2FE-4310-8797-6560FBD8BF9F}" type="parTrans" cxnId="{FDE6C29B-EF97-4CC8-912D-0BC31A734EAC}">
      <dgm:prSet/>
      <dgm:spPr/>
      <dgm:t>
        <a:bodyPr/>
        <a:lstStyle/>
        <a:p>
          <a:endParaRPr lang="en-US"/>
        </a:p>
      </dgm:t>
    </dgm:pt>
    <dgm:pt modelId="{15C74DD0-1F24-4D18-8E34-1981694A7C8B}" type="sibTrans" cxnId="{FDE6C29B-EF97-4CC8-912D-0BC31A734EAC}">
      <dgm:prSet/>
      <dgm:spPr/>
      <dgm:t>
        <a:bodyPr/>
        <a:lstStyle/>
        <a:p>
          <a:endParaRPr lang="en-US"/>
        </a:p>
      </dgm:t>
    </dgm:pt>
    <dgm:pt modelId="{D2D17A8A-0435-4048-9B85-49BB7EBB388A}">
      <dgm:prSet/>
      <dgm:spPr/>
      <dgm:t>
        <a:bodyPr/>
        <a:lstStyle/>
        <a:p>
          <a:r>
            <a:rPr lang="en-US" b="0" i="0" dirty="0"/>
            <a:t>The profession lays down standards of conduct with which members must comply and when necessary, enforces these through disciplinary procedures </a:t>
          </a:r>
          <a:endParaRPr lang="en-US" dirty="0"/>
        </a:p>
      </dgm:t>
    </dgm:pt>
    <dgm:pt modelId="{CC793252-CD32-4597-9BF0-9EA331278C0C}" type="parTrans" cxnId="{6ABA3FF6-C7A9-43BC-A1EA-E87E035600AC}">
      <dgm:prSet/>
      <dgm:spPr/>
      <dgm:t>
        <a:bodyPr/>
        <a:lstStyle/>
        <a:p>
          <a:endParaRPr lang="en-US"/>
        </a:p>
      </dgm:t>
    </dgm:pt>
    <dgm:pt modelId="{FA54B0AB-8C4F-4EAE-ADB8-F7A8A3EAC546}" type="sibTrans" cxnId="{6ABA3FF6-C7A9-43BC-A1EA-E87E035600AC}">
      <dgm:prSet/>
      <dgm:spPr/>
      <dgm:t>
        <a:bodyPr/>
        <a:lstStyle/>
        <a:p>
          <a:endParaRPr lang="en-US"/>
        </a:p>
      </dgm:t>
    </dgm:pt>
    <dgm:pt modelId="{86C53F04-E58A-4220-8D3F-50AACB357EE8}" type="pres">
      <dgm:prSet presAssocID="{60949152-46A5-4744-A017-9FF0C445A3EA}" presName="linear" presStyleCnt="0">
        <dgm:presLayoutVars>
          <dgm:dir/>
          <dgm:animLvl val="lvl"/>
          <dgm:resizeHandles val="exact"/>
        </dgm:presLayoutVars>
      </dgm:prSet>
      <dgm:spPr/>
    </dgm:pt>
    <dgm:pt modelId="{4AD95F83-0B3C-40A7-914B-87DEBDCF84C4}" type="pres">
      <dgm:prSet presAssocID="{6323AD7B-1D7A-45F7-BFDB-B63385607D7A}" presName="parentLin" presStyleCnt="0"/>
      <dgm:spPr/>
    </dgm:pt>
    <dgm:pt modelId="{85193896-0374-4AC9-B530-91CB8A9499D3}" type="pres">
      <dgm:prSet presAssocID="{6323AD7B-1D7A-45F7-BFDB-B63385607D7A}" presName="parentLeftMargin" presStyleLbl="node1" presStyleIdx="0" presStyleCnt="2"/>
      <dgm:spPr/>
    </dgm:pt>
    <dgm:pt modelId="{B0358821-FA1C-400C-BE4F-D6386C168FA5}" type="pres">
      <dgm:prSet presAssocID="{6323AD7B-1D7A-45F7-BFDB-B63385607D7A}" presName="parentText" presStyleLbl="node1" presStyleIdx="0" presStyleCnt="2">
        <dgm:presLayoutVars>
          <dgm:chMax val="0"/>
          <dgm:bulletEnabled val="1"/>
        </dgm:presLayoutVars>
      </dgm:prSet>
      <dgm:spPr>
        <a:xfrm>
          <a:off x="395695" y="145524"/>
          <a:ext cx="5539739" cy="501840"/>
        </a:xfrm>
        <a:prstGeom prst="roundRect">
          <a:avLst/>
        </a:prstGeom>
      </dgm:spPr>
    </dgm:pt>
    <dgm:pt modelId="{0596BD00-1250-4D59-97C1-86AF218A0EDD}" type="pres">
      <dgm:prSet presAssocID="{6323AD7B-1D7A-45F7-BFDB-B63385607D7A}" presName="negativeSpace" presStyleCnt="0"/>
      <dgm:spPr/>
    </dgm:pt>
    <dgm:pt modelId="{BD9B09A0-90BD-42FE-803B-C9BFCA9BA812}" type="pres">
      <dgm:prSet presAssocID="{6323AD7B-1D7A-45F7-BFDB-B63385607D7A}" presName="childText" presStyleLbl="conFgAcc1" presStyleIdx="0" presStyleCnt="2">
        <dgm:presLayoutVars>
          <dgm:bulletEnabled val="1"/>
        </dgm:presLayoutVars>
      </dgm:prSet>
      <dgm:spPr/>
    </dgm:pt>
    <dgm:pt modelId="{07D12ECD-3FEE-4B39-9333-36A3DDEC866C}" type="pres">
      <dgm:prSet presAssocID="{5D6E4AD5-CEF5-44CD-8393-85906F4CAAF9}" presName="spaceBetweenRectangles" presStyleCnt="0"/>
      <dgm:spPr/>
    </dgm:pt>
    <dgm:pt modelId="{6013AFF0-BC2B-4ACB-AEAB-714095786E99}" type="pres">
      <dgm:prSet presAssocID="{A01BB36C-9B5B-4886-9421-253B86E525B1}" presName="parentLin" presStyleCnt="0"/>
      <dgm:spPr/>
    </dgm:pt>
    <dgm:pt modelId="{0CAF62FD-E98A-4F66-B520-27985351E0E7}" type="pres">
      <dgm:prSet presAssocID="{A01BB36C-9B5B-4886-9421-253B86E525B1}" presName="parentLeftMargin" presStyleLbl="node1" presStyleIdx="0" presStyleCnt="2"/>
      <dgm:spPr/>
    </dgm:pt>
    <dgm:pt modelId="{733F01A0-0F9E-42F5-BAB8-AB297FD40686}" type="pres">
      <dgm:prSet presAssocID="{A01BB36C-9B5B-4886-9421-253B86E525B1}" presName="parentText" presStyleLbl="node1" presStyleIdx="1" presStyleCnt="2">
        <dgm:presLayoutVars>
          <dgm:chMax val="0"/>
          <dgm:bulletEnabled val="1"/>
        </dgm:presLayoutVars>
      </dgm:prSet>
      <dgm:spPr/>
    </dgm:pt>
    <dgm:pt modelId="{2DF35A06-7B55-4AA0-9E53-84691E8C9B83}" type="pres">
      <dgm:prSet presAssocID="{A01BB36C-9B5B-4886-9421-253B86E525B1}" presName="negativeSpace" presStyleCnt="0"/>
      <dgm:spPr/>
    </dgm:pt>
    <dgm:pt modelId="{3EB4706F-4D03-4D25-901E-9C7A5F0C3E9B}" type="pres">
      <dgm:prSet presAssocID="{A01BB36C-9B5B-4886-9421-253B86E525B1}" presName="childText" presStyleLbl="conFgAcc1" presStyleIdx="1" presStyleCnt="2">
        <dgm:presLayoutVars>
          <dgm:bulletEnabled val="1"/>
        </dgm:presLayoutVars>
      </dgm:prSet>
      <dgm:spPr/>
    </dgm:pt>
  </dgm:ptLst>
  <dgm:cxnLst>
    <dgm:cxn modelId="{2C653A01-3495-47BF-9BDD-03DD84B67A6F}" type="presOf" srcId="{831F375E-987A-49C9-939A-65ED96814103}" destId="{3EB4706F-4D03-4D25-901E-9C7A5F0C3E9B}" srcOrd="0" destOrd="2" presId="urn:microsoft.com/office/officeart/2005/8/layout/list1"/>
    <dgm:cxn modelId="{EC74C815-52F0-401A-A261-9B7FE2F99F32}" type="presOf" srcId="{A01BB36C-9B5B-4886-9421-253B86E525B1}" destId="{733F01A0-0F9E-42F5-BAB8-AB297FD40686}" srcOrd="1" destOrd="0" presId="urn:microsoft.com/office/officeart/2005/8/layout/list1"/>
    <dgm:cxn modelId="{5A6B2D25-36E9-4270-8472-00CF1953802F}" type="presOf" srcId="{6323AD7B-1D7A-45F7-BFDB-B63385607D7A}" destId="{B0358821-FA1C-400C-BE4F-D6386C168FA5}" srcOrd="1" destOrd="0" presId="urn:microsoft.com/office/officeart/2005/8/layout/list1"/>
    <dgm:cxn modelId="{673AC32A-A25A-48F1-9736-7B6FEEFF77C1}" type="presOf" srcId="{E2AB8FBB-E4A3-4467-B6F8-13B4474D2E11}" destId="{3EB4706F-4D03-4D25-901E-9C7A5F0C3E9B}" srcOrd="0" destOrd="0" presId="urn:microsoft.com/office/officeart/2005/8/layout/list1"/>
    <dgm:cxn modelId="{F6F64C3E-366E-441A-9B51-59942779B3FA}" srcId="{A01BB36C-9B5B-4886-9421-253B86E525B1}" destId="{3E8BC72D-0591-403D-9A9A-3E8747B0A63F}" srcOrd="1" destOrd="0" parTransId="{48079649-86EE-4BD0-82D4-C3415A960FAC}" sibTransId="{6C1FA3DF-4D02-48DA-8751-8DD7F1CFA623}"/>
    <dgm:cxn modelId="{F38E8E3F-BDA0-41CA-A061-67F4CDB7A50F}" type="presOf" srcId="{6323AD7B-1D7A-45F7-BFDB-B63385607D7A}" destId="{85193896-0374-4AC9-B530-91CB8A9499D3}" srcOrd="0" destOrd="0" presId="urn:microsoft.com/office/officeart/2005/8/layout/list1"/>
    <dgm:cxn modelId="{BE18EB40-203C-46AC-893B-63ACCB03C17C}" type="presOf" srcId="{B6E99797-0D01-4F7C-9EB0-21B5CDB71592}" destId="{BD9B09A0-90BD-42FE-803B-C9BFCA9BA812}" srcOrd="0" destOrd="1" presId="urn:microsoft.com/office/officeart/2005/8/layout/list1"/>
    <dgm:cxn modelId="{C2B39249-DAB5-4019-A7CB-E9EEBF100404}" type="presOf" srcId="{D2D17A8A-0435-4048-9B85-49BB7EBB388A}" destId="{3EB4706F-4D03-4D25-901E-9C7A5F0C3E9B}" srcOrd="0" destOrd="3" presId="urn:microsoft.com/office/officeart/2005/8/layout/list1"/>
    <dgm:cxn modelId="{CE3EBF79-F21C-4DDE-BE5B-0FDBA2F80FF0}" srcId="{6323AD7B-1D7A-45F7-BFDB-B63385607D7A}" destId="{B6E99797-0D01-4F7C-9EB0-21B5CDB71592}" srcOrd="1" destOrd="0" parTransId="{FB7587EE-313C-4B15-AE63-C087CD8D2A34}" sibTransId="{F58B7E2A-476E-43EC-A895-8057DEF78C9F}"/>
    <dgm:cxn modelId="{322E9882-AE38-4FCD-8EC0-EA72C7E8C601}" type="presOf" srcId="{60949152-46A5-4744-A017-9FF0C445A3EA}" destId="{86C53F04-E58A-4220-8D3F-50AACB357EE8}" srcOrd="0" destOrd="0" presId="urn:microsoft.com/office/officeart/2005/8/layout/list1"/>
    <dgm:cxn modelId="{45BE528C-7819-470F-BB07-A0ADA681EDB8}" type="presOf" srcId="{A01BB36C-9B5B-4886-9421-253B86E525B1}" destId="{0CAF62FD-E98A-4F66-B520-27985351E0E7}" srcOrd="0" destOrd="0" presId="urn:microsoft.com/office/officeart/2005/8/layout/list1"/>
    <dgm:cxn modelId="{FDE6C29B-EF97-4CC8-912D-0BC31A734EAC}" srcId="{A01BB36C-9B5B-4886-9421-253B86E525B1}" destId="{831F375E-987A-49C9-939A-65ED96814103}" srcOrd="2" destOrd="0" parTransId="{4073B0F2-E2FE-4310-8797-6560FBD8BF9F}" sibTransId="{15C74DD0-1F24-4D18-8E34-1981694A7C8B}"/>
    <dgm:cxn modelId="{28F7AFCF-FCF9-4493-B147-AF0DA3068965}" srcId="{A01BB36C-9B5B-4886-9421-253B86E525B1}" destId="{E2AB8FBB-E4A3-4467-B6F8-13B4474D2E11}" srcOrd="0" destOrd="0" parTransId="{0A53B042-96B0-4102-A05A-E1B35087D87D}" sibTransId="{D3B5A591-9D6F-4C18-9041-E0E26315F3BF}"/>
    <dgm:cxn modelId="{1C5F89D3-4895-4CC8-813B-51FD21FFED1C}" type="presOf" srcId="{B2451AA7-4692-46AE-832B-69719DE46519}" destId="{BD9B09A0-90BD-42FE-803B-C9BFCA9BA812}" srcOrd="0" destOrd="0" presId="urn:microsoft.com/office/officeart/2005/8/layout/list1"/>
    <dgm:cxn modelId="{5C26DEF0-00B0-4D49-ABD3-AFE70D0668D4}" srcId="{60949152-46A5-4744-A017-9FF0C445A3EA}" destId="{6323AD7B-1D7A-45F7-BFDB-B63385607D7A}" srcOrd="0" destOrd="0" parTransId="{466FDEA9-A653-4EA2-B29D-62B02306262B}" sibTransId="{5D6E4AD5-CEF5-44CD-8393-85906F4CAAF9}"/>
    <dgm:cxn modelId="{6ABA3FF6-C7A9-43BC-A1EA-E87E035600AC}" srcId="{A01BB36C-9B5B-4886-9421-253B86E525B1}" destId="{D2D17A8A-0435-4048-9B85-49BB7EBB388A}" srcOrd="3" destOrd="0" parTransId="{CC793252-CD32-4597-9BF0-9EA331278C0C}" sibTransId="{FA54B0AB-8C4F-4EAE-ADB8-F7A8A3EAC546}"/>
    <dgm:cxn modelId="{46D624F7-ED5D-43B0-9A9C-E164E1C6E7FB}" type="presOf" srcId="{3E8BC72D-0591-403D-9A9A-3E8747B0A63F}" destId="{3EB4706F-4D03-4D25-901E-9C7A5F0C3E9B}" srcOrd="0" destOrd="1" presId="urn:microsoft.com/office/officeart/2005/8/layout/list1"/>
    <dgm:cxn modelId="{500BB6F8-D42C-4B90-B478-16B174B83599}" srcId="{6323AD7B-1D7A-45F7-BFDB-B63385607D7A}" destId="{B2451AA7-4692-46AE-832B-69719DE46519}" srcOrd="0" destOrd="0" parTransId="{C345FEB3-7E02-4166-82DE-22F3E37FDEE8}" sibTransId="{4969B8BC-1540-4683-9AE0-DBBC24CDB1CF}"/>
    <dgm:cxn modelId="{1FC428F9-835B-4E18-A1D0-54AF0C25BD5C}" srcId="{60949152-46A5-4744-A017-9FF0C445A3EA}" destId="{A01BB36C-9B5B-4886-9421-253B86E525B1}" srcOrd="1" destOrd="0" parTransId="{EC504218-D6B6-48E8-A806-D16B45B6BDF3}" sibTransId="{C1718566-AD60-451A-9174-7EA3D35DB9CF}"/>
    <dgm:cxn modelId="{4DC52D89-2EF7-4F5A-B9F1-92E8760DAE28}" type="presParOf" srcId="{86C53F04-E58A-4220-8D3F-50AACB357EE8}" destId="{4AD95F83-0B3C-40A7-914B-87DEBDCF84C4}" srcOrd="0" destOrd="0" presId="urn:microsoft.com/office/officeart/2005/8/layout/list1"/>
    <dgm:cxn modelId="{02C993CD-0346-40F0-BF74-A5BE697B9F33}" type="presParOf" srcId="{4AD95F83-0B3C-40A7-914B-87DEBDCF84C4}" destId="{85193896-0374-4AC9-B530-91CB8A9499D3}" srcOrd="0" destOrd="0" presId="urn:microsoft.com/office/officeart/2005/8/layout/list1"/>
    <dgm:cxn modelId="{8B68B97C-E072-4C94-8CA5-87FB1D0E3EFC}" type="presParOf" srcId="{4AD95F83-0B3C-40A7-914B-87DEBDCF84C4}" destId="{B0358821-FA1C-400C-BE4F-D6386C168FA5}" srcOrd="1" destOrd="0" presId="urn:microsoft.com/office/officeart/2005/8/layout/list1"/>
    <dgm:cxn modelId="{A9C1C0D2-FC90-4581-B109-BEE92F350916}" type="presParOf" srcId="{86C53F04-E58A-4220-8D3F-50AACB357EE8}" destId="{0596BD00-1250-4D59-97C1-86AF218A0EDD}" srcOrd="1" destOrd="0" presId="urn:microsoft.com/office/officeart/2005/8/layout/list1"/>
    <dgm:cxn modelId="{3B9068FB-1E34-475D-94C0-C3932A7E5CED}" type="presParOf" srcId="{86C53F04-E58A-4220-8D3F-50AACB357EE8}" destId="{BD9B09A0-90BD-42FE-803B-C9BFCA9BA812}" srcOrd="2" destOrd="0" presId="urn:microsoft.com/office/officeart/2005/8/layout/list1"/>
    <dgm:cxn modelId="{E9DCF6F0-3548-43F8-80AB-136FBCD25D58}" type="presParOf" srcId="{86C53F04-E58A-4220-8D3F-50AACB357EE8}" destId="{07D12ECD-3FEE-4B39-9333-36A3DDEC866C}" srcOrd="3" destOrd="0" presId="urn:microsoft.com/office/officeart/2005/8/layout/list1"/>
    <dgm:cxn modelId="{A4F4B4A6-B205-4D17-B4C9-707A0D463045}" type="presParOf" srcId="{86C53F04-E58A-4220-8D3F-50AACB357EE8}" destId="{6013AFF0-BC2B-4ACB-AEAB-714095786E99}" srcOrd="4" destOrd="0" presId="urn:microsoft.com/office/officeart/2005/8/layout/list1"/>
    <dgm:cxn modelId="{D0C27839-0F25-434E-9970-472FA9354676}" type="presParOf" srcId="{6013AFF0-BC2B-4ACB-AEAB-714095786E99}" destId="{0CAF62FD-E98A-4F66-B520-27985351E0E7}" srcOrd="0" destOrd="0" presId="urn:microsoft.com/office/officeart/2005/8/layout/list1"/>
    <dgm:cxn modelId="{55D9D0FF-F444-4FF3-8E9B-FB413A3F055D}" type="presParOf" srcId="{6013AFF0-BC2B-4ACB-AEAB-714095786E99}" destId="{733F01A0-0F9E-42F5-BAB8-AB297FD40686}" srcOrd="1" destOrd="0" presId="urn:microsoft.com/office/officeart/2005/8/layout/list1"/>
    <dgm:cxn modelId="{33DBA023-5AE5-45A3-8074-5FD82F3F9928}" type="presParOf" srcId="{86C53F04-E58A-4220-8D3F-50AACB357EE8}" destId="{2DF35A06-7B55-4AA0-9E53-84691E8C9B83}" srcOrd="5" destOrd="0" presId="urn:microsoft.com/office/officeart/2005/8/layout/list1"/>
    <dgm:cxn modelId="{CB8C841D-32EC-4097-BD3F-496BD76ADAA2}" type="presParOf" srcId="{86C53F04-E58A-4220-8D3F-50AACB357EE8}" destId="{3EB4706F-4D03-4D25-901E-9C7A5F0C3E9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2C8B89-97DF-4FF1-B680-CEFDDDDF4D2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C570484-D8BF-468D-8BBA-078F664069E6}">
      <dgm:prSet/>
      <dgm:spPr/>
      <dgm:t>
        <a:bodyPr/>
        <a:lstStyle/>
        <a:p>
          <a:r>
            <a:rPr lang="en-US" dirty="0"/>
            <a:t>Group of people coming together because of a shared interest in a particular type of activity</a:t>
          </a:r>
        </a:p>
      </dgm:t>
    </dgm:pt>
    <dgm:pt modelId="{31409D17-E3EA-4B2D-A735-088672844819}" type="parTrans" cxnId="{F3B66001-923B-44CE-A13B-C8876F129429}">
      <dgm:prSet/>
      <dgm:spPr/>
      <dgm:t>
        <a:bodyPr/>
        <a:lstStyle/>
        <a:p>
          <a:endParaRPr lang="en-US"/>
        </a:p>
      </dgm:t>
    </dgm:pt>
    <dgm:pt modelId="{E1382BAE-1DD6-458F-AE31-C176D45B3882}" type="sibTrans" cxnId="{F3B66001-923B-44CE-A13B-C8876F129429}">
      <dgm:prSet/>
      <dgm:spPr/>
      <dgm:t>
        <a:bodyPr/>
        <a:lstStyle/>
        <a:p>
          <a:endParaRPr lang="en-US"/>
        </a:p>
      </dgm:t>
    </dgm:pt>
    <dgm:pt modelId="{B40FD638-B533-454C-BC88-E02E3B6DE801}">
      <dgm:prSet/>
      <dgm:spPr/>
      <dgm:t>
        <a:bodyPr/>
        <a:lstStyle/>
        <a:p>
          <a:r>
            <a:rPr lang="en-US" dirty="0"/>
            <a:t>Chartered Institute for IT, formerly known as the British Computer Society (BCS)</a:t>
          </a:r>
        </a:p>
      </dgm:t>
    </dgm:pt>
    <dgm:pt modelId="{5308B65E-0A2D-439D-AA19-F8769AFDDF30}" type="parTrans" cxnId="{67667261-694F-4C99-BFDF-7108D7ECE8E6}">
      <dgm:prSet/>
      <dgm:spPr/>
      <dgm:t>
        <a:bodyPr/>
        <a:lstStyle/>
        <a:p>
          <a:endParaRPr lang="en-US"/>
        </a:p>
      </dgm:t>
    </dgm:pt>
    <dgm:pt modelId="{F7DBC4FA-1339-4B07-B64B-AC308B3C53C7}" type="sibTrans" cxnId="{67667261-694F-4C99-BFDF-7108D7ECE8E6}">
      <dgm:prSet/>
      <dgm:spPr/>
      <dgm:t>
        <a:bodyPr/>
        <a:lstStyle/>
        <a:p>
          <a:endParaRPr lang="en-US"/>
        </a:p>
      </dgm:t>
    </dgm:pt>
    <dgm:pt modelId="{3CECCFA5-C297-487D-812F-3BC76F9ED1C4}">
      <dgm:prSet custT="1"/>
      <dgm:spPr/>
      <dgm:t>
        <a:bodyPr/>
        <a:lstStyle/>
        <a:p>
          <a:r>
            <a:rPr lang="en-US" sz="1600" dirty="0"/>
            <a:t>the professional body matures, it is likely to develop a range of functions, of which the following are the most important</a:t>
          </a:r>
        </a:p>
      </dgm:t>
    </dgm:pt>
    <dgm:pt modelId="{CBA0BDC4-595C-4FAC-A8B9-4E2998019FF2}" type="parTrans" cxnId="{FC5A170C-F2B4-4760-8C7C-C972CEDE20B5}">
      <dgm:prSet/>
      <dgm:spPr/>
      <dgm:t>
        <a:bodyPr/>
        <a:lstStyle/>
        <a:p>
          <a:endParaRPr lang="en-US"/>
        </a:p>
      </dgm:t>
    </dgm:pt>
    <dgm:pt modelId="{1264A1DA-098C-4AF6-A46B-9D9961187F8B}" type="sibTrans" cxnId="{FC5A170C-F2B4-4760-8C7C-C972CEDE20B5}">
      <dgm:prSet/>
      <dgm:spPr/>
      <dgm:t>
        <a:bodyPr/>
        <a:lstStyle/>
        <a:p>
          <a:endParaRPr lang="en-US"/>
        </a:p>
      </dgm:t>
    </dgm:pt>
    <dgm:pt modelId="{D66E79F8-78CC-43B0-8209-F1F06D3B477F}">
      <dgm:prSet custT="1"/>
      <dgm:spPr/>
      <dgm:t>
        <a:bodyPr/>
        <a:lstStyle/>
        <a:p>
          <a:r>
            <a:rPr lang="en-US" sz="1600" b="1" dirty="0"/>
            <a:t>Establishing a code of conduct to regulate the way members </a:t>
          </a:r>
          <a:r>
            <a:rPr lang="en-US" sz="1600" dirty="0"/>
            <a:t>of the body behave in their professional lives and </a:t>
          </a:r>
          <a:r>
            <a:rPr lang="en-US" sz="1600" b="1" dirty="0"/>
            <a:t>a disciplinary procedure to discipline members who breach this code</a:t>
          </a:r>
          <a:r>
            <a:rPr lang="en-US" sz="1600" dirty="0"/>
            <a:t>;</a:t>
          </a:r>
        </a:p>
      </dgm:t>
    </dgm:pt>
    <dgm:pt modelId="{78AA4006-5C20-4A78-AC1C-B8521019AC5E}" type="parTrans" cxnId="{5ACE4325-8D88-4481-B37E-7B8E8FCF3F1B}">
      <dgm:prSet/>
      <dgm:spPr/>
      <dgm:t>
        <a:bodyPr/>
        <a:lstStyle/>
        <a:p>
          <a:endParaRPr lang="en-US"/>
        </a:p>
      </dgm:t>
    </dgm:pt>
    <dgm:pt modelId="{625AF795-A4B7-43DD-9E10-2500FDD83521}" type="sibTrans" cxnId="{5ACE4325-8D88-4481-B37E-7B8E8FCF3F1B}">
      <dgm:prSet/>
      <dgm:spPr/>
      <dgm:t>
        <a:bodyPr/>
        <a:lstStyle/>
        <a:p>
          <a:endParaRPr lang="en-US"/>
        </a:p>
      </dgm:t>
    </dgm:pt>
    <dgm:pt modelId="{E5757BFD-3BC3-44DE-9606-E2053842958D}">
      <dgm:prSet custT="1"/>
      <dgm:spPr/>
      <dgm:t>
        <a:bodyPr/>
        <a:lstStyle/>
        <a:p>
          <a:r>
            <a:rPr lang="en-US" sz="1600" b="1" dirty="0"/>
            <a:t>Setting standards of education and experience </a:t>
          </a:r>
          <a:r>
            <a:rPr lang="en-US" sz="1600" dirty="0"/>
            <a:t>that must be met by people wishing to become members of the body;</a:t>
          </a:r>
        </a:p>
      </dgm:t>
    </dgm:pt>
    <dgm:pt modelId="{FA2574BF-8D05-4CDA-9C88-02288F1C584F}" type="parTrans" cxnId="{EA1F0202-F97A-46B5-84DD-7ED4AFACD8B9}">
      <dgm:prSet/>
      <dgm:spPr/>
      <dgm:t>
        <a:bodyPr/>
        <a:lstStyle/>
        <a:p>
          <a:endParaRPr lang="en-US"/>
        </a:p>
      </dgm:t>
    </dgm:pt>
    <dgm:pt modelId="{DEBB9DBF-28EA-4EC7-BCFF-51D653288C8C}" type="sibTrans" cxnId="{EA1F0202-F97A-46B5-84DD-7ED4AFACD8B9}">
      <dgm:prSet/>
      <dgm:spPr/>
      <dgm:t>
        <a:bodyPr/>
        <a:lstStyle/>
        <a:p>
          <a:endParaRPr lang="en-US"/>
        </a:p>
      </dgm:t>
    </dgm:pt>
    <dgm:pt modelId="{9359148F-3698-4A08-9156-D9CCB40EAF94}">
      <dgm:prSet custT="1"/>
      <dgm:spPr/>
      <dgm:t>
        <a:bodyPr/>
        <a:lstStyle/>
        <a:p>
          <a:r>
            <a:rPr lang="en-US" sz="1600" b="1" dirty="0"/>
            <a:t>Advising government and regulatory bodies </a:t>
          </a:r>
          <a:r>
            <a:rPr lang="en-US" sz="1600" dirty="0"/>
            <a:t>about matters within its area of expertise.</a:t>
          </a:r>
        </a:p>
      </dgm:t>
    </dgm:pt>
    <dgm:pt modelId="{20EED585-F126-4336-AFFB-4D3CFEA7E292}" type="parTrans" cxnId="{73B21126-F2CD-49BE-BEC7-3359C2760EDC}">
      <dgm:prSet/>
      <dgm:spPr/>
      <dgm:t>
        <a:bodyPr/>
        <a:lstStyle/>
        <a:p>
          <a:endParaRPr lang="en-US"/>
        </a:p>
      </dgm:t>
    </dgm:pt>
    <dgm:pt modelId="{C00BB06C-17BC-439D-977E-9E8269B11DB1}" type="sibTrans" cxnId="{73B21126-F2CD-49BE-BEC7-3359C2760EDC}">
      <dgm:prSet/>
      <dgm:spPr/>
      <dgm:t>
        <a:bodyPr/>
        <a:lstStyle/>
        <a:p>
          <a:endParaRPr lang="en-US"/>
        </a:p>
      </dgm:t>
    </dgm:pt>
    <dgm:pt modelId="{57A94559-A70D-4D47-BFC7-8ED65B67D2C7}">
      <dgm:prSet/>
      <dgm:spPr/>
      <dgm:t>
        <a:bodyPr/>
        <a:lstStyle/>
        <a:p>
          <a:r>
            <a:rPr lang="en-US" dirty="0"/>
            <a:t>set up in 1957</a:t>
          </a:r>
        </a:p>
      </dgm:t>
    </dgm:pt>
    <dgm:pt modelId="{97BAB8F3-8E3B-4E99-B14F-536828969B17}" type="parTrans" cxnId="{444D4335-1CF8-442F-9941-BBCFCF839FBF}">
      <dgm:prSet/>
      <dgm:spPr/>
      <dgm:t>
        <a:bodyPr/>
        <a:lstStyle/>
        <a:p>
          <a:endParaRPr lang="en-US"/>
        </a:p>
      </dgm:t>
    </dgm:pt>
    <dgm:pt modelId="{AD25D3AF-4A5C-4B70-AFB5-19E2E54F06B2}" type="sibTrans" cxnId="{444D4335-1CF8-442F-9941-BBCFCF839FBF}">
      <dgm:prSet/>
      <dgm:spPr/>
      <dgm:t>
        <a:bodyPr/>
        <a:lstStyle/>
        <a:p>
          <a:endParaRPr lang="en-US"/>
        </a:p>
      </dgm:t>
    </dgm:pt>
    <dgm:pt modelId="{D7FEA270-3486-4DB7-9C9B-FBBC1923AB27}">
      <dgm:prSet/>
      <dgm:spPr/>
      <dgm:t>
        <a:bodyPr/>
        <a:lstStyle/>
        <a:p>
          <a:r>
            <a:rPr lang="en-US" dirty="0"/>
            <a:t>70,000 members</a:t>
          </a:r>
        </a:p>
      </dgm:t>
    </dgm:pt>
    <dgm:pt modelId="{B9925989-0616-4D9E-92EC-8C15DE7CF2DB}" type="parTrans" cxnId="{FFE8FA8F-9B7A-46EF-BF6E-CBDCA27E7FF6}">
      <dgm:prSet/>
      <dgm:spPr/>
      <dgm:t>
        <a:bodyPr/>
        <a:lstStyle/>
        <a:p>
          <a:endParaRPr lang="en-US"/>
        </a:p>
      </dgm:t>
    </dgm:pt>
    <dgm:pt modelId="{197B55D6-7715-496B-AD25-8912A407053B}" type="sibTrans" cxnId="{FFE8FA8F-9B7A-46EF-BF6E-CBDCA27E7FF6}">
      <dgm:prSet/>
      <dgm:spPr/>
      <dgm:t>
        <a:bodyPr/>
        <a:lstStyle/>
        <a:p>
          <a:endParaRPr lang="en-US"/>
        </a:p>
      </dgm:t>
    </dgm:pt>
    <dgm:pt modelId="{97906816-E5A7-4B8B-9F7C-233897AB7E9E}">
      <dgm:prSet custT="1"/>
      <dgm:spPr/>
      <dgm:t>
        <a:bodyPr/>
        <a:lstStyle/>
        <a:p>
          <a:r>
            <a:rPr lang="en-US" sz="1600" dirty="0"/>
            <a:t>Establishing </a:t>
          </a:r>
          <a:r>
            <a:rPr lang="en-US" sz="1600" b="1" dirty="0"/>
            <a:t>mechanisms for disseminating knowledge of good practice and new developments to its members</a:t>
          </a:r>
          <a:r>
            <a:rPr lang="en-US" sz="1600" dirty="0"/>
            <a:t>, typically through publications and conferences but increasingly also through the use of the worldwide web;</a:t>
          </a:r>
        </a:p>
      </dgm:t>
    </dgm:pt>
    <dgm:pt modelId="{EB3C1699-6AA2-42B2-8439-348A97C558D0}" type="sibTrans" cxnId="{25275D9E-E0B3-443F-956F-BD58CBAFA01A}">
      <dgm:prSet/>
      <dgm:spPr/>
      <dgm:t>
        <a:bodyPr/>
        <a:lstStyle/>
        <a:p>
          <a:endParaRPr lang="en-US"/>
        </a:p>
      </dgm:t>
    </dgm:pt>
    <dgm:pt modelId="{0D3DE77B-745B-4369-A5AE-301B59470B62}" type="parTrans" cxnId="{25275D9E-E0B3-443F-956F-BD58CBAFA01A}">
      <dgm:prSet/>
      <dgm:spPr/>
      <dgm:t>
        <a:bodyPr/>
        <a:lstStyle/>
        <a:p>
          <a:endParaRPr lang="en-US"/>
        </a:p>
      </dgm:t>
    </dgm:pt>
    <dgm:pt modelId="{0E1BBE04-130A-4C05-90BE-3131F3A9C23B}" type="pres">
      <dgm:prSet presAssocID="{E72C8B89-97DF-4FF1-B680-CEFDDDDF4D20}" presName="linear" presStyleCnt="0">
        <dgm:presLayoutVars>
          <dgm:dir/>
          <dgm:animLvl val="lvl"/>
          <dgm:resizeHandles val="exact"/>
        </dgm:presLayoutVars>
      </dgm:prSet>
      <dgm:spPr/>
    </dgm:pt>
    <dgm:pt modelId="{39E3346D-96F0-4BD5-A9AB-7E63A92E4414}" type="pres">
      <dgm:prSet presAssocID="{7C570484-D8BF-468D-8BBA-078F664069E6}" presName="parentLin" presStyleCnt="0"/>
      <dgm:spPr/>
    </dgm:pt>
    <dgm:pt modelId="{98E9FF3C-3043-4DA2-9C64-7016C0F611D9}" type="pres">
      <dgm:prSet presAssocID="{7C570484-D8BF-468D-8BBA-078F664069E6}" presName="parentLeftMargin" presStyleLbl="node1" presStyleIdx="0" presStyleCnt="2"/>
      <dgm:spPr/>
    </dgm:pt>
    <dgm:pt modelId="{DC4B98B6-F8A2-4690-A72E-BDAE38E58F67}" type="pres">
      <dgm:prSet presAssocID="{7C570484-D8BF-468D-8BBA-078F664069E6}" presName="parentText" presStyleLbl="node1" presStyleIdx="0" presStyleCnt="2" custScaleX="112023" custLinFactNeighborY="2634">
        <dgm:presLayoutVars>
          <dgm:chMax val="0"/>
          <dgm:bulletEnabled val="1"/>
        </dgm:presLayoutVars>
      </dgm:prSet>
      <dgm:spPr/>
    </dgm:pt>
    <dgm:pt modelId="{C7251536-12A6-4633-B3F7-CC2E74023A1A}" type="pres">
      <dgm:prSet presAssocID="{7C570484-D8BF-468D-8BBA-078F664069E6}" presName="negativeSpace" presStyleCnt="0"/>
      <dgm:spPr/>
    </dgm:pt>
    <dgm:pt modelId="{C758A20F-2609-43A0-BDDE-CB05902608BD}" type="pres">
      <dgm:prSet presAssocID="{7C570484-D8BF-468D-8BBA-078F664069E6}" presName="childText" presStyleLbl="conFgAcc1" presStyleIdx="0" presStyleCnt="2">
        <dgm:presLayoutVars>
          <dgm:bulletEnabled val="1"/>
        </dgm:presLayoutVars>
      </dgm:prSet>
      <dgm:spPr/>
    </dgm:pt>
    <dgm:pt modelId="{CAF1B318-7B9B-4203-8179-3FF8827345B0}" type="pres">
      <dgm:prSet presAssocID="{E1382BAE-1DD6-458F-AE31-C176D45B3882}" presName="spaceBetweenRectangles" presStyleCnt="0"/>
      <dgm:spPr/>
    </dgm:pt>
    <dgm:pt modelId="{6F3E91F1-CEF2-43D4-9E8E-21A977459277}" type="pres">
      <dgm:prSet presAssocID="{3CECCFA5-C297-487D-812F-3BC76F9ED1C4}" presName="parentLin" presStyleCnt="0"/>
      <dgm:spPr/>
    </dgm:pt>
    <dgm:pt modelId="{2DF30691-85C3-4B57-BA41-DE87ADB4A4FF}" type="pres">
      <dgm:prSet presAssocID="{3CECCFA5-C297-487D-812F-3BC76F9ED1C4}" presName="parentLeftMargin" presStyleLbl="node1" presStyleIdx="0" presStyleCnt="2"/>
      <dgm:spPr/>
    </dgm:pt>
    <dgm:pt modelId="{4CBDC8EA-F561-44F2-BB1F-1EF26AA970F4}" type="pres">
      <dgm:prSet presAssocID="{3CECCFA5-C297-487D-812F-3BC76F9ED1C4}" presName="parentText" presStyleLbl="node1" presStyleIdx="1" presStyleCnt="2" custScaleX="117680">
        <dgm:presLayoutVars>
          <dgm:chMax val="0"/>
          <dgm:bulletEnabled val="1"/>
        </dgm:presLayoutVars>
      </dgm:prSet>
      <dgm:spPr/>
    </dgm:pt>
    <dgm:pt modelId="{B35CC190-D767-4CDA-AAE1-FD1BE167576A}" type="pres">
      <dgm:prSet presAssocID="{3CECCFA5-C297-487D-812F-3BC76F9ED1C4}" presName="negativeSpace" presStyleCnt="0"/>
      <dgm:spPr/>
    </dgm:pt>
    <dgm:pt modelId="{9128DC70-F85A-4F79-ACDD-353A1102476F}" type="pres">
      <dgm:prSet presAssocID="{3CECCFA5-C297-487D-812F-3BC76F9ED1C4}" presName="childText" presStyleLbl="conFgAcc1" presStyleIdx="1" presStyleCnt="2">
        <dgm:presLayoutVars>
          <dgm:bulletEnabled val="1"/>
        </dgm:presLayoutVars>
      </dgm:prSet>
      <dgm:spPr/>
    </dgm:pt>
  </dgm:ptLst>
  <dgm:cxnLst>
    <dgm:cxn modelId="{F3B66001-923B-44CE-A13B-C8876F129429}" srcId="{E72C8B89-97DF-4FF1-B680-CEFDDDDF4D20}" destId="{7C570484-D8BF-468D-8BBA-078F664069E6}" srcOrd="0" destOrd="0" parTransId="{31409D17-E3EA-4B2D-A735-088672844819}" sibTransId="{E1382BAE-1DD6-458F-AE31-C176D45B3882}"/>
    <dgm:cxn modelId="{EA1F0202-F97A-46B5-84DD-7ED4AFACD8B9}" srcId="{3CECCFA5-C297-487D-812F-3BC76F9ED1C4}" destId="{E5757BFD-3BC3-44DE-9606-E2053842958D}" srcOrd="2" destOrd="0" parTransId="{FA2574BF-8D05-4CDA-9C88-02288F1C584F}" sibTransId="{DEBB9DBF-28EA-4EC7-BCFF-51D653288C8C}"/>
    <dgm:cxn modelId="{B14A4E02-29D7-446E-9284-55D506AD2F53}" type="presOf" srcId="{9359148F-3698-4A08-9156-D9CCB40EAF94}" destId="{9128DC70-F85A-4F79-ACDD-353A1102476F}" srcOrd="0" destOrd="3" presId="urn:microsoft.com/office/officeart/2005/8/layout/list1"/>
    <dgm:cxn modelId="{6E07C207-6456-4C41-92A3-79BF91BCCD3A}" type="presOf" srcId="{7C570484-D8BF-468D-8BBA-078F664069E6}" destId="{98E9FF3C-3043-4DA2-9C64-7016C0F611D9}" srcOrd="0" destOrd="0" presId="urn:microsoft.com/office/officeart/2005/8/layout/list1"/>
    <dgm:cxn modelId="{2A65FE0A-9678-4CE7-9B30-68A4A8941197}" type="presOf" srcId="{E5757BFD-3BC3-44DE-9606-E2053842958D}" destId="{9128DC70-F85A-4F79-ACDD-353A1102476F}" srcOrd="0" destOrd="2" presId="urn:microsoft.com/office/officeart/2005/8/layout/list1"/>
    <dgm:cxn modelId="{FC5A170C-F2B4-4760-8C7C-C972CEDE20B5}" srcId="{E72C8B89-97DF-4FF1-B680-CEFDDDDF4D20}" destId="{3CECCFA5-C297-487D-812F-3BC76F9ED1C4}" srcOrd="1" destOrd="0" parTransId="{CBA0BDC4-595C-4FAC-A8B9-4E2998019FF2}" sibTransId="{1264A1DA-098C-4AF6-A46B-9D9961187F8B}"/>
    <dgm:cxn modelId="{D3D2E222-766F-4097-9C4F-F9078ECDAB89}" type="presOf" srcId="{D7FEA270-3486-4DB7-9C9B-FBBC1923AB27}" destId="{C758A20F-2609-43A0-BDDE-CB05902608BD}" srcOrd="0" destOrd="2" presId="urn:microsoft.com/office/officeart/2005/8/layout/list1"/>
    <dgm:cxn modelId="{5ACE4325-8D88-4481-B37E-7B8E8FCF3F1B}" srcId="{3CECCFA5-C297-487D-812F-3BC76F9ED1C4}" destId="{D66E79F8-78CC-43B0-8209-F1F06D3B477F}" srcOrd="0" destOrd="0" parTransId="{78AA4006-5C20-4A78-AC1C-B8521019AC5E}" sibTransId="{625AF795-A4B7-43DD-9E10-2500FDD83521}"/>
    <dgm:cxn modelId="{73B21126-F2CD-49BE-BEC7-3359C2760EDC}" srcId="{3CECCFA5-C297-487D-812F-3BC76F9ED1C4}" destId="{9359148F-3698-4A08-9156-D9CCB40EAF94}" srcOrd="3" destOrd="0" parTransId="{20EED585-F126-4336-AFFB-4D3CFEA7E292}" sibTransId="{C00BB06C-17BC-439D-977E-9E8269B11DB1}"/>
    <dgm:cxn modelId="{81643530-0213-45A1-9931-EA87557F79E1}" type="presOf" srcId="{D66E79F8-78CC-43B0-8209-F1F06D3B477F}" destId="{9128DC70-F85A-4F79-ACDD-353A1102476F}" srcOrd="0" destOrd="0" presId="urn:microsoft.com/office/officeart/2005/8/layout/list1"/>
    <dgm:cxn modelId="{444D4335-1CF8-442F-9941-BBCFCF839FBF}" srcId="{7C570484-D8BF-468D-8BBA-078F664069E6}" destId="{57A94559-A70D-4D47-BFC7-8ED65B67D2C7}" srcOrd="1" destOrd="0" parTransId="{97BAB8F3-8E3B-4E99-B14F-536828969B17}" sibTransId="{AD25D3AF-4A5C-4B70-AFB5-19E2E54F06B2}"/>
    <dgm:cxn modelId="{B748B23C-37B0-4375-89FB-A57A24BD549C}" type="presOf" srcId="{B40FD638-B533-454C-BC88-E02E3B6DE801}" destId="{C758A20F-2609-43A0-BDDE-CB05902608BD}" srcOrd="0" destOrd="0" presId="urn:microsoft.com/office/officeart/2005/8/layout/list1"/>
    <dgm:cxn modelId="{67667261-694F-4C99-BFDF-7108D7ECE8E6}" srcId="{7C570484-D8BF-468D-8BBA-078F664069E6}" destId="{B40FD638-B533-454C-BC88-E02E3B6DE801}" srcOrd="0" destOrd="0" parTransId="{5308B65E-0A2D-439D-AA19-F8769AFDDF30}" sibTransId="{F7DBC4FA-1339-4B07-B64B-AC308B3C53C7}"/>
    <dgm:cxn modelId="{FFE8FA8F-9B7A-46EF-BF6E-CBDCA27E7FF6}" srcId="{7C570484-D8BF-468D-8BBA-078F664069E6}" destId="{D7FEA270-3486-4DB7-9C9B-FBBC1923AB27}" srcOrd="2" destOrd="0" parTransId="{B9925989-0616-4D9E-92EC-8C15DE7CF2DB}" sibTransId="{197B55D6-7715-496B-AD25-8912A407053B}"/>
    <dgm:cxn modelId="{25275D9E-E0B3-443F-956F-BD58CBAFA01A}" srcId="{3CECCFA5-C297-487D-812F-3BC76F9ED1C4}" destId="{97906816-E5A7-4B8B-9F7C-233897AB7E9E}" srcOrd="1" destOrd="0" parTransId="{0D3DE77B-745B-4369-A5AE-301B59470B62}" sibTransId="{EB3C1699-6AA2-42B2-8439-348A97C558D0}"/>
    <dgm:cxn modelId="{F35106A0-C7FD-4962-A196-FAB0370B4EE0}" type="presOf" srcId="{57A94559-A70D-4D47-BFC7-8ED65B67D2C7}" destId="{C758A20F-2609-43A0-BDDE-CB05902608BD}" srcOrd="0" destOrd="1" presId="urn:microsoft.com/office/officeart/2005/8/layout/list1"/>
    <dgm:cxn modelId="{B5AAD7AA-EF9B-448A-8577-54FF7C1263A6}" type="presOf" srcId="{97906816-E5A7-4B8B-9F7C-233897AB7E9E}" destId="{9128DC70-F85A-4F79-ACDD-353A1102476F}" srcOrd="0" destOrd="1" presId="urn:microsoft.com/office/officeart/2005/8/layout/list1"/>
    <dgm:cxn modelId="{7137E0AE-BDF7-4195-BB17-132A16E8A42B}" type="presOf" srcId="{7C570484-D8BF-468D-8BBA-078F664069E6}" destId="{DC4B98B6-F8A2-4690-A72E-BDAE38E58F67}" srcOrd="1" destOrd="0" presId="urn:microsoft.com/office/officeart/2005/8/layout/list1"/>
    <dgm:cxn modelId="{4E9FEEB5-5BF9-4631-8228-61387247EE14}" type="presOf" srcId="{3CECCFA5-C297-487D-812F-3BC76F9ED1C4}" destId="{2DF30691-85C3-4B57-BA41-DE87ADB4A4FF}" srcOrd="0" destOrd="0" presId="urn:microsoft.com/office/officeart/2005/8/layout/list1"/>
    <dgm:cxn modelId="{398102BE-7B96-4CD3-A4C4-2F2BA899F432}" type="presOf" srcId="{E72C8B89-97DF-4FF1-B680-CEFDDDDF4D20}" destId="{0E1BBE04-130A-4C05-90BE-3131F3A9C23B}" srcOrd="0" destOrd="0" presId="urn:microsoft.com/office/officeart/2005/8/layout/list1"/>
    <dgm:cxn modelId="{CAA3DCDF-95E0-4D8A-B113-165A3DA71070}" type="presOf" srcId="{3CECCFA5-C297-487D-812F-3BC76F9ED1C4}" destId="{4CBDC8EA-F561-44F2-BB1F-1EF26AA970F4}" srcOrd="1" destOrd="0" presId="urn:microsoft.com/office/officeart/2005/8/layout/list1"/>
    <dgm:cxn modelId="{06F1FD1F-4138-4A5B-8D6A-AE5D76A868E5}" type="presParOf" srcId="{0E1BBE04-130A-4C05-90BE-3131F3A9C23B}" destId="{39E3346D-96F0-4BD5-A9AB-7E63A92E4414}" srcOrd="0" destOrd="0" presId="urn:microsoft.com/office/officeart/2005/8/layout/list1"/>
    <dgm:cxn modelId="{CD8002E0-A458-4DE3-B290-16756D66D07B}" type="presParOf" srcId="{39E3346D-96F0-4BD5-A9AB-7E63A92E4414}" destId="{98E9FF3C-3043-4DA2-9C64-7016C0F611D9}" srcOrd="0" destOrd="0" presId="urn:microsoft.com/office/officeart/2005/8/layout/list1"/>
    <dgm:cxn modelId="{9FC35655-291A-4AE2-B7AD-CBA5C632A15F}" type="presParOf" srcId="{39E3346D-96F0-4BD5-A9AB-7E63A92E4414}" destId="{DC4B98B6-F8A2-4690-A72E-BDAE38E58F67}" srcOrd="1" destOrd="0" presId="urn:microsoft.com/office/officeart/2005/8/layout/list1"/>
    <dgm:cxn modelId="{58A641FF-EBAD-417E-96B8-ACA95EFF542A}" type="presParOf" srcId="{0E1BBE04-130A-4C05-90BE-3131F3A9C23B}" destId="{C7251536-12A6-4633-B3F7-CC2E74023A1A}" srcOrd="1" destOrd="0" presId="urn:microsoft.com/office/officeart/2005/8/layout/list1"/>
    <dgm:cxn modelId="{68991FE6-72CA-41DA-ADC9-77EA894D0337}" type="presParOf" srcId="{0E1BBE04-130A-4C05-90BE-3131F3A9C23B}" destId="{C758A20F-2609-43A0-BDDE-CB05902608BD}" srcOrd="2" destOrd="0" presId="urn:microsoft.com/office/officeart/2005/8/layout/list1"/>
    <dgm:cxn modelId="{8534C1EA-E208-4F49-924F-DD053E4068F8}" type="presParOf" srcId="{0E1BBE04-130A-4C05-90BE-3131F3A9C23B}" destId="{CAF1B318-7B9B-4203-8179-3FF8827345B0}" srcOrd="3" destOrd="0" presId="urn:microsoft.com/office/officeart/2005/8/layout/list1"/>
    <dgm:cxn modelId="{70EF46F0-0CE5-470D-AB08-ABA110D93ACE}" type="presParOf" srcId="{0E1BBE04-130A-4C05-90BE-3131F3A9C23B}" destId="{6F3E91F1-CEF2-43D4-9E8E-21A977459277}" srcOrd="4" destOrd="0" presId="urn:microsoft.com/office/officeart/2005/8/layout/list1"/>
    <dgm:cxn modelId="{AE7B0ACE-3FB7-4153-9802-EE0B18CB741C}" type="presParOf" srcId="{6F3E91F1-CEF2-43D4-9E8E-21A977459277}" destId="{2DF30691-85C3-4B57-BA41-DE87ADB4A4FF}" srcOrd="0" destOrd="0" presId="urn:microsoft.com/office/officeart/2005/8/layout/list1"/>
    <dgm:cxn modelId="{BCCD1AE5-A7AC-4EAD-84B8-1FD70A3D3829}" type="presParOf" srcId="{6F3E91F1-CEF2-43D4-9E8E-21A977459277}" destId="{4CBDC8EA-F561-44F2-BB1F-1EF26AA970F4}" srcOrd="1" destOrd="0" presId="urn:microsoft.com/office/officeart/2005/8/layout/list1"/>
    <dgm:cxn modelId="{8B941DF9-BD0C-4DBE-8D69-AA31EFEEDFA3}" type="presParOf" srcId="{0E1BBE04-130A-4C05-90BE-3131F3A9C23B}" destId="{B35CC190-D767-4CDA-AAE1-FD1BE167576A}" srcOrd="5" destOrd="0" presId="urn:microsoft.com/office/officeart/2005/8/layout/list1"/>
    <dgm:cxn modelId="{10A36AE5-41E3-46D3-AA0E-32199807968F}" type="presParOf" srcId="{0E1BBE04-130A-4C05-90BE-3131F3A9C23B}" destId="{9128DC70-F85A-4F79-ACDD-353A1102476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33461A-8B92-497E-AF47-8EA39144C62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26A8A57-129F-42BF-9647-6FBC234D851D}">
      <dgm:prSet/>
      <dgm:spPr/>
      <dgm:t>
        <a:bodyPr/>
        <a:lstStyle/>
        <a:p>
          <a:r>
            <a:rPr lang="en-US" b="1" i="0"/>
            <a:t>BCS Overview:</a:t>
          </a:r>
          <a:endParaRPr lang="en-US"/>
        </a:p>
      </dgm:t>
    </dgm:pt>
    <dgm:pt modelId="{A5840AFA-FE09-44B9-9765-BD8F9DDF0B0E}" type="parTrans" cxnId="{985B5399-ED1F-43AC-84AD-FB3EEEFBF3D6}">
      <dgm:prSet/>
      <dgm:spPr/>
      <dgm:t>
        <a:bodyPr/>
        <a:lstStyle/>
        <a:p>
          <a:endParaRPr lang="en-US"/>
        </a:p>
      </dgm:t>
    </dgm:pt>
    <dgm:pt modelId="{66CE967F-DA1C-4832-86C2-198A744D9BF2}" type="sibTrans" cxnId="{985B5399-ED1F-43AC-84AD-FB3EEEFBF3D6}">
      <dgm:prSet/>
      <dgm:spPr/>
      <dgm:t>
        <a:bodyPr/>
        <a:lstStyle/>
        <a:p>
          <a:endParaRPr lang="en-US"/>
        </a:p>
      </dgm:t>
    </dgm:pt>
    <dgm:pt modelId="{FBAF0364-7674-4513-9EDF-852F00856075}">
      <dgm:prSet/>
      <dgm:spPr/>
      <dgm:t>
        <a:bodyPr/>
        <a:lstStyle/>
        <a:p>
          <a:r>
            <a:rPr lang="en-US" b="0" i="0"/>
            <a:t>British Computer Society (BCS), The Chartered Institute for IT.</a:t>
          </a:r>
          <a:endParaRPr lang="en-US"/>
        </a:p>
      </dgm:t>
    </dgm:pt>
    <dgm:pt modelId="{7B9F5A84-7469-4E03-8A8B-DB82F799C36F}" type="parTrans" cxnId="{109DA9A4-D3A5-4B4A-AB68-C6E28E026CC0}">
      <dgm:prSet/>
      <dgm:spPr/>
      <dgm:t>
        <a:bodyPr/>
        <a:lstStyle/>
        <a:p>
          <a:endParaRPr lang="en-US"/>
        </a:p>
      </dgm:t>
    </dgm:pt>
    <dgm:pt modelId="{342231F8-AB49-476F-8AE9-B61137440544}" type="sibTrans" cxnId="{109DA9A4-D3A5-4B4A-AB68-C6E28E026CC0}">
      <dgm:prSet/>
      <dgm:spPr/>
      <dgm:t>
        <a:bodyPr/>
        <a:lstStyle/>
        <a:p>
          <a:endParaRPr lang="en-US"/>
        </a:p>
      </dgm:t>
    </dgm:pt>
    <dgm:pt modelId="{77C1EAF4-0292-4BF5-8B3F-7E4CDE7EB0AE}">
      <dgm:prSet/>
      <dgm:spPr/>
      <dgm:t>
        <a:bodyPr/>
        <a:lstStyle/>
        <a:p>
          <a:r>
            <a:rPr lang="en-US" b="0" i="0"/>
            <a:t>Established in 1957 to promote computing and support IT professionals.</a:t>
          </a:r>
          <a:endParaRPr lang="en-US"/>
        </a:p>
      </dgm:t>
    </dgm:pt>
    <dgm:pt modelId="{A2AE9E89-C60F-401A-8403-DC5FC635B13F}" type="parTrans" cxnId="{D9DA6E8A-B933-4AAB-92A7-F4100C85CA49}">
      <dgm:prSet/>
      <dgm:spPr/>
      <dgm:t>
        <a:bodyPr/>
        <a:lstStyle/>
        <a:p>
          <a:endParaRPr lang="en-US"/>
        </a:p>
      </dgm:t>
    </dgm:pt>
    <dgm:pt modelId="{74B5F641-FBCC-4340-BA54-730790AE6DC8}" type="sibTrans" cxnId="{D9DA6E8A-B933-4AAB-92A7-F4100C85CA49}">
      <dgm:prSet/>
      <dgm:spPr/>
      <dgm:t>
        <a:bodyPr/>
        <a:lstStyle/>
        <a:p>
          <a:endParaRPr lang="en-US"/>
        </a:p>
      </dgm:t>
    </dgm:pt>
    <dgm:pt modelId="{C3E7C6D7-405E-4054-B7AC-264427F00D10}">
      <dgm:prSet/>
      <dgm:spPr/>
      <dgm:t>
        <a:bodyPr/>
        <a:lstStyle/>
        <a:p>
          <a:r>
            <a:rPr lang="en-US" b="1" i="0"/>
            <a:t>Royal Charter of 1984:</a:t>
          </a:r>
          <a:endParaRPr lang="en-US"/>
        </a:p>
      </dgm:t>
    </dgm:pt>
    <dgm:pt modelId="{B7B02F7C-4785-4EAF-800F-1EE0FE0FBE3E}" type="parTrans" cxnId="{A3AF293A-8685-4AC3-B536-D7833ACFB722}">
      <dgm:prSet/>
      <dgm:spPr/>
      <dgm:t>
        <a:bodyPr/>
        <a:lstStyle/>
        <a:p>
          <a:endParaRPr lang="en-US"/>
        </a:p>
      </dgm:t>
    </dgm:pt>
    <dgm:pt modelId="{A18B8ACE-E88F-47BF-9A27-8D0FCC24D270}" type="sibTrans" cxnId="{A3AF293A-8685-4AC3-B536-D7833ACFB722}">
      <dgm:prSet/>
      <dgm:spPr/>
      <dgm:t>
        <a:bodyPr/>
        <a:lstStyle/>
        <a:p>
          <a:endParaRPr lang="en-US"/>
        </a:p>
      </dgm:t>
    </dgm:pt>
    <dgm:pt modelId="{6BCC419D-D1E7-4564-82A5-3AD25EC3DBFB}">
      <dgm:prSet/>
      <dgm:spPr/>
      <dgm:t>
        <a:bodyPr/>
        <a:lstStyle/>
        <a:p>
          <a:r>
            <a:rPr lang="en-US" b="0" i="0"/>
            <a:t>BCS granted a Royal Charter, elevating its status.</a:t>
          </a:r>
          <a:endParaRPr lang="en-US"/>
        </a:p>
      </dgm:t>
    </dgm:pt>
    <dgm:pt modelId="{FD673820-B418-46A5-B28C-31A48DFC884B}" type="parTrans" cxnId="{F62604CB-E31D-4862-9506-5E2E61FCF224}">
      <dgm:prSet/>
      <dgm:spPr/>
      <dgm:t>
        <a:bodyPr/>
        <a:lstStyle/>
        <a:p>
          <a:endParaRPr lang="en-US"/>
        </a:p>
      </dgm:t>
    </dgm:pt>
    <dgm:pt modelId="{78401FF2-DC63-4AB5-BB0E-23F4D6AB2495}" type="sibTrans" cxnId="{F62604CB-E31D-4862-9506-5E2E61FCF224}">
      <dgm:prSet/>
      <dgm:spPr/>
      <dgm:t>
        <a:bodyPr/>
        <a:lstStyle/>
        <a:p>
          <a:endParaRPr lang="en-US"/>
        </a:p>
      </dgm:t>
    </dgm:pt>
    <dgm:pt modelId="{975A7D4D-38B7-4EF4-83B5-7030E7D11109}">
      <dgm:prSet/>
      <dgm:spPr/>
      <dgm:t>
        <a:bodyPr/>
        <a:lstStyle/>
        <a:p>
          <a:r>
            <a:rPr lang="en-US" b="0" i="0"/>
            <a:t>Recognized as the authoritative body for IT professionals in the UK.</a:t>
          </a:r>
          <a:endParaRPr lang="en-US"/>
        </a:p>
      </dgm:t>
    </dgm:pt>
    <dgm:pt modelId="{34B5B05B-6E8F-429E-B26F-22A0875EE5D5}" type="parTrans" cxnId="{F2B13F47-080B-432E-9B64-6DCA5C52858A}">
      <dgm:prSet/>
      <dgm:spPr/>
      <dgm:t>
        <a:bodyPr/>
        <a:lstStyle/>
        <a:p>
          <a:endParaRPr lang="en-US"/>
        </a:p>
      </dgm:t>
    </dgm:pt>
    <dgm:pt modelId="{496BEFBC-403A-48EB-B8EA-45449AF2CA1D}" type="sibTrans" cxnId="{F2B13F47-080B-432E-9B64-6DCA5C52858A}">
      <dgm:prSet/>
      <dgm:spPr/>
      <dgm:t>
        <a:bodyPr/>
        <a:lstStyle/>
        <a:p>
          <a:endParaRPr lang="en-US"/>
        </a:p>
      </dgm:t>
    </dgm:pt>
    <dgm:pt modelId="{B101185F-3948-41D6-9E67-2DD3451E1285}">
      <dgm:prSet/>
      <dgm:spPr/>
      <dgm:t>
        <a:bodyPr/>
        <a:lstStyle/>
        <a:p>
          <a:r>
            <a:rPr lang="en-US" b="1" i="0"/>
            <a:t>Impact of the Charter:</a:t>
          </a:r>
          <a:endParaRPr lang="en-US"/>
        </a:p>
      </dgm:t>
    </dgm:pt>
    <dgm:pt modelId="{E3C1DBA8-49F8-431F-9CA0-4EDD75D09D8F}" type="parTrans" cxnId="{BC8E127B-0989-4365-963F-CE7898ED53AE}">
      <dgm:prSet/>
      <dgm:spPr/>
      <dgm:t>
        <a:bodyPr/>
        <a:lstStyle/>
        <a:p>
          <a:endParaRPr lang="en-US"/>
        </a:p>
      </dgm:t>
    </dgm:pt>
    <dgm:pt modelId="{3ADE1AFA-A69F-4B5C-A711-D980F61DEB0F}" type="sibTrans" cxnId="{BC8E127B-0989-4365-963F-CE7898ED53AE}">
      <dgm:prSet/>
      <dgm:spPr/>
      <dgm:t>
        <a:bodyPr/>
        <a:lstStyle/>
        <a:p>
          <a:endParaRPr lang="en-US"/>
        </a:p>
      </dgm:t>
    </dgm:pt>
    <dgm:pt modelId="{5CA7A929-B9C2-4E58-8BE4-6E6FB587AABD}">
      <dgm:prSet/>
      <dgm:spPr/>
      <dgm:t>
        <a:bodyPr/>
        <a:lstStyle/>
        <a:p>
          <a:r>
            <a:rPr lang="en-US" b="0" i="0"/>
            <a:t>Power to set standards, regulate members, and award Chartered IT Professional (CITP) status.</a:t>
          </a:r>
          <a:endParaRPr lang="en-US"/>
        </a:p>
      </dgm:t>
    </dgm:pt>
    <dgm:pt modelId="{CAFE95D0-43AF-4D64-9034-282E02225EB9}" type="parTrans" cxnId="{61DCA602-1EB0-4C39-9611-4A42BED4394F}">
      <dgm:prSet/>
      <dgm:spPr/>
      <dgm:t>
        <a:bodyPr/>
        <a:lstStyle/>
        <a:p>
          <a:endParaRPr lang="en-US"/>
        </a:p>
      </dgm:t>
    </dgm:pt>
    <dgm:pt modelId="{DDB54ABE-7548-4D48-B2EA-C5CEF748D834}" type="sibTrans" cxnId="{61DCA602-1EB0-4C39-9611-4A42BED4394F}">
      <dgm:prSet/>
      <dgm:spPr/>
      <dgm:t>
        <a:bodyPr/>
        <a:lstStyle/>
        <a:p>
          <a:endParaRPr lang="en-US"/>
        </a:p>
      </dgm:t>
    </dgm:pt>
    <dgm:pt modelId="{89367897-4493-435C-9AA3-BCE7E82CB6F6}">
      <dgm:prSet/>
      <dgm:spPr/>
      <dgm:t>
        <a:bodyPr/>
        <a:lstStyle/>
        <a:p>
          <a:r>
            <a:rPr lang="en-US" b="0" i="0"/>
            <a:t>Influence on policy, education, and industry standards.</a:t>
          </a:r>
          <a:endParaRPr lang="en-US"/>
        </a:p>
      </dgm:t>
    </dgm:pt>
    <dgm:pt modelId="{79AC280D-3760-42D6-80AF-FC80FF41EC12}" type="parTrans" cxnId="{F31E05AA-2CD2-48D3-A94B-F3EABD00E647}">
      <dgm:prSet/>
      <dgm:spPr/>
      <dgm:t>
        <a:bodyPr/>
        <a:lstStyle/>
        <a:p>
          <a:endParaRPr lang="en-US"/>
        </a:p>
      </dgm:t>
    </dgm:pt>
    <dgm:pt modelId="{77D746A0-DF2B-4FB8-AE14-177C1FCAAE70}" type="sibTrans" cxnId="{F31E05AA-2CD2-48D3-A94B-F3EABD00E647}">
      <dgm:prSet/>
      <dgm:spPr/>
      <dgm:t>
        <a:bodyPr/>
        <a:lstStyle/>
        <a:p>
          <a:endParaRPr lang="en-US"/>
        </a:p>
      </dgm:t>
    </dgm:pt>
    <dgm:pt modelId="{8D3DB362-C215-4CFF-B764-4C17FD2023EA}">
      <dgm:prSet/>
      <dgm:spPr/>
      <dgm:t>
        <a:bodyPr/>
        <a:lstStyle/>
        <a:p>
          <a:r>
            <a:rPr lang="en-US" b="1" i="0"/>
            <a:t>Current Role:</a:t>
          </a:r>
          <a:endParaRPr lang="en-US"/>
        </a:p>
      </dgm:t>
    </dgm:pt>
    <dgm:pt modelId="{4A8AB45C-87C6-4864-87D3-639E7572E1C9}" type="parTrans" cxnId="{BF6BA27A-DA56-4D28-809E-4A5023D72461}">
      <dgm:prSet/>
      <dgm:spPr/>
      <dgm:t>
        <a:bodyPr/>
        <a:lstStyle/>
        <a:p>
          <a:endParaRPr lang="en-US"/>
        </a:p>
      </dgm:t>
    </dgm:pt>
    <dgm:pt modelId="{99E6DFFE-F11D-4DFF-8861-A0005899E210}" type="sibTrans" cxnId="{BF6BA27A-DA56-4D28-809E-4A5023D72461}">
      <dgm:prSet/>
      <dgm:spPr/>
      <dgm:t>
        <a:bodyPr/>
        <a:lstStyle/>
        <a:p>
          <a:endParaRPr lang="en-US"/>
        </a:p>
      </dgm:t>
    </dgm:pt>
    <dgm:pt modelId="{82F48111-7649-4107-BCEE-63B654D8A71C}">
      <dgm:prSet/>
      <dgm:spPr/>
      <dgm:t>
        <a:bodyPr/>
        <a:lstStyle/>
        <a:p>
          <a:r>
            <a:rPr lang="en-US" b="0" i="0"/>
            <a:t>Promotes ethical standards and professional development in IT.</a:t>
          </a:r>
          <a:endParaRPr lang="en-US"/>
        </a:p>
      </dgm:t>
    </dgm:pt>
    <dgm:pt modelId="{44FEF9ED-DAF1-4545-8AFC-6067A93E1E0F}" type="parTrans" cxnId="{FCE3C34D-A15B-4076-B8F5-64B4B8C7027C}">
      <dgm:prSet/>
      <dgm:spPr/>
      <dgm:t>
        <a:bodyPr/>
        <a:lstStyle/>
        <a:p>
          <a:endParaRPr lang="en-US"/>
        </a:p>
      </dgm:t>
    </dgm:pt>
    <dgm:pt modelId="{8DAA83B2-CDC3-4FF5-AF59-16E7B4155A3F}" type="sibTrans" cxnId="{FCE3C34D-A15B-4076-B8F5-64B4B8C7027C}">
      <dgm:prSet/>
      <dgm:spPr/>
      <dgm:t>
        <a:bodyPr/>
        <a:lstStyle/>
        <a:p>
          <a:endParaRPr lang="en-US"/>
        </a:p>
      </dgm:t>
    </dgm:pt>
    <dgm:pt modelId="{93DAC189-4798-4E4C-B8CF-109BBB166AC0}">
      <dgm:prSet/>
      <dgm:spPr/>
      <dgm:t>
        <a:bodyPr/>
        <a:lstStyle/>
        <a:p>
          <a:r>
            <a:rPr lang="en-US" b="0" i="0"/>
            <a:t>Provides certifications and advocates for the IT profession.</a:t>
          </a:r>
          <a:endParaRPr lang="en-US"/>
        </a:p>
      </dgm:t>
    </dgm:pt>
    <dgm:pt modelId="{617CE909-3C43-47CA-B19A-73B15BF32BC5}" type="parTrans" cxnId="{DBF7EA29-9936-407D-804F-8A0290B122A8}">
      <dgm:prSet/>
      <dgm:spPr/>
      <dgm:t>
        <a:bodyPr/>
        <a:lstStyle/>
        <a:p>
          <a:endParaRPr lang="en-US"/>
        </a:p>
      </dgm:t>
    </dgm:pt>
    <dgm:pt modelId="{42E00AAC-9230-4F35-94CF-EA3034DED155}" type="sibTrans" cxnId="{DBF7EA29-9936-407D-804F-8A0290B122A8}">
      <dgm:prSet/>
      <dgm:spPr/>
      <dgm:t>
        <a:bodyPr/>
        <a:lstStyle/>
        <a:p>
          <a:endParaRPr lang="en-US"/>
        </a:p>
      </dgm:t>
    </dgm:pt>
    <dgm:pt modelId="{92A981D2-C6C1-4A5F-9FFA-1867C2FBF258}" type="pres">
      <dgm:prSet presAssocID="{C833461A-8B92-497E-AF47-8EA39144C62E}" presName="linear" presStyleCnt="0">
        <dgm:presLayoutVars>
          <dgm:animLvl val="lvl"/>
          <dgm:resizeHandles val="exact"/>
        </dgm:presLayoutVars>
      </dgm:prSet>
      <dgm:spPr/>
    </dgm:pt>
    <dgm:pt modelId="{4B316C64-8ECD-4E31-BFA9-9D9B332E349D}" type="pres">
      <dgm:prSet presAssocID="{726A8A57-129F-42BF-9647-6FBC234D851D}" presName="parentText" presStyleLbl="node1" presStyleIdx="0" presStyleCnt="4">
        <dgm:presLayoutVars>
          <dgm:chMax val="0"/>
          <dgm:bulletEnabled val="1"/>
        </dgm:presLayoutVars>
      </dgm:prSet>
      <dgm:spPr/>
    </dgm:pt>
    <dgm:pt modelId="{17516100-E629-4620-B879-D2FD4E460229}" type="pres">
      <dgm:prSet presAssocID="{726A8A57-129F-42BF-9647-6FBC234D851D}" presName="childText" presStyleLbl="revTx" presStyleIdx="0" presStyleCnt="4">
        <dgm:presLayoutVars>
          <dgm:bulletEnabled val="1"/>
        </dgm:presLayoutVars>
      </dgm:prSet>
      <dgm:spPr/>
    </dgm:pt>
    <dgm:pt modelId="{ECA3381B-521E-412F-B3AE-B397B65AC186}" type="pres">
      <dgm:prSet presAssocID="{C3E7C6D7-405E-4054-B7AC-264427F00D10}" presName="parentText" presStyleLbl="node1" presStyleIdx="1" presStyleCnt="4">
        <dgm:presLayoutVars>
          <dgm:chMax val="0"/>
          <dgm:bulletEnabled val="1"/>
        </dgm:presLayoutVars>
      </dgm:prSet>
      <dgm:spPr/>
    </dgm:pt>
    <dgm:pt modelId="{F7A18600-D7F8-4CCF-A027-658D08273770}" type="pres">
      <dgm:prSet presAssocID="{C3E7C6D7-405E-4054-B7AC-264427F00D10}" presName="childText" presStyleLbl="revTx" presStyleIdx="1" presStyleCnt="4">
        <dgm:presLayoutVars>
          <dgm:bulletEnabled val="1"/>
        </dgm:presLayoutVars>
      </dgm:prSet>
      <dgm:spPr/>
    </dgm:pt>
    <dgm:pt modelId="{B63BEE32-3F9B-4A58-83DC-5B2E9509C980}" type="pres">
      <dgm:prSet presAssocID="{B101185F-3948-41D6-9E67-2DD3451E1285}" presName="parentText" presStyleLbl="node1" presStyleIdx="2" presStyleCnt="4">
        <dgm:presLayoutVars>
          <dgm:chMax val="0"/>
          <dgm:bulletEnabled val="1"/>
        </dgm:presLayoutVars>
      </dgm:prSet>
      <dgm:spPr/>
    </dgm:pt>
    <dgm:pt modelId="{F6C655A9-40AE-407F-A39D-9FAF34AC1A91}" type="pres">
      <dgm:prSet presAssocID="{B101185F-3948-41D6-9E67-2DD3451E1285}" presName="childText" presStyleLbl="revTx" presStyleIdx="2" presStyleCnt="4">
        <dgm:presLayoutVars>
          <dgm:bulletEnabled val="1"/>
        </dgm:presLayoutVars>
      </dgm:prSet>
      <dgm:spPr/>
    </dgm:pt>
    <dgm:pt modelId="{ED824FD6-E204-40F1-8D3A-35DBC58063D8}" type="pres">
      <dgm:prSet presAssocID="{8D3DB362-C215-4CFF-B764-4C17FD2023EA}" presName="parentText" presStyleLbl="node1" presStyleIdx="3" presStyleCnt="4">
        <dgm:presLayoutVars>
          <dgm:chMax val="0"/>
          <dgm:bulletEnabled val="1"/>
        </dgm:presLayoutVars>
      </dgm:prSet>
      <dgm:spPr/>
    </dgm:pt>
    <dgm:pt modelId="{5431E5BE-6DF4-4007-BAF4-A1FECA0B22F6}" type="pres">
      <dgm:prSet presAssocID="{8D3DB362-C215-4CFF-B764-4C17FD2023EA}" presName="childText" presStyleLbl="revTx" presStyleIdx="3" presStyleCnt="4">
        <dgm:presLayoutVars>
          <dgm:bulletEnabled val="1"/>
        </dgm:presLayoutVars>
      </dgm:prSet>
      <dgm:spPr/>
    </dgm:pt>
  </dgm:ptLst>
  <dgm:cxnLst>
    <dgm:cxn modelId="{61DCA602-1EB0-4C39-9611-4A42BED4394F}" srcId="{B101185F-3948-41D6-9E67-2DD3451E1285}" destId="{5CA7A929-B9C2-4E58-8BE4-6E6FB587AABD}" srcOrd="0" destOrd="0" parTransId="{CAFE95D0-43AF-4D64-9034-282E02225EB9}" sibTransId="{DDB54ABE-7548-4D48-B2EA-C5CEF748D834}"/>
    <dgm:cxn modelId="{A200B91C-EAF9-4EE2-9EDE-1691420058A3}" type="presOf" srcId="{6BCC419D-D1E7-4564-82A5-3AD25EC3DBFB}" destId="{F7A18600-D7F8-4CCF-A027-658D08273770}" srcOrd="0" destOrd="0" presId="urn:microsoft.com/office/officeart/2005/8/layout/vList2"/>
    <dgm:cxn modelId="{DBF7EA29-9936-407D-804F-8A0290B122A8}" srcId="{8D3DB362-C215-4CFF-B764-4C17FD2023EA}" destId="{93DAC189-4798-4E4C-B8CF-109BBB166AC0}" srcOrd="1" destOrd="0" parTransId="{617CE909-3C43-47CA-B19A-73B15BF32BC5}" sibTransId="{42E00AAC-9230-4F35-94CF-EA3034DED155}"/>
    <dgm:cxn modelId="{2EE5B032-F3F2-417F-8058-94258C503812}" type="presOf" srcId="{93DAC189-4798-4E4C-B8CF-109BBB166AC0}" destId="{5431E5BE-6DF4-4007-BAF4-A1FECA0B22F6}" srcOrd="0" destOrd="1" presId="urn:microsoft.com/office/officeart/2005/8/layout/vList2"/>
    <dgm:cxn modelId="{A3AF293A-8685-4AC3-B536-D7833ACFB722}" srcId="{C833461A-8B92-497E-AF47-8EA39144C62E}" destId="{C3E7C6D7-405E-4054-B7AC-264427F00D10}" srcOrd="1" destOrd="0" parTransId="{B7B02F7C-4785-4EAF-800F-1EE0FE0FBE3E}" sibTransId="{A18B8ACE-E88F-47BF-9A27-8D0FCC24D270}"/>
    <dgm:cxn modelId="{AD702842-06DE-4CDD-88E9-30A6D4208A22}" type="presOf" srcId="{C833461A-8B92-497E-AF47-8EA39144C62E}" destId="{92A981D2-C6C1-4A5F-9FFA-1867C2FBF258}" srcOrd="0" destOrd="0" presId="urn:microsoft.com/office/officeart/2005/8/layout/vList2"/>
    <dgm:cxn modelId="{1BDCD842-EC10-448E-A00B-7933163AB415}" type="presOf" srcId="{B101185F-3948-41D6-9E67-2DD3451E1285}" destId="{B63BEE32-3F9B-4A58-83DC-5B2E9509C980}" srcOrd="0" destOrd="0" presId="urn:microsoft.com/office/officeart/2005/8/layout/vList2"/>
    <dgm:cxn modelId="{F2B13F47-080B-432E-9B64-6DCA5C52858A}" srcId="{C3E7C6D7-405E-4054-B7AC-264427F00D10}" destId="{975A7D4D-38B7-4EF4-83B5-7030E7D11109}" srcOrd="1" destOrd="0" parTransId="{34B5B05B-6E8F-429E-B26F-22A0875EE5D5}" sibTransId="{496BEFBC-403A-48EB-B8EA-45449AF2CA1D}"/>
    <dgm:cxn modelId="{FCE3C34D-A15B-4076-B8F5-64B4B8C7027C}" srcId="{8D3DB362-C215-4CFF-B764-4C17FD2023EA}" destId="{82F48111-7649-4107-BCEE-63B654D8A71C}" srcOrd="0" destOrd="0" parTransId="{44FEF9ED-DAF1-4545-8AFC-6067A93E1E0F}" sibTransId="{8DAA83B2-CDC3-4FF5-AF59-16E7B4155A3F}"/>
    <dgm:cxn modelId="{5A3DD475-E858-4D00-B463-262A67A2A180}" type="presOf" srcId="{77C1EAF4-0292-4BF5-8B3F-7E4CDE7EB0AE}" destId="{17516100-E629-4620-B879-D2FD4E460229}" srcOrd="0" destOrd="1" presId="urn:microsoft.com/office/officeart/2005/8/layout/vList2"/>
    <dgm:cxn modelId="{9156E655-2837-4714-94FD-06D4B5EA34AE}" type="presOf" srcId="{C3E7C6D7-405E-4054-B7AC-264427F00D10}" destId="{ECA3381B-521E-412F-B3AE-B397B65AC186}" srcOrd="0" destOrd="0" presId="urn:microsoft.com/office/officeart/2005/8/layout/vList2"/>
    <dgm:cxn modelId="{2A094B59-17AB-4B8A-90F2-2769C7FDD652}" type="presOf" srcId="{5CA7A929-B9C2-4E58-8BE4-6E6FB587AABD}" destId="{F6C655A9-40AE-407F-A39D-9FAF34AC1A91}" srcOrd="0" destOrd="0" presId="urn:microsoft.com/office/officeart/2005/8/layout/vList2"/>
    <dgm:cxn modelId="{BF6BA27A-DA56-4D28-809E-4A5023D72461}" srcId="{C833461A-8B92-497E-AF47-8EA39144C62E}" destId="{8D3DB362-C215-4CFF-B764-4C17FD2023EA}" srcOrd="3" destOrd="0" parTransId="{4A8AB45C-87C6-4864-87D3-639E7572E1C9}" sibTransId="{99E6DFFE-F11D-4DFF-8861-A0005899E210}"/>
    <dgm:cxn modelId="{BC8E127B-0989-4365-963F-CE7898ED53AE}" srcId="{C833461A-8B92-497E-AF47-8EA39144C62E}" destId="{B101185F-3948-41D6-9E67-2DD3451E1285}" srcOrd="2" destOrd="0" parTransId="{E3C1DBA8-49F8-431F-9CA0-4EDD75D09D8F}" sibTransId="{3ADE1AFA-A69F-4B5C-A711-D980F61DEB0F}"/>
    <dgm:cxn modelId="{D9DA6E8A-B933-4AAB-92A7-F4100C85CA49}" srcId="{726A8A57-129F-42BF-9647-6FBC234D851D}" destId="{77C1EAF4-0292-4BF5-8B3F-7E4CDE7EB0AE}" srcOrd="1" destOrd="0" parTransId="{A2AE9E89-C60F-401A-8403-DC5FC635B13F}" sibTransId="{74B5F641-FBCC-4340-BA54-730790AE6DC8}"/>
    <dgm:cxn modelId="{73AAE58E-97EF-497F-B046-602365F68943}" type="presOf" srcId="{89367897-4493-435C-9AA3-BCE7E82CB6F6}" destId="{F6C655A9-40AE-407F-A39D-9FAF34AC1A91}" srcOrd="0" destOrd="1" presId="urn:microsoft.com/office/officeart/2005/8/layout/vList2"/>
    <dgm:cxn modelId="{52C2AF94-885B-4EAB-9A46-CDFD60282C3E}" type="presOf" srcId="{82F48111-7649-4107-BCEE-63B654D8A71C}" destId="{5431E5BE-6DF4-4007-BAF4-A1FECA0B22F6}" srcOrd="0" destOrd="0" presId="urn:microsoft.com/office/officeart/2005/8/layout/vList2"/>
    <dgm:cxn modelId="{A2055199-C748-4CD6-8E9D-2961C879CBB2}" type="presOf" srcId="{726A8A57-129F-42BF-9647-6FBC234D851D}" destId="{4B316C64-8ECD-4E31-BFA9-9D9B332E349D}" srcOrd="0" destOrd="0" presId="urn:microsoft.com/office/officeart/2005/8/layout/vList2"/>
    <dgm:cxn modelId="{985B5399-ED1F-43AC-84AD-FB3EEEFBF3D6}" srcId="{C833461A-8B92-497E-AF47-8EA39144C62E}" destId="{726A8A57-129F-42BF-9647-6FBC234D851D}" srcOrd="0" destOrd="0" parTransId="{A5840AFA-FE09-44B9-9765-BD8F9DDF0B0E}" sibTransId="{66CE967F-DA1C-4832-86C2-198A744D9BF2}"/>
    <dgm:cxn modelId="{62AF3D9E-3F35-4580-921B-6003746D0CA5}" type="presOf" srcId="{FBAF0364-7674-4513-9EDF-852F00856075}" destId="{17516100-E629-4620-B879-D2FD4E460229}" srcOrd="0" destOrd="0" presId="urn:microsoft.com/office/officeart/2005/8/layout/vList2"/>
    <dgm:cxn modelId="{109DA9A4-D3A5-4B4A-AB68-C6E28E026CC0}" srcId="{726A8A57-129F-42BF-9647-6FBC234D851D}" destId="{FBAF0364-7674-4513-9EDF-852F00856075}" srcOrd="0" destOrd="0" parTransId="{7B9F5A84-7469-4E03-8A8B-DB82F799C36F}" sibTransId="{342231F8-AB49-476F-8AE9-B61137440544}"/>
    <dgm:cxn modelId="{F31E05AA-2CD2-48D3-A94B-F3EABD00E647}" srcId="{B101185F-3948-41D6-9E67-2DD3451E1285}" destId="{89367897-4493-435C-9AA3-BCE7E82CB6F6}" srcOrd="1" destOrd="0" parTransId="{79AC280D-3760-42D6-80AF-FC80FF41EC12}" sibTransId="{77D746A0-DF2B-4FB8-AE14-177C1FCAAE70}"/>
    <dgm:cxn modelId="{E51DCAC9-9DA1-477E-94E7-0B45BACA39C3}" type="presOf" srcId="{975A7D4D-38B7-4EF4-83B5-7030E7D11109}" destId="{F7A18600-D7F8-4CCF-A027-658D08273770}" srcOrd="0" destOrd="1" presId="urn:microsoft.com/office/officeart/2005/8/layout/vList2"/>
    <dgm:cxn modelId="{F62604CB-E31D-4862-9506-5E2E61FCF224}" srcId="{C3E7C6D7-405E-4054-B7AC-264427F00D10}" destId="{6BCC419D-D1E7-4564-82A5-3AD25EC3DBFB}" srcOrd="0" destOrd="0" parTransId="{FD673820-B418-46A5-B28C-31A48DFC884B}" sibTransId="{78401FF2-DC63-4AB5-BB0E-23F4D6AB2495}"/>
    <dgm:cxn modelId="{C4484DE1-9F22-4A37-9853-FF44023C7D58}" type="presOf" srcId="{8D3DB362-C215-4CFF-B764-4C17FD2023EA}" destId="{ED824FD6-E204-40F1-8D3A-35DBC58063D8}" srcOrd="0" destOrd="0" presId="urn:microsoft.com/office/officeart/2005/8/layout/vList2"/>
    <dgm:cxn modelId="{CCC2FDE7-3F3B-4F4A-95BF-EFCD60B2160A}" type="presParOf" srcId="{92A981D2-C6C1-4A5F-9FFA-1867C2FBF258}" destId="{4B316C64-8ECD-4E31-BFA9-9D9B332E349D}" srcOrd="0" destOrd="0" presId="urn:microsoft.com/office/officeart/2005/8/layout/vList2"/>
    <dgm:cxn modelId="{40B4C738-B91C-4FEE-B202-02C46C6B3097}" type="presParOf" srcId="{92A981D2-C6C1-4A5F-9FFA-1867C2FBF258}" destId="{17516100-E629-4620-B879-D2FD4E460229}" srcOrd="1" destOrd="0" presId="urn:microsoft.com/office/officeart/2005/8/layout/vList2"/>
    <dgm:cxn modelId="{B7EB8521-797C-45D9-8816-25C70357FA12}" type="presParOf" srcId="{92A981D2-C6C1-4A5F-9FFA-1867C2FBF258}" destId="{ECA3381B-521E-412F-B3AE-B397B65AC186}" srcOrd="2" destOrd="0" presId="urn:microsoft.com/office/officeart/2005/8/layout/vList2"/>
    <dgm:cxn modelId="{66146FB4-943A-4765-A70F-7AA4AAB026DA}" type="presParOf" srcId="{92A981D2-C6C1-4A5F-9FFA-1867C2FBF258}" destId="{F7A18600-D7F8-4CCF-A027-658D08273770}" srcOrd="3" destOrd="0" presId="urn:microsoft.com/office/officeart/2005/8/layout/vList2"/>
    <dgm:cxn modelId="{6222271A-1AAC-4245-B05A-EDD4AE8DF1BA}" type="presParOf" srcId="{92A981D2-C6C1-4A5F-9FFA-1867C2FBF258}" destId="{B63BEE32-3F9B-4A58-83DC-5B2E9509C980}" srcOrd="4" destOrd="0" presId="urn:microsoft.com/office/officeart/2005/8/layout/vList2"/>
    <dgm:cxn modelId="{AE99C934-2A66-4887-A625-20122D3EF41F}" type="presParOf" srcId="{92A981D2-C6C1-4A5F-9FFA-1867C2FBF258}" destId="{F6C655A9-40AE-407F-A39D-9FAF34AC1A91}" srcOrd="5" destOrd="0" presId="urn:microsoft.com/office/officeart/2005/8/layout/vList2"/>
    <dgm:cxn modelId="{034611F1-ED21-4AAE-BEED-E7CCE54C756A}" type="presParOf" srcId="{92A981D2-C6C1-4A5F-9FFA-1867C2FBF258}" destId="{ED824FD6-E204-40F1-8D3A-35DBC58063D8}" srcOrd="6" destOrd="0" presId="urn:microsoft.com/office/officeart/2005/8/layout/vList2"/>
    <dgm:cxn modelId="{CDCE3D49-A062-48EF-8EA3-E57D904F0E32}" type="presParOf" srcId="{92A981D2-C6C1-4A5F-9FFA-1867C2FBF258}" destId="{5431E5BE-6DF4-4007-BAF4-A1FECA0B22F6}"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9B09A0-90BD-42FE-803B-C9BFCA9BA812}">
      <dsp:nvSpPr>
        <dsp:cNvPr id="0" name=""/>
        <dsp:cNvSpPr/>
      </dsp:nvSpPr>
      <dsp:spPr>
        <a:xfrm>
          <a:off x="0" y="396444"/>
          <a:ext cx="7913913" cy="14190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4208" tIns="354076" rIns="614208"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a:t>Within limits who puts the interest of organization above of their own convenience</a:t>
          </a:r>
          <a:endParaRPr lang="en-US" sz="1700" kern="1200"/>
        </a:p>
        <a:p>
          <a:pPr marL="171450" lvl="1" indent="-171450" algn="l" defTabSz="755650">
            <a:lnSpc>
              <a:spcPct val="90000"/>
            </a:lnSpc>
            <a:spcBef>
              <a:spcPct val="0"/>
            </a:spcBef>
            <a:spcAft>
              <a:spcPct val="15000"/>
            </a:spcAft>
            <a:buChar char="•"/>
          </a:pPr>
          <a:r>
            <a:rPr lang="en-US" sz="1700" b="0" i="0" kern="1200"/>
            <a:t>They can be relied on to carry out the work competently and conscientiously regardless of the circumstances</a:t>
          </a:r>
          <a:endParaRPr lang="en-US" sz="1700" kern="1200"/>
        </a:p>
      </dsp:txBody>
      <dsp:txXfrm>
        <a:off x="0" y="396444"/>
        <a:ext cx="7913913" cy="1419075"/>
      </dsp:txXfrm>
    </dsp:sp>
    <dsp:sp modelId="{B0358821-FA1C-400C-BE4F-D6386C168FA5}">
      <dsp:nvSpPr>
        <dsp:cNvPr id="0" name=""/>
        <dsp:cNvSpPr/>
      </dsp:nvSpPr>
      <dsp:spPr>
        <a:xfrm>
          <a:off x="395695" y="145524"/>
          <a:ext cx="5539739" cy="501840"/>
        </a:xfrm>
        <a:prstGeom prst="roundRect">
          <a:avLst/>
        </a:prstGeom>
        <a:solidFill>
          <a:schemeClr val="tx2">
            <a:lumMod val="75000"/>
          </a:scheme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389" tIns="0" rIns="209389" bIns="0" numCol="1" spcCol="1270" anchor="ctr" anchorCtr="0">
          <a:noAutofit/>
        </a:bodyPr>
        <a:lstStyle/>
        <a:p>
          <a:pPr marL="0" lvl="0" indent="0" algn="l" defTabSz="755650">
            <a:lnSpc>
              <a:spcPct val="90000"/>
            </a:lnSpc>
            <a:spcBef>
              <a:spcPct val="0"/>
            </a:spcBef>
            <a:spcAft>
              <a:spcPct val="35000"/>
            </a:spcAft>
            <a:buNone/>
          </a:pPr>
          <a:r>
            <a:rPr lang="en-US" sz="1700" b="0" i="0" kern="1200">
              <a:solidFill>
                <a:srgbClr val="FFFFFF"/>
              </a:solidFill>
              <a:latin typeface="Arial"/>
              <a:ea typeface="+mn-ea"/>
              <a:cs typeface="+mn-cs"/>
            </a:rPr>
            <a:t>Professional</a:t>
          </a:r>
        </a:p>
      </dsp:txBody>
      <dsp:txXfrm>
        <a:off x="420193" y="170022"/>
        <a:ext cx="5490743" cy="452844"/>
      </dsp:txXfrm>
    </dsp:sp>
    <dsp:sp modelId="{3EB4706F-4D03-4D25-901E-9C7A5F0C3E9B}">
      <dsp:nvSpPr>
        <dsp:cNvPr id="0" name=""/>
        <dsp:cNvSpPr/>
      </dsp:nvSpPr>
      <dsp:spPr>
        <a:xfrm>
          <a:off x="0" y="2158239"/>
          <a:ext cx="7913913" cy="2409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4208" tIns="354076" rIns="614208"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a:t>Substantial education and training are required in order to practice the profession</a:t>
          </a:r>
          <a:endParaRPr lang="en-US" sz="1700" kern="1200"/>
        </a:p>
        <a:p>
          <a:pPr marL="171450" lvl="1" indent="-171450" algn="l" defTabSz="755650">
            <a:lnSpc>
              <a:spcPct val="90000"/>
            </a:lnSpc>
            <a:spcBef>
              <a:spcPct val="0"/>
            </a:spcBef>
            <a:spcAft>
              <a:spcPct val="15000"/>
            </a:spcAft>
            <a:buChar char="•"/>
          </a:pPr>
          <a:r>
            <a:rPr lang="en-US" sz="1700" b="0" i="0" kern="1200"/>
            <a:t>The members of the profession, themselves decide the nature of this training and control entry to this profession</a:t>
          </a:r>
          <a:endParaRPr lang="en-US" sz="1700" kern="1200"/>
        </a:p>
        <a:p>
          <a:pPr marL="171450" lvl="1" indent="-171450" algn="l" defTabSz="755650">
            <a:lnSpc>
              <a:spcPct val="90000"/>
            </a:lnSpc>
            <a:spcBef>
              <a:spcPct val="0"/>
            </a:spcBef>
            <a:spcAft>
              <a:spcPct val="15000"/>
            </a:spcAft>
            <a:buChar char="•"/>
          </a:pPr>
          <a:r>
            <a:rPr lang="en-US" sz="1700" b="0" i="0" kern="1200" dirty="0"/>
            <a:t>The profession is organized into one or more professional bodies</a:t>
          </a:r>
          <a:endParaRPr lang="en-US" sz="1700" kern="1200" dirty="0"/>
        </a:p>
        <a:p>
          <a:pPr marL="171450" lvl="1" indent="-171450" algn="l" defTabSz="755650">
            <a:lnSpc>
              <a:spcPct val="90000"/>
            </a:lnSpc>
            <a:spcBef>
              <a:spcPct val="0"/>
            </a:spcBef>
            <a:spcAft>
              <a:spcPct val="15000"/>
            </a:spcAft>
            <a:buChar char="•"/>
          </a:pPr>
          <a:r>
            <a:rPr lang="en-US" sz="1700" b="0" i="0" kern="1200" dirty="0"/>
            <a:t>The profession lays down standards of conduct with which members must comply and when necessary, enforces these through disciplinary procedures </a:t>
          </a:r>
          <a:endParaRPr lang="en-US" sz="1700" kern="1200" dirty="0"/>
        </a:p>
      </dsp:txBody>
      <dsp:txXfrm>
        <a:off x="0" y="2158239"/>
        <a:ext cx="7913913" cy="2409750"/>
      </dsp:txXfrm>
    </dsp:sp>
    <dsp:sp modelId="{733F01A0-0F9E-42F5-BAB8-AB297FD40686}">
      <dsp:nvSpPr>
        <dsp:cNvPr id="0" name=""/>
        <dsp:cNvSpPr/>
      </dsp:nvSpPr>
      <dsp:spPr>
        <a:xfrm>
          <a:off x="395695" y="1907319"/>
          <a:ext cx="5539739" cy="501840"/>
        </a:xfrm>
        <a:prstGeom prst="roundRect">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389" tIns="0" rIns="209389" bIns="0" numCol="1" spcCol="1270" anchor="ctr" anchorCtr="0">
          <a:noAutofit/>
        </a:bodyPr>
        <a:lstStyle/>
        <a:p>
          <a:pPr marL="0" lvl="0" indent="0" algn="l" defTabSz="755650">
            <a:lnSpc>
              <a:spcPct val="90000"/>
            </a:lnSpc>
            <a:spcBef>
              <a:spcPct val="0"/>
            </a:spcBef>
            <a:spcAft>
              <a:spcPct val="35000"/>
            </a:spcAft>
            <a:buNone/>
          </a:pPr>
          <a:r>
            <a:rPr lang="en-US" sz="1700" b="0" i="0" kern="1200" dirty="0"/>
            <a:t>Common characteristics of professionals</a:t>
          </a:r>
          <a:endParaRPr lang="en-US" sz="1700" kern="1200" dirty="0"/>
        </a:p>
      </dsp:txBody>
      <dsp:txXfrm>
        <a:off x="420193" y="1931817"/>
        <a:ext cx="5490743"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8A20F-2609-43A0-BDDE-CB05902608BD}">
      <dsp:nvSpPr>
        <dsp:cNvPr id="0" name=""/>
        <dsp:cNvSpPr/>
      </dsp:nvSpPr>
      <dsp:spPr>
        <a:xfrm>
          <a:off x="0" y="271272"/>
          <a:ext cx="7696200" cy="10143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311" tIns="291592" rIns="5973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Chartered Institute for IT, formerly known as the British Computer Society (BCS)</a:t>
          </a:r>
        </a:p>
        <a:p>
          <a:pPr marL="114300" lvl="1" indent="-114300" algn="l" defTabSz="622300">
            <a:lnSpc>
              <a:spcPct val="90000"/>
            </a:lnSpc>
            <a:spcBef>
              <a:spcPct val="0"/>
            </a:spcBef>
            <a:spcAft>
              <a:spcPct val="15000"/>
            </a:spcAft>
            <a:buChar char="•"/>
          </a:pPr>
          <a:r>
            <a:rPr lang="en-US" sz="1400" kern="1200" dirty="0"/>
            <a:t>set up in 1957</a:t>
          </a:r>
        </a:p>
        <a:p>
          <a:pPr marL="114300" lvl="1" indent="-114300" algn="l" defTabSz="622300">
            <a:lnSpc>
              <a:spcPct val="90000"/>
            </a:lnSpc>
            <a:spcBef>
              <a:spcPct val="0"/>
            </a:spcBef>
            <a:spcAft>
              <a:spcPct val="15000"/>
            </a:spcAft>
            <a:buChar char="•"/>
          </a:pPr>
          <a:r>
            <a:rPr lang="en-US" sz="1400" kern="1200" dirty="0"/>
            <a:t>70,000 members</a:t>
          </a:r>
        </a:p>
      </dsp:txBody>
      <dsp:txXfrm>
        <a:off x="0" y="271272"/>
        <a:ext cx="7696200" cy="1014300"/>
      </dsp:txXfrm>
    </dsp:sp>
    <dsp:sp modelId="{DC4B98B6-F8A2-4690-A72E-BDAE38E58F67}">
      <dsp:nvSpPr>
        <dsp:cNvPr id="0" name=""/>
        <dsp:cNvSpPr/>
      </dsp:nvSpPr>
      <dsp:spPr>
        <a:xfrm>
          <a:off x="384810" y="75517"/>
          <a:ext cx="6035059"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622300">
            <a:lnSpc>
              <a:spcPct val="90000"/>
            </a:lnSpc>
            <a:spcBef>
              <a:spcPct val="0"/>
            </a:spcBef>
            <a:spcAft>
              <a:spcPct val="35000"/>
            </a:spcAft>
            <a:buNone/>
          </a:pPr>
          <a:r>
            <a:rPr lang="en-US" sz="1400" kern="1200" dirty="0"/>
            <a:t>Group of people coming together because of a shared interest in a particular type of activity</a:t>
          </a:r>
        </a:p>
      </dsp:txBody>
      <dsp:txXfrm>
        <a:off x="404985" y="95692"/>
        <a:ext cx="5994709" cy="372930"/>
      </dsp:txXfrm>
    </dsp:sp>
    <dsp:sp modelId="{9128DC70-F85A-4F79-ACDD-353A1102476F}">
      <dsp:nvSpPr>
        <dsp:cNvPr id="0" name=""/>
        <dsp:cNvSpPr/>
      </dsp:nvSpPr>
      <dsp:spPr>
        <a:xfrm>
          <a:off x="0" y="1567812"/>
          <a:ext cx="7696200" cy="291059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311" tIns="291592" rIns="597311"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t>Establishing a code of conduct to regulate the way members </a:t>
          </a:r>
          <a:r>
            <a:rPr lang="en-US" sz="1600" kern="1200" dirty="0"/>
            <a:t>of the body behave in their professional lives and </a:t>
          </a:r>
          <a:r>
            <a:rPr lang="en-US" sz="1600" b="1" kern="1200" dirty="0"/>
            <a:t>a disciplinary procedure to discipline members who breach this code</a:t>
          </a:r>
          <a:r>
            <a:rPr lang="en-US" sz="1600" kern="1200" dirty="0"/>
            <a:t>;</a:t>
          </a:r>
        </a:p>
        <a:p>
          <a:pPr marL="171450" lvl="1" indent="-171450" algn="l" defTabSz="711200">
            <a:lnSpc>
              <a:spcPct val="90000"/>
            </a:lnSpc>
            <a:spcBef>
              <a:spcPct val="0"/>
            </a:spcBef>
            <a:spcAft>
              <a:spcPct val="15000"/>
            </a:spcAft>
            <a:buChar char="•"/>
          </a:pPr>
          <a:r>
            <a:rPr lang="en-US" sz="1600" kern="1200" dirty="0"/>
            <a:t>Establishing </a:t>
          </a:r>
          <a:r>
            <a:rPr lang="en-US" sz="1600" b="1" kern="1200" dirty="0"/>
            <a:t>mechanisms for disseminating knowledge of good practice and new developments to its members</a:t>
          </a:r>
          <a:r>
            <a:rPr lang="en-US" sz="1600" kern="1200" dirty="0"/>
            <a:t>, typically through publications and conferences but increasingly also through the use of the worldwide web;</a:t>
          </a:r>
        </a:p>
        <a:p>
          <a:pPr marL="171450" lvl="1" indent="-171450" algn="l" defTabSz="711200">
            <a:lnSpc>
              <a:spcPct val="90000"/>
            </a:lnSpc>
            <a:spcBef>
              <a:spcPct val="0"/>
            </a:spcBef>
            <a:spcAft>
              <a:spcPct val="15000"/>
            </a:spcAft>
            <a:buChar char="•"/>
          </a:pPr>
          <a:r>
            <a:rPr lang="en-US" sz="1600" b="1" kern="1200" dirty="0"/>
            <a:t>Setting standards of education and experience </a:t>
          </a:r>
          <a:r>
            <a:rPr lang="en-US" sz="1600" kern="1200" dirty="0"/>
            <a:t>that must be met by people wishing to become members of the body;</a:t>
          </a:r>
        </a:p>
        <a:p>
          <a:pPr marL="171450" lvl="1" indent="-171450" algn="l" defTabSz="711200">
            <a:lnSpc>
              <a:spcPct val="90000"/>
            </a:lnSpc>
            <a:spcBef>
              <a:spcPct val="0"/>
            </a:spcBef>
            <a:spcAft>
              <a:spcPct val="15000"/>
            </a:spcAft>
            <a:buChar char="•"/>
          </a:pPr>
          <a:r>
            <a:rPr lang="en-US" sz="1600" b="1" kern="1200" dirty="0"/>
            <a:t>Advising government and regulatory bodies </a:t>
          </a:r>
          <a:r>
            <a:rPr lang="en-US" sz="1600" kern="1200" dirty="0"/>
            <a:t>about matters within its area of expertise.</a:t>
          </a:r>
        </a:p>
      </dsp:txBody>
      <dsp:txXfrm>
        <a:off x="0" y="1567812"/>
        <a:ext cx="7696200" cy="2910599"/>
      </dsp:txXfrm>
    </dsp:sp>
    <dsp:sp modelId="{4CBDC8EA-F561-44F2-BB1F-1EF26AA970F4}">
      <dsp:nvSpPr>
        <dsp:cNvPr id="0" name=""/>
        <dsp:cNvSpPr/>
      </dsp:nvSpPr>
      <dsp:spPr>
        <a:xfrm>
          <a:off x="384810" y="1361172"/>
          <a:ext cx="6339821"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711200">
            <a:lnSpc>
              <a:spcPct val="90000"/>
            </a:lnSpc>
            <a:spcBef>
              <a:spcPct val="0"/>
            </a:spcBef>
            <a:spcAft>
              <a:spcPct val="35000"/>
            </a:spcAft>
            <a:buNone/>
          </a:pPr>
          <a:r>
            <a:rPr lang="en-US" sz="1600" kern="1200" dirty="0"/>
            <a:t>the professional body matures, it is likely to develop a range of functions, of which the following are the most important</a:t>
          </a:r>
        </a:p>
      </dsp:txBody>
      <dsp:txXfrm>
        <a:off x="404985" y="1381347"/>
        <a:ext cx="6299471"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16C64-8ECD-4E31-BFA9-9D9B332E349D}">
      <dsp:nvSpPr>
        <dsp:cNvPr id="0" name=""/>
        <dsp:cNvSpPr/>
      </dsp:nvSpPr>
      <dsp:spPr>
        <a:xfrm>
          <a:off x="0" y="41516"/>
          <a:ext cx="762000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BCS Overview:</a:t>
          </a:r>
          <a:endParaRPr lang="en-US" sz="2100" kern="1200"/>
        </a:p>
      </dsp:txBody>
      <dsp:txXfrm>
        <a:off x="23988" y="65504"/>
        <a:ext cx="7572024" cy="443423"/>
      </dsp:txXfrm>
    </dsp:sp>
    <dsp:sp modelId="{17516100-E629-4620-B879-D2FD4E460229}">
      <dsp:nvSpPr>
        <dsp:cNvPr id="0" name=""/>
        <dsp:cNvSpPr/>
      </dsp:nvSpPr>
      <dsp:spPr>
        <a:xfrm>
          <a:off x="0" y="532916"/>
          <a:ext cx="7620000" cy="52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93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a:t>British Computer Society (BCS), The Chartered Institute for IT.</a:t>
          </a:r>
          <a:endParaRPr lang="en-US" sz="1600" kern="1200"/>
        </a:p>
        <a:p>
          <a:pPr marL="171450" lvl="1" indent="-171450" algn="l" defTabSz="711200">
            <a:lnSpc>
              <a:spcPct val="90000"/>
            </a:lnSpc>
            <a:spcBef>
              <a:spcPct val="0"/>
            </a:spcBef>
            <a:spcAft>
              <a:spcPct val="20000"/>
            </a:spcAft>
            <a:buChar char="•"/>
          </a:pPr>
          <a:r>
            <a:rPr lang="en-US" sz="1600" b="0" i="0" kern="1200"/>
            <a:t>Established in 1957 to promote computing and support IT professionals.</a:t>
          </a:r>
          <a:endParaRPr lang="en-US" sz="1600" kern="1200"/>
        </a:p>
      </dsp:txBody>
      <dsp:txXfrm>
        <a:off x="0" y="532916"/>
        <a:ext cx="7620000" cy="521640"/>
      </dsp:txXfrm>
    </dsp:sp>
    <dsp:sp modelId="{ECA3381B-521E-412F-B3AE-B397B65AC186}">
      <dsp:nvSpPr>
        <dsp:cNvPr id="0" name=""/>
        <dsp:cNvSpPr/>
      </dsp:nvSpPr>
      <dsp:spPr>
        <a:xfrm>
          <a:off x="0" y="1054556"/>
          <a:ext cx="762000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Royal Charter of 1984:</a:t>
          </a:r>
          <a:endParaRPr lang="en-US" sz="2100" kern="1200"/>
        </a:p>
      </dsp:txBody>
      <dsp:txXfrm>
        <a:off x="23988" y="1078544"/>
        <a:ext cx="7572024" cy="443423"/>
      </dsp:txXfrm>
    </dsp:sp>
    <dsp:sp modelId="{F7A18600-D7F8-4CCF-A027-658D08273770}">
      <dsp:nvSpPr>
        <dsp:cNvPr id="0" name=""/>
        <dsp:cNvSpPr/>
      </dsp:nvSpPr>
      <dsp:spPr>
        <a:xfrm>
          <a:off x="0" y="1545956"/>
          <a:ext cx="7620000" cy="52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93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a:t>BCS granted a Royal Charter, elevating its status.</a:t>
          </a:r>
          <a:endParaRPr lang="en-US" sz="1600" kern="1200"/>
        </a:p>
        <a:p>
          <a:pPr marL="171450" lvl="1" indent="-171450" algn="l" defTabSz="711200">
            <a:lnSpc>
              <a:spcPct val="90000"/>
            </a:lnSpc>
            <a:spcBef>
              <a:spcPct val="0"/>
            </a:spcBef>
            <a:spcAft>
              <a:spcPct val="20000"/>
            </a:spcAft>
            <a:buChar char="•"/>
          </a:pPr>
          <a:r>
            <a:rPr lang="en-US" sz="1600" b="0" i="0" kern="1200"/>
            <a:t>Recognized as the authoritative body for IT professionals in the UK.</a:t>
          </a:r>
          <a:endParaRPr lang="en-US" sz="1600" kern="1200"/>
        </a:p>
      </dsp:txBody>
      <dsp:txXfrm>
        <a:off x="0" y="1545956"/>
        <a:ext cx="7620000" cy="521640"/>
      </dsp:txXfrm>
    </dsp:sp>
    <dsp:sp modelId="{B63BEE32-3F9B-4A58-83DC-5B2E9509C980}">
      <dsp:nvSpPr>
        <dsp:cNvPr id="0" name=""/>
        <dsp:cNvSpPr/>
      </dsp:nvSpPr>
      <dsp:spPr>
        <a:xfrm>
          <a:off x="0" y="2067596"/>
          <a:ext cx="762000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Impact of the Charter:</a:t>
          </a:r>
          <a:endParaRPr lang="en-US" sz="2100" kern="1200"/>
        </a:p>
      </dsp:txBody>
      <dsp:txXfrm>
        <a:off x="23988" y="2091584"/>
        <a:ext cx="7572024" cy="443423"/>
      </dsp:txXfrm>
    </dsp:sp>
    <dsp:sp modelId="{F6C655A9-40AE-407F-A39D-9FAF34AC1A91}">
      <dsp:nvSpPr>
        <dsp:cNvPr id="0" name=""/>
        <dsp:cNvSpPr/>
      </dsp:nvSpPr>
      <dsp:spPr>
        <a:xfrm>
          <a:off x="0" y="2558996"/>
          <a:ext cx="762000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93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a:t>Power to set standards, regulate members, and award Chartered IT Professional (CITP) status.</a:t>
          </a:r>
          <a:endParaRPr lang="en-US" sz="1600" kern="1200"/>
        </a:p>
        <a:p>
          <a:pPr marL="171450" lvl="1" indent="-171450" algn="l" defTabSz="711200">
            <a:lnSpc>
              <a:spcPct val="90000"/>
            </a:lnSpc>
            <a:spcBef>
              <a:spcPct val="0"/>
            </a:spcBef>
            <a:spcAft>
              <a:spcPct val="20000"/>
            </a:spcAft>
            <a:buChar char="•"/>
          </a:pPr>
          <a:r>
            <a:rPr lang="en-US" sz="1600" b="0" i="0" kern="1200"/>
            <a:t>Influence on policy, education, and industry standards.</a:t>
          </a:r>
          <a:endParaRPr lang="en-US" sz="1600" kern="1200"/>
        </a:p>
      </dsp:txBody>
      <dsp:txXfrm>
        <a:off x="0" y="2558996"/>
        <a:ext cx="7620000" cy="738990"/>
      </dsp:txXfrm>
    </dsp:sp>
    <dsp:sp modelId="{ED824FD6-E204-40F1-8D3A-35DBC58063D8}">
      <dsp:nvSpPr>
        <dsp:cNvPr id="0" name=""/>
        <dsp:cNvSpPr/>
      </dsp:nvSpPr>
      <dsp:spPr>
        <a:xfrm>
          <a:off x="0" y="3297987"/>
          <a:ext cx="762000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Current Role:</a:t>
          </a:r>
          <a:endParaRPr lang="en-US" sz="2100" kern="1200"/>
        </a:p>
      </dsp:txBody>
      <dsp:txXfrm>
        <a:off x="23988" y="3321975"/>
        <a:ext cx="7572024" cy="443423"/>
      </dsp:txXfrm>
    </dsp:sp>
    <dsp:sp modelId="{5431E5BE-6DF4-4007-BAF4-A1FECA0B22F6}">
      <dsp:nvSpPr>
        <dsp:cNvPr id="0" name=""/>
        <dsp:cNvSpPr/>
      </dsp:nvSpPr>
      <dsp:spPr>
        <a:xfrm>
          <a:off x="0" y="3789387"/>
          <a:ext cx="7620000" cy="52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93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a:t>Promotes ethical standards and professional development in IT.</a:t>
          </a:r>
          <a:endParaRPr lang="en-US" sz="1600" kern="1200"/>
        </a:p>
        <a:p>
          <a:pPr marL="171450" lvl="1" indent="-171450" algn="l" defTabSz="711200">
            <a:lnSpc>
              <a:spcPct val="90000"/>
            </a:lnSpc>
            <a:spcBef>
              <a:spcPct val="0"/>
            </a:spcBef>
            <a:spcAft>
              <a:spcPct val="20000"/>
            </a:spcAft>
            <a:buChar char="•"/>
          </a:pPr>
          <a:r>
            <a:rPr lang="en-US" sz="1600" b="0" i="0" kern="1200"/>
            <a:t>Provides certifications and advocates for the IT profession.</a:t>
          </a:r>
          <a:endParaRPr lang="en-US" sz="1600" kern="1200"/>
        </a:p>
      </dsp:txBody>
      <dsp:txXfrm>
        <a:off x="0" y="3789387"/>
        <a:ext cx="7620000" cy="5216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6142848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100" b="0" i="0" u="none" strike="noStrike" cap="none" dirty="0">
                <a:solidFill>
                  <a:srgbClr val="000000"/>
                </a:solidFill>
                <a:latin typeface="Arial"/>
                <a:ea typeface="Arial"/>
                <a:cs typeface="Arial"/>
                <a:sym typeface="Arial"/>
              </a:rPr>
              <a:t>A second</a:t>
            </a:r>
            <a:br>
              <a:rPr lang="en-US" sz="1100" b="0" i="0" u="none" strike="noStrike" cap="none" dirty="0">
                <a:solidFill>
                  <a:srgbClr val="000000"/>
                </a:solidFill>
                <a:latin typeface="Arial"/>
                <a:ea typeface="Arial"/>
                <a:cs typeface="Arial"/>
                <a:sym typeface="Arial"/>
              </a:rPr>
            </a:br>
            <a:r>
              <a:rPr lang="en-US" sz="1100" b="0" i="0" u="none" strike="noStrike" cap="none" dirty="0">
                <a:solidFill>
                  <a:srgbClr val="000000"/>
                </a:solidFill>
                <a:latin typeface="Arial"/>
                <a:ea typeface="Arial"/>
                <a:cs typeface="Arial"/>
                <a:sym typeface="Arial"/>
              </a:rPr>
              <a:t>difficulty is that many Chartered Engineers who are qualified in software</a:t>
            </a:r>
            <a:br>
              <a:rPr lang="en-US" sz="1100" b="0" i="0" u="none" strike="noStrike" cap="none" dirty="0">
                <a:solidFill>
                  <a:srgbClr val="000000"/>
                </a:solidFill>
                <a:latin typeface="Arial"/>
                <a:ea typeface="Arial"/>
                <a:cs typeface="Arial"/>
                <a:sym typeface="Arial"/>
              </a:rPr>
            </a:br>
            <a:r>
              <a:rPr lang="en-US" sz="1100" b="0" i="0" u="none" strike="noStrike" cap="none" dirty="0">
                <a:solidFill>
                  <a:srgbClr val="000000"/>
                </a:solidFill>
                <a:latin typeface="Arial"/>
                <a:ea typeface="Arial"/>
                <a:cs typeface="Arial"/>
                <a:sym typeface="Arial"/>
              </a:rPr>
              <a:t>engineering have not studied the rather specialized techniques needed for</a:t>
            </a:r>
            <a:br>
              <a:rPr lang="en-US" sz="1100" b="0" i="0" u="none" strike="noStrike" cap="none" dirty="0">
                <a:solidFill>
                  <a:srgbClr val="000000"/>
                </a:solidFill>
                <a:latin typeface="Arial"/>
                <a:ea typeface="Arial"/>
                <a:cs typeface="Arial"/>
                <a:sym typeface="Arial"/>
              </a:rPr>
            </a:br>
            <a:r>
              <a:rPr lang="en-US" sz="1100" b="0" i="0" u="none" strike="noStrike" cap="none" dirty="0">
                <a:solidFill>
                  <a:srgbClr val="000000"/>
                </a:solidFill>
                <a:latin typeface="Arial"/>
                <a:ea typeface="Arial"/>
                <a:cs typeface="Arial"/>
                <a:sym typeface="Arial"/>
              </a:rPr>
              <a:t>working on critical systems. Nor, for the jobs they are doing, is it necessary</a:t>
            </a:r>
            <a:br>
              <a:rPr lang="en-US" sz="1100" b="0" i="0" u="none" strike="noStrike" cap="none" dirty="0">
                <a:solidFill>
                  <a:srgbClr val="000000"/>
                </a:solidFill>
                <a:latin typeface="Arial"/>
                <a:ea typeface="Arial"/>
                <a:cs typeface="Arial"/>
                <a:sym typeface="Arial"/>
              </a:rPr>
            </a:br>
            <a:r>
              <a:rPr lang="en-US" sz="1100" b="0" i="0" u="none" strike="noStrike" cap="none" dirty="0">
                <a:solidFill>
                  <a:srgbClr val="000000"/>
                </a:solidFill>
                <a:latin typeface="Arial"/>
                <a:ea typeface="Arial"/>
                <a:cs typeface="Arial"/>
                <a:sym typeface="Arial"/>
              </a:rPr>
              <a:t>that they should</a:t>
            </a:r>
            <a:r>
              <a:rPr lang="en-US" dirty="0"/>
              <a:t> </a:t>
            </a:r>
            <a:endParaRPr dirty="0"/>
          </a:p>
        </p:txBody>
      </p:sp>
      <p:sp>
        <p:nvSpPr>
          <p:cNvPr id="138" name="Google Shape;1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4" name="Google Shape;14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6" name="Google Shape;21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4" name="Google Shape;23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0" name="Google Shape;24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6600"/>
              <a:buFont typeface="Cambria"/>
              <a:buNone/>
              <a:defRPr sz="66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SzPts val="2000"/>
              <a:buNone/>
              <a:defRPr sz="2000">
                <a:solidFill>
                  <a:srgbClr val="8C8B8A"/>
                </a:solidFill>
              </a:defRPr>
            </a:lvl1pPr>
            <a:lvl2pPr lvl="1" algn="ctr">
              <a:lnSpc>
                <a:spcPct val="100000"/>
              </a:lnSpc>
              <a:spcBef>
                <a:spcPts val="400"/>
              </a:spcBef>
              <a:spcAft>
                <a:spcPts val="0"/>
              </a:spcAft>
              <a:buSzPts val="2000"/>
              <a:buNone/>
              <a:defRPr>
                <a:solidFill>
                  <a:srgbClr val="8C8B8A"/>
                </a:solidFill>
              </a:defRPr>
            </a:lvl2pPr>
            <a:lvl3pPr lvl="2" algn="ctr">
              <a:lnSpc>
                <a:spcPct val="100000"/>
              </a:lnSpc>
              <a:spcBef>
                <a:spcPts val="360"/>
              </a:spcBef>
              <a:spcAft>
                <a:spcPts val="0"/>
              </a:spcAft>
              <a:buSzPts val="1800"/>
              <a:buNone/>
              <a:defRPr>
                <a:solidFill>
                  <a:srgbClr val="8C8B8A"/>
                </a:solidFill>
              </a:defRPr>
            </a:lvl3pPr>
            <a:lvl4pPr lvl="3" algn="ctr">
              <a:lnSpc>
                <a:spcPct val="100000"/>
              </a:lnSpc>
              <a:spcBef>
                <a:spcPts val="320"/>
              </a:spcBef>
              <a:spcAft>
                <a:spcPts val="0"/>
              </a:spcAft>
              <a:buSzPts val="1600"/>
              <a:buNone/>
              <a:defRPr>
                <a:solidFill>
                  <a:srgbClr val="8C8B8A"/>
                </a:solidFill>
              </a:defRPr>
            </a:lvl4pPr>
            <a:lvl5pPr lvl="4" algn="ctr">
              <a:lnSpc>
                <a:spcPct val="100000"/>
              </a:lnSpc>
              <a:spcBef>
                <a:spcPts val="280"/>
              </a:spcBef>
              <a:spcAft>
                <a:spcPts val="0"/>
              </a:spcAft>
              <a:buSzPts val="1400"/>
              <a:buNone/>
              <a:defRPr>
                <a:solidFill>
                  <a:srgbClr val="8C8B8A"/>
                </a:solidFill>
              </a:defRPr>
            </a:lvl5pPr>
            <a:lvl6pPr lvl="5" algn="ctr">
              <a:lnSpc>
                <a:spcPct val="100000"/>
              </a:lnSpc>
              <a:spcBef>
                <a:spcPts val="280"/>
              </a:spcBef>
              <a:spcAft>
                <a:spcPts val="0"/>
              </a:spcAft>
              <a:buSzPts val="1400"/>
              <a:buNone/>
              <a:defRPr>
                <a:solidFill>
                  <a:srgbClr val="8C8B8A"/>
                </a:solidFill>
              </a:defRPr>
            </a:lvl6pPr>
            <a:lvl7pPr lvl="6" algn="ctr">
              <a:lnSpc>
                <a:spcPct val="100000"/>
              </a:lnSpc>
              <a:spcBef>
                <a:spcPts val="280"/>
              </a:spcBef>
              <a:spcAft>
                <a:spcPts val="0"/>
              </a:spcAft>
              <a:buSzPts val="1400"/>
              <a:buNone/>
              <a:defRPr>
                <a:solidFill>
                  <a:srgbClr val="8C8B8A"/>
                </a:solidFill>
              </a:defRPr>
            </a:lvl7pPr>
            <a:lvl8pPr lvl="7" algn="ctr">
              <a:lnSpc>
                <a:spcPct val="100000"/>
              </a:lnSpc>
              <a:spcBef>
                <a:spcPts val="280"/>
              </a:spcBef>
              <a:spcAft>
                <a:spcPts val="0"/>
              </a:spcAft>
              <a:buSzPts val="1400"/>
              <a:buNone/>
              <a:defRPr>
                <a:solidFill>
                  <a:srgbClr val="8C8B8A"/>
                </a:solidFill>
              </a:defRPr>
            </a:lvl8pPr>
            <a:lvl9pPr lvl="8" algn="ctr">
              <a:lnSpc>
                <a:spcPct val="100000"/>
              </a:lnSpc>
              <a:spcBef>
                <a:spcPts val="280"/>
              </a:spcBef>
              <a:spcAft>
                <a:spcPts val="0"/>
              </a:spcAft>
              <a:buSzPts val="1400"/>
              <a:buNone/>
              <a:defRPr>
                <a:solidFill>
                  <a:srgbClr val="8C8B8A"/>
                </a:solidFill>
              </a:defRPr>
            </a:lvl9pPr>
          </a:lstStyle>
          <a:p>
            <a:endParaRPr/>
          </a:p>
        </p:txBody>
      </p:sp>
      <p:sp>
        <p:nvSpPr>
          <p:cNvPr id="16" name="Google Shape;16;p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body" idx="1"/>
          </p:nvPr>
        </p:nvSpPr>
        <p:spPr>
          <a:xfrm rot="5400000">
            <a:off x="1866900" y="190500"/>
            <a:ext cx="4800600" cy="7620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1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4579938" y="2324101"/>
            <a:ext cx="5851525" cy="1752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9" name="Google Shape;79;p1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2" name="Google Shape;22;p3"/>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2313" y="5486400"/>
            <a:ext cx="7659687" cy="1168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2"/>
              </a:buClr>
              <a:buSzPts val="3600"/>
              <a:buFont typeface="Cambria"/>
              <a:buNone/>
              <a:defRPr sz="36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722313" y="3852863"/>
            <a:ext cx="6135687" cy="1633538"/>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SzPts val="2000"/>
              <a:buNone/>
              <a:defRPr sz="2000">
                <a:solidFill>
                  <a:srgbClr val="8C8B8A"/>
                </a:solidFill>
              </a:defRPr>
            </a:lvl1pPr>
            <a:lvl2pPr marL="914400" lvl="1" indent="-228600" algn="l">
              <a:lnSpc>
                <a:spcPct val="100000"/>
              </a:lnSpc>
              <a:spcBef>
                <a:spcPts val="360"/>
              </a:spcBef>
              <a:spcAft>
                <a:spcPts val="0"/>
              </a:spcAft>
              <a:buSzPts val="1800"/>
              <a:buNone/>
              <a:defRPr sz="1800">
                <a:solidFill>
                  <a:srgbClr val="8C8B8A"/>
                </a:solidFill>
              </a:defRPr>
            </a:lvl2pPr>
            <a:lvl3pPr marL="1371600" lvl="2" indent="-228600" algn="l">
              <a:lnSpc>
                <a:spcPct val="100000"/>
              </a:lnSpc>
              <a:spcBef>
                <a:spcPts val="320"/>
              </a:spcBef>
              <a:spcAft>
                <a:spcPts val="0"/>
              </a:spcAft>
              <a:buSzPts val="1600"/>
              <a:buNone/>
              <a:defRPr sz="1600">
                <a:solidFill>
                  <a:srgbClr val="8C8B8A"/>
                </a:solidFill>
              </a:defRPr>
            </a:lvl3pPr>
            <a:lvl4pPr marL="1828800" lvl="3" indent="-228600" algn="l">
              <a:lnSpc>
                <a:spcPct val="100000"/>
              </a:lnSpc>
              <a:spcBef>
                <a:spcPts val="280"/>
              </a:spcBef>
              <a:spcAft>
                <a:spcPts val="0"/>
              </a:spcAft>
              <a:buSzPts val="1400"/>
              <a:buNone/>
              <a:defRPr sz="1400">
                <a:solidFill>
                  <a:srgbClr val="8C8B8A"/>
                </a:solidFill>
              </a:defRPr>
            </a:lvl4pPr>
            <a:lvl5pPr marL="2286000" lvl="4" indent="-228600" algn="l">
              <a:lnSpc>
                <a:spcPct val="100000"/>
              </a:lnSpc>
              <a:spcBef>
                <a:spcPts val="280"/>
              </a:spcBef>
              <a:spcAft>
                <a:spcPts val="0"/>
              </a:spcAft>
              <a:buSzPts val="1400"/>
              <a:buNone/>
              <a:defRPr sz="1400">
                <a:solidFill>
                  <a:srgbClr val="8C8B8A"/>
                </a:solidFill>
              </a:defRPr>
            </a:lvl5pPr>
            <a:lvl6pPr marL="2743200" lvl="5" indent="-228600" algn="l">
              <a:lnSpc>
                <a:spcPct val="100000"/>
              </a:lnSpc>
              <a:spcBef>
                <a:spcPts val="280"/>
              </a:spcBef>
              <a:spcAft>
                <a:spcPts val="0"/>
              </a:spcAft>
              <a:buSzPts val="1400"/>
              <a:buNone/>
              <a:defRPr sz="1400">
                <a:solidFill>
                  <a:srgbClr val="8C8B8A"/>
                </a:solidFill>
              </a:defRPr>
            </a:lvl6pPr>
            <a:lvl7pPr marL="3200400" lvl="6" indent="-228600" algn="l">
              <a:lnSpc>
                <a:spcPct val="100000"/>
              </a:lnSpc>
              <a:spcBef>
                <a:spcPts val="280"/>
              </a:spcBef>
              <a:spcAft>
                <a:spcPts val="0"/>
              </a:spcAft>
              <a:buSzPts val="1400"/>
              <a:buNone/>
              <a:defRPr sz="1400">
                <a:solidFill>
                  <a:srgbClr val="8C8B8A"/>
                </a:solidFill>
              </a:defRPr>
            </a:lvl7pPr>
            <a:lvl8pPr marL="3657600" lvl="7" indent="-228600" algn="l">
              <a:lnSpc>
                <a:spcPct val="100000"/>
              </a:lnSpc>
              <a:spcBef>
                <a:spcPts val="280"/>
              </a:spcBef>
              <a:spcAft>
                <a:spcPts val="0"/>
              </a:spcAft>
              <a:buSzPts val="1400"/>
              <a:buNone/>
              <a:defRPr sz="1400">
                <a:solidFill>
                  <a:srgbClr val="8C8B8A"/>
                </a:solidFill>
              </a:defRPr>
            </a:lvl8pPr>
            <a:lvl9pPr marL="4114800" lvl="8" indent="-228600" algn="l">
              <a:lnSpc>
                <a:spcPct val="100000"/>
              </a:lnSpc>
              <a:spcBef>
                <a:spcPts val="280"/>
              </a:spcBef>
              <a:spcAft>
                <a:spcPts val="0"/>
              </a:spcAft>
              <a:buSzPts val="1400"/>
              <a:buNone/>
              <a:defRPr sz="1400">
                <a:solidFill>
                  <a:srgbClr val="8C8B8A"/>
                </a:solidFill>
              </a:defRPr>
            </a:lvl9pPr>
          </a:lstStyle>
          <a:p>
            <a:endParaRPr/>
          </a:p>
        </p:txBody>
      </p:sp>
      <p:sp>
        <p:nvSpPr>
          <p:cNvPr id="28" name="Google Shape;28;p4"/>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34" name="Google Shape;34;p5"/>
          <p:cNvSpPr txBox="1">
            <a:spLocks noGrp="1"/>
          </p:cNvSpPr>
          <p:nvPr>
            <p:ph type="body" idx="2"/>
          </p:nvPr>
        </p:nvSpPr>
        <p:spPr>
          <a:xfrm>
            <a:off x="44196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35" name="Google Shape;35;p5"/>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4600"/>
              <a:buFont typeface="Cambr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1">
                <a:solidFill>
                  <a:schemeClr val="dk2"/>
                </a:solidFill>
              </a:defRPr>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41" name="Google Shape;41;p6"/>
          <p:cNvSpPr txBox="1">
            <a:spLocks noGrp="1"/>
          </p:cNvSpPr>
          <p:nvPr>
            <p:ph type="body" idx="2"/>
          </p:nvPr>
        </p:nvSpPr>
        <p:spPr>
          <a:xfrm>
            <a:off x="4572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42" name="Google Shape;42;p6"/>
          <p:cNvSpPr txBox="1">
            <a:spLocks noGrp="1"/>
          </p:cNvSpPr>
          <p:nvPr>
            <p:ph type="body" idx="3"/>
          </p:nvPr>
        </p:nvSpPr>
        <p:spPr>
          <a:xfrm>
            <a:off x="44196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1">
                <a:solidFill>
                  <a:schemeClr val="dk2"/>
                </a:solidFill>
              </a:defRPr>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43" name="Google Shape;43;p6"/>
          <p:cNvSpPr txBox="1">
            <a:spLocks noGrp="1"/>
          </p:cNvSpPr>
          <p:nvPr>
            <p:ph type="body" idx="4"/>
          </p:nvPr>
        </p:nvSpPr>
        <p:spPr>
          <a:xfrm>
            <a:off x="44196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44" name="Google Shape;44;p6"/>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304801" y="5495544"/>
            <a:ext cx="7772400" cy="59436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200"/>
              <a:buFont typeface="Cambria"/>
              <a:buNone/>
              <a:defRPr sz="2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304799" y="6096000"/>
            <a:ext cx="7772401" cy="6096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20"/>
              </a:spcBef>
              <a:spcAft>
                <a:spcPts val="0"/>
              </a:spcAft>
              <a:buSzPts val="1600"/>
              <a:buNone/>
              <a:defRPr sz="16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59" name="Google Shape;59;p9"/>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62" name="Google Shape;62;p9"/>
          <p:cNvSpPr txBox="1">
            <a:spLocks noGrp="1"/>
          </p:cNvSpPr>
          <p:nvPr>
            <p:ph type="body" idx="2"/>
          </p:nvPr>
        </p:nvSpPr>
        <p:spPr>
          <a:xfrm>
            <a:off x="304800" y="381000"/>
            <a:ext cx="7772400" cy="49428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301752" y="5495278"/>
            <a:ext cx="7772400" cy="594626"/>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200"/>
              <a:buFont typeface="Cambria"/>
              <a:buNone/>
              <a:defRPr sz="22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a:spLocks noGrp="1"/>
          </p:cNvSpPr>
          <p:nvPr>
            <p:ph type="pic" idx="2"/>
          </p:nvPr>
        </p:nvSpPr>
        <p:spPr>
          <a:xfrm>
            <a:off x="0" y="0"/>
            <a:ext cx="8458200" cy="5486400"/>
          </a:xfrm>
          <a:prstGeom prst="rect">
            <a:avLst/>
          </a:prstGeom>
          <a:noFill/>
          <a:ln>
            <a:noFill/>
          </a:ln>
        </p:spPr>
      </p:sp>
      <p:sp>
        <p:nvSpPr>
          <p:cNvPr id="66" name="Google Shape;66;p10"/>
          <p:cNvSpPr txBox="1">
            <a:spLocks noGrp="1"/>
          </p:cNvSpPr>
          <p:nvPr>
            <p:ph type="body" idx="1"/>
          </p:nvPr>
        </p:nvSpPr>
        <p:spPr>
          <a:xfrm>
            <a:off x="301752" y="6096000"/>
            <a:ext cx="7772400" cy="61264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20"/>
              </a:spcBef>
              <a:spcAft>
                <a:spcPts val="0"/>
              </a:spcAft>
              <a:buSzPts val="1600"/>
              <a:buNone/>
              <a:defRPr sz="16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67" name="Google Shape;67;p10"/>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0"/>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69" name="Google Shape;69;p10"/>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100000"/>
              </a:lnSpc>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p:nvPr/>
        </p:nvSpPr>
        <p:spPr>
          <a:xfrm>
            <a:off x="8458200" y="0"/>
            <a:ext cx="6858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10;p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1" name="Google Shape;11;p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6600"/>
              <a:buFont typeface="Cambria"/>
              <a:buNone/>
            </a:pPr>
            <a:r>
              <a:rPr lang="en-US" dirty="0"/>
              <a:t>Profession and Professional Bodies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sz="4000" dirty="0"/>
              <a:t>Software Engineers Registration</a:t>
            </a:r>
            <a:endParaRPr sz="4000" dirty="0"/>
          </a:p>
        </p:txBody>
      </p:sp>
      <p:sp>
        <p:nvSpPr>
          <p:cNvPr id="141" name="Google Shape;141;p2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342900" lvl="0" indent="-228600" algn="l" rtl="0">
              <a:lnSpc>
                <a:spcPct val="100000"/>
              </a:lnSpc>
              <a:spcBef>
                <a:spcPts val="0"/>
              </a:spcBef>
              <a:spcAft>
                <a:spcPts val="0"/>
              </a:spcAft>
              <a:buSzPts val="2200"/>
              <a:buChar char="•"/>
            </a:pPr>
            <a:r>
              <a:rPr lang="en-US" dirty="0"/>
              <a:t>Disasters related to software engineers</a:t>
            </a:r>
            <a:endParaRPr dirty="0"/>
          </a:p>
          <a:p>
            <a:pPr marL="640080" lvl="1" indent="-228600" algn="l" rtl="0">
              <a:lnSpc>
                <a:spcPct val="100000"/>
              </a:lnSpc>
              <a:spcBef>
                <a:spcPts val="400"/>
              </a:spcBef>
              <a:spcAft>
                <a:spcPts val="0"/>
              </a:spcAft>
              <a:buSzPts val="2000"/>
              <a:buChar char="•"/>
            </a:pPr>
            <a:r>
              <a:rPr lang="en-US" dirty="0"/>
              <a:t>Therac-25 USA</a:t>
            </a:r>
            <a:endParaRPr dirty="0"/>
          </a:p>
          <a:p>
            <a:pPr marL="1097280" lvl="2" indent="-228600" algn="l" rtl="0">
              <a:lnSpc>
                <a:spcPct val="100000"/>
              </a:lnSpc>
              <a:spcBef>
                <a:spcPts val="400"/>
              </a:spcBef>
              <a:spcAft>
                <a:spcPts val="0"/>
              </a:spcAft>
              <a:buSzPts val="2000"/>
              <a:buChar char="•"/>
            </a:pPr>
            <a:r>
              <a:rPr lang="en-US" dirty="0"/>
              <a:t>the software controlling the machine contained bugs which proved to be fatal</a:t>
            </a:r>
            <a:endParaRPr dirty="0"/>
          </a:p>
          <a:p>
            <a:pPr marL="1097280" lvl="2" indent="-228600" algn="l" rtl="0">
              <a:lnSpc>
                <a:spcPct val="100000"/>
              </a:lnSpc>
              <a:spcBef>
                <a:spcPts val="400"/>
              </a:spcBef>
              <a:spcAft>
                <a:spcPts val="0"/>
              </a:spcAft>
              <a:buSzPts val="2000"/>
              <a:buChar char="•"/>
            </a:pPr>
            <a:r>
              <a:rPr lang="en-US" dirty="0"/>
              <a:t> the design of the machine relied on the controlling computer alone for safety</a:t>
            </a:r>
            <a:endParaRPr dirty="0"/>
          </a:p>
          <a:p>
            <a:pPr marL="640080" lvl="1" indent="-228600" algn="l" rtl="0">
              <a:lnSpc>
                <a:spcPct val="100000"/>
              </a:lnSpc>
              <a:spcBef>
                <a:spcPts val="400"/>
              </a:spcBef>
              <a:spcAft>
                <a:spcPts val="0"/>
              </a:spcAft>
              <a:buSzPts val="2000"/>
              <a:buChar char="•"/>
            </a:pPr>
            <a:r>
              <a:rPr lang="en-US" dirty="0"/>
              <a:t>London Ambulance System – UK </a:t>
            </a:r>
            <a:endParaRPr dirty="0"/>
          </a:p>
          <a:p>
            <a:pPr marL="640080" lvl="1" indent="-228600" algn="l" rtl="0">
              <a:lnSpc>
                <a:spcPct val="100000"/>
              </a:lnSpc>
              <a:spcBef>
                <a:spcPts val="400"/>
              </a:spcBef>
              <a:spcAft>
                <a:spcPts val="0"/>
              </a:spcAft>
              <a:buSzPts val="2000"/>
              <a:buChar char="•"/>
            </a:pPr>
            <a:r>
              <a:rPr lang="en-US" dirty="0"/>
              <a:t>Failures of these systems was programming error arising from ignorance of elementary concepts</a:t>
            </a:r>
            <a:endParaRPr dirty="0"/>
          </a:p>
          <a:p>
            <a:pPr marL="640080" lvl="1" indent="-228600" algn="l" rtl="0">
              <a:lnSpc>
                <a:spcPct val="100000"/>
              </a:lnSpc>
              <a:spcBef>
                <a:spcPts val="400"/>
              </a:spcBef>
              <a:spcAft>
                <a:spcPts val="0"/>
              </a:spcAft>
              <a:buSzPts val="2000"/>
              <a:buChar char="•"/>
            </a:pPr>
            <a:r>
              <a:rPr lang="en-US" dirty="0"/>
              <a:t>Lack of professionalism</a:t>
            </a:r>
            <a:endParaRPr dirty="0"/>
          </a:p>
          <a:p>
            <a:pPr marL="342900" lvl="0" indent="-228600" algn="l" rtl="0">
              <a:lnSpc>
                <a:spcPct val="100000"/>
              </a:lnSpc>
              <a:spcBef>
                <a:spcPts val="440"/>
              </a:spcBef>
              <a:spcAft>
                <a:spcPts val="0"/>
              </a:spcAft>
              <a:buSzPts val="2200"/>
              <a:buChar char="•"/>
            </a:pPr>
            <a:r>
              <a:rPr lang="en-US" dirty="0"/>
              <a:t>There have been calls for compulsory registration of software engineers and for legislation to carry out software engineering activities to be carried out by or under registered software engineers</a:t>
            </a:r>
            <a:endParaRPr dirty="0"/>
          </a:p>
          <a:p>
            <a:pPr marL="342900" lvl="0" indent="-228600" algn="l" rtl="0">
              <a:lnSpc>
                <a:spcPct val="100000"/>
              </a:lnSpc>
              <a:spcBef>
                <a:spcPts val="440"/>
              </a:spcBef>
              <a:spcAft>
                <a:spcPts val="0"/>
              </a:spcAft>
              <a:buSzPts val="2200"/>
              <a:buChar char="•"/>
            </a:pPr>
            <a:r>
              <a:rPr lang="en-US" dirty="0"/>
              <a:t>Profession is divided on this issue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sz="3200" dirty="0"/>
              <a:t>Software Engineers Registration Difficulty</a:t>
            </a:r>
            <a:endParaRPr sz="3200" dirty="0"/>
          </a:p>
        </p:txBody>
      </p:sp>
      <p:sp>
        <p:nvSpPr>
          <p:cNvPr id="147" name="Google Shape;147;p2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Identifying boundary between critical and non-critical system</a:t>
            </a:r>
            <a:endParaRPr/>
          </a:p>
          <a:p>
            <a:pPr marL="640080" lvl="1" indent="-228600" algn="l" rtl="0">
              <a:lnSpc>
                <a:spcPct val="100000"/>
              </a:lnSpc>
              <a:spcBef>
                <a:spcPts val="400"/>
              </a:spcBef>
              <a:spcAft>
                <a:spcPts val="0"/>
              </a:spcAft>
              <a:buSzPts val="2000"/>
              <a:buChar char="•"/>
            </a:pPr>
            <a:r>
              <a:rPr lang="en-US"/>
              <a:t>Traffic control system is critical</a:t>
            </a:r>
            <a:endParaRPr/>
          </a:p>
          <a:p>
            <a:pPr marL="640080" lvl="1" indent="-228600" algn="l" rtl="0">
              <a:lnSpc>
                <a:spcPct val="100000"/>
              </a:lnSpc>
              <a:spcBef>
                <a:spcPts val="400"/>
              </a:spcBef>
              <a:spcAft>
                <a:spcPts val="0"/>
              </a:spcAft>
              <a:buSzPts val="2000"/>
              <a:buChar char="•"/>
            </a:pPr>
            <a:r>
              <a:rPr lang="en-US"/>
              <a:t>Medical record system critical or not ? </a:t>
            </a:r>
            <a:endParaRPr/>
          </a:p>
          <a:p>
            <a:pPr marL="342900" lvl="0" indent="-228600" algn="l" rtl="0">
              <a:lnSpc>
                <a:spcPct val="100000"/>
              </a:lnSpc>
              <a:spcBef>
                <a:spcPts val="440"/>
              </a:spcBef>
              <a:spcAft>
                <a:spcPts val="0"/>
              </a:spcAft>
              <a:buSzPts val="2200"/>
              <a:buChar char="•"/>
            </a:pPr>
            <a:r>
              <a:rPr lang="en-US"/>
              <a:t>Many Chartered Engineers have not studied specialized techniques needed for working on critical systems</a:t>
            </a:r>
            <a:endParaRPr/>
          </a:p>
          <a:p>
            <a:pPr marL="342900" lvl="0" indent="-228600" algn="l" rtl="0">
              <a:lnSpc>
                <a:spcPct val="100000"/>
              </a:lnSpc>
              <a:spcBef>
                <a:spcPts val="440"/>
              </a:spcBef>
              <a:spcAft>
                <a:spcPts val="0"/>
              </a:spcAft>
              <a:buSzPts val="2200"/>
              <a:buChar char="•"/>
            </a:pPr>
            <a:r>
              <a:rPr lang="en-US"/>
              <a:t>The only way of this for happening</a:t>
            </a:r>
            <a:endParaRPr/>
          </a:p>
          <a:p>
            <a:pPr marL="640080" lvl="1" indent="-228600" algn="l" rtl="0">
              <a:lnSpc>
                <a:spcPct val="100000"/>
              </a:lnSpc>
              <a:spcBef>
                <a:spcPts val="400"/>
              </a:spcBef>
              <a:spcAft>
                <a:spcPts val="0"/>
              </a:spcAft>
              <a:buSzPts val="2000"/>
              <a:buChar char="•"/>
            </a:pPr>
            <a:r>
              <a:rPr lang="en-US"/>
              <a:t>Pressure from health and safety executive</a:t>
            </a:r>
            <a:endParaRPr/>
          </a:p>
          <a:p>
            <a:pPr marL="640080" lvl="1" indent="-101600" algn="l" rtl="0">
              <a:lnSpc>
                <a:spcPct val="100000"/>
              </a:lnSpc>
              <a:spcBef>
                <a:spcPts val="400"/>
              </a:spcBef>
              <a:spcAft>
                <a:spcPts val="0"/>
              </a:spcAft>
              <a:buSzPts val="2000"/>
              <a:buNone/>
            </a:pPr>
            <a:endParaRPr/>
          </a:p>
          <a:p>
            <a:pPr marL="342900" lvl="0" indent="-88900" algn="l" rtl="0">
              <a:lnSpc>
                <a:spcPct val="100000"/>
              </a:lnSpc>
              <a:spcBef>
                <a:spcPts val="440"/>
              </a:spcBef>
              <a:spcAft>
                <a:spcPts val="0"/>
              </a:spcAft>
              <a:buSzPts val="22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sz="3200" dirty="0"/>
              <a:t>Software Engineers Registration Difficulty</a:t>
            </a:r>
            <a:endParaRPr sz="3200" dirty="0"/>
          </a:p>
        </p:txBody>
      </p:sp>
      <p:sp>
        <p:nvSpPr>
          <p:cNvPr id="147" name="Google Shape;147;p2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r>
              <a:rPr lang="en-US" b="1" dirty="0"/>
              <a:t>Diversity of Roles and Skills:</a:t>
            </a:r>
            <a:endParaRPr lang="en-US" dirty="0"/>
          </a:p>
          <a:p>
            <a:pPr lvl="1"/>
            <a:r>
              <a:rPr lang="en-US" dirty="0"/>
              <a:t>Software engineering encompasses a wide range of roles and skills. </a:t>
            </a:r>
          </a:p>
          <a:p>
            <a:pPr lvl="2"/>
            <a:r>
              <a:rPr lang="en-US" dirty="0"/>
              <a:t>Professionals in this field may specialize in various areas such as programming, system architecture, database management, user interface design, etc. </a:t>
            </a:r>
          </a:p>
          <a:p>
            <a:pPr lvl="1"/>
            <a:r>
              <a:rPr lang="en-US" dirty="0"/>
              <a:t>Creating a one-size-fits-all licensing structure that covers such diverse roles can be challenging.</a:t>
            </a:r>
          </a:p>
          <a:p>
            <a:r>
              <a:rPr lang="en-US" b="1" dirty="0"/>
              <a:t>Rapid Technological Advancements:</a:t>
            </a:r>
            <a:endParaRPr lang="en-US" dirty="0"/>
          </a:p>
          <a:p>
            <a:pPr lvl="1"/>
            <a:r>
              <a:rPr lang="en-US" dirty="0"/>
              <a:t>The field of software engineering evolves rapidly. Technologies, programming languages, and 	methodologies often change quickly. </a:t>
            </a:r>
          </a:p>
          <a:p>
            <a:pPr lvl="1"/>
            <a:r>
              <a:rPr lang="en-US" dirty="0"/>
              <a:t>Licensing processes may struggle to keep pace with the dynamic nature of the industry.</a:t>
            </a:r>
            <a:endParaRPr dirty="0"/>
          </a:p>
          <a:p>
            <a:pPr marL="342900" lvl="0" indent="-88900" algn="l" rtl="0">
              <a:lnSpc>
                <a:spcPct val="100000"/>
              </a:lnSpc>
              <a:spcBef>
                <a:spcPts val="440"/>
              </a:spcBef>
              <a:spcAft>
                <a:spcPts val="0"/>
              </a:spcAft>
              <a:buSzPts val="2200"/>
              <a:buNone/>
            </a:pPr>
            <a:endParaRPr dirty="0"/>
          </a:p>
        </p:txBody>
      </p:sp>
    </p:spTree>
    <p:extLst>
      <p:ext uri="{BB962C8B-B14F-4D97-AF65-F5344CB8AC3E}">
        <p14:creationId xmlns:p14="http://schemas.microsoft.com/office/powerpoint/2010/main" val="2182009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sz="3200" dirty="0"/>
              <a:t>Software Engineers Registration Difficulty</a:t>
            </a:r>
            <a:endParaRPr sz="3200" dirty="0"/>
          </a:p>
        </p:txBody>
      </p:sp>
      <p:sp>
        <p:nvSpPr>
          <p:cNvPr id="147" name="Google Shape;147;p2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r>
              <a:rPr lang="en-US" b="1" dirty="0"/>
              <a:t>Industry Self-Regulation:</a:t>
            </a:r>
            <a:endParaRPr lang="en-US" dirty="0"/>
          </a:p>
          <a:p>
            <a:pPr lvl="1"/>
            <a:r>
              <a:rPr lang="en-US" dirty="0"/>
              <a:t>The software industry has largely embraced self-regulation and relies on organizations, certifications, and professional associations to set and maintain standards. </a:t>
            </a:r>
          </a:p>
          <a:p>
            <a:pPr lvl="1"/>
            <a:r>
              <a:rPr lang="en-US" dirty="0"/>
              <a:t>Bodies like the IEEE Computer Society and the ACM (Association for Computing Machinery) provide guidelines and certifications that professionals can voluntarily pursue.</a:t>
            </a:r>
          </a:p>
          <a:p>
            <a:r>
              <a:rPr lang="en-US" b="1" dirty="0"/>
              <a:t>Global Nature of Software Development:</a:t>
            </a:r>
            <a:endParaRPr lang="en-US" dirty="0"/>
          </a:p>
          <a:p>
            <a:pPr lvl="1"/>
            <a:r>
              <a:rPr lang="en-US" dirty="0"/>
              <a:t>Software development is a global industry, and professionals often collaborate across borders.</a:t>
            </a:r>
          </a:p>
          <a:p>
            <a:pPr lvl="1"/>
            <a:r>
              <a:rPr lang="en-US" dirty="0"/>
              <a:t> Implementing a standardized licensing system that applies universally can be complex and may face challenges related to international cooperation and recognition.</a:t>
            </a:r>
            <a:br>
              <a:rPr lang="en-US" dirty="0"/>
            </a:br>
            <a:endParaRPr lang="en-US" dirty="0"/>
          </a:p>
          <a:p>
            <a:endParaRPr dirty="0"/>
          </a:p>
        </p:txBody>
      </p:sp>
    </p:spTree>
    <p:extLst>
      <p:ext uri="{BB962C8B-B14F-4D97-AF65-F5344CB8AC3E}">
        <p14:creationId xmlns:p14="http://schemas.microsoft.com/office/powerpoint/2010/main" val="205460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sz="3200" dirty="0"/>
              <a:t>Software Engineers Registration Difficulty</a:t>
            </a:r>
            <a:endParaRPr sz="3200" dirty="0"/>
          </a:p>
        </p:txBody>
      </p:sp>
      <p:sp>
        <p:nvSpPr>
          <p:cNvPr id="147" name="Google Shape;147;p23"/>
          <p:cNvSpPr txBox="1">
            <a:spLocks noGrp="1"/>
          </p:cNvSpPr>
          <p:nvPr>
            <p:ph type="body" idx="1"/>
          </p:nvPr>
        </p:nvSpPr>
        <p:spPr>
          <a:xfrm>
            <a:off x="457200" y="1562100"/>
            <a:ext cx="7620000" cy="4800600"/>
          </a:xfrm>
          <a:prstGeom prst="rect">
            <a:avLst/>
          </a:prstGeom>
          <a:noFill/>
          <a:ln>
            <a:noFill/>
          </a:ln>
        </p:spPr>
        <p:txBody>
          <a:bodyPr spcFirstLastPara="1" wrap="square" lIns="91425" tIns="45700" rIns="91425" bIns="45700" anchor="t" anchorCtr="0">
            <a:noAutofit/>
          </a:bodyPr>
          <a:lstStyle/>
          <a:p>
            <a:r>
              <a:rPr lang="en-US" sz="1600" b="1" dirty="0"/>
              <a:t>Education and Certification:</a:t>
            </a:r>
            <a:endParaRPr lang="en-US" sz="1600" dirty="0"/>
          </a:p>
          <a:p>
            <a:pPr lvl="1"/>
            <a:r>
              <a:rPr lang="en-US" sz="1600" dirty="0"/>
              <a:t>Instead of licensing, the industry places emphasis on education and certification. </a:t>
            </a:r>
          </a:p>
          <a:p>
            <a:pPr lvl="2"/>
            <a:r>
              <a:rPr lang="en-US" sz="1400" dirty="0"/>
              <a:t>Many employers value academic degrees, certifications (such as those from Microsoft, Oracle, or the Project Management Institute), and practical experience when hiring software engineers.</a:t>
            </a:r>
          </a:p>
          <a:p>
            <a:r>
              <a:rPr lang="en-US" sz="1600" b="1" dirty="0"/>
              <a:t>Innovation and Entrepreneurship:</a:t>
            </a:r>
            <a:endParaRPr lang="en-US" sz="1600" dirty="0"/>
          </a:p>
          <a:p>
            <a:pPr lvl="1"/>
            <a:r>
              <a:rPr lang="en-US" sz="1600" dirty="0"/>
              <a:t>The software industry values innovation and entrepreneurship. Introducing licensing requirements could be perceived as a barrier to entry and innovation, hindering the dynamic and creative nature of the field.</a:t>
            </a:r>
          </a:p>
          <a:p>
            <a:r>
              <a:rPr lang="en-US" sz="1600" b="1" dirty="0"/>
              <a:t>Ethical Guidelines and Codes of Conduct:</a:t>
            </a:r>
            <a:endParaRPr lang="en-US" sz="1600" dirty="0"/>
          </a:p>
          <a:p>
            <a:pPr lvl="1"/>
            <a:r>
              <a:rPr lang="en-US" sz="1600" dirty="0"/>
              <a:t>Professional organizations in software engineering often promote ethical guidelines and codes of conduct. </a:t>
            </a:r>
          </a:p>
          <a:p>
            <a:pPr lvl="1"/>
            <a:r>
              <a:rPr lang="en-US" sz="1600" dirty="0"/>
              <a:t>While not legally binding, adherence to these principles is encouraged for maintaining professional integrity.</a:t>
            </a:r>
          </a:p>
          <a:p>
            <a:r>
              <a:rPr lang="en-US" sz="1800" b="1" dirty="0"/>
              <a:t>Nature of Degree Programs</a:t>
            </a:r>
          </a:p>
          <a:p>
            <a:pPr lvl="1"/>
            <a:r>
              <a:rPr lang="en-US" sz="1600" dirty="0"/>
              <a:t>A lot of variation in CS degree programs around the world unlike other licensed professions. </a:t>
            </a:r>
            <a:br>
              <a:rPr lang="en-US" sz="1600" dirty="0"/>
            </a:br>
            <a:br>
              <a:rPr lang="en-US" sz="1600" dirty="0"/>
            </a:br>
            <a:br>
              <a:rPr lang="en-US" sz="1600" dirty="0"/>
            </a:br>
            <a:br>
              <a:rPr lang="en-US" sz="1600" dirty="0"/>
            </a:br>
            <a:endParaRPr lang="en-US" sz="1600" dirty="0"/>
          </a:p>
          <a:p>
            <a:endParaRPr sz="1600" dirty="0"/>
          </a:p>
        </p:txBody>
      </p:sp>
    </p:spTree>
    <p:extLst>
      <p:ext uri="{BB962C8B-B14F-4D97-AF65-F5344CB8AC3E}">
        <p14:creationId xmlns:p14="http://schemas.microsoft.com/office/powerpoint/2010/main" val="2144967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NCEAC</a:t>
            </a:r>
            <a:endParaRPr/>
          </a:p>
        </p:txBody>
      </p:sp>
      <p:sp>
        <p:nvSpPr>
          <p:cNvPr id="153" name="Google Shape;153;p2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cap="none"/>
              <a:t>NATIONAL COMPUTING EDUCATION ACCREDITATION COUNCIL (NCEAC)</a:t>
            </a:r>
            <a:endParaRPr/>
          </a:p>
          <a:p>
            <a:pPr marL="640080" lvl="1" indent="-228600" algn="l" rtl="0">
              <a:lnSpc>
                <a:spcPct val="100000"/>
              </a:lnSpc>
              <a:spcBef>
                <a:spcPts val="400"/>
              </a:spcBef>
              <a:spcAft>
                <a:spcPts val="0"/>
              </a:spcAft>
              <a:buSzPts val="2000"/>
              <a:buChar char="•"/>
            </a:pPr>
            <a:r>
              <a:rPr lang="en-US"/>
              <a:t>Higher Education Commission has setup an accreditation authority, National Computing Education Accreditation Council (NCEAC). NCEAC will look after the matter regarding the accreditation of institutions and their departments, faculties and disciplines by giving them appropriate ratings and define the organization's objectives, functions and duties to be performed. It will periodically evaluate, scrutinize and monitor the standards followed in different Universities, Degree Awarding Institutions and their affiliated colleges offering computing degree programs.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PEC</a:t>
            </a:r>
            <a:endParaRPr/>
          </a:p>
        </p:txBody>
      </p:sp>
      <p:sp>
        <p:nvSpPr>
          <p:cNvPr id="159" name="Google Shape;159;p2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88900" algn="l" rtl="0">
              <a:lnSpc>
                <a:spcPct val="100000"/>
              </a:lnSpc>
              <a:spcBef>
                <a:spcPts val="0"/>
              </a:spcBef>
              <a:spcAft>
                <a:spcPts val="0"/>
              </a:spcAft>
              <a:buSzPts val="2200"/>
              <a:buNone/>
            </a:pPr>
            <a:endParaRPr/>
          </a:p>
          <a:p>
            <a:pPr marL="342900" lvl="0" indent="-228600" algn="l" rtl="0">
              <a:lnSpc>
                <a:spcPct val="100000"/>
              </a:lnSpc>
              <a:spcBef>
                <a:spcPts val="440"/>
              </a:spcBef>
              <a:spcAft>
                <a:spcPts val="0"/>
              </a:spcAft>
              <a:buSzPts val="2200"/>
              <a:buChar char="•"/>
            </a:pPr>
            <a:r>
              <a:rPr lang="en-US"/>
              <a:t>professional and </a:t>
            </a:r>
            <a:r>
              <a:rPr lang="en-US">
                <a:solidFill>
                  <a:schemeClr val="dk1"/>
                </a:solidFill>
              </a:rPr>
              <a:t>statutory federal </a:t>
            </a:r>
            <a:r>
              <a:rPr lang="en-US"/>
              <a:t>institution for accreditation and regulation of engineers.</a:t>
            </a:r>
            <a:endParaRPr/>
          </a:p>
          <a:p>
            <a:pPr marL="342900" lvl="0" indent="-228600" algn="l" rtl="0">
              <a:lnSpc>
                <a:spcPct val="100000"/>
              </a:lnSpc>
              <a:spcBef>
                <a:spcPts val="440"/>
              </a:spcBef>
              <a:spcAft>
                <a:spcPts val="0"/>
              </a:spcAft>
              <a:buSzPts val="2200"/>
              <a:buChar char="•"/>
            </a:pPr>
            <a:r>
              <a:rPr lang="en-US"/>
              <a:t>PEC is dedicated to promote engineering education in Pakistan.</a:t>
            </a:r>
            <a:endParaRPr/>
          </a:p>
          <a:p>
            <a:pPr marL="342900" lvl="0" indent="-228600" algn="l" rtl="0">
              <a:lnSpc>
                <a:spcPct val="100000"/>
              </a:lnSpc>
              <a:spcBef>
                <a:spcPts val="440"/>
              </a:spcBef>
              <a:spcAft>
                <a:spcPts val="0"/>
              </a:spcAft>
              <a:buSzPts val="2200"/>
              <a:buChar char="•"/>
            </a:pPr>
            <a:r>
              <a:rPr lang="en-US"/>
              <a:t>PEC grants license and issues registration of engineers, consulting engineers</a:t>
            </a:r>
            <a:endParaRPr/>
          </a:p>
          <a:p>
            <a:pPr marL="342900" lvl="0" indent="-228600" algn="l" rtl="0">
              <a:lnSpc>
                <a:spcPct val="100000"/>
              </a:lnSpc>
              <a:spcBef>
                <a:spcPts val="440"/>
              </a:spcBef>
              <a:spcAft>
                <a:spcPts val="0"/>
              </a:spcAft>
              <a:buSzPts val="2200"/>
              <a:buChar char="•"/>
            </a:pPr>
            <a:r>
              <a:rPr lang="en-US"/>
              <a:t>It is also discharged with the accreditation of engineering programs throughout the country. </a:t>
            </a:r>
            <a:endParaRPr/>
          </a:p>
          <a:p>
            <a:pPr marL="114300" lvl="0" indent="0" algn="l" rtl="0">
              <a:lnSpc>
                <a:spcPct val="100000"/>
              </a:lnSpc>
              <a:spcBef>
                <a:spcPts val="440"/>
              </a:spcBef>
              <a:spcAft>
                <a:spcPts val="0"/>
              </a:spcAft>
              <a:buSzPts val="22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sz="4000" dirty="0"/>
              <a:t>Professional Bodies Lesson Goals</a:t>
            </a:r>
            <a:endParaRPr sz="4000" dirty="0"/>
          </a:p>
        </p:txBody>
      </p:sp>
      <p:sp>
        <p:nvSpPr>
          <p:cNvPr id="165" name="Google Shape;165;p2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To be aware of all professional computing bodies all over the world</a:t>
            </a:r>
            <a:endParaRPr/>
          </a:p>
          <a:p>
            <a:pPr marL="342900" lvl="0" indent="-228600" algn="l" rtl="0">
              <a:lnSpc>
                <a:spcPct val="100000"/>
              </a:lnSpc>
              <a:spcBef>
                <a:spcPts val="440"/>
              </a:spcBef>
              <a:spcAft>
                <a:spcPts val="0"/>
              </a:spcAft>
              <a:buSzPts val="2200"/>
              <a:buChar char="•"/>
            </a:pPr>
            <a:r>
              <a:rPr lang="en-US"/>
              <a:t>Understand the membership structure of BCS</a:t>
            </a:r>
            <a:endParaRPr/>
          </a:p>
          <a:p>
            <a:pPr marL="342900" lvl="0" indent="-228600" algn="l" rtl="0">
              <a:lnSpc>
                <a:spcPct val="100000"/>
              </a:lnSpc>
              <a:spcBef>
                <a:spcPts val="440"/>
              </a:spcBef>
              <a:spcAft>
                <a:spcPts val="0"/>
              </a:spcAft>
              <a:buSzPts val="2200"/>
              <a:buChar char="•"/>
            </a:pPr>
            <a:r>
              <a:rPr lang="en-US"/>
              <a:t>To be familiar with range of activities carried out by professional bodies</a:t>
            </a:r>
            <a:endParaRPr/>
          </a:p>
          <a:p>
            <a:pPr marL="342900" lvl="0" indent="-228600" algn="l" rtl="0">
              <a:lnSpc>
                <a:spcPct val="100000"/>
              </a:lnSpc>
              <a:spcBef>
                <a:spcPts val="440"/>
              </a:spcBef>
              <a:spcAft>
                <a:spcPts val="0"/>
              </a:spcAft>
              <a:buSzPts val="2200"/>
              <a:buChar char="•"/>
            </a:pPr>
            <a:r>
              <a:rPr lang="en-US"/>
              <a:t>Understand the obligations that professional bodies impose on members and understand the code of conduct of BCS</a:t>
            </a:r>
            <a:endParaRPr/>
          </a:p>
          <a:p>
            <a:pPr marL="342900" lvl="0" indent="-228600" algn="l" rtl="0">
              <a:lnSpc>
                <a:spcPct val="100000"/>
              </a:lnSpc>
              <a:spcBef>
                <a:spcPts val="440"/>
              </a:spcBef>
              <a:spcAft>
                <a:spcPts val="0"/>
              </a:spcAft>
              <a:buSzPts val="2200"/>
              <a:buChar char="•"/>
            </a:pPr>
            <a:r>
              <a:rPr lang="en-US"/>
              <a:t>Be familiar with the services that  professional bodies offer to their members in order to help them meet the obligations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Professional Bodies</a:t>
            </a:r>
            <a:endParaRPr/>
          </a:p>
        </p:txBody>
      </p:sp>
      <p:sp>
        <p:nvSpPr>
          <p:cNvPr id="171" name="Google Shape;171;p2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Previously we studied the role of professional bodies in establishing and maintaining the status of profession</a:t>
            </a:r>
            <a:endParaRPr/>
          </a:p>
          <a:p>
            <a:pPr marL="342900" lvl="0" indent="-228600" algn="l" rtl="0">
              <a:lnSpc>
                <a:spcPct val="100000"/>
              </a:lnSpc>
              <a:spcBef>
                <a:spcPts val="440"/>
              </a:spcBef>
              <a:spcAft>
                <a:spcPts val="0"/>
              </a:spcAft>
              <a:buSzPts val="2200"/>
              <a:buChar char="•"/>
            </a:pPr>
            <a:r>
              <a:rPr lang="en-US"/>
              <a:t>Now we shall look at some of the ways in which they serve their members and public</a:t>
            </a:r>
            <a:endParaRPr/>
          </a:p>
          <a:p>
            <a:pPr marL="342900" lvl="0" indent="-88900" algn="l" rtl="0">
              <a:lnSpc>
                <a:spcPct val="100000"/>
              </a:lnSpc>
              <a:spcBef>
                <a:spcPts val="440"/>
              </a:spcBef>
              <a:spcAft>
                <a:spcPts val="0"/>
              </a:spcAft>
              <a:buSzPts val="22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dirty="0"/>
              <a:t>Development of professional bodies in computing</a:t>
            </a:r>
            <a:endParaRPr dirty="0"/>
          </a:p>
        </p:txBody>
      </p:sp>
      <p:sp>
        <p:nvSpPr>
          <p:cNvPr id="177" name="Google Shape;177;p2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342900" lvl="0" indent="-228600" algn="l" rtl="0">
              <a:lnSpc>
                <a:spcPct val="100000"/>
              </a:lnSpc>
              <a:spcBef>
                <a:spcPts val="0"/>
              </a:spcBef>
              <a:spcAft>
                <a:spcPts val="0"/>
              </a:spcAft>
              <a:buSzPct val="108107"/>
              <a:buChar char="•"/>
            </a:pPr>
            <a:r>
              <a:rPr lang="en-US"/>
              <a:t>The Institute of Electrical and Electronic Engineers (IEEE)</a:t>
            </a:r>
            <a:endParaRPr/>
          </a:p>
          <a:p>
            <a:pPr marL="640080" lvl="1" indent="-228599" algn="l" rtl="0">
              <a:lnSpc>
                <a:spcPct val="100000"/>
              </a:lnSpc>
              <a:spcBef>
                <a:spcPts val="400"/>
              </a:spcBef>
              <a:spcAft>
                <a:spcPts val="0"/>
              </a:spcAft>
              <a:buSzPct val="108107"/>
              <a:buChar char="•"/>
            </a:pPr>
            <a:r>
              <a:rPr lang="en-US"/>
              <a:t>Professional engineering society</a:t>
            </a:r>
            <a:endParaRPr/>
          </a:p>
          <a:p>
            <a:pPr marL="640080" lvl="1" indent="-228599" algn="l" rtl="0">
              <a:lnSpc>
                <a:spcPct val="100000"/>
              </a:lnSpc>
              <a:spcBef>
                <a:spcPts val="400"/>
              </a:spcBef>
              <a:spcAft>
                <a:spcPts val="0"/>
              </a:spcAft>
              <a:buSzPct val="108107"/>
              <a:buChar char="•"/>
            </a:pPr>
            <a:r>
              <a:rPr lang="en-US"/>
              <a:t>IEEE-CS 1946</a:t>
            </a:r>
            <a:endParaRPr/>
          </a:p>
          <a:p>
            <a:pPr marL="342900" lvl="0" indent="-228600" algn="l" rtl="0">
              <a:lnSpc>
                <a:spcPct val="100000"/>
              </a:lnSpc>
              <a:spcBef>
                <a:spcPts val="440"/>
              </a:spcBef>
              <a:spcAft>
                <a:spcPts val="0"/>
              </a:spcAft>
              <a:buSzPct val="108107"/>
              <a:buChar char="•"/>
            </a:pPr>
            <a:r>
              <a:rPr lang="en-US"/>
              <a:t>Association for Computing Machinery ACM 1947</a:t>
            </a:r>
            <a:endParaRPr/>
          </a:p>
          <a:p>
            <a:pPr marL="342900" lvl="0" indent="-228600" algn="l" rtl="0">
              <a:lnSpc>
                <a:spcPct val="100000"/>
              </a:lnSpc>
              <a:spcBef>
                <a:spcPts val="440"/>
              </a:spcBef>
              <a:spcAft>
                <a:spcPts val="0"/>
              </a:spcAft>
              <a:buSzPct val="108107"/>
              <a:buChar char="•"/>
            </a:pPr>
            <a:r>
              <a:rPr lang="en-US"/>
              <a:t>BCS 1957</a:t>
            </a:r>
            <a:endParaRPr/>
          </a:p>
          <a:p>
            <a:pPr marL="640080" lvl="1" indent="-228599" algn="l" rtl="0">
              <a:lnSpc>
                <a:spcPct val="100000"/>
              </a:lnSpc>
              <a:spcBef>
                <a:spcPts val="400"/>
              </a:spcBef>
              <a:spcAft>
                <a:spcPts val="0"/>
              </a:spcAft>
              <a:buSzPct val="108107"/>
              <a:buChar char="•"/>
            </a:pPr>
            <a:r>
              <a:rPr lang="en-US"/>
              <a:t>British equivalent of ACM</a:t>
            </a:r>
            <a:endParaRPr/>
          </a:p>
          <a:p>
            <a:pPr marL="640080" lvl="1" indent="-228599" algn="l" rtl="0">
              <a:lnSpc>
                <a:spcPct val="100000"/>
              </a:lnSpc>
              <a:spcBef>
                <a:spcPts val="400"/>
              </a:spcBef>
              <a:spcAft>
                <a:spcPts val="0"/>
              </a:spcAft>
              <a:buSzPct val="108107"/>
              <a:buChar char="•"/>
            </a:pPr>
            <a:r>
              <a:rPr lang="en-US"/>
              <a:t>Professional, qualification-awarding body</a:t>
            </a:r>
            <a:endParaRPr/>
          </a:p>
          <a:p>
            <a:pPr marL="342900" lvl="0" indent="-228600" algn="l" rtl="0">
              <a:lnSpc>
                <a:spcPct val="100000"/>
              </a:lnSpc>
              <a:spcBef>
                <a:spcPts val="440"/>
              </a:spcBef>
              <a:spcAft>
                <a:spcPts val="0"/>
              </a:spcAft>
              <a:buSzPct val="108107"/>
              <a:buChar char="•"/>
            </a:pPr>
            <a:r>
              <a:rPr lang="en-US"/>
              <a:t>1960s saw great expansion in national computer societies</a:t>
            </a:r>
            <a:endParaRPr/>
          </a:p>
          <a:p>
            <a:pPr marL="640080" lvl="1" indent="-228599" algn="l" rtl="0">
              <a:lnSpc>
                <a:spcPct val="100000"/>
              </a:lnSpc>
              <a:spcBef>
                <a:spcPts val="400"/>
              </a:spcBef>
              <a:spcAft>
                <a:spcPts val="0"/>
              </a:spcAft>
              <a:buSzPct val="108107"/>
              <a:buChar char="•"/>
            </a:pPr>
            <a:r>
              <a:rPr lang="en-US"/>
              <a:t>Italian Association for Informatics and Automatic Computing 1961</a:t>
            </a:r>
            <a:endParaRPr/>
          </a:p>
          <a:p>
            <a:pPr marL="640080" lvl="1" indent="-228599" algn="l" rtl="0">
              <a:lnSpc>
                <a:spcPct val="100000"/>
              </a:lnSpc>
              <a:spcBef>
                <a:spcPts val="400"/>
              </a:spcBef>
              <a:spcAft>
                <a:spcPts val="0"/>
              </a:spcAft>
              <a:buSzPct val="108107"/>
              <a:buChar char="•"/>
            </a:pPr>
            <a:r>
              <a:rPr lang="en-US"/>
              <a:t>Australian Computer Society 1966</a:t>
            </a:r>
            <a:endParaRPr/>
          </a:p>
          <a:p>
            <a:pPr marL="640080" lvl="1" indent="-228599" algn="l" rtl="0">
              <a:lnSpc>
                <a:spcPct val="100000"/>
              </a:lnSpc>
              <a:spcBef>
                <a:spcPts val="400"/>
              </a:spcBef>
              <a:spcAft>
                <a:spcPts val="0"/>
              </a:spcAft>
              <a:buSzPct val="108107"/>
              <a:buChar char="•"/>
            </a:pPr>
            <a:r>
              <a:rPr lang="en-US"/>
              <a:t>Computer Society of India 1965</a:t>
            </a:r>
            <a:endParaRPr/>
          </a:p>
          <a:p>
            <a:pPr marL="640080" lvl="1" indent="-228599" algn="l" rtl="0">
              <a:lnSpc>
                <a:spcPct val="100000"/>
              </a:lnSpc>
              <a:spcBef>
                <a:spcPts val="400"/>
              </a:spcBef>
              <a:spcAft>
                <a:spcPts val="0"/>
              </a:spcAft>
              <a:buSzPct val="108107"/>
              <a:buChar char="•"/>
            </a:pPr>
            <a:r>
              <a:rPr lang="en-US"/>
              <a:t>Singapore Computer Society and Irish Computer Society 1967</a:t>
            </a:r>
            <a:endParaRPr/>
          </a:p>
          <a:p>
            <a:pPr marL="640080" lvl="1" indent="-228599" algn="l" rtl="0">
              <a:lnSpc>
                <a:spcPct val="100000"/>
              </a:lnSpc>
              <a:spcBef>
                <a:spcPts val="400"/>
              </a:spcBef>
              <a:spcAft>
                <a:spcPts val="0"/>
              </a:spcAft>
              <a:buSzPct val="108107"/>
              <a:buChar char="•"/>
            </a:pPr>
            <a:r>
              <a:rPr lang="en-US"/>
              <a:t>German Informatics Society 1969 – Pakistan Computer Association 2006</a:t>
            </a:r>
            <a:endParaRPr/>
          </a:p>
          <a:p>
            <a:pPr marL="640080" lvl="1" indent="-101600" algn="l" rtl="0">
              <a:lnSpc>
                <a:spcPct val="100000"/>
              </a:lnSpc>
              <a:spcBef>
                <a:spcPts val="400"/>
              </a:spcBef>
              <a:spcAft>
                <a:spcPts val="0"/>
              </a:spcAft>
              <a:buSzPct val="108107"/>
              <a:buNone/>
            </a:pPr>
            <a:endParaRPr/>
          </a:p>
          <a:p>
            <a:pPr marL="342900" lvl="0" indent="-88900" algn="l" rtl="0">
              <a:lnSpc>
                <a:spcPct val="100000"/>
              </a:lnSpc>
              <a:spcBef>
                <a:spcPts val="440"/>
              </a:spcBef>
              <a:spcAft>
                <a:spcPts val="0"/>
              </a:spcAft>
              <a:buSzPct val="108107"/>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Lesson Goals		</a:t>
            </a:r>
          </a:p>
        </p:txBody>
      </p:sp>
      <p:sp>
        <p:nvSpPr>
          <p:cNvPr id="93" name="Google Shape;93;p1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dirty="0"/>
              <a:t>The legal status of professional bodies</a:t>
            </a:r>
            <a:endParaRPr dirty="0"/>
          </a:p>
          <a:p>
            <a:pPr marL="342900" lvl="0" indent="-228600" algn="l" rtl="0">
              <a:lnSpc>
                <a:spcPct val="100000"/>
              </a:lnSpc>
              <a:spcBef>
                <a:spcPts val="440"/>
              </a:spcBef>
              <a:spcAft>
                <a:spcPts val="0"/>
              </a:spcAft>
              <a:buSzPts val="2200"/>
              <a:buChar char="•"/>
            </a:pPr>
            <a:r>
              <a:rPr lang="en-US" dirty="0"/>
              <a:t>The ideas of reservation of title and reservation of function</a:t>
            </a:r>
            <a:endParaRPr dirty="0"/>
          </a:p>
          <a:p>
            <a:pPr marL="342900" lvl="0" indent="-228600" algn="l" rtl="0">
              <a:lnSpc>
                <a:spcPct val="100000"/>
              </a:lnSpc>
              <a:spcBef>
                <a:spcPts val="440"/>
              </a:spcBef>
              <a:spcAft>
                <a:spcPts val="0"/>
              </a:spcAft>
              <a:buSzPts val="2200"/>
              <a:buChar char="•"/>
            </a:pPr>
            <a:r>
              <a:rPr lang="en-US" dirty="0"/>
              <a:t>The current status of the engineering profession in UK, USA and internationally</a:t>
            </a:r>
            <a:endParaRPr dirty="0"/>
          </a:p>
          <a:p>
            <a:pPr marL="342900" lvl="0" indent="-228600" algn="l" rtl="0">
              <a:lnSpc>
                <a:spcPct val="100000"/>
              </a:lnSpc>
              <a:spcBef>
                <a:spcPts val="440"/>
              </a:spcBef>
              <a:spcAft>
                <a:spcPts val="0"/>
              </a:spcAft>
              <a:buSzPts val="2200"/>
              <a:buChar char="•"/>
            </a:pPr>
            <a:r>
              <a:rPr lang="en-US" dirty="0"/>
              <a:t>The arguments for and against the licensing of information systems engineers or software engineers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Professional Conduct</a:t>
            </a:r>
            <a:endParaRPr/>
          </a:p>
        </p:txBody>
      </p:sp>
      <p:sp>
        <p:nvSpPr>
          <p:cNvPr id="183" name="Google Shape;183;p2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dirty="0"/>
              <a:t>Standards of behaviors of members expected to follow in their professional life</a:t>
            </a:r>
            <a:endParaRPr dirty="0"/>
          </a:p>
          <a:p>
            <a:pPr marL="342900" lvl="0" indent="-228600" algn="l" rtl="0">
              <a:lnSpc>
                <a:spcPct val="100000"/>
              </a:lnSpc>
              <a:spcBef>
                <a:spcPts val="440"/>
              </a:spcBef>
              <a:spcAft>
                <a:spcPts val="0"/>
              </a:spcAft>
              <a:buSzPts val="2200"/>
              <a:buChar char="•"/>
            </a:pPr>
            <a:r>
              <a:rPr lang="en-US" dirty="0"/>
              <a:t>Code of conduct; standards of behaviors of members</a:t>
            </a:r>
            <a:endParaRPr dirty="0"/>
          </a:p>
          <a:p>
            <a:pPr marL="342900" lvl="0" indent="-228600" algn="l" rtl="0">
              <a:lnSpc>
                <a:spcPct val="100000"/>
              </a:lnSpc>
              <a:spcBef>
                <a:spcPts val="440"/>
              </a:spcBef>
              <a:spcAft>
                <a:spcPts val="0"/>
              </a:spcAft>
              <a:buSzPts val="2200"/>
              <a:buChar char="•"/>
            </a:pPr>
            <a:r>
              <a:rPr lang="en-US" dirty="0"/>
              <a:t>Code of practice; best way to practice your profession</a:t>
            </a:r>
            <a:endParaRPr dirty="0"/>
          </a:p>
          <a:p>
            <a:pPr marL="342900" lvl="0" indent="-228600" algn="l" rtl="0">
              <a:lnSpc>
                <a:spcPct val="100000"/>
              </a:lnSpc>
              <a:spcBef>
                <a:spcPts val="440"/>
              </a:spcBef>
              <a:spcAft>
                <a:spcPts val="0"/>
              </a:spcAft>
              <a:buSzPts val="2200"/>
              <a:buChar char="•"/>
            </a:pPr>
            <a:r>
              <a:rPr lang="en-US" dirty="0"/>
              <a:t>Difference ?</a:t>
            </a:r>
            <a:endParaRPr dirty="0"/>
          </a:p>
          <a:p>
            <a:pPr marL="342900" lvl="0" indent="-228600" algn="l" rtl="0">
              <a:lnSpc>
                <a:spcPct val="100000"/>
              </a:lnSpc>
              <a:spcBef>
                <a:spcPts val="440"/>
              </a:spcBef>
              <a:spcAft>
                <a:spcPts val="0"/>
              </a:spcAft>
              <a:buSzPts val="2200"/>
              <a:buChar char="•"/>
            </a:pPr>
            <a:r>
              <a:rPr lang="en-US" dirty="0"/>
              <a:t>BCS Code of Conduct Sections</a:t>
            </a:r>
            <a:endParaRPr dirty="0"/>
          </a:p>
          <a:p>
            <a:pPr marL="640080" lvl="1" indent="-228600" algn="l" rtl="0">
              <a:lnSpc>
                <a:spcPct val="100000"/>
              </a:lnSpc>
              <a:spcBef>
                <a:spcPts val="400"/>
              </a:spcBef>
              <a:spcAft>
                <a:spcPts val="0"/>
              </a:spcAft>
              <a:buSzPts val="2000"/>
              <a:buChar char="•"/>
            </a:pPr>
            <a:r>
              <a:rPr lang="en-US" dirty="0"/>
              <a:t>The public interest</a:t>
            </a:r>
            <a:endParaRPr dirty="0"/>
          </a:p>
          <a:p>
            <a:pPr marL="640080" lvl="1" indent="-228600" algn="l" rtl="0">
              <a:lnSpc>
                <a:spcPct val="100000"/>
              </a:lnSpc>
              <a:spcBef>
                <a:spcPts val="400"/>
              </a:spcBef>
              <a:spcAft>
                <a:spcPts val="0"/>
              </a:spcAft>
              <a:buSzPts val="2000"/>
              <a:buChar char="•"/>
            </a:pPr>
            <a:r>
              <a:rPr lang="en-US" dirty="0"/>
              <a:t>Duty to relevant authority</a:t>
            </a:r>
            <a:endParaRPr dirty="0"/>
          </a:p>
          <a:p>
            <a:pPr marL="640080" lvl="1" indent="-228600" algn="l" rtl="0">
              <a:lnSpc>
                <a:spcPct val="100000"/>
              </a:lnSpc>
              <a:spcBef>
                <a:spcPts val="400"/>
              </a:spcBef>
              <a:spcAft>
                <a:spcPts val="0"/>
              </a:spcAft>
              <a:buSzPts val="2000"/>
              <a:buChar char="•"/>
            </a:pPr>
            <a:r>
              <a:rPr lang="en-US" dirty="0"/>
              <a:t>Duty to profession</a:t>
            </a:r>
            <a:endParaRPr dirty="0"/>
          </a:p>
          <a:p>
            <a:pPr marL="640080" lvl="1" indent="-228600" algn="l" rtl="0">
              <a:lnSpc>
                <a:spcPct val="100000"/>
              </a:lnSpc>
              <a:spcBef>
                <a:spcPts val="400"/>
              </a:spcBef>
              <a:spcAft>
                <a:spcPts val="0"/>
              </a:spcAft>
              <a:buSzPts val="2000"/>
              <a:buChar char="•"/>
            </a:pPr>
            <a:r>
              <a:rPr lang="en-US" dirty="0"/>
              <a:t>Professional Competence and Integrity</a:t>
            </a:r>
            <a:endParaRPr dirty="0"/>
          </a:p>
          <a:p>
            <a:pPr marL="342900" lvl="0" indent="-88900" algn="l" rtl="0">
              <a:lnSpc>
                <a:spcPct val="100000"/>
              </a:lnSpc>
              <a:spcBef>
                <a:spcPts val="440"/>
              </a:spcBef>
              <a:spcAft>
                <a:spcPts val="0"/>
              </a:spcAft>
              <a:buSzPts val="2200"/>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dirty="0"/>
              <a:t>Professional Conduct VS Practice</a:t>
            </a:r>
            <a:endParaRPr dirty="0"/>
          </a:p>
        </p:txBody>
      </p:sp>
      <p:sp>
        <p:nvSpPr>
          <p:cNvPr id="183" name="Google Shape;183;p2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a:bodyPr>
          <a:lstStyle/>
          <a:p>
            <a:pPr marL="342900" lvl="0" indent="-228600">
              <a:spcBef>
                <a:spcPts val="0"/>
              </a:spcBef>
              <a:buSzPts val="2200"/>
            </a:pPr>
            <a:r>
              <a:rPr lang="en-US" b="1" dirty="0"/>
              <a:t>ISO/IEC 27002:2013</a:t>
            </a:r>
          </a:p>
          <a:p>
            <a:pPr marL="800100" lvl="1" indent="-228600">
              <a:spcBef>
                <a:spcPts val="0"/>
              </a:spcBef>
              <a:buSzPts val="2200"/>
            </a:pPr>
            <a:r>
              <a:rPr lang="en-US" dirty="0"/>
              <a:t>ISO/IEC 27002 is an international standard that provides a code of practice for information security management. It outlines a set of best practices and controls that organizations can implement to manage information security risks effectively. The standard covers various aspects of information security, including access control, cryptography, physical security, and incident management.</a:t>
            </a:r>
          </a:p>
          <a:p>
            <a:pPr marL="342900" indent="-228600">
              <a:spcBef>
                <a:spcPts val="0"/>
              </a:spcBef>
              <a:buSzPts val="2200"/>
            </a:pPr>
            <a:r>
              <a:rPr lang="en-US" b="1" dirty="0"/>
              <a:t>Association for Computing Machinery (ACM) Code of Ethics and Professional Conduct</a:t>
            </a:r>
          </a:p>
          <a:p>
            <a:pPr marL="800100" lvl="1" indent="-228600">
              <a:spcBef>
                <a:spcPts val="0"/>
              </a:spcBef>
              <a:buSzPts val="2200"/>
            </a:pPr>
            <a:r>
              <a:rPr lang="en-US" dirty="0"/>
              <a:t>The ACM Code of Ethics and Professional Conduct is a set of guidelines and principles designed to guide computing professionals in their ethical decision-making. It covers areas such as integrity, confidentiality, professional competence, and social responsibility. The code is meant to promote responsible and ethical behavior among computing professionals and ensure that they contribute positively to society.</a:t>
            </a:r>
            <a:endParaRPr dirty="0"/>
          </a:p>
        </p:txBody>
      </p:sp>
    </p:spTree>
    <p:extLst>
      <p:ext uri="{BB962C8B-B14F-4D97-AF65-F5344CB8AC3E}">
        <p14:creationId xmlns:p14="http://schemas.microsoft.com/office/powerpoint/2010/main" val="802938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dirty="0"/>
              <a:t>BCS Code of Conduct</a:t>
            </a:r>
            <a:endParaRPr dirty="0"/>
          </a:p>
        </p:txBody>
      </p:sp>
      <p:sp>
        <p:nvSpPr>
          <p:cNvPr id="189" name="Google Shape;189;p3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spcBef>
                <a:spcPts val="0"/>
              </a:spcBef>
              <a:buSzPts val="2200"/>
            </a:pPr>
            <a:r>
              <a:rPr lang="en-US" dirty="0"/>
              <a:t>sets out the professional standards required by BCS as a condition of membership. </a:t>
            </a:r>
          </a:p>
          <a:p>
            <a:pPr marL="342900" lvl="0" indent="-228600">
              <a:spcBef>
                <a:spcPts val="0"/>
              </a:spcBef>
              <a:buSzPts val="2200"/>
            </a:pPr>
            <a:r>
              <a:rPr lang="en-US" dirty="0"/>
              <a:t>applies to all members, irrespective of their membership grade, the role they </a:t>
            </a:r>
            <a:r>
              <a:rPr lang="en-US" dirty="0" err="1"/>
              <a:t>fulfil</a:t>
            </a:r>
            <a:r>
              <a:rPr lang="en-US" dirty="0"/>
              <a:t>, or the jurisdiction where they are employed or discharge their contractual obligations. </a:t>
            </a:r>
          </a:p>
          <a:p>
            <a:pPr marL="342900" lvl="0" indent="-228600">
              <a:spcBef>
                <a:spcPts val="0"/>
              </a:spcBef>
              <a:buSzPts val="2200"/>
            </a:pPr>
            <a:r>
              <a:rPr lang="en-US" dirty="0"/>
              <a:t>governs the conduct of the individual, not the nature of the business or ethics of any Relevant Authority* .</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Public Interest</a:t>
            </a:r>
            <a:endParaRPr/>
          </a:p>
        </p:txBody>
      </p:sp>
      <p:sp>
        <p:nvSpPr>
          <p:cNvPr id="189" name="Google Shape;189;p3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spcBef>
                <a:spcPts val="0"/>
              </a:spcBef>
              <a:buSzPts val="2200"/>
            </a:pPr>
            <a:r>
              <a:rPr lang="en-US" dirty="0"/>
              <a:t>Have due regard for public health, privacy, security and wellbeing of others and the environment. </a:t>
            </a:r>
          </a:p>
          <a:p>
            <a:pPr marL="342900" lvl="0" indent="-228600">
              <a:spcBef>
                <a:spcPts val="0"/>
              </a:spcBef>
              <a:buSzPts val="2200"/>
            </a:pPr>
            <a:r>
              <a:rPr lang="en-US" dirty="0"/>
              <a:t>have due regard for the legitimate rights of Third Parties. </a:t>
            </a:r>
          </a:p>
          <a:p>
            <a:pPr marL="342900" lvl="0" indent="-228600">
              <a:spcBef>
                <a:spcPts val="0"/>
              </a:spcBef>
              <a:buSzPts val="2200"/>
            </a:pPr>
            <a:r>
              <a:rPr lang="en-US" dirty="0"/>
              <a:t>conduct your professional activities without discrimination on the grounds of sexual orientation, marital status, nationality, </a:t>
            </a:r>
            <a:r>
              <a:rPr lang="en-US" dirty="0" err="1"/>
              <a:t>colour</a:t>
            </a:r>
            <a:r>
              <a:rPr lang="en-US" dirty="0"/>
              <a:t>, race, ethnic origin, religion, age or disability, or of any other condition or requirement. </a:t>
            </a:r>
          </a:p>
          <a:p>
            <a:pPr marL="342900" lvl="0" indent="-228600">
              <a:spcBef>
                <a:spcPts val="0"/>
              </a:spcBef>
              <a:buSzPts val="2200"/>
            </a:pPr>
            <a:r>
              <a:rPr lang="en-US" dirty="0"/>
              <a:t>promote equal access to the benefits of IT and seek to promote the inclusion of all sectors in society wherever opportunities arise.</a:t>
            </a:r>
            <a:endParaRPr dirty="0"/>
          </a:p>
        </p:txBody>
      </p:sp>
    </p:spTree>
    <p:extLst>
      <p:ext uri="{BB962C8B-B14F-4D97-AF65-F5344CB8AC3E}">
        <p14:creationId xmlns:p14="http://schemas.microsoft.com/office/powerpoint/2010/main" val="3909853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dirty="0"/>
              <a:t>Duty to Relevant Authority</a:t>
            </a:r>
            <a:endParaRPr dirty="0"/>
          </a:p>
        </p:txBody>
      </p:sp>
      <p:sp>
        <p:nvSpPr>
          <p:cNvPr id="195" name="Google Shape;195;p3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a:bodyPr>
          <a:lstStyle/>
          <a:p>
            <a:pPr marL="342900" lvl="0" indent="-228600">
              <a:spcBef>
                <a:spcPts val="0"/>
              </a:spcBef>
              <a:buSzPts val="2200"/>
            </a:pPr>
            <a:r>
              <a:rPr lang="en-US" dirty="0"/>
              <a:t>Carry out your professional responsibilities with due care and diligence in accordance with the Relevant Authority’s requirements whilst exercising your professional judgement at all times. </a:t>
            </a:r>
          </a:p>
          <a:p>
            <a:pPr marL="342900" lvl="0" indent="-228600">
              <a:spcBef>
                <a:spcPts val="0"/>
              </a:spcBef>
              <a:buSzPts val="2200"/>
            </a:pPr>
            <a:r>
              <a:rPr lang="en-US" dirty="0"/>
              <a:t>Seek to avoid any situation that may give rise to a conflict of interest between you and your Relevant Authority. </a:t>
            </a:r>
          </a:p>
          <a:p>
            <a:pPr marL="342900" lvl="0" indent="-228600">
              <a:spcBef>
                <a:spcPts val="0"/>
              </a:spcBef>
              <a:buSzPts val="2200"/>
            </a:pPr>
            <a:r>
              <a:rPr lang="en-US" dirty="0"/>
              <a:t>Accept professional responsibility for your work and for the work of colleagues who are defined in a given context as working under your supervision. </a:t>
            </a:r>
          </a:p>
          <a:p>
            <a:pPr marL="342900" lvl="0" indent="-228600">
              <a:spcBef>
                <a:spcPts val="0"/>
              </a:spcBef>
              <a:buSzPts val="2200"/>
            </a:pPr>
            <a:r>
              <a:rPr lang="en-US" dirty="0"/>
              <a:t>NOT disclose or authorize to be disclosed, or use for personal gain, or to benefit a third party, confidential information except with the permission of your Relevant</a:t>
            </a:r>
          </a:p>
          <a:p>
            <a:pPr marL="342900" lvl="0" indent="-228600">
              <a:spcBef>
                <a:spcPts val="0"/>
              </a:spcBef>
              <a:buSzPts val="2200"/>
            </a:pPr>
            <a:r>
              <a:rPr lang="en-US" dirty="0"/>
              <a:t>NOT misrepresent or withhold information on the performance of products, systems or services, or take advantage of the lack of relevant knowledge or inexperience of others.</a:t>
            </a:r>
            <a:endParaRPr dirty="0"/>
          </a:p>
          <a:p>
            <a:pPr marL="342900" lvl="0" indent="-88900" algn="l" rtl="0">
              <a:lnSpc>
                <a:spcPct val="100000"/>
              </a:lnSpc>
              <a:spcBef>
                <a:spcPts val="440"/>
              </a:spcBef>
              <a:spcAft>
                <a:spcPts val="0"/>
              </a:spcAft>
              <a:buSzPts val="2200"/>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Duty to profession</a:t>
            </a:r>
            <a:endParaRPr/>
          </a:p>
        </p:txBody>
      </p:sp>
      <p:sp>
        <p:nvSpPr>
          <p:cNvPr id="201" name="Google Shape;201;p3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spcBef>
                <a:spcPts val="0"/>
              </a:spcBef>
              <a:buSzPts val="2200"/>
            </a:pPr>
            <a:r>
              <a:rPr lang="en-US" dirty="0"/>
              <a:t>Accept your personal duty to uphold the reputation of the profession and not take any action which could bring the profession into disrepute. </a:t>
            </a:r>
          </a:p>
          <a:p>
            <a:pPr marL="342900" lvl="0" indent="-228600">
              <a:spcBef>
                <a:spcPts val="0"/>
              </a:spcBef>
              <a:buSzPts val="2200"/>
            </a:pPr>
            <a:r>
              <a:rPr lang="en-US" dirty="0"/>
              <a:t>Seek to improve professional standards through participation in their development, use and enforcement. </a:t>
            </a:r>
          </a:p>
          <a:p>
            <a:pPr marL="342900" lvl="0" indent="-228600">
              <a:spcBef>
                <a:spcPts val="0"/>
              </a:spcBef>
              <a:buSzPts val="2200"/>
            </a:pPr>
            <a:r>
              <a:rPr lang="en-US" dirty="0"/>
              <a:t>Uphold the reputation and good standing of BCS, the Chartered Institute for IT. </a:t>
            </a:r>
          </a:p>
          <a:p>
            <a:pPr marL="342900" lvl="0" indent="-228600">
              <a:spcBef>
                <a:spcPts val="0"/>
              </a:spcBef>
              <a:buSzPts val="2200"/>
            </a:pPr>
            <a:r>
              <a:rPr lang="en-US" dirty="0"/>
              <a:t>Act with integrity and respect in your professional relationships with all members of BCS and with members of other professions with whom you work in a professional capacity. </a:t>
            </a:r>
          </a:p>
          <a:p>
            <a:pPr marL="342900" lvl="0" indent="-228600">
              <a:spcBef>
                <a:spcPts val="0"/>
              </a:spcBef>
              <a:buSzPts val="2200"/>
            </a:pPr>
            <a:r>
              <a:rPr lang="en-US" dirty="0"/>
              <a:t>Encourage and support fellow members in their professional development.</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Professional Competence and Integrity</a:t>
            </a:r>
            <a:endParaRPr/>
          </a:p>
        </p:txBody>
      </p:sp>
      <p:sp>
        <p:nvSpPr>
          <p:cNvPr id="207" name="Google Shape;207;p3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342900" lvl="0" indent="-228600">
              <a:spcBef>
                <a:spcPts val="0"/>
              </a:spcBef>
              <a:buSzPts val="2200"/>
            </a:pPr>
            <a:r>
              <a:rPr lang="en-US" dirty="0"/>
              <a:t>Only undertake to do work or provide a service that is within your professional competence. </a:t>
            </a:r>
          </a:p>
          <a:p>
            <a:pPr marL="342900" lvl="0" indent="-228600">
              <a:spcBef>
                <a:spcPts val="0"/>
              </a:spcBef>
              <a:buSzPts val="2200"/>
            </a:pPr>
            <a:r>
              <a:rPr lang="en-US" dirty="0"/>
              <a:t>NOT claim any level of competence that you do not possess. </a:t>
            </a:r>
          </a:p>
          <a:p>
            <a:pPr marL="342900" lvl="0" indent="-228600">
              <a:spcBef>
                <a:spcPts val="0"/>
              </a:spcBef>
              <a:buSzPts val="2200"/>
            </a:pPr>
            <a:r>
              <a:rPr lang="en-US" dirty="0"/>
              <a:t>Develop your professional knowledge, skills and competence on a continuing basis, maintaining awareness of technological developments, procedures, and standards that are relevant to your field. </a:t>
            </a:r>
          </a:p>
          <a:p>
            <a:pPr marL="342900" lvl="0" indent="-228600">
              <a:spcBef>
                <a:spcPts val="0"/>
              </a:spcBef>
              <a:buSzPts val="2200"/>
            </a:pPr>
            <a:r>
              <a:rPr lang="en-US" dirty="0"/>
              <a:t>Ensure that you have the knowledge and understanding of Legislation* and that you comply with such Legislation, in carrying out your professional responsibilities. </a:t>
            </a:r>
          </a:p>
          <a:p>
            <a:pPr marL="342900" lvl="0" indent="-228600">
              <a:spcBef>
                <a:spcPts val="0"/>
              </a:spcBef>
              <a:buSzPts val="2200"/>
            </a:pPr>
            <a:r>
              <a:rPr lang="en-US" dirty="0"/>
              <a:t>Respect and value alternative viewpoints and, seek, accept and offer honest criticisms of work. </a:t>
            </a:r>
          </a:p>
          <a:p>
            <a:pPr marL="342900" lvl="0" indent="-228600">
              <a:spcBef>
                <a:spcPts val="0"/>
              </a:spcBef>
              <a:buSzPts val="2200"/>
            </a:pPr>
            <a:r>
              <a:rPr lang="en-US" dirty="0"/>
              <a:t>Avoid injuring others, their property, reputation, or employment by false or malicious or negligent action or inaction. </a:t>
            </a:r>
          </a:p>
          <a:p>
            <a:pPr marL="342900" lvl="0" indent="-228600">
              <a:spcBef>
                <a:spcPts val="0"/>
              </a:spcBef>
              <a:buSzPts val="2200"/>
            </a:pPr>
            <a:r>
              <a:rPr lang="en-US" dirty="0"/>
              <a:t>Reject and will not make any offer of bribery or unethical inducement</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Status of professional codes of conduct</a:t>
            </a:r>
            <a:endParaRPr/>
          </a:p>
        </p:txBody>
      </p:sp>
      <p:sp>
        <p:nvSpPr>
          <p:cNvPr id="213" name="Google Shape;213;p3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Some clauses are vague and some are clear</a:t>
            </a:r>
            <a:endParaRPr/>
          </a:p>
          <a:p>
            <a:pPr marL="640080" lvl="1" indent="-228600" algn="l" rtl="0">
              <a:lnSpc>
                <a:spcPct val="100000"/>
              </a:lnSpc>
              <a:spcBef>
                <a:spcPts val="400"/>
              </a:spcBef>
              <a:spcAft>
                <a:spcPts val="0"/>
              </a:spcAft>
              <a:buSzPts val="2000"/>
              <a:buChar char="•"/>
            </a:pPr>
            <a:r>
              <a:rPr lang="en-US" b="1"/>
              <a:t>You shall notify the Society if convicted of a criminal offence or upon becoming bankrupt or disqualified as Company Director.</a:t>
            </a:r>
            <a:endParaRPr/>
          </a:p>
          <a:p>
            <a:pPr marL="640080" lvl="1" indent="-228600" algn="l" rtl="0">
              <a:lnSpc>
                <a:spcPct val="100000"/>
              </a:lnSpc>
              <a:spcBef>
                <a:spcPts val="480"/>
              </a:spcBef>
              <a:spcAft>
                <a:spcPts val="0"/>
              </a:spcAft>
              <a:buSzPts val="2000"/>
              <a:buChar char="•"/>
            </a:pPr>
            <a:r>
              <a:rPr lang="en-US" b="1"/>
              <a:t>In your professional role you shall have regard for the public health, safety </a:t>
            </a:r>
            <a:r>
              <a:rPr lang="en-US" sz="2400" b="1"/>
              <a:t>and environment.</a:t>
            </a:r>
            <a:endParaRPr/>
          </a:p>
          <a:p>
            <a:pPr marL="342900" lvl="0" indent="-228600" algn="l" rtl="0">
              <a:lnSpc>
                <a:spcPct val="100000"/>
              </a:lnSpc>
              <a:spcBef>
                <a:spcPts val="400"/>
              </a:spcBef>
              <a:spcAft>
                <a:spcPts val="0"/>
              </a:spcAft>
              <a:buSzPts val="2000"/>
              <a:buChar char="•"/>
            </a:pPr>
            <a:r>
              <a:rPr lang="en-US" sz="2000"/>
              <a:t>In practice, it is only possible to take disciplinary action in cases where the rule that has been broken is a precisely specified and objective one.</a:t>
            </a:r>
            <a:endParaRPr sz="20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Education</a:t>
            </a:r>
            <a:endParaRPr/>
          </a:p>
        </p:txBody>
      </p:sp>
      <p:sp>
        <p:nvSpPr>
          <p:cNvPr id="219" name="Google Shape;219;p3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dirty="0"/>
              <a:t>The BCS promotes education in a number of ways:</a:t>
            </a:r>
            <a:endParaRPr dirty="0"/>
          </a:p>
          <a:p>
            <a:pPr marL="640080" lvl="1" indent="-228600" algn="l" rtl="0">
              <a:lnSpc>
                <a:spcPct val="100000"/>
              </a:lnSpc>
              <a:spcBef>
                <a:spcPts val="400"/>
              </a:spcBef>
              <a:spcAft>
                <a:spcPts val="0"/>
              </a:spcAft>
              <a:buSzPts val="2000"/>
              <a:buChar char="•"/>
            </a:pPr>
            <a:r>
              <a:rPr lang="en-US" dirty="0"/>
              <a:t> It runs its own system of professional examinations and grants approval to suitable organizations that provide courses to prepare students for them.</a:t>
            </a:r>
            <a:endParaRPr dirty="0"/>
          </a:p>
          <a:p>
            <a:pPr marL="640080" lvl="1" indent="-228600" algn="l" rtl="0">
              <a:lnSpc>
                <a:spcPct val="100000"/>
              </a:lnSpc>
              <a:spcBef>
                <a:spcPts val="400"/>
              </a:spcBef>
              <a:spcAft>
                <a:spcPts val="0"/>
              </a:spcAft>
              <a:buSzPts val="2000"/>
              <a:buChar char="•"/>
            </a:pPr>
            <a:r>
              <a:rPr lang="en-US" dirty="0"/>
              <a:t> It accredits degree programs offered by institutions of higher education.</a:t>
            </a:r>
            <a:endParaRPr dirty="0"/>
          </a:p>
          <a:p>
            <a:pPr marL="640080" lvl="1" indent="-228600" algn="l" rtl="0">
              <a:lnSpc>
                <a:spcPct val="100000"/>
              </a:lnSpc>
              <a:spcBef>
                <a:spcPts val="400"/>
              </a:spcBef>
              <a:spcAft>
                <a:spcPts val="0"/>
              </a:spcAft>
              <a:buSzPts val="2000"/>
              <a:buChar char="•"/>
            </a:pPr>
            <a:r>
              <a:rPr lang="en-US" dirty="0"/>
              <a:t> It sets the syllabus for a range of vocational qualifications and accredits training organizations to provide the associated short courses.</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6"/>
          <p:cNvSpPr txBox="1">
            <a:spLocks noGrp="1"/>
          </p:cNvSpPr>
          <p:nvPr>
            <p:ph type="title"/>
          </p:nvPr>
        </p:nvSpPr>
        <p:spPr>
          <a:xfrm>
            <a:off x="457200" y="260990"/>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Education</a:t>
            </a:r>
            <a:endParaRPr/>
          </a:p>
        </p:txBody>
      </p:sp>
      <p:sp>
        <p:nvSpPr>
          <p:cNvPr id="225" name="Google Shape;225;p36"/>
          <p:cNvSpPr txBox="1">
            <a:spLocks noGrp="1"/>
          </p:cNvSpPr>
          <p:nvPr>
            <p:ph type="body" idx="1"/>
          </p:nvPr>
        </p:nvSpPr>
        <p:spPr>
          <a:xfrm>
            <a:off x="457200" y="1403990"/>
            <a:ext cx="7620000" cy="5029200"/>
          </a:xfrm>
          <a:prstGeom prst="rect">
            <a:avLst/>
          </a:prstGeom>
          <a:noFill/>
          <a:ln>
            <a:noFill/>
          </a:ln>
        </p:spPr>
        <p:txBody>
          <a:bodyPr spcFirstLastPara="1" wrap="square" lIns="91425" tIns="45700" rIns="91425" bIns="45700" anchor="t" anchorCtr="0">
            <a:normAutofit lnSpcReduction="10000"/>
          </a:bodyPr>
          <a:lstStyle/>
          <a:p>
            <a:pPr marL="342900" lvl="0" indent="-228600" algn="l" rtl="0">
              <a:lnSpc>
                <a:spcPct val="100000"/>
              </a:lnSpc>
              <a:spcBef>
                <a:spcPts val="0"/>
              </a:spcBef>
              <a:spcAft>
                <a:spcPts val="0"/>
              </a:spcAft>
              <a:buSzPts val="2200"/>
              <a:buChar char="•"/>
            </a:pPr>
            <a:r>
              <a:rPr lang="en-US" dirty="0"/>
              <a:t>BCS Professional examination</a:t>
            </a:r>
            <a:endParaRPr dirty="0"/>
          </a:p>
          <a:p>
            <a:pPr marL="640080" lvl="1" indent="-228600" algn="l" rtl="0">
              <a:lnSpc>
                <a:spcPct val="100000"/>
              </a:lnSpc>
              <a:spcBef>
                <a:spcPts val="400"/>
              </a:spcBef>
              <a:spcAft>
                <a:spcPts val="0"/>
              </a:spcAft>
              <a:buSzPts val="2000"/>
              <a:buChar char="•"/>
            </a:pPr>
            <a:r>
              <a:rPr lang="en-US" dirty="0"/>
              <a:t>Certificate</a:t>
            </a:r>
            <a:endParaRPr dirty="0"/>
          </a:p>
          <a:p>
            <a:pPr marL="640080" lvl="1" indent="-228600" algn="l" rtl="0">
              <a:lnSpc>
                <a:spcPct val="100000"/>
              </a:lnSpc>
              <a:spcBef>
                <a:spcPts val="400"/>
              </a:spcBef>
              <a:spcAft>
                <a:spcPts val="0"/>
              </a:spcAft>
              <a:buSzPts val="2000"/>
              <a:buChar char="•"/>
            </a:pPr>
            <a:r>
              <a:rPr lang="en-US" dirty="0"/>
              <a:t>Diploma</a:t>
            </a:r>
            <a:endParaRPr dirty="0"/>
          </a:p>
          <a:p>
            <a:pPr marL="640080" lvl="1" indent="-228600" algn="l" rtl="0">
              <a:lnSpc>
                <a:spcPct val="100000"/>
              </a:lnSpc>
              <a:spcBef>
                <a:spcPts val="400"/>
              </a:spcBef>
              <a:spcAft>
                <a:spcPts val="0"/>
              </a:spcAft>
              <a:buSzPts val="2000"/>
              <a:buChar char="•"/>
            </a:pPr>
            <a:r>
              <a:rPr lang="en-US" dirty="0"/>
              <a:t>Professional Graduate Diploma</a:t>
            </a:r>
            <a:endParaRPr dirty="0"/>
          </a:p>
          <a:p>
            <a:pPr marL="640080" lvl="1" indent="-228600" algn="l" rtl="0">
              <a:lnSpc>
                <a:spcPct val="100000"/>
              </a:lnSpc>
              <a:spcBef>
                <a:spcPts val="400"/>
              </a:spcBef>
              <a:spcAft>
                <a:spcPts val="0"/>
              </a:spcAft>
              <a:buSzPts val="2000"/>
              <a:buChar char="•"/>
            </a:pPr>
            <a:r>
              <a:rPr lang="en-US" dirty="0"/>
              <a:t>Projects are accessed at diploma and PGD level</a:t>
            </a:r>
            <a:endParaRPr dirty="0"/>
          </a:p>
          <a:p>
            <a:pPr marL="640080" lvl="1" indent="-228600" algn="l" rtl="0">
              <a:lnSpc>
                <a:spcPct val="100000"/>
              </a:lnSpc>
              <a:spcBef>
                <a:spcPts val="400"/>
              </a:spcBef>
              <a:spcAft>
                <a:spcPts val="0"/>
              </a:spcAft>
              <a:buSzPts val="2000"/>
              <a:buChar char="•"/>
            </a:pPr>
            <a:r>
              <a:rPr lang="en-US" dirty="0"/>
              <a:t>PGD with project considered as honors degree</a:t>
            </a:r>
            <a:endParaRPr dirty="0"/>
          </a:p>
          <a:p>
            <a:pPr marL="342900" lvl="0" indent="-228600" algn="l" rtl="0">
              <a:lnSpc>
                <a:spcPct val="100000"/>
              </a:lnSpc>
              <a:spcBef>
                <a:spcPts val="440"/>
              </a:spcBef>
              <a:spcAft>
                <a:spcPts val="0"/>
              </a:spcAft>
              <a:buSzPts val="2200"/>
              <a:buChar char="•"/>
            </a:pPr>
            <a:r>
              <a:rPr lang="en-US" dirty="0"/>
              <a:t>EUCCIP - professional qualification accepted throughout Europe</a:t>
            </a:r>
            <a:endParaRPr dirty="0"/>
          </a:p>
          <a:p>
            <a:pPr marL="640080" lvl="1" indent="-228600" algn="l" rtl="0">
              <a:lnSpc>
                <a:spcPct val="100000"/>
              </a:lnSpc>
              <a:spcBef>
                <a:spcPts val="400"/>
              </a:spcBef>
              <a:spcAft>
                <a:spcPts val="0"/>
              </a:spcAft>
              <a:buSzPts val="2000"/>
              <a:buChar char="•"/>
            </a:pPr>
            <a:r>
              <a:rPr lang="en-US" dirty="0"/>
              <a:t>IT Experience with no education.</a:t>
            </a:r>
            <a:endParaRPr dirty="0"/>
          </a:p>
          <a:p>
            <a:pPr marL="640080" lvl="1" indent="-228600" algn="l" rtl="0">
              <a:lnSpc>
                <a:spcPct val="100000"/>
              </a:lnSpc>
              <a:spcBef>
                <a:spcPts val="400"/>
              </a:spcBef>
              <a:spcAft>
                <a:spcPts val="0"/>
              </a:spcAft>
              <a:buSzPts val="2000"/>
              <a:buChar char="•"/>
            </a:pPr>
            <a:r>
              <a:rPr lang="en-US" dirty="0"/>
              <a:t>People with non-IT education.</a:t>
            </a:r>
            <a:endParaRPr dirty="0"/>
          </a:p>
          <a:p>
            <a:pPr marL="640080" lvl="1" indent="-228600" algn="l" rtl="0">
              <a:lnSpc>
                <a:spcPct val="100000"/>
              </a:lnSpc>
              <a:spcBef>
                <a:spcPts val="400"/>
              </a:spcBef>
              <a:spcAft>
                <a:spcPts val="0"/>
              </a:spcAft>
              <a:buSzPts val="2000"/>
              <a:buChar char="•"/>
            </a:pPr>
            <a:r>
              <a:rPr lang="en-US" dirty="0"/>
              <a:t>Younger students interested in IT</a:t>
            </a:r>
            <a:endParaRPr dirty="0"/>
          </a:p>
          <a:p>
            <a:pPr marL="342900" lvl="0" indent="-228600" algn="l" rtl="0">
              <a:lnSpc>
                <a:spcPct val="100000"/>
              </a:lnSpc>
              <a:spcBef>
                <a:spcPts val="440"/>
              </a:spcBef>
              <a:spcAft>
                <a:spcPts val="0"/>
              </a:spcAft>
              <a:buSzPts val="2200"/>
              <a:buChar char="•"/>
            </a:pPr>
            <a:r>
              <a:rPr lang="en-US" dirty="0"/>
              <a:t>Accreditation</a:t>
            </a:r>
            <a:endParaRPr dirty="0"/>
          </a:p>
          <a:p>
            <a:pPr marL="342900" lvl="0" indent="-228600" algn="l" rtl="0">
              <a:lnSpc>
                <a:spcPct val="100000"/>
              </a:lnSpc>
              <a:spcBef>
                <a:spcPts val="440"/>
              </a:spcBef>
              <a:spcAft>
                <a:spcPts val="0"/>
              </a:spcAft>
              <a:buSzPts val="2200"/>
              <a:buChar char="•"/>
            </a:pPr>
            <a:r>
              <a:rPr lang="en-US" dirty="0"/>
              <a:t>Short Courses</a:t>
            </a:r>
            <a:endParaRPr dirty="0"/>
          </a:p>
          <a:p>
            <a:pPr marL="640080" lvl="1" indent="-228600" algn="l" rtl="0">
              <a:lnSpc>
                <a:spcPct val="100000"/>
              </a:lnSpc>
              <a:spcBef>
                <a:spcPts val="400"/>
              </a:spcBef>
              <a:spcAft>
                <a:spcPts val="0"/>
              </a:spcAft>
              <a:buSzPts val="2000"/>
              <a:buChar char="•"/>
            </a:pPr>
            <a:r>
              <a:rPr lang="en-US" dirty="0"/>
              <a:t>Information Systems Examination Board (ISEB)</a:t>
            </a:r>
            <a:endParaRPr dirty="0"/>
          </a:p>
          <a:p>
            <a:pPr marL="640080" lvl="1" indent="-101600" algn="l" rtl="0">
              <a:lnSpc>
                <a:spcPct val="100000"/>
              </a:lnSpc>
              <a:spcBef>
                <a:spcPts val="400"/>
              </a:spcBef>
              <a:spcAft>
                <a:spcPts val="0"/>
              </a:spcAft>
              <a:buSzPts val="20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457200" y="274638"/>
            <a:ext cx="7620000" cy="1143000"/>
          </a:xfrm>
        </p:spPr>
        <p:txBody>
          <a:bodyPr spcFirstLastPara="1" wrap="square" lIns="91425" tIns="45700" rIns="91425" bIns="45700" anchor="ctr" anchorCtr="0">
            <a:normAutofit/>
          </a:bodyPr>
          <a:lstStyle/>
          <a:p>
            <a:pPr marL="0" lvl="0" indent="0" rtl="0">
              <a:spcBef>
                <a:spcPts val="0"/>
              </a:spcBef>
              <a:spcAft>
                <a:spcPts val="0"/>
              </a:spcAft>
              <a:buClr>
                <a:schemeClr val="dk2"/>
              </a:buClr>
              <a:buSzPts val="4600"/>
              <a:buFont typeface="Cambria"/>
              <a:buNone/>
            </a:pPr>
            <a:r>
              <a:rPr lang="en-US"/>
              <a:t>Nature of Profession</a:t>
            </a:r>
          </a:p>
        </p:txBody>
      </p:sp>
      <p:graphicFrame>
        <p:nvGraphicFramePr>
          <p:cNvPr id="101" name="Google Shape;99;p15">
            <a:extLst>
              <a:ext uri="{FF2B5EF4-FFF2-40B4-BE49-F238E27FC236}">
                <a16:creationId xmlns:a16="http://schemas.microsoft.com/office/drawing/2014/main" id="{14C2451B-9A90-7F41-E8A7-644E95B61D91}"/>
              </a:ext>
            </a:extLst>
          </p:cNvPr>
          <p:cNvGraphicFramePr/>
          <p:nvPr>
            <p:extLst>
              <p:ext uri="{D42A27DB-BD31-4B8C-83A1-F6EECF244321}">
                <p14:modId xmlns:p14="http://schemas.microsoft.com/office/powerpoint/2010/main" val="3005992933"/>
              </p:ext>
            </p:extLst>
          </p:nvPr>
        </p:nvGraphicFramePr>
        <p:xfrm>
          <a:off x="348343" y="1589315"/>
          <a:ext cx="7913913" cy="4713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xfrm>
            <a:off x="0" y="274638"/>
            <a:ext cx="80772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CONTINUING PROFESSIONAL DEVELOPMENT</a:t>
            </a:r>
            <a:endParaRPr/>
          </a:p>
        </p:txBody>
      </p:sp>
      <p:sp>
        <p:nvSpPr>
          <p:cNvPr id="231" name="Google Shape;231;p3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342900" lvl="0" indent="-228600" algn="l" rtl="0">
              <a:lnSpc>
                <a:spcPct val="100000"/>
              </a:lnSpc>
              <a:spcBef>
                <a:spcPts val="0"/>
              </a:spcBef>
              <a:spcAft>
                <a:spcPts val="0"/>
              </a:spcAft>
              <a:buSzPts val="2200"/>
              <a:buChar char="•"/>
            </a:pPr>
            <a:r>
              <a:rPr lang="en-US" dirty="0"/>
              <a:t>Little attention in past as how a professional kept his knowledge up-to-date</a:t>
            </a:r>
            <a:endParaRPr dirty="0"/>
          </a:p>
          <a:p>
            <a:pPr marL="342900" lvl="0" indent="-228600" algn="l" rtl="0">
              <a:lnSpc>
                <a:spcPct val="100000"/>
              </a:lnSpc>
              <a:spcBef>
                <a:spcPts val="440"/>
              </a:spcBef>
              <a:spcAft>
                <a:spcPts val="0"/>
              </a:spcAft>
              <a:buSzPts val="2200"/>
              <a:buChar char="•"/>
            </a:pPr>
            <a:r>
              <a:rPr lang="en-US" dirty="0"/>
              <a:t>Individual efforts</a:t>
            </a:r>
            <a:endParaRPr dirty="0"/>
          </a:p>
          <a:p>
            <a:pPr marL="640080" lvl="1" indent="-228600" algn="l" rtl="0">
              <a:lnSpc>
                <a:spcPct val="100000"/>
              </a:lnSpc>
              <a:spcBef>
                <a:spcPts val="400"/>
              </a:spcBef>
              <a:spcAft>
                <a:spcPts val="0"/>
              </a:spcAft>
              <a:buSzPts val="2000"/>
              <a:buChar char="•"/>
            </a:pPr>
            <a:r>
              <a:rPr lang="en-US" dirty="0"/>
              <a:t>Take available opportunities</a:t>
            </a:r>
            <a:endParaRPr dirty="0"/>
          </a:p>
          <a:p>
            <a:pPr marL="342900" lvl="0" indent="-228600" algn="l" rtl="0">
              <a:lnSpc>
                <a:spcPct val="100000"/>
              </a:lnSpc>
              <a:spcBef>
                <a:spcPts val="440"/>
              </a:spcBef>
              <a:spcAft>
                <a:spcPts val="0"/>
              </a:spcAft>
              <a:buSzPts val="2200"/>
              <a:buChar char="•"/>
            </a:pPr>
            <a:r>
              <a:rPr lang="en-US" dirty="0"/>
              <a:t>Continuing Professional Development (CPD)to individual members</a:t>
            </a:r>
            <a:endParaRPr dirty="0"/>
          </a:p>
          <a:p>
            <a:pPr marL="640080" lvl="1" indent="-228600" algn="l" rtl="0">
              <a:lnSpc>
                <a:spcPct val="100000"/>
              </a:lnSpc>
              <a:spcBef>
                <a:spcPts val="400"/>
              </a:spcBef>
              <a:spcAft>
                <a:spcPts val="0"/>
              </a:spcAft>
              <a:buSzPts val="2000"/>
              <a:buChar char="•"/>
            </a:pPr>
            <a:r>
              <a:rPr lang="en-US" dirty="0"/>
              <a:t>BCS Supports CPD</a:t>
            </a:r>
            <a:endParaRPr dirty="0"/>
          </a:p>
          <a:p>
            <a:pPr marL="640080" lvl="1" indent="-228600" algn="l" rtl="0">
              <a:lnSpc>
                <a:spcPct val="100000"/>
              </a:lnSpc>
              <a:spcBef>
                <a:spcPts val="400"/>
              </a:spcBef>
              <a:spcAft>
                <a:spcPts val="0"/>
              </a:spcAft>
              <a:buSzPts val="2000"/>
              <a:buChar char="•"/>
            </a:pPr>
            <a:r>
              <a:rPr lang="en-US" dirty="0"/>
              <a:t>BCS provides structure of recording and assessing </a:t>
            </a:r>
            <a:endParaRPr dirty="0"/>
          </a:p>
          <a:p>
            <a:pPr marL="640080" lvl="1" indent="-228600" algn="l" rtl="0">
              <a:lnSpc>
                <a:spcPct val="100000"/>
              </a:lnSpc>
              <a:spcBef>
                <a:spcPts val="400"/>
              </a:spcBef>
              <a:spcAft>
                <a:spcPts val="0"/>
              </a:spcAft>
              <a:buSzPts val="2000"/>
              <a:buChar char="•"/>
            </a:pPr>
            <a:r>
              <a:rPr lang="en-US" dirty="0"/>
              <a:t>BCS also provides means by which it can be achieved</a:t>
            </a:r>
            <a:endParaRPr dirty="0"/>
          </a:p>
          <a:p>
            <a:pPr marL="342900" lvl="0" indent="-228600" algn="l" rtl="0">
              <a:lnSpc>
                <a:spcPct val="100000"/>
              </a:lnSpc>
              <a:spcBef>
                <a:spcPts val="440"/>
              </a:spcBef>
              <a:spcAft>
                <a:spcPts val="0"/>
              </a:spcAft>
              <a:buSzPts val="2200"/>
              <a:buChar char="•"/>
            </a:pPr>
            <a:r>
              <a:rPr lang="en-US" dirty="0"/>
              <a:t>CPD for members</a:t>
            </a:r>
            <a:endParaRPr dirty="0"/>
          </a:p>
          <a:p>
            <a:pPr marL="640080" lvl="1" indent="-228600" algn="l" rtl="0">
              <a:lnSpc>
                <a:spcPct val="100000"/>
              </a:lnSpc>
              <a:spcBef>
                <a:spcPts val="400"/>
              </a:spcBef>
              <a:spcAft>
                <a:spcPts val="0"/>
              </a:spcAft>
              <a:buSzPts val="2000"/>
              <a:buChar char="•"/>
            </a:pPr>
            <a:r>
              <a:rPr lang="en-US" dirty="0"/>
              <a:t>BCS members receives a copy of monthly publication; The Computer Bulletin</a:t>
            </a:r>
            <a:endParaRPr dirty="0"/>
          </a:p>
          <a:p>
            <a:pPr marL="640080" lvl="1" indent="-228600" algn="l" rtl="0">
              <a:lnSpc>
                <a:spcPct val="100000"/>
              </a:lnSpc>
              <a:spcBef>
                <a:spcPts val="400"/>
              </a:spcBef>
              <a:spcAft>
                <a:spcPts val="0"/>
              </a:spcAft>
              <a:buSzPts val="2000"/>
              <a:buChar char="•"/>
            </a:pPr>
            <a:r>
              <a:rPr lang="en-US" dirty="0"/>
              <a:t>Keeps members aware of new developments and topics of interest to the profession</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title"/>
          </p:nvPr>
        </p:nvSpPr>
        <p:spPr>
          <a:xfrm>
            <a:off x="0" y="274638"/>
            <a:ext cx="80772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dirty="0"/>
              <a:t>CONTINUING PROFESSIONAL DEVELOPMENT</a:t>
            </a:r>
            <a:endParaRPr dirty="0"/>
          </a:p>
        </p:txBody>
      </p:sp>
      <p:sp>
        <p:nvSpPr>
          <p:cNvPr id="237" name="Google Shape;237;p3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dirty="0"/>
              <a:t>CPD to industry</a:t>
            </a:r>
            <a:endParaRPr dirty="0"/>
          </a:p>
          <a:p>
            <a:pPr marL="640080" lvl="1" indent="-228600" algn="l" rtl="0">
              <a:lnSpc>
                <a:spcPct val="100000"/>
              </a:lnSpc>
              <a:spcBef>
                <a:spcPts val="400"/>
              </a:spcBef>
              <a:spcAft>
                <a:spcPts val="0"/>
              </a:spcAft>
              <a:buSzPts val="2000"/>
              <a:buChar char="•"/>
            </a:pPr>
            <a:r>
              <a:rPr lang="en-US" dirty="0"/>
              <a:t>ISM (Industry Structure Model)</a:t>
            </a:r>
            <a:endParaRPr dirty="0"/>
          </a:p>
          <a:p>
            <a:pPr marL="1005839" lvl="2" indent="-228600" algn="l" rtl="0">
              <a:lnSpc>
                <a:spcPct val="100000"/>
              </a:lnSpc>
              <a:spcBef>
                <a:spcPts val="360"/>
              </a:spcBef>
              <a:spcAft>
                <a:spcPts val="0"/>
              </a:spcAft>
              <a:buSzPts val="1800"/>
              <a:buChar char="•"/>
            </a:pPr>
            <a:r>
              <a:rPr lang="en-US" dirty="0"/>
              <a:t>MATRIX</a:t>
            </a:r>
            <a:endParaRPr dirty="0"/>
          </a:p>
          <a:p>
            <a:pPr marL="640080" lvl="1" indent="-228600" algn="l" rtl="0">
              <a:lnSpc>
                <a:spcPct val="100000"/>
              </a:lnSpc>
              <a:spcBef>
                <a:spcPts val="400"/>
              </a:spcBef>
              <a:spcAft>
                <a:spcPts val="0"/>
              </a:spcAft>
              <a:buSzPts val="2000"/>
              <a:buChar char="•"/>
            </a:pPr>
            <a:r>
              <a:rPr lang="en-US" dirty="0" err="1"/>
              <a:t>SFIAplus</a:t>
            </a:r>
            <a:r>
              <a:rPr lang="en-US" dirty="0"/>
              <a:t> (Skills Framework for the Information Age)</a:t>
            </a:r>
            <a:endParaRPr dirty="0"/>
          </a:p>
          <a:p>
            <a:pPr marL="1005839" lvl="2" indent="-228600" algn="l" rtl="0">
              <a:lnSpc>
                <a:spcPct val="100000"/>
              </a:lnSpc>
              <a:spcBef>
                <a:spcPts val="360"/>
              </a:spcBef>
              <a:spcAft>
                <a:spcPts val="0"/>
              </a:spcAft>
              <a:buSzPts val="1800"/>
              <a:buChar char="•"/>
            </a:pPr>
            <a:r>
              <a:rPr lang="en-US" dirty="0"/>
              <a:t>Software based</a:t>
            </a:r>
            <a:endParaRPr dirty="0"/>
          </a:p>
          <a:p>
            <a:pPr marL="640080" lvl="1" indent="-228600" algn="l" rtl="0">
              <a:lnSpc>
                <a:spcPct val="100000"/>
              </a:lnSpc>
              <a:spcBef>
                <a:spcPts val="400"/>
              </a:spcBef>
              <a:spcAft>
                <a:spcPts val="0"/>
              </a:spcAft>
              <a:buSzPts val="2000"/>
              <a:buChar char="•"/>
            </a:pPr>
            <a:r>
              <a:rPr lang="en-US" dirty="0"/>
              <a:t>The BCS also provides a Career Development Accreditation service, which provides external, independent assurance that an organization’s training </a:t>
            </a:r>
            <a:r>
              <a:rPr lang="en-US" dirty="0" err="1"/>
              <a:t>programme</a:t>
            </a:r>
            <a:r>
              <a:rPr lang="en-US" dirty="0"/>
              <a:t> not only meets the needs of the business and the trainee, but also complies with the best practice of the industry as a whole.</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sz="4000" dirty="0"/>
              <a:t>ADVACEMENT OF KNOWLEDGE</a:t>
            </a:r>
            <a:endParaRPr sz="4000" dirty="0"/>
          </a:p>
        </p:txBody>
      </p:sp>
      <p:sp>
        <p:nvSpPr>
          <p:cNvPr id="243" name="Google Shape;243;p3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342900" lvl="0" indent="-228600" algn="l" rtl="0">
              <a:lnSpc>
                <a:spcPct val="100000"/>
              </a:lnSpc>
              <a:spcBef>
                <a:spcPts val="0"/>
              </a:spcBef>
              <a:spcAft>
                <a:spcPts val="0"/>
              </a:spcAft>
              <a:buSzPts val="2200"/>
              <a:buChar char="•"/>
            </a:pPr>
            <a:r>
              <a:rPr lang="en-US" dirty="0"/>
              <a:t>Computer Journal</a:t>
            </a:r>
            <a:endParaRPr dirty="0"/>
          </a:p>
          <a:p>
            <a:pPr marL="640080" lvl="1" indent="-228600" algn="l" rtl="0">
              <a:lnSpc>
                <a:spcPct val="100000"/>
              </a:lnSpc>
              <a:spcBef>
                <a:spcPts val="400"/>
              </a:spcBef>
              <a:spcAft>
                <a:spcPts val="0"/>
              </a:spcAft>
              <a:buSzPts val="2000"/>
              <a:buChar char="•"/>
            </a:pPr>
            <a:r>
              <a:rPr lang="en-US" dirty="0"/>
              <a:t>6 issues a year</a:t>
            </a:r>
            <a:endParaRPr dirty="0"/>
          </a:p>
          <a:p>
            <a:pPr marL="640080" lvl="1" indent="-228600" algn="l" rtl="0">
              <a:lnSpc>
                <a:spcPct val="100000"/>
              </a:lnSpc>
              <a:spcBef>
                <a:spcPts val="400"/>
              </a:spcBef>
              <a:spcAft>
                <a:spcPts val="0"/>
              </a:spcAft>
              <a:buSzPts val="2000"/>
              <a:buChar char="•"/>
            </a:pPr>
            <a:r>
              <a:rPr lang="en-US" dirty="0"/>
              <a:t>Caries the results of research carried out in industry, universities all over the world</a:t>
            </a:r>
            <a:endParaRPr dirty="0"/>
          </a:p>
          <a:p>
            <a:pPr marL="342900" lvl="0" indent="-228600" algn="l" rtl="0">
              <a:lnSpc>
                <a:spcPct val="100000"/>
              </a:lnSpc>
              <a:spcBef>
                <a:spcPts val="440"/>
              </a:spcBef>
              <a:spcAft>
                <a:spcPts val="0"/>
              </a:spcAft>
              <a:buSzPts val="2200"/>
              <a:buChar char="•"/>
            </a:pPr>
            <a:r>
              <a:rPr lang="en-US" dirty="0"/>
              <a:t>IEE</a:t>
            </a:r>
            <a:endParaRPr dirty="0"/>
          </a:p>
          <a:p>
            <a:pPr marL="640080" lvl="1" indent="-228600" algn="l" rtl="0">
              <a:lnSpc>
                <a:spcPct val="100000"/>
              </a:lnSpc>
              <a:spcBef>
                <a:spcPts val="400"/>
              </a:spcBef>
              <a:spcAft>
                <a:spcPts val="0"/>
              </a:spcAft>
              <a:buSzPts val="2000"/>
              <a:buChar char="•"/>
            </a:pPr>
            <a:r>
              <a:rPr lang="en-US" dirty="0"/>
              <a:t>IEE Proceedings</a:t>
            </a:r>
            <a:endParaRPr dirty="0"/>
          </a:p>
          <a:p>
            <a:pPr marL="342900" lvl="0" indent="-228600" algn="l" rtl="0">
              <a:lnSpc>
                <a:spcPct val="100000"/>
              </a:lnSpc>
              <a:spcBef>
                <a:spcPts val="440"/>
              </a:spcBef>
              <a:spcAft>
                <a:spcPts val="0"/>
              </a:spcAft>
              <a:buSzPts val="2200"/>
              <a:buChar char="•"/>
            </a:pPr>
            <a:r>
              <a:rPr lang="en-US" dirty="0"/>
              <a:t>For IT professionals who are not engaged in research</a:t>
            </a:r>
            <a:endParaRPr dirty="0"/>
          </a:p>
          <a:p>
            <a:pPr marL="640080" lvl="1" indent="-228600" algn="l" rtl="0">
              <a:lnSpc>
                <a:spcPct val="100000"/>
              </a:lnSpc>
              <a:spcBef>
                <a:spcPts val="400"/>
              </a:spcBef>
              <a:spcAft>
                <a:spcPts val="0"/>
              </a:spcAft>
              <a:buSzPts val="2000"/>
              <a:buChar char="•"/>
            </a:pPr>
            <a:r>
              <a:rPr lang="en-US" dirty="0"/>
              <a:t>Computer (</a:t>
            </a:r>
            <a:r>
              <a:rPr lang="en-US" dirty="0">
                <a:solidFill>
                  <a:schemeClr val="dk1"/>
                </a:solidFill>
              </a:rPr>
              <a:t>publication of IEEE-CS</a:t>
            </a:r>
            <a:r>
              <a:rPr lang="en-US" dirty="0"/>
              <a:t>), IEEE Software, and the Communications of ACM contain authoritative articles on new developments and current issues are written at a level that an IT Professional can understand.</a:t>
            </a:r>
            <a:endParaRPr dirty="0"/>
          </a:p>
          <a:p>
            <a:pPr marL="342900" lvl="0" indent="-228600" algn="l" rtl="0">
              <a:lnSpc>
                <a:spcPct val="100000"/>
              </a:lnSpc>
              <a:spcBef>
                <a:spcPts val="440"/>
              </a:spcBef>
              <a:spcAft>
                <a:spcPts val="0"/>
              </a:spcAft>
              <a:buSzPts val="2200"/>
              <a:buChar char="•"/>
            </a:pPr>
            <a:r>
              <a:rPr lang="en-US" dirty="0"/>
              <a:t>Specialist groups</a:t>
            </a:r>
            <a:endParaRPr dirty="0"/>
          </a:p>
          <a:p>
            <a:pPr marL="640080" lvl="1" indent="-228600" algn="l" rtl="0">
              <a:lnSpc>
                <a:spcPct val="100000"/>
              </a:lnSpc>
              <a:spcBef>
                <a:spcPts val="400"/>
              </a:spcBef>
              <a:spcAft>
                <a:spcPts val="0"/>
              </a:spcAft>
              <a:buSzPts val="2000"/>
              <a:buChar char="•"/>
            </a:pPr>
            <a:r>
              <a:rPr lang="en-US" dirty="0"/>
              <a:t>Organize or sponsor conferences</a:t>
            </a:r>
            <a:endParaRPr dirty="0"/>
          </a:p>
          <a:p>
            <a:pPr marL="640080" lvl="1" indent="-228600" algn="l" rtl="0">
              <a:lnSpc>
                <a:spcPct val="100000"/>
              </a:lnSpc>
              <a:spcBef>
                <a:spcPts val="400"/>
              </a:spcBef>
              <a:spcAft>
                <a:spcPts val="0"/>
              </a:spcAft>
              <a:buSzPts val="2000"/>
              <a:buChar char="•"/>
            </a:pPr>
            <a:r>
              <a:rPr lang="en-US" dirty="0"/>
              <a:t>Produce books, reports specialized software </a:t>
            </a:r>
            <a:r>
              <a:rPr lang="en-US" dirty="0" err="1"/>
              <a:t>etc</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sz="4400" dirty="0">
                <a:solidFill>
                  <a:schemeClr val="dk1"/>
                </a:solidFill>
              </a:rPr>
              <a:t>MEMBERSHIP GRADES OF BCS</a:t>
            </a:r>
            <a:endParaRPr sz="4400" dirty="0">
              <a:solidFill>
                <a:schemeClr val="dk1"/>
              </a:solidFill>
            </a:endParaRPr>
          </a:p>
        </p:txBody>
      </p:sp>
      <p:pic>
        <p:nvPicPr>
          <p:cNvPr id="249" name="Google Shape;249;p40"/>
          <p:cNvPicPr preferRelativeResize="0"/>
          <p:nvPr/>
        </p:nvPicPr>
        <p:blipFill rotWithShape="1">
          <a:blip r:embed="rId3">
            <a:alphaModFix/>
          </a:blip>
          <a:srcRect/>
          <a:stretch/>
        </p:blipFill>
        <p:spPr>
          <a:xfrm>
            <a:off x="123826" y="1876425"/>
            <a:ext cx="8276086" cy="4448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457200" y="274638"/>
            <a:ext cx="7620000" cy="1143000"/>
          </a:xfrm>
        </p:spPr>
        <p:txBody>
          <a:bodyPr spcFirstLastPara="1" wrap="square" lIns="91425" tIns="45700" rIns="91425" bIns="45700" anchor="ctr" anchorCtr="0">
            <a:normAutofit/>
          </a:bodyPr>
          <a:lstStyle/>
          <a:p>
            <a:pPr marL="0" lvl="0" indent="0" rtl="0">
              <a:spcBef>
                <a:spcPts val="0"/>
              </a:spcBef>
              <a:spcAft>
                <a:spcPts val="0"/>
              </a:spcAft>
              <a:buClr>
                <a:schemeClr val="dk2"/>
              </a:buClr>
              <a:buSzPts val="4600"/>
              <a:buFont typeface="Cambria"/>
              <a:buNone/>
            </a:pPr>
            <a:r>
              <a:rPr lang="en-US"/>
              <a:t>Professional bodies</a:t>
            </a:r>
          </a:p>
        </p:txBody>
      </p:sp>
      <p:graphicFrame>
        <p:nvGraphicFramePr>
          <p:cNvPr id="111" name="Google Shape;105;p16">
            <a:extLst>
              <a:ext uri="{FF2B5EF4-FFF2-40B4-BE49-F238E27FC236}">
                <a16:creationId xmlns:a16="http://schemas.microsoft.com/office/drawing/2014/main" id="{FC1380FD-749F-A72C-8C49-E2DF65C4C55F}"/>
              </a:ext>
            </a:extLst>
          </p:cNvPr>
          <p:cNvGraphicFramePr/>
          <p:nvPr>
            <p:extLst>
              <p:ext uri="{D42A27DB-BD31-4B8C-83A1-F6EECF244321}">
                <p14:modId xmlns:p14="http://schemas.microsoft.com/office/powerpoint/2010/main" val="2932850109"/>
              </p:ext>
            </p:extLst>
          </p:nvPr>
        </p:nvGraphicFramePr>
        <p:xfrm>
          <a:off x="381000" y="1417638"/>
          <a:ext cx="7696200" cy="45430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457200" y="274638"/>
            <a:ext cx="7620000" cy="1143000"/>
          </a:xfrm>
        </p:spPr>
        <p:txBody>
          <a:bodyPr spcFirstLastPara="1" wrap="square" lIns="91425" tIns="45700" rIns="91425" bIns="45700" anchor="ctr" anchorCtr="0">
            <a:normAutofit/>
          </a:bodyPr>
          <a:lstStyle/>
          <a:p>
            <a:pPr marL="0" lvl="0" indent="0" rtl="0">
              <a:spcBef>
                <a:spcPts val="0"/>
              </a:spcBef>
              <a:spcAft>
                <a:spcPts val="0"/>
              </a:spcAft>
              <a:buClr>
                <a:schemeClr val="dk2"/>
              </a:buClr>
              <a:buSzPts val="4600"/>
              <a:buFont typeface="Cambria"/>
              <a:buNone/>
            </a:pPr>
            <a:r>
              <a:rPr lang="en-US"/>
              <a:t>Professional bodies	</a:t>
            </a:r>
          </a:p>
        </p:txBody>
      </p:sp>
      <p:graphicFrame>
        <p:nvGraphicFramePr>
          <p:cNvPr id="113" name="Google Shape;111;p17">
            <a:extLst>
              <a:ext uri="{FF2B5EF4-FFF2-40B4-BE49-F238E27FC236}">
                <a16:creationId xmlns:a16="http://schemas.microsoft.com/office/drawing/2014/main" id="{F94804B3-AB67-6C32-90EF-14147E647A30}"/>
              </a:ext>
            </a:extLst>
          </p:cNvPr>
          <p:cNvGraphicFramePr/>
          <p:nvPr>
            <p:extLst>
              <p:ext uri="{D42A27DB-BD31-4B8C-83A1-F6EECF244321}">
                <p14:modId xmlns:p14="http://schemas.microsoft.com/office/powerpoint/2010/main" val="4269453496"/>
              </p:ext>
            </p:extLst>
          </p:nvPr>
        </p:nvGraphicFramePr>
        <p:xfrm>
          <a:off x="457200" y="1608138"/>
          <a:ext cx="76200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sz="4000" dirty="0"/>
              <a:t>Reservation of Title and Function</a:t>
            </a:r>
            <a:endParaRPr sz="4000" dirty="0"/>
          </a:p>
        </p:txBody>
      </p:sp>
      <p:sp>
        <p:nvSpPr>
          <p:cNvPr id="117" name="Google Shape;117;p1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342900" lvl="0" indent="-228600" algn="l" rtl="0">
              <a:lnSpc>
                <a:spcPct val="100000"/>
              </a:lnSpc>
              <a:spcBef>
                <a:spcPts val="0"/>
              </a:spcBef>
              <a:spcAft>
                <a:spcPts val="0"/>
              </a:spcAft>
              <a:buSzPct val="100000"/>
              <a:buChar char="•"/>
            </a:pPr>
            <a:r>
              <a:rPr lang="en-US" dirty="0"/>
              <a:t>Reservation of title</a:t>
            </a:r>
            <a:endParaRPr dirty="0"/>
          </a:p>
          <a:p>
            <a:pPr marL="640080" lvl="1" indent="-228600" algn="l" rtl="0">
              <a:lnSpc>
                <a:spcPct val="100000"/>
              </a:lnSpc>
              <a:spcBef>
                <a:spcPts val="370"/>
              </a:spcBef>
              <a:spcAft>
                <a:spcPts val="0"/>
              </a:spcAft>
              <a:buSzPct val="100000"/>
              <a:buChar char="•"/>
            </a:pPr>
            <a:r>
              <a:rPr lang="en-US" dirty="0"/>
              <a:t>Legal monopoly ?</a:t>
            </a:r>
            <a:endParaRPr dirty="0"/>
          </a:p>
          <a:p>
            <a:pPr marL="640080" lvl="1" indent="-228600" algn="l" rtl="0">
              <a:lnSpc>
                <a:spcPct val="100000"/>
              </a:lnSpc>
              <a:spcBef>
                <a:spcPts val="370"/>
              </a:spcBef>
              <a:spcAft>
                <a:spcPts val="0"/>
              </a:spcAft>
              <a:buSzPct val="100000"/>
              <a:buChar char="•"/>
            </a:pPr>
            <a:r>
              <a:rPr lang="en-US" dirty="0"/>
              <a:t>Architects Act 1997; it is criminal act to call yourself an architect unless you are registered with Architect Registration Board</a:t>
            </a:r>
            <a:endParaRPr dirty="0"/>
          </a:p>
          <a:p>
            <a:pPr marL="342900" lvl="0" indent="-228600" algn="l" rtl="0">
              <a:lnSpc>
                <a:spcPct val="100000"/>
              </a:lnSpc>
              <a:spcBef>
                <a:spcPts val="407"/>
              </a:spcBef>
              <a:spcAft>
                <a:spcPts val="0"/>
              </a:spcAft>
              <a:buSzPct val="100000"/>
              <a:buChar char="•"/>
            </a:pPr>
            <a:r>
              <a:rPr lang="en-US" dirty="0"/>
              <a:t>Reservation of function</a:t>
            </a:r>
            <a:endParaRPr dirty="0"/>
          </a:p>
          <a:p>
            <a:pPr marL="640080" lvl="1" indent="-228600" algn="l" rtl="0">
              <a:lnSpc>
                <a:spcPct val="100000"/>
              </a:lnSpc>
              <a:spcBef>
                <a:spcPts val="370"/>
              </a:spcBef>
              <a:spcAft>
                <a:spcPts val="0"/>
              </a:spcAft>
              <a:buSzPct val="100000"/>
              <a:buChar char="•"/>
            </a:pPr>
            <a:r>
              <a:rPr lang="en-US" dirty="0"/>
              <a:t>Law to restrict certain activities</a:t>
            </a:r>
            <a:endParaRPr dirty="0"/>
          </a:p>
          <a:p>
            <a:pPr marL="640080" lvl="1" indent="-228600" algn="l" rtl="0">
              <a:lnSpc>
                <a:spcPct val="100000"/>
              </a:lnSpc>
              <a:spcBef>
                <a:spcPts val="370"/>
              </a:spcBef>
              <a:spcAft>
                <a:spcPts val="0"/>
              </a:spcAft>
              <a:buSzPct val="100000"/>
              <a:buChar char="•"/>
            </a:pPr>
            <a:r>
              <a:rPr lang="en-US" dirty="0"/>
              <a:t>England and Whales; only members of Institute of Chartered Accountants and Association of Certified Accountants are allowed to audit the accounts of public companies – title ?</a:t>
            </a:r>
            <a:endParaRPr dirty="0"/>
          </a:p>
          <a:p>
            <a:pPr marL="342900" lvl="0" indent="-228600" algn="l" rtl="0">
              <a:lnSpc>
                <a:spcPct val="100000"/>
              </a:lnSpc>
              <a:spcBef>
                <a:spcPts val="407"/>
              </a:spcBef>
              <a:spcAft>
                <a:spcPts val="0"/>
              </a:spcAft>
              <a:buSzPct val="100000"/>
              <a:buChar char="•"/>
            </a:pPr>
            <a:r>
              <a:rPr lang="en-US" dirty="0"/>
              <a:t>Under the Veterinary Surgeons Act 1966, you are not allowed to call yourself a veterinary surgeon unless you are registered with the </a:t>
            </a:r>
            <a:r>
              <a:rPr lang="en-US" b="1" dirty="0"/>
              <a:t>Royal College of Veterinary Surgeons (RCVS); </a:t>
            </a:r>
            <a:r>
              <a:rPr lang="en-US" dirty="0"/>
              <a:t>in order to be registered, you must have the proper qualifications. And, subject to certain limitations, </a:t>
            </a:r>
            <a:r>
              <a:rPr lang="en-US" b="1" dirty="0"/>
              <a:t>it is a criminal offence to carry out surgical procedures on animals unless you are registered with the RCVS.</a:t>
            </a:r>
            <a:endParaRPr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sz="4000" dirty="0"/>
              <a:t>Reservation of Title and Function</a:t>
            </a:r>
          </a:p>
        </p:txBody>
      </p:sp>
      <p:sp>
        <p:nvSpPr>
          <p:cNvPr id="123" name="Google Shape;123;p19"/>
          <p:cNvSpPr txBox="1">
            <a:spLocks noGrp="1"/>
          </p:cNvSpPr>
          <p:nvPr>
            <p:ph type="body" idx="1"/>
          </p:nvPr>
        </p:nvSpPr>
        <p:spPr>
          <a:xfrm>
            <a:off x="457200" y="1417638"/>
            <a:ext cx="7620000" cy="4800600"/>
          </a:xfrm>
          <a:prstGeom prst="rect">
            <a:avLst/>
          </a:prstGeom>
          <a:noFill/>
          <a:ln>
            <a:noFill/>
          </a:ln>
        </p:spPr>
        <p:txBody>
          <a:bodyPr spcFirstLastPara="1" wrap="square" lIns="91425" tIns="45700" rIns="91425" bIns="45700" anchor="t" anchorCtr="0">
            <a:normAutofit/>
          </a:bodyPr>
          <a:lstStyle/>
          <a:p>
            <a:pPr marL="114300" lvl="0" indent="0" algn="l" rtl="0">
              <a:lnSpc>
                <a:spcPct val="100000"/>
              </a:lnSpc>
              <a:spcBef>
                <a:spcPts val="0"/>
              </a:spcBef>
              <a:spcAft>
                <a:spcPts val="0"/>
              </a:spcAft>
              <a:buSzPts val="2200"/>
              <a:buNone/>
            </a:pPr>
            <a:r>
              <a:rPr lang="en-US" sz="2400" b="1" dirty="0"/>
              <a:t>Title and Function Reservation in the USA</a:t>
            </a:r>
          </a:p>
          <a:p>
            <a:pPr marL="571500" lvl="0" indent="-457200" algn="l" rtl="0">
              <a:lnSpc>
                <a:spcPct val="100000"/>
              </a:lnSpc>
              <a:spcBef>
                <a:spcPts val="0"/>
              </a:spcBef>
              <a:spcAft>
                <a:spcPts val="0"/>
              </a:spcAft>
              <a:buSzPts val="2200"/>
              <a:buFont typeface="+mj-lt"/>
              <a:buAutoNum type="arabicPeriod"/>
            </a:pPr>
            <a:r>
              <a:rPr lang="en-US" sz="1800" b="1" dirty="0"/>
              <a:t>State-regulated Professions</a:t>
            </a:r>
          </a:p>
          <a:p>
            <a:pPr lvl="1">
              <a:spcBef>
                <a:spcPts val="0"/>
              </a:spcBef>
              <a:buSzPts val="2200"/>
            </a:pPr>
            <a:r>
              <a:rPr lang="en-US" sz="1400" dirty="0"/>
              <a:t>Authority vested in state governments, not professional bodies.</a:t>
            </a:r>
            <a:endParaRPr lang="en-US" sz="1400" b="1" dirty="0"/>
          </a:p>
          <a:p>
            <a:pPr marL="571500" indent="-457200">
              <a:spcBef>
                <a:spcPts val="0"/>
              </a:spcBef>
              <a:buSzPts val="2200"/>
              <a:buFont typeface="+mj-lt"/>
              <a:buAutoNum type="arabicPeriod"/>
            </a:pPr>
            <a:r>
              <a:rPr lang="en-US" sz="1800" b="1" dirty="0"/>
              <a:t>State Licensing Boards</a:t>
            </a:r>
          </a:p>
          <a:p>
            <a:pPr lvl="1">
              <a:spcBef>
                <a:spcPts val="0"/>
              </a:spcBef>
              <a:buSzPts val="2200"/>
            </a:pPr>
            <a:r>
              <a:rPr lang="en-US" sz="1400" dirty="0"/>
              <a:t>Maintain registers of qualified professionals. </a:t>
            </a:r>
          </a:p>
          <a:p>
            <a:pPr lvl="1">
              <a:spcBef>
                <a:spcPts val="0"/>
              </a:spcBef>
              <a:buSzPts val="2200"/>
            </a:pPr>
            <a:r>
              <a:rPr lang="en-US" sz="1400" dirty="0"/>
              <a:t>Licenses required to use certain titles and perform specific functions</a:t>
            </a:r>
          </a:p>
          <a:p>
            <a:pPr>
              <a:spcBef>
                <a:spcPts val="0"/>
              </a:spcBef>
              <a:buSzPts val="2200"/>
              <a:buFont typeface="+mj-lt"/>
              <a:buAutoNum type="arabicPeriod"/>
            </a:pPr>
            <a:r>
              <a:rPr lang="en-US" sz="1800" b="1" dirty="0"/>
              <a:t>Title and Function Protection</a:t>
            </a:r>
          </a:p>
          <a:p>
            <a:pPr lvl="1">
              <a:spcBef>
                <a:spcPts val="0"/>
              </a:spcBef>
              <a:buSzPts val="2200"/>
            </a:pPr>
            <a:r>
              <a:rPr lang="en-US" sz="1400" dirty="0"/>
              <a:t>Legal use of titles like "Licensed Architect" restricted to those on state registers.</a:t>
            </a:r>
          </a:p>
          <a:p>
            <a:pPr lvl="1">
              <a:spcBef>
                <a:spcPts val="0"/>
              </a:spcBef>
              <a:buSzPts val="2200"/>
            </a:pPr>
            <a:r>
              <a:rPr lang="en-US" sz="1400" dirty="0"/>
              <a:t>Ensures public safety by regulating professional practice.</a:t>
            </a:r>
          </a:p>
          <a:p>
            <a:pPr marL="114300" indent="0">
              <a:spcBef>
                <a:spcPts val="0"/>
              </a:spcBef>
              <a:buSzPts val="2200"/>
              <a:buNone/>
            </a:pPr>
            <a:r>
              <a:rPr lang="en-US" sz="2400" b="1" dirty="0"/>
              <a:t>Recent Trends in the UK</a:t>
            </a:r>
          </a:p>
          <a:p>
            <a:pPr marL="114300" indent="0">
              <a:spcBef>
                <a:spcPts val="0"/>
              </a:spcBef>
              <a:buSzPts val="2200"/>
              <a:buNone/>
            </a:pPr>
            <a:endParaRPr lang="en-US" sz="2400" b="1" dirty="0"/>
          </a:p>
          <a:p>
            <a:pPr>
              <a:spcBef>
                <a:spcPts val="0"/>
              </a:spcBef>
              <a:buSzPts val="2200"/>
              <a:buFont typeface="+mj-lt"/>
              <a:buAutoNum type="arabicPeriod"/>
            </a:pPr>
            <a:r>
              <a:rPr lang="en-US" sz="1800" b="1" dirty="0"/>
              <a:t>Shift Toward State Regulation</a:t>
            </a:r>
          </a:p>
          <a:p>
            <a:pPr lvl="1">
              <a:spcBef>
                <a:spcPts val="0"/>
              </a:spcBef>
              <a:buSzPts val="2200"/>
            </a:pPr>
            <a:r>
              <a:rPr lang="en-US" sz="1400" dirty="0"/>
              <a:t>Growing trend of government bodies overseeing professional registration.</a:t>
            </a:r>
          </a:p>
          <a:p>
            <a:pPr>
              <a:spcBef>
                <a:spcPts val="0"/>
              </a:spcBef>
              <a:buSzPts val="2200"/>
              <a:buFont typeface="+mj-lt"/>
              <a:buAutoNum type="arabicPeriod"/>
            </a:pPr>
            <a:r>
              <a:rPr lang="en-US" sz="1800" b="1" dirty="0"/>
              <a:t>State-maintained Registers</a:t>
            </a:r>
          </a:p>
          <a:p>
            <a:pPr lvl="1">
              <a:spcBef>
                <a:spcPts val="0"/>
              </a:spcBef>
              <a:buSzPts val="2200"/>
            </a:pPr>
            <a:r>
              <a:rPr lang="en-US" sz="1400" dirty="0"/>
              <a:t>Increasing requirement for professionals to register with government-affiliated bodies.</a:t>
            </a:r>
          </a:p>
          <a:p>
            <a:pPr>
              <a:spcBef>
                <a:spcPts val="0"/>
              </a:spcBef>
              <a:buSzPts val="2200"/>
              <a:buFont typeface="+mj-lt"/>
              <a:buAutoNum type="arabicPeriod"/>
            </a:pPr>
            <a:r>
              <a:rPr lang="en-US" sz="1800" b="1" dirty="0"/>
              <a:t>Impact on Professional Bodies</a:t>
            </a:r>
          </a:p>
          <a:p>
            <a:pPr lvl="1">
              <a:spcBef>
                <a:spcPts val="0"/>
              </a:spcBef>
              <a:buSzPts val="2200"/>
            </a:pPr>
            <a:r>
              <a:rPr lang="en-US" sz="1400" dirty="0"/>
              <a:t>Reduced role for traditional professional organizations in regulation</a:t>
            </a:r>
          </a:p>
          <a:p>
            <a:pPr lvl="1">
              <a:spcBef>
                <a:spcPts val="0"/>
              </a:spcBef>
              <a:buSzPts val="2200"/>
            </a:pPr>
            <a:r>
              <a:rPr lang="en-US" sz="1400" dirty="0"/>
              <a:t>Move towards consistent national standards across professions.</a:t>
            </a:r>
            <a:endParaRPr lang="en-US" sz="1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sz="3600" dirty="0"/>
              <a:t>Software development as engineering</a:t>
            </a:r>
            <a:endParaRPr sz="3600" dirty="0"/>
          </a:p>
        </p:txBody>
      </p:sp>
      <p:sp>
        <p:nvSpPr>
          <p:cNvPr id="129" name="Google Shape;129;p2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dirty="0"/>
              <a:t>Two constraints apply to all engineering activities</a:t>
            </a:r>
            <a:endParaRPr dirty="0"/>
          </a:p>
          <a:p>
            <a:pPr marL="640080" lvl="1" indent="-228600" algn="l" rtl="0">
              <a:lnSpc>
                <a:spcPct val="100000"/>
              </a:lnSpc>
              <a:spcBef>
                <a:spcPts val="400"/>
              </a:spcBef>
              <a:spcAft>
                <a:spcPts val="0"/>
              </a:spcAft>
              <a:buSzPts val="2000"/>
              <a:buChar char="•"/>
            </a:pPr>
            <a:r>
              <a:rPr lang="en-US" dirty="0"/>
              <a:t>Engineering involves designing and building things that must work properly, that is, must meet a set of predetermined requirements concerning their functionality, their performance, and their reliability;</a:t>
            </a:r>
            <a:endParaRPr dirty="0"/>
          </a:p>
          <a:p>
            <a:pPr marL="640080" lvl="1" indent="-228600" algn="l" rtl="0">
              <a:lnSpc>
                <a:spcPct val="100000"/>
              </a:lnSpc>
              <a:spcBef>
                <a:spcPts val="400"/>
              </a:spcBef>
              <a:spcAft>
                <a:spcPts val="0"/>
              </a:spcAft>
              <a:buSzPts val="2000"/>
              <a:buChar char="•"/>
            </a:pPr>
            <a:r>
              <a:rPr lang="en-US" dirty="0"/>
              <a:t>The process of designing and building the object must be completed within specified constraints of time and budget.</a:t>
            </a:r>
            <a:endParaRPr dirty="0"/>
          </a:p>
          <a:p>
            <a:pPr marL="342900" lvl="0" indent="-88900" algn="l" rtl="0">
              <a:lnSpc>
                <a:spcPct val="100000"/>
              </a:lnSpc>
              <a:spcBef>
                <a:spcPts val="440"/>
              </a:spcBef>
              <a:spcAft>
                <a:spcPts val="0"/>
              </a:spcAft>
              <a:buSzPts val="22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dirty="0"/>
              <a:t>The Status Of Engineers</a:t>
            </a:r>
            <a:endParaRPr dirty="0"/>
          </a:p>
        </p:txBody>
      </p:sp>
      <p:sp>
        <p:nvSpPr>
          <p:cNvPr id="135" name="Google Shape;135;p2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dirty="0"/>
              <a:t>Legal Status Of Engineers in USA</a:t>
            </a:r>
            <a:endParaRPr dirty="0"/>
          </a:p>
          <a:p>
            <a:pPr marL="640080" lvl="1" indent="-228600" algn="l" rtl="0">
              <a:lnSpc>
                <a:spcPct val="100000"/>
              </a:lnSpc>
              <a:spcBef>
                <a:spcPts val="400"/>
              </a:spcBef>
              <a:spcAft>
                <a:spcPts val="0"/>
              </a:spcAft>
              <a:buSzPts val="2000"/>
              <a:buChar char="•"/>
            </a:pPr>
            <a:r>
              <a:rPr lang="en-US" dirty="0"/>
              <a:t>it is illegal to call yourself an engineer in a given state unless you are registered with the State Engineers Registration Board;</a:t>
            </a:r>
            <a:endParaRPr dirty="0"/>
          </a:p>
          <a:p>
            <a:pPr marL="640080" lvl="1" indent="-228600" algn="l" rtl="0">
              <a:lnSpc>
                <a:spcPct val="100000"/>
              </a:lnSpc>
              <a:spcBef>
                <a:spcPts val="400"/>
              </a:spcBef>
              <a:spcAft>
                <a:spcPts val="0"/>
              </a:spcAft>
              <a:buSzPts val="2000"/>
              <a:buChar char="•"/>
            </a:pPr>
            <a:r>
              <a:rPr lang="en-US" dirty="0"/>
              <a:t> it is illegal for a company to use the word ‘engineering’ in its name unless it employs at least one registered engineer;</a:t>
            </a:r>
            <a:endParaRPr dirty="0"/>
          </a:p>
          <a:p>
            <a:pPr marL="640080" lvl="1" indent="-228600" algn="l" rtl="0">
              <a:lnSpc>
                <a:spcPct val="100000"/>
              </a:lnSpc>
              <a:spcBef>
                <a:spcPts val="400"/>
              </a:spcBef>
              <a:spcAft>
                <a:spcPts val="0"/>
              </a:spcAft>
              <a:buSzPts val="2000"/>
              <a:buChar char="•"/>
            </a:pPr>
            <a:r>
              <a:rPr lang="en-US" dirty="0"/>
              <a:t> Academic programs including the term engineering in their title must be taught mostly by registered engineers;</a:t>
            </a:r>
            <a:endParaRPr dirty="0"/>
          </a:p>
          <a:p>
            <a:pPr marL="640080" lvl="1" indent="-228600" algn="l" rtl="0">
              <a:lnSpc>
                <a:spcPct val="100000"/>
              </a:lnSpc>
              <a:spcBef>
                <a:spcPts val="400"/>
              </a:spcBef>
              <a:spcAft>
                <a:spcPts val="0"/>
              </a:spcAft>
              <a:buSzPts val="2000"/>
              <a:buChar char="•"/>
            </a:pPr>
            <a:r>
              <a:rPr lang="en-US" dirty="0"/>
              <a:t> it is illegal to carry out engineering work except under the supervision of a registered engineer.</a:t>
            </a:r>
            <a:endParaRPr dirty="0"/>
          </a:p>
        </p:txBody>
      </p:sp>
    </p:spTree>
  </p:cSld>
  <p:clrMapOvr>
    <a:masterClrMapping/>
  </p:clrMapOvr>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2862</Words>
  <Application>Microsoft Office PowerPoint</Application>
  <PresentationFormat>On-screen Show (4:3)</PresentationFormat>
  <Paragraphs>249</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Cambria</vt:lpstr>
      <vt:lpstr>Adjacency</vt:lpstr>
      <vt:lpstr>Profession and Professional Bodies</vt:lpstr>
      <vt:lpstr>Lesson Goals  </vt:lpstr>
      <vt:lpstr>Nature of Profession</vt:lpstr>
      <vt:lpstr>Professional bodies</vt:lpstr>
      <vt:lpstr>Professional bodies </vt:lpstr>
      <vt:lpstr>Reservation of Title and Function</vt:lpstr>
      <vt:lpstr>Reservation of Title and Function</vt:lpstr>
      <vt:lpstr>Software development as engineering</vt:lpstr>
      <vt:lpstr>The Status Of Engineers</vt:lpstr>
      <vt:lpstr>Software Engineers Registration</vt:lpstr>
      <vt:lpstr>Software Engineers Registration Difficulty</vt:lpstr>
      <vt:lpstr>Software Engineers Registration Difficulty</vt:lpstr>
      <vt:lpstr>Software Engineers Registration Difficulty</vt:lpstr>
      <vt:lpstr>Software Engineers Registration Difficulty</vt:lpstr>
      <vt:lpstr>NCEAC</vt:lpstr>
      <vt:lpstr>PEC</vt:lpstr>
      <vt:lpstr>Professional Bodies Lesson Goals</vt:lpstr>
      <vt:lpstr>Professional Bodies</vt:lpstr>
      <vt:lpstr>Development of professional bodies in computing</vt:lpstr>
      <vt:lpstr>Professional Conduct</vt:lpstr>
      <vt:lpstr>Professional Conduct VS Practice</vt:lpstr>
      <vt:lpstr>BCS Code of Conduct</vt:lpstr>
      <vt:lpstr>Public Interest</vt:lpstr>
      <vt:lpstr>Duty to Relevant Authority</vt:lpstr>
      <vt:lpstr>Duty to profession</vt:lpstr>
      <vt:lpstr>Professional Competence and Integrity</vt:lpstr>
      <vt:lpstr>Status of professional codes of conduct</vt:lpstr>
      <vt:lpstr>Education</vt:lpstr>
      <vt:lpstr>Education</vt:lpstr>
      <vt:lpstr>CONTINUING PROFESSIONAL DEVELOPMENT</vt:lpstr>
      <vt:lpstr>CONTINUING PROFESSIONAL DEVELOPMENT</vt:lpstr>
      <vt:lpstr>ADVACEMENT OF KNOWLEDGE</vt:lpstr>
      <vt:lpstr>MEMBERSHIP GRADES OF BCS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 and Professional Bodies</dc:title>
  <cp:lastModifiedBy>M_ADEEL</cp:lastModifiedBy>
  <cp:revision>36</cp:revision>
  <dcterms:modified xsi:type="dcterms:W3CDTF">2024-09-01T17:16:43Z</dcterms:modified>
</cp:coreProperties>
</file>