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0"/>
  </p:notesMasterIdLst>
  <p:sldIdLst>
    <p:sldId id="256" r:id="rId2"/>
    <p:sldId id="257" r:id="rId3"/>
    <p:sldId id="258" r:id="rId4"/>
    <p:sldId id="260" r:id="rId5"/>
    <p:sldId id="261" r:id="rId6"/>
    <p:sldId id="264" r:id="rId7"/>
    <p:sldId id="262" r:id="rId8"/>
    <p:sldId id="265" r:id="rId9"/>
    <p:sldId id="263" r:id="rId10"/>
    <p:sldId id="266" r:id="rId11"/>
    <p:sldId id="267" r:id="rId12"/>
    <p:sldId id="268" r:id="rId13"/>
    <p:sldId id="269" r:id="rId14"/>
    <p:sldId id="270" r:id="rId15"/>
    <p:sldId id="272" r:id="rId16"/>
    <p:sldId id="271"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3772C-A3EE-4916-AED6-16EC2D017CCD}"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C6E9A-10CE-4906-90B1-B5DE6317C9CA}" type="slidenum">
              <a:rPr lang="en-US" smtClean="0"/>
              <a:t>‹#›</a:t>
            </a:fld>
            <a:endParaRPr lang="en-US"/>
          </a:p>
        </p:txBody>
      </p:sp>
    </p:spTree>
    <p:extLst>
      <p:ext uri="{BB962C8B-B14F-4D97-AF65-F5344CB8AC3E}">
        <p14:creationId xmlns:p14="http://schemas.microsoft.com/office/powerpoint/2010/main" val="945221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Simple </a:t>
            </a:r>
            <a:r>
              <a:rPr lang="fr-FR" dirty="0" err="1"/>
              <a:t>Interest</a:t>
            </a:r>
            <a:r>
              <a:rPr lang="fr-FR" dirty="0"/>
              <a:t> (SI)=</a:t>
            </a:r>
            <a:r>
              <a:rPr lang="fr-FR" dirty="0" err="1"/>
              <a:t>P×r×t</a:t>
            </a:r>
            <a:endParaRPr lang="en-US" dirty="0"/>
          </a:p>
        </p:txBody>
      </p:sp>
      <p:sp>
        <p:nvSpPr>
          <p:cNvPr id="4" name="Slide Number Placeholder 3"/>
          <p:cNvSpPr>
            <a:spLocks noGrp="1"/>
          </p:cNvSpPr>
          <p:nvPr>
            <p:ph type="sldNum" sz="quarter" idx="5"/>
          </p:nvPr>
        </p:nvSpPr>
        <p:spPr/>
        <p:txBody>
          <a:bodyPr/>
          <a:lstStyle/>
          <a:p>
            <a:fld id="{E98C6E9A-10CE-4906-90B1-B5DE6317C9CA}" type="slidenum">
              <a:rPr lang="en-US" smtClean="0"/>
              <a:t>6</a:t>
            </a:fld>
            <a:endParaRPr lang="en-US"/>
          </a:p>
        </p:txBody>
      </p:sp>
    </p:spTree>
    <p:extLst>
      <p:ext uri="{BB962C8B-B14F-4D97-AF65-F5344CB8AC3E}">
        <p14:creationId xmlns:p14="http://schemas.microsoft.com/office/powerpoint/2010/main" val="558637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294B4E-C01C-4D6E-AABA-13E3FD8BADBE}"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F4EF-6D44-4418-A967-084131BA13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576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94B4E-C01C-4D6E-AABA-13E3FD8BADBE}"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66683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94B4E-C01C-4D6E-AABA-13E3FD8BADBE}"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221160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94B4E-C01C-4D6E-AABA-13E3FD8BADBE}"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3978521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294B4E-C01C-4D6E-AABA-13E3FD8BADBE}" type="datetimeFigureOut">
              <a:rPr lang="en-US" smtClean="0"/>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F4EF-6D44-4418-A967-084131BA131A}"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54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294B4E-C01C-4D6E-AABA-13E3FD8BADBE}"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2861597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294B4E-C01C-4D6E-AABA-13E3FD8BADBE}" type="datetimeFigureOut">
              <a:rPr lang="en-US" smtClean="0"/>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2905176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294B4E-C01C-4D6E-AABA-13E3FD8BADBE}" type="datetimeFigureOut">
              <a:rPr lang="en-US" smtClean="0"/>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543169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294B4E-C01C-4D6E-AABA-13E3FD8BADBE}" type="datetimeFigureOut">
              <a:rPr lang="en-US" smtClean="0"/>
              <a:t>9/16/2024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22205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294B4E-C01C-4D6E-AABA-13E3FD8BADBE}" type="datetimeFigureOut">
              <a:rPr lang="en-US" smtClean="0"/>
              <a:t>9/16/2024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3CF4EF-6D44-4418-A967-084131BA131A}" type="slidenum">
              <a:rPr lang="en-US" smtClean="0"/>
              <a:t>‹#›</a:t>
            </a:fld>
            <a:endParaRPr lang="en-US"/>
          </a:p>
        </p:txBody>
      </p:sp>
    </p:spTree>
    <p:extLst>
      <p:ext uri="{BB962C8B-B14F-4D97-AF65-F5344CB8AC3E}">
        <p14:creationId xmlns:p14="http://schemas.microsoft.com/office/powerpoint/2010/main" val="3670174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294B4E-C01C-4D6E-AABA-13E3FD8BADBE}" type="datetimeFigureOut">
              <a:rPr lang="en-US" smtClean="0"/>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F4EF-6D44-4418-A967-084131BA131A}" type="slidenum">
              <a:rPr lang="en-US" smtClean="0"/>
              <a:t>‹#›</a:t>
            </a:fld>
            <a:endParaRPr lang="en-US"/>
          </a:p>
        </p:txBody>
      </p:sp>
    </p:spTree>
    <p:extLst>
      <p:ext uri="{BB962C8B-B14F-4D97-AF65-F5344CB8AC3E}">
        <p14:creationId xmlns:p14="http://schemas.microsoft.com/office/powerpoint/2010/main" val="1263060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294B4E-C01C-4D6E-AABA-13E3FD8BADBE}" type="datetimeFigureOut">
              <a:rPr lang="en-US" smtClean="0"/>
              <a:t>9/16/2024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A3CF4EF-6D44-4418-A967-084131BA131A}"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0655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D750-BEB4-93D7-3FF3-2AEFA73777E2}"/>
              </a:ext>
            </a:extLst>
          </p:cNvPr>
          <p:cNvSpPr>
            <a:spLocks noGrp="1"/>
          </p:cNvSpPr>
          <p:nvPr>
            <p:ph type="ctrTitle"/>
          </p:nvPr>
        </p:nvSpPr>
        <p:spPr/>
        <p:txBody>
          <a:bodyPr/>
          <a:lstStyle/>
          <a:p>
            <a:r>
              <a:rPr lang="en-US"/>
              <a:t>Investment Appraisal</a:t>
            </a:r>
            <a:endParaRPr lang="en-US" dirty="0"/>
          </a:p>
        </p:txBody>
      </p:sp>
    </p:spTree>
    <p:extLst>
      <p:ext uri="{BB962C8B-B14F-4D97-AF65-F5344CB8AC3E}">
        <p14:creationId xmlns:p14="http://schemas.microsoft.com/office/powerpoint/2010/main" val="1243008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7077-7A57-2921-3AF9-47D12AF06CE2}"/>
              </a:ext>
            </a:extLst>
          </p:cNvPr>
          <p:cNvSpPr>
            <a:spLocks noGrp="1"/>
          </p:cNvSpPr>
          <p:nvPr>
            <p:ph type="title"/>
          </p:nvPr>
        </p:nvSpPr>
        <p:spPr/>
        <p:txBody>
          <a:bodyPr/>
          <a:lstStyle/>
          <a:p>
            <a:r>
              <a:rPr lang="en-US"/>
              <a:t>Present Value (PV)</a:t>
            </a:r>
          </a:p>
        </p:txBody>
      </p:sp>
      <p:sp>
        <p:nvSpPr>
          <p:cNvPr id="3" name="Content Placeholder 2">
            <a:extLst>
              <a:ext uri="{FF2B5EF4-FFF2-40B4-BE49-F238E27FC236}">
                <a16:creationId xmlns:a16="http://schemas.microsoft.com/office/drawing/2014/main" id="{6CADE8C2-21A5-52C9-E586-621C5ECD0C47}"/>
              </a:ext>
            </a:extLst>
          </p:cNvPr>
          <p:cNvSpPr>
            <a:spLocks noGrp="1"/>
          </p:cNvSpPr>
          <p:nvPr>
            <p:ph idx="1"/>
          </p:nvPr>
        </p:nvSpPr>
        <p:spPr/>
        <p:txBody>
          <a:bodyPr/>
          <a:lstStyle/>
          <a:p>
            <a:pPr marL="0" indent="0">
              <a:buNone/>
            </a:pPr>
            <a:br>
              <a:rPr lang="en-US" dirty="0"/>
            </a:br>
            <a:br>
              <a:rPr lang="en-US" dirty="0"/>
            </a:br>
            <a:r>
              <a:rPr lang="en-US" dirty="0"/>
              <a:t>You want $1,100 in 3 years, and the interest rate is 5%. How much should you invest today?</a:t>
            </a:r>
            <a:endParaRPr lang="en-US" i="1" dirty="0"/>
          </a:p>
        </p:txBody>
      </p:sp>
    </p:spTree>
    <p:extLst>
      <p:ext uri="{BB962C8B-B14F-4D97-AF65-F5344CB8AC3E}">
        <p14:creationId xmlns:p14="http://schemas.microsoft.com/office/powerpoint/2010/main" val="729190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7077-7A57-2921-3AF9-47D12AF06CE2}"/>
              </a:ext>
            </a:extLst>
          </p:cNvPr>
          <p:cNvSpPr>
            <a:spLocks noGrp="1"/>
          </p:cNvSpPr>
          <p:nvPr>
            <p:ph type="title"/>
          </p:nvPr>
        </p:nvSpPr>
        <p:spPr/>
        <p:txBody>
          <a:bodyPr/>
          <a:lstStyle/>
          <a:p>
            <a:r>
              <a:rPr lang="en-US"/>
              <a:t>Present Value (PV)</a:t>
            </a:r>
          </a:p>
        </p:txBody>
      </p:sp>
      <p:sp>
        <p:nvSpPr>
          <p:cNvPr id="3" name="Content Placeholder 2">
            <a:extLst>
              <a:ext uri="{FF2B5EF4-FFF2-40B4-BE49-F238E27FC236}">
                <a16:creationId xmlns:a16="http://schemas.microsoft.com/office/drawing/2014/main" id="{6CADE8C2-21A5-52C9-E586-621C5ECD0C47}"/>
              </a:ext>
            </a:extLst>
          </p:cNvPr>
          <p:cNvSpPr>
            <a:spLocks noGrp="1"/>
          </p:cNvSpPr>
          <p:nvPr>
            <p:ph idx="1"/>
          </p:nvPr>
        </p:nvSpPr>
        <p:spPr/>
        <p:txBody>
          <a:bodyPr>
            <a:normAutofit/>
          </a:bodyPr>
          <a:lstStyle/>
          <a:p>
            <a:pPr marL="0" indent="0">
              <a:buNone/>
            </a:pPr>
            <a:br>
              <a:rPr lang="en-US" dirty="0"/>
            </a:br>
            <a:br>
              <a:rPr lang="en-US" dirty="0"/>
            </a:br>
            <a:r>
              <a:rPr lang="en-US" dirty="0"/>
              <a:t>You want $1,100 in 3 years, and the interest rate is 5%. How much should you invest today?</a:t>
            </a:r>
          </a:p>
          <a:p>
            <a:pPr marL="0" indent="0">
              <a:buNone/>
            </a:pPr>
            <a:endParaRPr lang="en-US" i="1" dirty="0"/>
          </a:p>
          <a:p>
            <a:pPr marL="0" indent="0">
              <a:buNone/>
            </a:pPr>
            <a:endParaRPr lang="en-US" i="1" dirty="0"/>
          </a:p>
          <a:p>
            <a:pPr marL="0" indent="0">
              <a:buNone/>
            </a:pPr>
            <a:endParaRPr lang="en-US" i="1" dirty="0"/>
          </a:p>
          <a:p>
            <a:pPr marL="0" indent="0">
              <a:buNone/>
            </a:pPr>
            <a:endParaRPr lang="en-US" i="1" dirty="0"/>
          </a:p>
          <a:p>
            <a:pPr marL="0" indent="0">
              <a:buNone/>
            </a:pPr>
            <a:endParaRPr lang="en-US" dirty="0"/>
          </a:p>
          <a:p>
            <a:pPr marL="0" indent="0">
              <a:buNone/>
            </a:pPr>
            <a:r>
              <a:rPr lang="en-US" dirty="0"/>
              <a:t>You would need to invest </a:t>
            </a:r>
            <a:r>
              <a:rPr lang="en-US" b="1" dirty="0"/>
              <a:t>$950.62</a:t>
            </a:r>
            <a:r>
              <a:rPr lang="en-US" dirty="0"/>
              <a:t> today to have $1,100 in 3 years.</a:t>
            </a:r>
            <a:endParaRPr lang="en-US" i="1" dirty="0"/>
          </a:p>
        </p:txBody>
      </p:sp>
      <p:pic>
        <p:nvPicPr>
          <p:cNvPr id="5" name="Picture 4">
            <a:extLst>
              <a:ext uri="{FF2B5EF4-FFF2-40B4-BE49-F238E27FC236}">
                <a16:creationId xmlns:a16="http://schemas.microsoft.com/office/drawing/2014/main" id="{1FD86250-A363-806D-2FA7-7DEF7431D4C9}"/>
              </a:ext>
            </a:extLst>
          </p:cNvPr>
          <p:cNvPicPr>
            <a:picLocks noChangeAspect="1"/>
          </p:cNvPicPr>
          <p:nvPr/>
        </p:nvPicPr>
        <p:blipFill>
          <a:blip r:embed="rId2"/>
          <a:stretch>
            <a:fillRect/>
          </a:stretch>
        </p:blipFill>
        <p:spPr>
          <a:xfrm>
            <a:off x="3161869" y="3271544"/>
            <a:ext cx="6173061" cy="1171739"/>
          </a:xfrm>
          <a:prstGeom prst="rect">
            <a:avLst/>
          </a:prstGeom>
        </p:spPr>
      </p:pic>
    </p:spTree>
    <p:extLst>
      <p:ext uri="{BB962C8B-B14F-4D97-AF65-F5344CB8AC3E}">
        <p14:creationId xmlns:p14="http://schemas.microsoft.com/office/powerpoint/2010/main" val="3963320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9D36-74FA-D78E-D3F7-6EE1E6D80CEE}"/>
              </a:ext>
            </a:extLst>
          </p:cNvPr>
          <p:cNvSpPr>
            <a:spLocks noGrp="1"/>
          </p:cNvSpPr>
          <p:nvPr>
            <p:ph type="title"/>
          </p:nvPr>
        </p:nvSpPr>
        <p:spPr/>
        <p:txBody>
          <a:bodyPr/>
          <a:lstStyle/>
          <a:p>
            <a:r>
              <a:rPr lang="en-US" dirty="0"/>
              <a:t>Discounted Cash Flow (DCF) Analysis</a:t>
            </a:r>
          </a:p>
        </p:txBody>
      </p:sp>
      <p:sp>
        <p:nvSpPr>
          <p:cNvPr id="3" name="Content Placeholder 2">
            <a:extLst>
              <a:ext uri="{FF2B5EF4-FFF2-40B4-BE49-F238E27FC236}">
                <a16:creationId xmlns:a16="http://schemas.microsoft.com/office/drawing/2014/main" id="{E430E9D7-7C80-923F-9176-2FBF9A52026F}"/>
              </a:ext>
            </a:extLst>
          </p:cNvPr>
          <p:cNvSpPr>
            <a:spLocks noGrp="1"/>
          </p:cNvSpPr>
          <p:nvPr>
            <p:ph idx="1"/>
          </p:nvPr>
        </p:nvSpPr>
        <p:spPr/>
        <p:txBody>
          <a:bodyPr>
            <a:normAutofit/>
          </a:bodyPr>
          <a:lstStyle/>
          <a:p>
            <a:pPr marL="0" indent="0">
              <a:buNone/>
            </a:pPr>
            <a:r>
              <a:rPr lang="en-US" b="1" dirty="0"/>
              <a:t>DCF Analysis</a:t>
            </a:r>
            <a:r>
              <a:rPr lang="en-US" dirty="0"/>
              <a:t> is a method used to evaluate the viability of an investment by estimating future cash flows and discounting them to the </a:t>
            </a:r>
            <a:r>
              <a:rPr lang="en-US" b="1" dirty="0"/>
              <a:t>present value</a:t>
            </a:r>
            <a:r>
              <a:rPr lang="en-US" dirty="0"/>
              <a:t> using a </a:t>
            </a:r>
            <a:r>
              <a:rPr lang="en-US" b="1" dirty="0"/>
              <a:t>discount rate</a:t>
            </a:r>
          </a:p>
          <a:p>
            <a:pPr marL="0" indent="0">
              <a:buNone/>
            </a:pPr>
            <a:endParaRPr kumimoji="0" lang="en-US" altLang="en-US" sz="2000" b="1" i="0" u="none" strike="noStrike" cap="none" normalizeH="0" baseline="0" dirty="0">
              <a:ln>
                <a:noFill/>
              </a:ln>
              <a:solidFill>
                <a:schemeClr val="tx1"/>
              </a:solidFill>
              <a:effectLst/>
              <a:latin typeface="Arial" panose="020B0604020202020204" pitchFamily="34" charset="0"/>
            </a:endParaRPr>
          </a:p>
          <a:p>
            <a:r>
              <a:rPr kumimoji="0" lang="en-US" altLang="en-US" sz="2000" b="1" i="0" u="none" strike="noStrike" cap="none" normalizeH="0" baseline="0" dirty="0">
                <a:ln>
                  <a:noFill/>
                </a:ln>
                <a:solidFill>
                  <a:schemeClr val="tx1"/>
                </a:solidFill>
                <a:effectLst/>
                <a:latin typeface="Arial" panose="020B0604020202020204" pitchFamily="34" charset="0"/>
              </a:rPr>
              <a:t>Cash Flow (CF)</a:t>
            </a:r>
            <a:r>
              <a:rPr kumimoji="0" lang="en-US" altLang="en-US" sz="2000" b="0" i="0" u="none" strike="noStrike" cap="none" normalizeH="0" baseline="0" dirty="0">
                <a:ln>
                  <a:noFill/>
                </a:ln>
                <a:solidFill>
                  <a:schemeClr val="tx1"/>
                </a:solidFill>
                <a:effectLst/>
                <a:latin typeface="Arial" panose="020B0604020202020204" pitchFamily="34" charset="0"/>
              </a:rPr>
              <a:t>: The amount of money coming in or going out from a project or investment.</a:t>
            </a:r>
          </a:p>
          <a:p>
            <a:r>
              <a:rPr kumimoji="0" lang="en-US" altLang="en-US" sz="2000" b="1" i="0" u="none" strike="noStrike" cap="none" normalizeH="0" baseline="0" dirty="0">
                <a:ln>
                  <a:noFill/>
                </a:ln>
                <a:solidFill>
                  <a:schemeClr val="tx1"/>
                </a:solidFill>
                <a:effectLst/>
                <a:latin typeface="Arial" panose="020B0604020202020204" pitchFamily="34" charset="0"/>
              </a:rPr>
              <a:t>Discount Rate (r)</a:t>
            </a:r>
            <a:r>
              <a:rPr kumimoji="0" lang="en-US" altLang="en-US" sz="2000" b="0" i="0" u="none" strike="noStrike" cap="none" normalizeH="0" baseline="0" dirty="0">
                <a:ln>
                  <a:noFill/>
                </a:ln>
                <a:solidFill>
                  <a:schemeClr val="tx1"/>
                </a:solidFill>
                <a:effectLst/>
                <a:latin typeface="Arial" panose="020B0604020202020204" pitchFamily="34" charset="0"/>
              </a:rPr>
              <a:t>: The rate used to discount future cash flows to present value (often the </a:t>
            </a:r>
            <a:r>
              <a:rPr kumimoji="0" lang="en-US" altLang="en-US" sz="2000" b="1" i="0" u="none" strike="noStrike" cap="none" normalizeH="0" baseline="0" dirty="0">
                <a:ln>
                  <a:noFill/>
                </a:ln>
                <a:solidFill>
                  <a:schemeClr val="tx1"/>
                </a:solidFill>
                <a:effectLst/>
                <a:latin typeface="Arial" panose="020B0604020202020204" pitchFamily="34" charset="0"/>
              </a:rPr>
              <a:t>cost of capital</a:t>
            </a:r>
            <a:r>
              <a:rPr kumimoji="0" lang="en-US" altLang="en-US" sz="2000" b="0" i="0" u="none" strike="noStrike" cap="none" normalizeH="0" baseline="0" dirty="0">
                <a:ln>
                  <a:noFill/>
                </a:ln>
                <a:solidFill>
                  <a:schemeClr val="tx1"/>
                </a:solidFill>
                <a:effectLst/>
                <a:latin typeface="Arial" panose="020B0604020202020204" pitchFamily="34" charset="0"/>
              </a:rPr>
              <a:t> or required rate of return).</a:t>
            </a:r>
          </a:p>
          <a:p>
            <a:r>
              <a:rPr kumimoji="0" lang="en-US" altLang="en-US" sz="2000" b="1" i="0" u="none" strike="noStrike" cap="none" normalizeH="0" baseline="0" dirty="0">
                <a:ln>
                  <a:noFill/>
                </a:ln>
                <a:solidFill>
                  <a:schemeClr val="tx1"/>
                </a:solidFill>
                <a:effectLst/>
                <a:latin typeface="Arial" panose="020B0604020202020204" pitchFamily="34" charset="0"/>
              </a:rPr>
              <a:t>Net Present Value (NPV)</a:t>
            </a:r>
            <a:r>
              <a:rPr kumimoji="0" lang="en-US" altLang="en-US" sz="2000" b="0" i="0" u="none" strike="noStrike" cap="none" normalizeH="0" baseline="0" dirty="0">
                <a:ln>
                  <a:noFill/>
                </a:ln>
                <a:solidFill>
                  <a:schemeClr val="tx1"/>
                </a:solidFill>
                <a:effectLst/>
                <a:latin typeface="Arial" panose="020B0604020202020204" pitchFamily="34" charset="0"/>
              </a:rPr>
              <a:t>: The total present value of future cash flows, minus the initial investment </a:t>
            </a:r>
            <a:r>
              <a:rPr kumimoji="0" lang="en-US" altLang="en-US" b="0" i="0" u="none" strike="noStrike" cap="none" normalizeH="0" baseline="0" dirty="0">
                <a:ln>
                  <a:noFill/>
                </a:ln>
                <a:solidFill>
                  <a:schemeClr val="tx1"/>
                </a:solidFill>
                <a:effectLst/>
                <a:latin typeface="Arial" panose="020B0604020202020204" pitchFamily="34" charset="0"/>
              </a:rPr>
              <a:t>cost. </a:t>
            </a:r>
          </a:p>
          <a:p>
            <a:pPr marL="0"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06286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42C6B-E8F8-28D5-FF52-29FBFFA82D4D}"/>
              </a:ext>
            </a:extLst>
          </p:cNvPr>
          <p:cNvSpPr>
            <a:spLocks noGrp="1"/>
          </p:cNvSpPr>
          <p:nvPr>
            <p:ph type="title"/>
          </p:nvPr>
        </p:nvSpPr>
        <p:spPr/>
        <p:txBody>
          <a:bodyPr/>
          <a:lstStyle/>
          <a:p>
            <a:r>
              <a:rPr lang="en-US" dirty="0"/>
              <a:t>Discounted Cash Flow (DCF) Analysis</a:t>
            </a:r>
          </a:p>
        </p:txBody>
      </p:sp>
      <p:pic>
        <p:nvPicPr>
          <p:cNvPr id="9" name="Content Placeholder 8">
            <a:extLst>
              <a:ext uri="{FF2B5EF4-FFF2-40B4-BE49-F238E27FC236}">
                <a16:creationId xmlns:a16="http://schemas.microsoft.com/office/drawing/2014/main" id="{7676D55B-32ED-506B-9351-F4686D55F91F}"/>
              </a:ext>
            </a:extLst>
          </p:cNvPr>
          <p:cNvPicPr>
            <a:picLocks noGrp="1" noChangeAspect="1"/>
          </p:cNvPicPr>
          <p:nvPr>
            <p:ph idx="1"/>
          </p:nvPr>
        </p:nvPicPr>
        <p:blipFill>
          <a:blip r:embed="rId2"/>
          <a:stretch>
            <a:fillRect/>
          </a:stretch>
        </p:blipFill>
        <p:spPr>
          <a:xfrm>
            <a:off x="838200" y="1908583"/>
            <a:ext cx="9867158" cy="4187417"/>
          </a:xfrm>
        </p:spPr>
      </p:pic>
    </p:spTree>
    <p:extLst>
      <p:ext uri="{BB962C8B-B14F-4D97-AF65-F5344CB8AC3E}">
        <p14:creationId xmlns:p14="http://schemas.microsoft.com/office/powerpoint/2010/main" val="3313729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2C69-BD4E-FF9C-DEFB-4791377FDB03}"/>
              </a:ext>
            </a:extLst>
          </p:cNvPr>
          <p:cNvSpPr>
            <a:spLocks noGrp="1"/>
          </p:cNvSpPr>
          <p:nvPr>
            <p:ph type="title"/>
          </p:nvPr>
        </p:nvSpPr>
        <p:spPr/>
        <p:txBody>
          <a:bodyPr>
            <a:normAutofit/>
          </a:bodyPr>
          <a:lstStyle/>
          <a:p>
            <a:r>
              <a:rPr lang="en-US" sz="4000" dirty="0"/>
              <a:t>Example 4: Evaluating an Investment Using DCF</a:t>
            </a:r>
          </a:p>
        </p:txBody>
      </p:sp>
      <p:sp>
        <p:nvSpPr>
          <p:cNvPr id="3" name="Content Placeholder 2">
            <a:extLst>
              <a:ext uri="{FF2B5EF4-FFF2-40B4-BE49-F238E27FC236}">
                <a16:creationId xmlns:a16="http://schemas.microsoft.com/office/drawing/2014/main" id="{92A5DFCD-5F7D-19C4-94BB-FC3D81FE457A}"/>
              </a:ext>
            </a:extLst>
          </p:cNvPr>
          <p:cNvSpPr>
            <a:spLocks noGrp="1"/>
          </p:cNvSpPr>
          <p:nvPr>
            <p:ph idx="1"/>
          </p:nvPr>
        </p:nvSpPr>
        <p:spPr/>
        <p:txBody>
          <a:bodyPr/>
          <a:lstStyle/>
          <a:p>
            <a:pPr marL="0" indent="0">
              <a:buNone/>
            </a:pPr>
            <a:endParaRPr lang="en-US" dirty="0"/>
          </a:p>
          <a:p>
            <a:pPr marL="0" indent="0">
              <a:buNone/>
            </a:pPr>
            <a:r>
              <a:rPr lang="en-US" dirty="0"/>
              <a:t>Let’s say you are evaluating a project that requires a $10,000 investment today. The project will generate $3,000 each year for 5 years, and the discount rate is 6%.</a:t>
            </a:r>
          </a:p>
        </p:txBody>
      </p:sp>
    </p:spTree>
    <p:extLst>
      <p:ext uri="{BB962C8B-B14F-4D97-AF65-F5344CB8AC3E}">
        <p14:creationId xmlns:p14="http://schemas.microsoft.com/office/powerpoint/2010/main" val="2455274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6" descr="A math problem with numbers and lines&#10;&#10;Description automatically generated with medium confidence">
            <a:extLst>
              <a:ext uri="{FF2B5EF4-FFF2-40B4-BE49-F238E27FC236}">
                <a16:creationId xmlns:a16="http://schemas.microsoft.com/office/drawing/2014/main" id="{4338466B-1988-32E0-F6FB-1CE3BE0840FA}"/>
              </a:ext>
            </a:extLst>
          </p:cNvPr>
          <p:cNvPicPr>
            <a:picLocks noGrp="1" noChangeAspect="1"/>
          </p:cNvPicPr>
          <p:nvPr>
            <p:ph idx="1"/>
          </p:nvPr>
        </p:nvPicPr>
        <p:blipFill>
          <a:blip r:embed="rId2"/>
          <a:stretch>
            <a:fillRect/>
          </a:stretch>
        </p:blipFill>
        <p:spPr>
          <a:xfrm>
            <a:off x="3348343" y="642362"/>
            <a:ext cx="5775415" cy="5573275"/>
          </a:xfrm>
          <a:prstGeom prst="rect">
            <a:avLst/>
          </a:prstGeom>
        </p:spPr>
      </p:pic>
    </p:spTree>
    <p:extLst>
      <p:ext uri="{BB962C8B-B14F-4D97-AF65-F5344CB8AC3E}">
        <p14:creationId xmlns:p14="http://schemas.microsoft.com/office/powerpoint/2010/main" val="310243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1FCA-91F1-EF9B-9620-D3DCF873DCF3}"/>
              </a:ext>
            </a:extLst>
          </p:cNvPr>
          <p:cNvSpPr>
            <a:spLocks noGrp="1"/>
          </p:cNvSpPr>
          <p:nvPr>
            <p:ph type="title"/>
          </p:nvPr>
        </p:nvSpPr>
        <p:spPr/>
        <p:txBody>
          <a:bodyPr>
            <a:normAutofit/>
          </a:bodyPr>
          <a:lstStyle/>
          <a:p>
            <a:r>
              <a:rPr lang="en-US" sz="4000" dirty="0"/>
              <a:t>Example : Evaluating an Investment Using DCF</a:t>
            </a:r>
          </a:p>
        </p:txBody>
      </p:sp>
      <p:pic>
        <p:nvPicPr>
          <p:cNvPr id="5" name="Content Placeholder 4">
            <a:extLst>
              <a:ext uri="{FF2B5EF4-FFF2-40B4-BE49-F238E27FC236}">
                <a16:creationId xmlns:a16="http://schemas.microsoft.com/office/drawing/2014/main" id="{E0B617C5-8D7C-BA82-8803-60F491344132}"/>
              </a:ext>
            </a:extLst>
          </p:cNvPr>
          <p:cNvPicPr>
            <a:picLocks noGrp="1" noChangeAspect="1"/>
          </p:cNvPicPr>
          <p:nvPr>
            <p:ph idx="1"/>
          </p:nvPr>
        </p:nvPicPr>
        <p:blipFill>
          <a:blip r:embed="rId2"/>
          <a:stretch>
            <a:fillRect/>
          </a:stretch>
        </p:blipFill>
        <p:spPr>
          <a:xfrm>
            <a:off x="740228" y="2332945"/>
            <a:ext cx="10515600" cy="2926160"/>
          </a:xfrm>
        </p:spPr>
      </p:pic>
    </p:spTree>
    <p:extLst>
      <p:ext uri="{BB962C8B-B14F-4D97-AF65-F5344CB8AC3E}">
        <p14:creationId xmlns:p14="http://schemas.microsoft.com/office/powerpoint/2010/main" val="32147093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8DE02-A536-ED59-EA0A-01E2048A2391}"/>
              </a:ext>
            </a:extLst>
          </p:cNvPr>
          <p:cNvSpPr>
            <a:spLocks noGrp="1"/>
          </p:cNvSpPr>
          <p:nvPr>
            <p:ph type="title"/>
          </p:nvPr>
        </p:nvSpPr>
        <p:spPr/>
        <p:txBody>
          <a:bodyPr>
            <a:normAutofit/>
          </a:bodyPr>
          <a:lstStyle/>
          <a:p>
            <a:r>
              <a:rPr lang="en-US" sz="4000" dirty="0"/>
              <a:t>Interpreting a DCF Analysis in Commercial Terms</a:t>
            </a:r>
          </a:p>
        </p:txBody>
      </p:sp>
      <p:sp>
        <p:nvSpPr>
          <p:cNvPr id="3" name="Content Placeholder 2">
            <a:extLst>
              <a:ext uri="{FF2B5EF4-FFF2-40B4-BE49-F238E27FC236}">
                <a16:creationId xmlns:a16="http://schemas.microsoft.com/office/drawing/2014/main" id="{F7CD05C2-6941-9DBC-6A92-52F61952A471}"/>
              </a:ext>
            </a:extLst>
          </p:cNvPr>
          <p:cNvSpPr>
            <a:spLocks noGrp="1"/>
          </p:cNvSpPr>
          <p:nvPr>
            <p:ph idx="1"/>
          </p:nvPr>
        </p:nvSpPr>
        <p:spPr/>
        <p:txBody>
          <a:bodyPr>
            <a:normAutofit/>
          </a:bodyPr>
          <a:lstStyle/>
          <a:p>
            <a:r>
              <a:rPr lang="en-US" b="1" dirty="0"/>
              <a:t>Positive NPV</a:t>
            </a:r>
            <a:r>
              <a:rPr lang="en-US" dirty="0"/>
              <a:t>:</a:t>
            </a:r>
          </a:p>
          <a:p>
            <a:pPr marL="457200" lvl="1" indent="0">
              <a:buNone/>
            </a:pPr>
            <a:r>
              <a:rPr lang="en-US" dirty="0"/>
              <a:t>If the </a:t>
            </a:r>
            <a:r>
              <a:rPr lang="en-US" b="1" dirty="0"/>
              <a:t>NPV is positive</a:t>
            </a:r>
            <a:r>
              <a:rPr lang="en-US" dirty="0"/>
              <a:t>, it means the investment is expected to generate more value than the cost, making it profitable. This suggests the project will add value to the business or investor.</a:t>
            </a:r>
          </a:p>
          <a:p>
            <a:r>
              <a:rPr lang="en-US" b="1" dirty="0"/>
              <a:t>Negative NPV</a:t>
            </a:r>
          </a:p>
          <a:p>
            <a:pPr marL="457200" lvl="1" indent="0">
              <a:buNone/>
            </a:pPr>
            <a:r>
              <a:rPr lang="en-US" dirty="0"/>
              <a:t>If the </a:t>
            </a:r>
            <a:r>
              <a:rPr lang="en-US" b="1" dirty="0"/>
              <a:t>NPV is negative</a:t>
            </a:r>
            <a:r>
              <a:rPr lang="en-US" dirty="0"/>
              <a:t>, the investment is expected to generate less value than the cost, making it unprofitable. This means the project should likely be avoided.</a:t>
            </a:r>
            <a:endParaRPr lang="en-US" b="1" dirty="0"/>
          </a:p>
          <a:p>
            <a:r>
              <a:rPr lang="en-US" b="1" dirty="0"/>
              <a:t>Internal Rate of Return (IRR):</a:t>
            </a:r>
          </a:p>
          <a:p>
            <a:pPr marL="457200" lvl="1" indent="0">
              <a:buNone/>
            </a:pPr>
            <a:r>
              <a:rPr lang="en-US" dirty="0"/>
              <a:t>The </a:t>
            </a:r>
            <a:r>
              <a:rPr lang="en-US" b="1" dirty="0"/>
              <a:t>IRR</a:t>
            </a:r>
            <a:r>
              <a:rPr lang="en-US" dirty="0"/>
              <a:t> is the discount rate that makes the NPV zero. It represents the project’s expected return. If the IRR is higher than your required return (cost of capital), the project is worth pursuing.</a:t>
            </a:r>
            <a:endParaRPr lang="en-US" b="1" dirty="0"/>
          </a:p>
        </p:txBody>
      </p:sp>
    </p:spTree>
    <p:extLst>
      <p:ext uri="{BB962C8B-B14F-4D97-AF65-F5344CB8AC3E}">
        <p14:creationId xmlns:p14="http://schemas.microsoft.com/office/powerpoint/2010/main" val="59858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2D00-F562-593D-586C-0E6B3CE1F2C8}"/>
              </a:ext>
            </a:extLst>
          </p:cNvPr>
          <p:cNvSpPr>
            <a:spLocks noGrp="1"/>
          </p:cNvSpPr>
          <p:nvPr>
            <p:ph type="title"/>
          </p:nvPr>
        </p:nvSpPr>
        <p:spPr/>
        <p:txBody>
          <a:bodyPr>
            <a:normAutofit/>
          </a:bodyPr>
          <a:lstStyle/>
          <a:p>
            <a:r>
              <a:rPr lang="en-US" sz="3600" dirty="0"/>
              <a:t>Example : Commercial Decision-Making Using DCF</a:t>
            </a:r>
          </a:p>
        </p:txBody>
      </p:sp>
      <p:sp>
        <p:nvSpPr>
          <p:cNvPr id="3" name="Content Placeholder 2">
            <a:extLst>
              <a:ext uri="{FF2B5EF4-FFF2-40B4-BE49-F238E27FC236}">
                <a16:creationId xmlns:a16="http://schemas.microsoft.com/office/drawing/2014/main" id="{BAD8FB42-54B8-A13E-A99B-95F89056FFDA}"/>
              </a:ext>
            </a:extLst>
          </p:cNvPr>
          <p:cNvSpPr>
            <a:spLocks noGrp="1"/>
          </p:cNvSpPr>
          <p:nvPr>
            <p:ph idx="1"/>
          </p:nvPr>
        </p:nvSpPr>
        <p:spPr>
          <a:xfrm>
            <a:off x="870857" y="1915886"/>
            <a:ext cx="10553699" cy="4201885"/>
          </a:xfrm>
        </p:spPr>
        <p:txBody>
          <a:bodyPr>
            <a:normAutofit/>
          </a:bodyPr>
          <a:lstStyle/>
          <a:p>
            <a:pPr marL="0" indent="0">
              <a:buNone/>
            </a:pPr>
            <a:r>
              <a:rPr lang="en-US" dirty="0"/>
              <a:t>Let’s say your company is considering two projects:</a:t>
            </a:r>
          </a:p>
          <a:p>
            <a:pPr>
              <a:buFont typeface="+mj-lt"/>
              <a:buAutoNum type="arabicPeriod"/>
            </a:pPr>
            <a:r>
              <a:rPr lang="en-US" b="1" dirty="0"/>
              <a:t>Project A</a:t>
            </a:r>
            <a:r>
              <a:rPr lang="en-US" dirty="0"/>
              <a:t>: Costs $15,000 today, generates $4,000 a year for 5 years.</a:t>
            </a:r>
          </a:p>
          <a:p>
            <a:pPr>
              <a:buFont typeface="+mj-lt"/>
              <a:buAutoNum type="arabicPeriod"/>
            </a:pPr>
            <a:r>
              <a:rPr lang="en-US" b="1" dirty="0"/>
              <a:t>Project B</a:t>
            </a:r>
            <a:r>
              <a:rPr lang="en-US" dirty="0"/>
              <a:t>: Costs $20,000 today, generates $5,000 a year for 5 years.</a:t>
            </a:r>
          </a:p>
          <a:p>
            <a:pPr marL="0" indent="0">
              <a:buNone/>
            </a:pPr>
            <a:r>
              <a:rPr lang="en-US" dirty="0"/>
              <a:t>Assume the discount rate is 7%.</a:t>
            </a:r>
          </a:p>
          <a:p>
            <a:pPr marL="0" indent="0">
              <a:buNone/>
            </a:pPr>
            <a:r>
              <a:rPr lang="en-US" dirty="0"/>
              <a:t>After performing DCF analysis:</a:t>
            </a:r>
          </a:p>
          <a:p>
            <a:pPr>
              <a:buFont typeface="Arial" panose="020B0604020202020204" pitchFamily="34" charset="0"/>
              <a:buChar char="•"/>
            </a:pPr>
            <a:r>
              <a:rPr lang="en-US" b="1" dirty="0"/>
              <a:t>Project A’s NPV</a:t>
            </a:r>
            <a:r>
              <a:rPr lang="en-US" dirty="0"/>
              <a:t> = $1,128.20 (positive)</a:t>
            </a:r>
          </a:p>
          <a:p>
            <a:pPr>
              <a:buFont typeface="Arial" panose="020B0604020202020204" pitchFamily="34" charset="0"/>
              <a:buChar char="•"/>
            </a:pPr>
            <a:r>
              <a:rPr lang="en-US" b="1" dirty="0"/>
              <a:t>Project B’s NPV</a:t>
            </a:r>
            <a:r>
              <a:rPr lang="en-US" dirty="0"/>
              <a:t> = $830.40 (positive)</a:t>
            </a:r>
          </a:p>
          <a:p>
            <a:pPr marL="0" indent="0">
              <a:buNone/>
            </a:pPr>
            <a:r>
              <a:rPr lang="en-US" dirty="0"/>
              <a:t>Both projects have positive NPVs, but </a:t>
            </a:r>
            <a:r>
              <a:rPr lang="en-US" b="1" dirty="0"/>
              <a:t>Project A</a:t>
            </a:r>
            <a:r>
              <a:rPr lang="en-US" dirty="0"/>
              <a:t> has a higher NPV. Therefore, in commercial terms, </a:t>
            </a:r>
            <a:r>
              <a:rPr lang="en-US" b="1" dirty="0"/>
              <a:t>Project A</a:t>
            </a:r>
            <a:r>
              <a:rPr lang="en-US" dirty="0"/>
              <a:t> is the better option, as it is expected to provide greater financial value to the company.</a:t>
            </a:r>
          </a:p>
        </p:txBody>
      </p:sp>
    </p:spTree>
    <p:extLst>
      <p:ext uri="{BB962C8B-B14F-4D97-AF65-F5344CB8AC3E}">
        <p14:creationId xmlns:p14="http://schemas.microsoft.com/office/powerpoint/2010/main" val="61543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578F-DC6E-B192-B1AB-06A3D73B8820}"/>
              </a:ext>
            </a:extLst>
          </p:cNvPr>
          <p:cNvSpPr>
            <a:spLocks noGrp="1"/>
          </p:cNvSpPr>
          <p:nvPr>
            <p:ph type="title"/>
          </p:nvPr>
        </p:nvSpPr>
        <p:spPr/>
        <p:txBody>
          <a:bodyPr/>
          <a:lstStyle/>
          <a:p>
            <a:r>
              <a:rPr lang="en-US" dirty="0"/>
              <a:t>Time Value of Money (TVM)</a:t>
            </a:r>
          </a:p>
        </p:txBody>
      </p:sp>
      <p:sp>
        <p:nvSpPr>
          <p:cNvPr id="3" name="Content Placeholder 2">
            <a:extLst>
              <a:ext uri="{FF2B5EF4-FFF2-40B4-BE49-F238E27FC236}">
                <a16:creationId xmlns:a16="http://schemas.microsoft.com/office/drawing/2014/main" id="{43C1BB14-4ECD-B8F9-5C05-B0FA1AB46EE2}"/>
              </a:ext>
            </a:extLst>
          </p:cNvPr>
          <p:cNvSpPr>
            <a:spLocks noGrp="1"/>
          </p:cNvSpPr>
          <p:nvPr>
            <p:ph idx="1"/>
          </p:nvPr>
        </p:nvSpPr>
        <p:spPr/>
        <p:txBody>
          <a:bodyPr>
            <a:normAutofit/>
          </a:bodyPr>
          <a:lstStyle/>
          <a:p>
            <a:r>
              <a:rPr lang="en-US" dirty="0"/>
              <a:t>The </a:t>
            </a:r>
            <a:r>
              <a:rPr lang="en-US" b="1" dirty="0"/>
              <a:t>Time Value of Money</a:t>
            </a:r>
            <a:r>
              <a:rPr lang="en-US" dirty="0"/>
              <a:t> is the concept that </a:t>
            </a:r>
            <a:r>
              <a:rPr lang="en-US" b="1" dirty="0"/>
              <a:t>money available now is worth more than the same amount in the future</a:t>
            </a:r>
            <a:r>
              <a:rPr lang="en-US" dirty="0"/>
              <a:t>, because it has the potential to earn interest or grow through investments. It is a fundamental principle in finance.</a:t>
            </a:r>
          </a:p>
          <a:p>
            <a:r>
              <a:rPr lang="en-US" b="1" dirty="0"/>
              <a:t>Key Terms:</a:t>
            </a:r>
          </a:p>
          <a:p>
            <a:pPr marL="457200" lvl="1" indent="0">
              <a:buNone/>
            </a:pPr>
            <a:r>
              <a:rPr lang="en-US" b="1" dirty="0"/>
              <a:t>Present Value (PV)</a:t>
            </a:r>
            <a:r>
              <a:rPr lang="en-US" dirty="0"/>
              <a:t>: The value of money </a:t>
            </a:r>
            <a:r>
              <a:rPr lang="en-US" b="1" dirty="0"/>
              <a:t>today</a:t>
            </a:r>
            <a:r>
              <a:rPr lang="en-US" dirty="0"/>
              <a:t>.</a:t>
            </a:r>
          </a:p>
          <a:p>
            <a:pPr marL="457200" lvl="1" indent="0">
              <a:buNone/>
            </a:pPr>
            <a:r>
              <a:rPr lang="en-US" b="1" dirty="0"/>
              <a:t>Future Value (FV)</a:t>
            </a:r>
            <a:r>
              <a:rPr lang="en-US" dirty="0"/>
              <a:t>: The value of money at a </a:t>
            </a:r>
            <a:r>
              <a:rPr lang="en-US" b="1" dirty="0"/>
              <a:t>future date</a:t>
            </a:r>
            <a:r>
              <a:rPr lang="en-US" dirty="0"/>
              <a:t>.</a:t>
            </a:r>
          </a:p>
          <a:p>
            <a:pPr marL="457200" lvl="1" indent="0">
              <a:buNone/>
            </a:pPr>
            <a:r>
              <a:rPr lang="en-US" b="1" dirty="0"/>
              <a:t>Interest Rate (r)</a:t>
            </a:r>
            <a:r>
              <a:rPr lang="en-US" dirty="0"/>
              <a:t>: The rate at which money can grow over time.</a:t>
            </a:r>
          </a:p>
          <a:p>
            <a:pPr marL="457200" lvl="1" indent="0">
              <a:buNone/>
            </a:pPr>
            <a:r>
              <a:rPr lang="en-US" b="1" dirty="0"/>
              <a:t>Periods (n)</a:t>
            </a:r>
            <a:r>
              <a:rPr lang="en-US" dirty="0"/>
              <a:t>: The time over which money grows (e.g., number of years).</a:t>
            </a:r>
          </a:p>
          <a:p>
            <a:pPr marL="0" indent="0">
              <a:buNone/>
            </a:pPr>
            <a:endParaRPr lang="en-US" dirty="0"/>
          </a:p>
        </p:txBody>
      </p:sp>
    </p:spTree>
    <p:extLst>
      <p:ext uri="{BB962C8B-B14F-4D97-AF65-F5344CB8AC3E}">
        <p14:creationId xmlns:p14="http://schemas.microsoft.com/office/powerpoint/2010/main" val="233109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48361-9928-45AA-DBE8-12C4C8AA13B6}"/>
              </a:ext>
            </a:extLst>
          </p:cNvPr>
          <p:cNvSpPr>
            <a:spLocks noGrp="1"/>
          </p:cNvSpPr>
          <p:nvPr>
            <p:ph type="title"/>
          </p:nvPr>
        </p:nvSpPr>
        <p:spPr/>
        <p:txBody>
          <a:bodyPr/>
          <a:lstStyle/>
          <a:p>
            <a:r>
              <a:rPr lang="en-US" dirty="0"/>
              <a:t>Why Is Money Worth More Now?</a:t>
            </a:r>
          </a:p>
        </p:txBody>
      </p:sp>
      <p:sp>
        <p:nvSpPr>
          <p:cNvPr id="3" name="Content Placeholder 2">
            <a:extLst>
              <a:ext uri="{FF2B5EF4-FFF2-40B4-BE49-F238E27FC236}">
                <a16:creationId xmlns:a16="http://schemas.microsoft.com/office/drawing/2014/main" id="{22761DA8-768D-FC89-1B70-E970CB4B70EC}"/>
              </a:ext>
            </a:extLst>
          </p:cNvPr>
          <p:cNvSpPr>
            <a:spLocks noGrp="1"/>
          </p:cNvSpPr>
          <p:nvPr>
            <p:ph idx="1"/>
          </p:nvPr>
        </p:nvSpPr>
        <p:spPr/>
        <p:txBody>
          <a:bodyPr>
            <a:normAutofit/>
          </a:bodyPr>
          <a:lstStyle/>
          <a:p>
            <a:r>
              <a:rPr lang="en-US" sz="2400" dirty="0"/>
              <a:t>If you have money today, you can invest it to earn interest or profit. If you get that same amount in the future, you miss the opportunity to earn interest or profit during the time you waited.</a:t>
            </a:r>
          </a:p>
        </p:txBody>
      </p:sp>
    </p:spTree>
    <p:extLst>
      <p:ext uri="{BB962C8B-B14F-4D97-AF65-F5344CB8AC3E}">
        <p14:creationId xmlns:p14="http://schemas.microsoft.com/office/powerpoint/2010/main" val="2986644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6086-5BD6-F555-566A-EE3FDF4FDF6D}"/>
              </a:ext>
            </a:extLst>
          </p:cNvPr>
          <p:cNvSpPr>
            <a:spLocks noGrp="1"/>
          </p:cNvSpPr>
          <p:nvPr>
            <p:ph type="title"/>
          </p:nvPr>
        </p:nvSpPr>
        <p:spPr/>
        <p:txBody>
          <a:bodyPr/>
          <a:lstStyle/>
          <a:p>
            <a:r>
              <a:rPr lang="en-US" dirty="0"/>
              <a:t>Formulas</a:t>
            </a:r>
          </a:p>
        </p:txBody>
      </p:sp>
      <p:sp>
        <p:nvSpPr>
          <p:cNvPr id="3" name="Content Placeholder 2">
            <a:extLst>
              <a:ext uri="{FF2B5EF4-FFF2-40B4-BE49-F238E27FC236}">
                <a16:creationId xmlns:a16="http://schemas.microsoft.com/office/drawing/2014/main" id="{CF5D614D-77EE-5E66-8FE6-978876E411B1}"/>
              </a:ext>
            </a:extLst>
          </p:cNvPr>
          <p:cNvSpPr>
            <a:spLocks noGrp="1"/>
          </p:cNvSpPr>
          <p:nvPr>
            <p:ph idx="1"/>
          </p:nvPr>
        </p:nvSpPr>
        <p:spPr/>
        <p:txBody>
          <a:bodyPr/>
          <a:lstStyle/>
          <a:p>
            <a:r>
              <a:rPr lang="en-US" b="1" dirty="0"/>
              <a:t>Future Value (FV)</a:t>
            </a:r>
            <a:r>
              <a:rPr lang="en-US" dirty="0"/>
              <a:t> of a present sum:</a:t>
            </a:r>
          </a:p>
          <a:p>
            <a:pPr marL="0" indent="0" algn="ctr">
              <a:buNone/>
            </a:pPr>
            <a:endParaRPr lang="pt-BR" dirty="0"/>
          </a:p>
          <a:p>
            <a:pPr marL="0" indent="0">
              <a:buNone/>
            </a:pPr>
            <a:endParaRPr lang="en-US" dirty="0"/>
          </a:p>
          <a:p>
            <a:r>
              <a:rPr lang="en-US" b="1" dirty="0"/>
              <a:t>Present Value (PV)</a:t>
            </a:r>
            <a:r>
              <a:rPr lang="en-US" dirty="0"/>
              <a:t> of a future sum:</a:t>
            </a:r>
          </a:p>
          <a:p>
            <a:pPr marL="0" indent="0" algn="ctr">
              <a:buNone/>
            </a:pPr>
            <a:r>
              <a:rPr lang="en-US" dirty="0"/>
              <a:t>​</a:t>
            </a:r>
          </a:p>
        </p:txBody>
      </p:sp>
      <p:pic>
        <p:nvPicPr>
          <p:cNvPr id="5" name="Picture 4">
            <a:extLst>
              <a:ext uri="{FF2B5EF4-FFF2-40B4-BE49-F238E27FC236}">
                <a16:creationId xmlns:a16="http://schemas.microsoft.com/office/drawing/2014/main" id="{F71AF692-0093-5368-36EC-57FE4F13D66A}"/>
              </a:ext>
            </a:extLst>
          </p:cNvPr>
          <p:cNvPicPr>
            <a:picLocks noChangeAspect="1"/>
          </p:cNvPicPr>
          <p:nvPr/>
        </p:nvPicPr>
        <p:blipFill>
          <a:blip r:embed="rId2"/>
          <a:stretch>
            <a:fillRect/>
          </a:stretch>
        </p:blipFill>
        <p:spPr>
          <a:xfrm>
            <a:off x="4495576" y="3957311"/>
            <a:ext cx="3200847" cy="1486107"/>
          </a:xfrm>
          <a:prstGeom prst="rect">
            <a:avLst/>
          </a:prstGeom>
        </p:spPr>
      </p:pic>
      <p:pic>
        <p:nvPicPr>
          <p:cNvPr id="7" name="Picture 6">
            <a:extLst>
              <a:ext uri="{FF2B5EF4-FFF2-40B4-BE49-F238E27FC236}">
                <a16:creationId xmlns:a16="http://schemas.microsoft.com/office/drawing/2014/main" id="{94AFD804-A3ED-0B0B-71A6-E063517B9F8F}"/>
              </a:ext>
            </a:extLst>
          </p:cNvPr>
          <p:cNvPicPr>
            <a:picLocks noChangeAspect="1"/>
          </p:cNvPicPr>
          <p:nvPr/>
        </p:nvPicPr>
        <p:blipFill>
          <a:blip r:embed="rId3"/>
          <a:stretch>
            <a:fillRect/>
          </a:stretch>
        </p:blipFill>
        <p:spPr>
          <a:xfrm>
            <a:off x="4153261" y="2299712"/>
            <a:ext cx="4582164" cy="924054"/>
          </a:xfrm>
          <a:prstGeom prst="rect">
            <a:avLst/>
          </a:prstGeom>
        </p:spPr>
      </p:pic>
    </p:spTree>
    <p:extLst>
      <p:ext uri="{BB962C8B-B14F-4D97-AF65-F5344CB8AC3E}">
        <p14:creationId xmlns:p14="http://schemas.microsoft.com/office/powerpoint/2010/main" val="3640693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426CD-47A0-9552-4E76-C68C05337361}"/>
              </a:ext>
            </a:extLst>
          </p:cNvPr>
          <p:cNvSpPr>
            <a:spLocks noGrp="1"/>
          </p:cNvSpPr>
          <p:nvPr>
            <p:ph type="title"/>
          </p:nvPr>
        </p:nvSpPr>
        <p:spPr/>
        <p:txBody>
          <a:bodyPr/>
          <a:lstStyle/>
          <a:p>
            <a:r>
              <a:rPr lang="en-US" dirty="0"/>
              <a:t>Example: Simple Interest</a:t>
            </a:r>
          </a:p>
        </p:txBody>
      </p:sp>
      <p:sp>
        <p:nvSpPr>
          <p:cNvPr id="3" name="Content Placeholder 2">
            <a:extLst>
              <a:ext uri="{FF2B5EF4-FFF2-40B4-BE49-F238E27FC236}">
                <a16:creationId xmlns:a16="http://schemas.microsoft.com/office/drawing/2014/main" id="{B055E767-3FD2-6802-CB23-9D56C21F6806}"/>
              </a:ext>
            </a:extLst>
          </p:cNvPr>
          <p:cNvSpPr>
            <a:spLocks noGrp="1"/>
          </p:cNvSpPr>
          <p:nvPr>
            <p:ph idx="1"/>
          </p:nvPr>
        </p:nvSpPr>
        <p:spPr/>
        <p:txBody>
          <a:bodyPr/>
          <a:lstStyle/>
          <a:p>
            <a:pPr marL="0" indent="0">
              <a:buNone/>
            </a:pPr>
            <a:r>
              <a:rPr lang="en-US" b="1" dirty="0"/>
              <a:t>Simple Interest</a:t>
            </a:r>
            <a:r>
              <a:rPr lang="en-US" dirty="0"/>
              <a:t> is a method of calculating the interest charged or earned on a principal amount based on a fixed rate and time period</a:t>
            </a:r>
          </a:p>
          <a:p>
            <a:pPr marL="0" indent="0">
              <a:buNone/>
            </a:pPr>
            <a:r>
              <a:rPr lang="en-US" dirty="0">
                <a:solidFill>
                  <a:srgbClr val="FF0000"/>
                </a:solidFill>
              </a:rPr>
              <a:t>Example:</a:t>
            </a:r>
          </a:p>
          <a:p>
            <a:pPr marL="0" indent="0">
              <a:buNone/>
            </a:pPr>
            <a:r>
              <a:rPr lang="en-US" dirty="0"/>
              <a:t>Suppose you invest $1,000 in a bank account that offers a 5% annual interest rate. At the end of one year, your money would grow as follows:</a:t>
            </a:r>
          </a:p>
        </p:txBody>
      </p:sp>
    </p:spTree>
    <p:extLst>
      <p:ext uri="{BB962C8B-B14F-4D97-AF65-F5344CB8AC3E}">
        <p14:creationId xmlns:p14="http://schemas.microsoft.com/office/powerpoint/2010/main" val="147929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2EFE84-C254-890D-D37A-F2D00BF72089}"/>
              </a:ext>
            </a:extLst>
          </p:cNvPr>
          <p:cNvSpPr>
            <a:spLocks noGrp="1"/>
          </p:cNvSpPr>
          <p:nvPr>
            <p:ph type="title"/>
          </p:nvPr>
        </p:nvSpPr>
        <p:spPr/>
        <p:txBody>
          <a:bodyPr/>
          <a:lstStyle/>
          <a:p>
            <a:r>
              <a:rPr lang="en-US" dirty="0"/>
              <a:t>Example 1: Simple Interest</a:t>
            </a:r>
          </a:p>
        </p:txBody>
      </p:sp>
      <p:sp>
        <p:nvSpPr>
          <p:cNvPr id="3" name="Content Placeholder 2">
            <a:extLst>
              <a:ext uri="{FF2B5EF4-FFF2-40B4-BE49-F238E27FC236}">
                <a16:creationId xmlns:a16="http://schemas.microsoft.com/office/drawing/2014/main" id="{B055E767-3FD2-6802-CB23-9D56C21F6806}"/>
              </a:ext>
            </a:extLst>
          </p:cNvPr>
          <p:cNvSpPr>
            <a:spLocks noGrp="1"/>
          </p:cNvSpPr>
          <p:nvPr>
            <p:ph idx="1"/>
          </p:nvPr>
        </p:nvSpPr>
        <p:spPr/>
        <p:txBody>
          <a:bodyPr/>
          <a:lstStyle/>
          <a:p>
            <a:pPr marL="0" indent="0">
              <a:buNone/>
            </a:pPr>
            <a:r>
              <a:rPr lang="en-US" dirty="0"/>
              <a:t>Suppose you invest $1,000 in a bank account that offers a 5% annual interest rate. At the end of one year, your money would grow as follows:</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D6D8C620-9756-5D8B-303D-CA9B8DBC9A4B}"/>
              </a:ext>
            </a:extLst>
          </p:cNvPr>
          <p:cNvPicPr>
            <a:picLocks noChangeAspect="1"/>
          </p:cNvPicPr>
          <p:nvPr/>
        </p:nvPicPr>
        <p:blipFill>
          <a:blip r:embed="rId3"/>
          <a:stretch>
            <a:fillRect/>
          </a:stretch>
        </p:blipFill>
        <p:spPr>
          <a:xfrm>
            <a:off x="838200" y="3821150"/>
            <a:ext cx="10515600" cy="1412115"/>
          </a:xfrm>
          <a:prstGeom prst="rect">
            <a:avLst/>
          </a:prstGeom>
        </p:spPr>
      </p:pic>
    </p:spTree>
    <p:extLst>
      <p:ext uri="{BB962C8B-B14F-4D97-AF65-F5344CB8AC3E}">
        <p14:creationId xmlns:p14="http://schemas.microsoft.com/office/powerpoint/2010/main" val="2605828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A1EF-DAC3-9C6B-4724-4E06776573FF}"/>
              </a:ext>
            </a:extLst>
          </p:cNvPr>
          <p:cNvSpPr>
            <a:spLocks noGrp="1"/>
          </p:cNvSpPr>
          <p:nvPr>
            <p:ph type="title"/>
          </p:nvPr>
        </p:nvSpPr>
        <p:spPr/>
        <p:txBody>
          <a:bodyPr/>
          <a:lstStyle/>
          <a:p>
            <a:r>
              <a:rPr lang="en-US" dirty="0"/>
              <a:t>Example: Compound Interest</a:t>
            </a:r>
          </a:p>
        </p:txBody>
      </p:sp>
      <p:sp>
        <p:nvSpPr>
          <p:cNvPr id="3" name="Content Placeholder 2">
            <a:extLst>
              <a:ext uri="{FF2B5EF4-FFF2-40B4-BE49-F238E27FC236}">
                <a16:creationId xmlns:a16="http://schemas.microsoft.com/office/drawing/2014/main" id="{9E6D5B0B-EACC-BC39-F460-A97C7D23EF29}"/>
              </a:ext>
            </a:extLst>
          </p:cNvPr>
          <p:cNvSpPr>
            <a:spLocks noGrp="1"/>
          </p:cNvSpPr>
          <p:nvPr>
            <p:ph idx="1"/>
          </p:nvPr>
        </p:nvSpPr>
        <p:spPr/>
        <p:txBody>
          <a:bodyPr/>
          <a:lstStyle/>
          <a:p>
            <a:pPr marL="0" indent="0">
              <a:buNone/>
            </a:pPr>
            <a:r>
              <a:rPr lang="en-US" dirty="0"/>
              <a:t>Compound interest means you earn interest on both the initial amount </a:t>
            </a:r>
            <a:r>
              <a:rPr lang="en-US" b="1" dirty="0"/>
              <a:t>and</a:t>
            </a:r>
            <a:r>
              <a:rPr lang="en-US" dirty="0"/>
              <a:t> any interest previously earned.</a:t>
            </a:r>
            <a:br>
              <a:rPr lang="en-US" dirty="0"/>
            </a:br>
            <a:br>
              <a:rPr lang="en-US" dirty="0"/>
            </a:br>
            <a:r>
              <a:rPr lang="en-US" dirty="0"/>
              <a:t>Example:</a:t>
            </a:r>
            <a:br>
              <a:rPr lang="en-US" dirty="0"/>
            </a:br>
            <a:r>
              <a:rPr lang="en-US" dirty="0"/>
              <a:t>If you invest $1,000 at a 5% interest rate, compounded yearly, after 3 years you’ll have:</a:t>
            </a:r>
          </a:p>
        </p:txBody>
      </p:sp>
    </p:spTree>
    <p:extLst>
      <p:ext uri="{BB962C8B-B14F-4D97-AF65-F5344CB8AC3E}">
        <p14:creationId xmlns:p14="http://schemas.microsoft.com/office/powerpoint/2010/main" val="4057067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A1EF-DAC3-9C6B-4724-4E06776573FF}"/>
              </a:ext>
            </a:extLst>
          </p:cNvPr>
          <p:cNvSpPr>
            <a:spLocks noGrp="1"/>
          </p:cNvSpPr>
          <p:nvPr>
            <p:ph type="title"/>
          </p:nvPr>
        </p:nvSpPr>
        <p:spPr/>
        <p:txBody>
          <a:bodyPr/>
          <a:lstStyle/>
          <a:p>
            <a:r>
              <a:rPr lang="en-US" dirty="0"/>
              <a:t>Example: Compound Interest</a:t>
            </a:r>
          </a:p>
        </p:txBody>
      </p:sp>
      <p:sp>
        <p:nvSpPr>
          <p:cNvPr id="3" name="Content Placeholder 2">
            <a:extLst>
              <a:ext uri="{FF2B5EF4-FFF2-40B4-BE49-F238E27FC236}">
                <a16:creationId xmlns:a16="http://schemas.microsoft.com/office/drawing/2014/main" id="{9E6D5B0B-EACC-BC39-F460-A97C7D23EF29}"/>
              </a:ext>
            </a:extLst>
          </p:cNvPr>
          <p:cNvSpPr>
            <a:spLocks noGrp="1"/>
          </p:cNvSpPr>
          <p:nvPr>
            <p:ph idx="1"/>
          </p:nvPr>
        </p:nvSpPr>
        <p:spPr/>
        <p:txBody>
          <a:bodyPr/>
          <a:lstStyle/>
          <a:p>
            <a:pPr marL="0" indent="0">
              <a:buNone/>
            </a:pPr>
            <a:r>
              <a:rPr lang="en-US" dirty="0"/>
              <a:t>Compound interest means you earn interest on both the initial amount </a:t>
            </a:r>
            <a:r>
              <a:rPr lang="en-US" b="1" dirty="0"/>
              <a:t>and</a:t>
            </a:r>
            <a:r>
              <a:rPr lang="en-US" dirty="0"/>
              <a:t> any interest previously earned.</a:t>
            </a:r>
            <a:br>
              <a:rPr lang="en-US" dirty="0"/>
            </a:br>
            <a:br>
              <a:rPr lang="en-US" dirty="0"/>
            </a:br>
            <a:r>
              <a:rPr lang="en-US" dirty="0"/>
              <a:t>Example:</a:t>
            </a:r>
            <a:br>
              <a:rPr lang="en-US" dirty="0"/>
            </a:br>
            <a:r>
              <a:rPr lang="en-US" dirty="0"/>
              <a:t>If you invest $1,000 at a 5% interest rate, compounded yearly, after 3 years you’ll have:</a:t>
            </a:r>
          </a:p>
          <a:p>
            <a:pPr marL="0" indent="0">
              <a:buNone/>
            </a:pPr>
            <a:endParaRPr lang="en-US" dirty="0"/>
          </a:p>
        </p:txBody>
      </p:sp>
      <p:pic>
        <p:nvPicPr>
          <p:cNvPr id="5" name="Picture 4">
            <a:extLst>
              <a:ext uri="{FF2B5EF4-FFF2-40B4-BE49-F238E27FC236}">
                <a16:creationId xmlns:a16="http://schemas.microsoft.com/office/drawing/2014/main" id="{CB337B62-91A4-03B9-2547-277093C91295}"/>
              </a:ext>
            </a:extLst>
          </p:cNvPr>
          <p:cNvPicPr>
            <a:picLocks noChangeAspect="1"/>
          </p:cNvPicPr>
          <p:nvPr/>
        </p:nvPicPr>
        <p:blipFill>
          <a:blip r:embed="rId2"/>
          <a:stretch>
            <a:fillRect/>
          </a:stretch>
        </p:blipFill>
        <p:spPr>
          <a:xfrm>
            <a:off x="767919" y="3727638"/>
            <a:ext cx="10717121" cy="1905266"/>
          </a:xfrm>
          <a:prstGeom prst="rect">
            <a:avLst/>
          </a:prstGeom>
        </p:spPr>
      </p:pic>
    </p:spTree>
    <p:extLst>
      <p:ext uri="{BB962C8B-B14F-4D97-AF65-F5344CB8AC3E}">
        <p14:creationId xmlns:p14="http://schemas.microsoft.com/office/powerpoint/2010/main" val="3837389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7077-7A57-2921-3AF9-47D12AF06CE2}"/>
              </a:ext>
            </a:extLst>
          </p:cNvPr>
          <p:cNvSpPr>
            <a:spLocks noGrp="1"/>
          </p:cNvSpPr>
          <p:nvPr>
            <p:ph type="title"/>
          </p:nvPr>
        </p:nvSpPr>
        <p:spPr/>
        <p:txBody>
          <a:bodyPr/>
          <a:lstStyle/>
          <a:p>
            <a:r>
              <a:rPr lang="en-US"/>
              <a:t>Present Value (PV)</a:t>
            </a:r>
          </a:p>
        </p:txBody>
      </p:sp>
      <p:sp>
        <p:nvSpPr>
          <p:cNvPr id="3" name="Content Placeholder 2">
            <a:extLst>
              <a:ext uri="{FF2B5EF4-FFF2-40B4-BE49-F238E27FC236}">
                <a16:creationId xmlns:a16="http://schemas.microsoft.com/office/drawing/2014/main" id="{6CADE8C2-21A5-52C9-E586-621C5ECD0C47}"/>
              </a:ext>
            </a:extLst>
          </p:cNvPr>
          <p:cNvSpPr>
            <a:spLocks noGrp="1"/>
          </p:cNvSpPr>
          <p:nvPr>
            <p:ph idx="1"/>
          </p:nvPr>
        </p:nvSpPr>
        <p:spPr/>
        <p:txBody>
          <a:bodyPr/>
          <a:lstStyle/>
          <a:p>
            <a:pPr marL="0" indent="0">
              <a:buNone/>
            </a:pPr>
            <a:r>
              <a:rPr lang="en-US" dirty="0"/>
              <a:t>The </a:t>
            </a:r>
            <a:r>
              <a:rPr lang="en-US" b="1" dirty="0"/>
              <a:t>Present Value (PV)</a:t>
            </a:r>
            <a:r>
              <a:rPr lang="en-US" dirty="0"/>
              <a:t> is the value of future money </a:t>
            </a:r>
            <a:r>
              <a:rPr lang="en-US" b="1" dirty="0"/>
              <a:t>discounted</a:t>
            </a:r>
            <a:r>
              <a:rPr lang="en-US" dirty="0"/>
              <a:t> to its worth today. It answers the question: </a:t>
            </a:r>
            <a:r>
              <a:rPr lang="en-US" i="1" dirty="0"/>
              <a:t>How much do I need to invest today to have a specific amount in the future?</a:t>
            </a:r>
          </a:p>
        </p:txBody>
      </p:sp>
      <p:pic>
        <p:nvPicPr>
          <p:cNvPr id="5" name="Picture 4">
            <a:extLst>
              <a:ext uri="{FF2B5EF4-FFF2-40B4-BE49-F238E27FC236}">
                <a16:creationId xmlns:a16="http://schemas.microsoft.com/office/drawing/2014/main" id="{788F9B75-F46D-0A8A-9F9E-A0FDFE30802F}"/>
              </a:ext>
            </a:extLst>
          </p:cNvPr>
          <p:cNvPicPr>
            <a:picLocks noChangeAspect="1"/>
          </p:cNvPicPr>
          <p:nvPr/>
        </p:nvPicPr>
        <p:blipFill>
          <a:blip r:embed="rId2"/>
          <a:stretch>
            <a:fillRect/>
          </a:stretch>
        </p:blipFill>
        <p:spPr>
          <a:xfrm>
            <a:off x="4586077" y="3092110"/>
            <a:ext cx="3019846" cy="1609950"/>
          </a:xfrm>
          <a:prstGeom prst="rect">
            <a:avLst/>
          </a:prstGeom>
        </p:spPr>
      </p:pic>
    </p:spTree>
    <p:extLst>
      <p:ext uri="{BB962C8B-B14F-4D97-AF65-F5344CB8AC3E}">
        <p14:creationId xmlns:p14="http://schemas.microsoft.com/office/powerpoint/2010/main" val="8362470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41</TotalTime>
  <Words>914</Words>
  <Application>Microsoft Office PowerPoint</Application>
  <PresentationFormat>Widescreen</PresentationFormat>
  <Paragraphs>68</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Retrospect</vt:lpstr>
      <vt:lpstr>Investment Appraisal</vt:lpstr>
      <vt:lpstr>Time Value of Money (TVM)</vt:lpstr>
      <vt:lpstr>Why Is Money Worth More Now?</vt:lpstr>
      <vt:lpstr>Formulas</vt:lpstr>
      <vt:lpstr>Example: Simple Interest</vt:lpstr>
      <vt:lpstr>Example 1: Simple Interest</vt:lpstr>
      <vt:lpstr>Example: Compound Interest</vt:lpstr>
      <vt:lpstr>Example: Compound Interest</vt:lpstr>
      <vt:lpstr>Present Value (PV)</vt:lpstr>
      <vt:lpstr>Present Value (PV)</vt:lpstr>
      <vt:lpstr>Present Value (PV)</vt:lpstr>
      <vt:lpstr>Discounted Cash Flow (DCF) Analysis</vt:lpstr>
      <vt:lpstr>Discounted Cash Flow (DCF) Analysis</vt:lpstr>
      <vt:lpstr>Example 4: Evaluating an Investment Using DCF</vt:lpstr>
      <vt:lpstr>PowerPoint Presentation</vt:lpstr>
      <vt:lpstr>Example : Evaluating an Investment Using DCF</vt:lpstr>
      <vt:lpstr>Interpreting a DCF Analysis in Commercial Terms</vt:lpstr>
      <vt:lpstr>Example : Commercial Decision-Making Using DCF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M_ADEEL</dc:creator>
  <cp:lastModifiedBy>M_ADEEL</cp:lastModifiedBy>
  <cp:revision>52</cp:revision>
  <dcterms:created xsi:type="dcterms:W3CDTF">2024-09-13T21:33:41Z</dcterms:created>
  <dcterms:modified xsi:type="dcterms:W3CDTF">2024-09-16T05:40:15Z</dcterms:modified>
</cp:coreProperties>
</file>