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80" r:id="rId3"/>
    <p:sldId id="281" r:id="rId4"/>
    <p:sldId id="287" r:id="rId5"/>
    <p:sldId id="288" r:id="rId6"/>
    <p:sldId id="289" r:id="rId7"/>
    <p:sldId id="282" r:id="rId8"/>
    <p:sldId id="283" r:id="rId9"/>
    <p:sldId id="284" r:id="rId10"/>
    <p:sldId id="285" r:id="rId11"/>
    <p:sldId id="286" r:id="rId12"/>
    <p:sldId id="291"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361D8292-7A5A-44EB-ADEC-AA767D00200F}" type="datetimeFigureOut">
              <a:rPr lang="en-US" dirty="0"/>
              <a:t>6/12/2021</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537148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1D73B-AC12-4256-9E12-E45AB393862B}" type="datetimeFigureOut">
              <a:rPr lang="en-US" dirty="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0176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1E8A7-06A9-4796-98A4-479CF7079753}" type="datetimeFigureOut">
              <a:rPr lang="en-US" dirty="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29797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DEACD-722F-4835-8C36-350D1156C46F}" type="datetimeFigureOut">
              <a:rPr lang="en-US" dirty="0"/>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0443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DC829D4D-0BFC-4907-B876-8D0F29D25B8B}" type="datetimeFigureOut">
              <a:rPr lang="en-US" dirty="0"/>
              <a:t>6/12/2021</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3353907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4F713-3024-4B60-8C85-AB19FBDEA5C9}" type="datetimeFigureOut">
              <a:rPr lang="en-US" dirty="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5794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370D8C-FEE3-44E4-9FC3-58ECB605B60D}" type="datetimeFigureOut">
              <a:rPr lang="en-US" dirty="0"/>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622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AFF06-CDBB-4575-A3CF-D3C40F356B44}" type="datetimeFigureOut">
              <a:rPr lang="en-US" dirty="0"/>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9975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B23BA-8BFA-4D1F-A6AD-B650E27402E6}" type="datetimeFigureOut">
              <a:rPr lang="en-US" dirty="0"/>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3336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5F43E8C-8E71-4ACB-A6F3-3C86F80AFB02}" type="datetimeFigureOut">
              <a:rPr lang="en-US" dirty="0"/>
              <a:t>6/12/2021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214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5ABCC35-AE37-4B74-AFDC-2B5B2D807A04}" type="datetimeFigureOut">
              <a:rPr lang="en-US" dirty="0"/>
              <a:t>6/12/2021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114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9D66BB5-FA43-4133-A57F-33DEFA0D4249}" type="datetimeFigureOut">
              <a:rPr lang="en-US" dirty="0"/>
              <a:t>6/12/2021</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5966129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java-string-tolowercase" TargetMode="External"/><Relationship Id="rId2" Type="http://schemas.openxmlformats.org/officeDocument/2006/relationships/hyperlink" Target="https://www.javatpoint.com/java-string-indexo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java-string-trim" TargetMode="External"/><Relationship Id="rId2" Type="http://schemas.openxmlformats.org/officeDocument/2006/relationships/hyperlink" Target="https://www.javatpoint.com/java-string-touppercase" TargetMode="External"/><Relationship Id="rId1" Type="http://schemas.openxmlformats.org/officeDocument/2006/relationships/slideLayout" Target="../slideLayouts/slideLayout2.xml"/><Relationship Id="rId4" Type="http://schemas.openxmlformats.org/officeDocument/2006/relationships/hyperlink" Target="https://www.javatpoint.com/java-string-valueo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java-string-length" TargetMode="External"/><Relationship Id="rId2" Type="http://schemas.openxmlformats.org/officeDocument/2006/relationships/hyperlink" Target="https://www.javatpoint.com/java-string-charat" TargetMode="External"/><Relationship Id="rId1" Type="http://schemas.openxmlformats.org/officeDocument/2006/relationships/slideLayout" Target="../slideLayouts/slideLayout2.xml"/><Relationship Id="rId5" Type="http://schemas.openxmlformats.org/officeDocument/2006/relationships/hyperlink" Target="https://www.javatpoint.com/java-string-substring" TargetMode="External"/><Relationship Id="rId4" Type="http://schemas.openxmlformats.org/officeDocument/2006/relationships/hyperlink" Target="https://www.javatpoint.com/java-string-forma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java-string-contains" TargetMode="External"/><Relationship Id="rId2" Type="http://schemas.openxmlformats.org/officeDocument/2006/relationships/hyperlink" Target="https://www.javatpoint.com/java-string-substring" TargetMode="External"/><Relationship Id="rId1" Type="http://schemas.openxmlformats.org/officeDocument/2006/relationships/slideLayout" Target="../slideLayouts/slideLayout2.xml"/><Relationship Id="rId6" Type="http://schemas.openxmlformats.org/officeDocument/2006/relationships/hyperlink" Target="https://www.javatpoint.com/java-string-isempty" TargetMode="External"/><Relationship Id="rId5" Type="http://schemas.openxmlformats.org/officeDocument/2006/relationships/hyperlink" Target="https://www.javatpoint.com/java-string-equals" TargetMode="External"/><Relationship Id="rId4" Type="http://schemas.openxmlformats.org/officeDocument/2006/relationships/hyperlink" Target="https://www.javatpoint.com/java-string-joi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java-string-replace" TargetMode="External"/><Relationship Id="rId2" Type="http://schemas.openxmlformats.org/officeDocument/2006/relationships/hyperlink" Target="https://www.javatpoint.com/java-string-concat" TargetMode="External"/><Relationship Id="rId1" Type="http://schemas.openxmlformats.org/officeDocument/2006/relationships/slideLayout" Target="../slideLayouts/slideLayout2.xml"/><Relationship Id="rId5" Type="http://schemas.openxmlformats.org/officeDocument/2006/relationships/hyperlink" Target="https://www.javatpoint.com/java-string-split" TargetMode="External"/><Relationship Id="rId4" Type="http://schemas.openxmlformats.org/officeDocument/2006/relationships/hyperlink" Target="https://www.javatpoint.com/java-string-equalsignorec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80" y="0"/>
            <a:ext cx="9147810" cy="6861175"/>
            <a:chOff x="-3680" y="0"/>
            <a:chExt cx="9147810" cy="6861175"/>
          </a:xfrm>
        </p:grpSpPr>
        <p:sp>
          <p:nvSpPr>
            <p:cNvPr id="3" name="object 3"/>
            <p:cNvSpPr/>
            <p:nvPr/>
          </p:nvSpPr>
          <p:spPr>
            <a:xfrm>
              <a:off x="921435" y="1413763"/>
              <a:ext cx="210312" cy="2103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15085" y="1338325"/>
              <a:ext cx="312051" cy="292100"/>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233486" y="2350885"/>
            <a:ext cx="6970714" cy="1121461"/>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wrap="square" lIns="0" tIns="13335" rIns="0" bIns="0" rtlCol="0">
            <a:spAutoFit/>
          </a:bodyPr>
          <a:lstStyle/>
          <a:p>
            <a:pPr marL="12700" marR="5080" algn="ctr">
              <a:lnSpc>
                <a:spcPct val="100000"/>
              </a:lnSpc>
              <a:spcBef>
                <a:spcPts val="105"/>
              </a:spcBef>
            </a:pPr>
            <a:r>
              <a:rPr sz="7200" b="1" u="sng" spc="-615" dirty="0">
                <a:solidFill>
                  <a:srgbClr val="006FC0"/>
                </a:solidFill>
              </a:rPr>
              <a:t>STRINGS</a:t>
            </a:r>
            <a:endParaRPr sz="72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E2ABD-2CB4-41FD-A9C3-3F49AE339A40}"/>
              </a:ext>
            </a:extLst>
          </p:cNvPr>
          <p:cNvSpPr>
            <a:spLocks noGrp="1"/>
          </p:cNvSpPr>
          <p:nvPr>
            <p:ph idx="1"/>
          </p:nvPr>
        </p:nvSpPr>
        <p:spPr>
          <a:xfrm>
            <a:off x="569161" y="349248"/>
            <a:ext cx="7698539" cy="5685792"/>
          </a:xfrm>
        </p:spPr>
        <p:txBody>
          <a:bodyPr/>
          <a:lstStyle/>
          <a:p>
            <a:pPr marL="0" indent="0">
              <a:buNone/>
            </a:pPr>
            <a:endParaRPr lang="en-US" dirty="0"/>
          </a:p>
        </p:txBody>
      </p:sp>
      <p:graphicFrame>
        <p:nvGraphicFramePr>
          <p:cNvPr id="5" name="Table 4">
            <a:extLst>
              <a:ext uri="{FF2B5EF4-FFF2-40B4-BE49-F238E27FC236}">
                <a16:creationId xmlns:a16="http://schemas.microsoft.com/office/drawing/2014/main" id="{98054742-E529-46FF-8547-43417261630A}"/>
              </a:ext>
            </a:extLst>
          </p:cNvPr>
          <p:cNvGraphicFramePr/>
          <p:nvPr>
            <p:extLst>
              <p:ext uri="{D42A27DB-BD31-4B8C-83A1-F6EECF244321}">
                <p14:modId xmlns:p14="http://schemas.microsoft.com/office/powerpoint/2010/main" val="2581786028"/>
              </p:ext>
            </p:extLst>
          </p:nvPr>
        </p:nvGraphicFramePr>
        <p:xfrm>
          <a:off x="889000" y="850900"/>
          <a:ext cx="7226301" cy="5003800"/>
        </p:xfrm>
        <a:graphic>
          <a:graphicData uri="http://schemas.openxmlformats.org/drawingml/2006/table">
            <a:tbl>
              <a:tblPr>
                <a:tableStyleId>{5C22544A-7EE6-4342-B048-85BDC9FD1C3A}</a:tableStyleId>
              </a:tblPr>
              <a:tblGrid>
                <a:gridCol w="2408767">
                  <a:extLst>
                    <a:ext uri="{9D8B030D-6E8A-4147-A177-3AD203B41FA5}">
                      <a16:colId xmlns:a16="http://schemas.microsoft.com/office/drawing/2014/main" val="2131505641"/>
                    </a:ext>
                  </a:extLst>
                </a:gridCol>
                <a:gridCol w="2408767">
                  <a:extLst>
                    <a:ext uri="{9D8B030D-6E8A-4147-A177-3AD203B41FA5}">
                      <a16:colId xmlns:a16="http://schemas.microsoft.com/office/drawing/2014/main" val="4286894507"/>
                    </a:ext>
                  </a:extLst>
                </a:gridCol>
                <a:gridCol w="2408767">
                  <a:extLst>
                    <a:ext uri="{9D8B030D-6E8A-4147-A177-3AD203B41FA5}">
                      <a16:colId xmlns:a16="http://schemas.microsoft.com/office/drawing/2014/main" val="356001541"/>
                    </a:ext>
                  </a:extLst>
                </a:gridCol>
              </a:tblGrid>
              <a:tr h="796597">
                <a:tc>
                  <a:txBody>
                    <a:bodyPr/>
                    <a:lstStyle/>
                    <a:p>
                      <a:pPr algn="l" fontAlgn="t"/>
                      <a:r>
                        <a:rPr lang="en-US" sz="1400">
                          <a:effectLst/>
                        </a:rPr>
                        <a:t>19</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2"/>
                        </a:rPr>
                        <a:t>int indexOf(int ch)</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a:effectLst/>
                        </a:rPr>
                        <a:t>returns the specified char value index.</a:t>
                      </a:r>
                      <a:endParaRPr lang="en-US" sz="140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2393437277"/>
                  </a:ext>
                </a:extLst>
              </a:tr>
              <a:tr h="1020815">
                <a:tc>
                  <a:txBody>
                    <a:bodyPr/>
                    <a:lstStyle/>
                    <a:p>
                      <a:pPr algn="l" fontAlgn="t"/>
                      <a:r>
                        <a:rPr lang="en-US" sz="1400">
                          <a:effectLst/>
                        </a:rPr>
                        <a:t>20</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2"/>
                        </a:rPr>
                        <a:t>int indexOf(int ch, int fromIndex)</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a:effectLst/>
                        </a:rPr>
                        <a:t>returns the specified char value index starting with given index.</a:t>
                      </a:r>
                      <a:endParaRPr lang="en-US" sz="140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3460674836"/>
                  </a:ext>
                </a:extLst>
              </a:tr>
              <a:tr h="796597">
                <a:tc>
                  <a:txBody>
                    <a:bodyPr/>
                    <a:lstStyle/>
                    <a:p>
                      <a:pPr algn="l" fontAlgn="t"/>
                      <a:r>
                        <a:rPr lang="en-US" sz="1400">
                          <a:effectLst/>
                        </a:rPr>
                        <a:t>21</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2"/>
                        </a:rPr>
                        <a:t>int indexOf(String substring)</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a:effectLst/>
                        </a:rPr>
                        <a:t>returns the specified substring index.</a:t>
                      </a:r>
                      <a:endParaRPr lang="en-US" sz="140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80055360"/>
                  </a:ext>
                </a:extLst>
              </a:tr>
              <a:tr h="1020815">
                <a:tc>
                  <a:txBody>
                    <a:bodyPr/>
                    <a:lstStyle/>
                    <a:p>
                      <a:pPr algn="l" fontAlgn="t"/>
                      <a:r>
                        <a:rPr lang="en-US" sz="1400">
                          <a:effectLst/>
                        </a:rPr>
                        <a:t>22</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2"/>
                        </a:rPr>
                        <a:t>int indexOf(String substring, int fromIndex)</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a:effectLst/>
                        </a:rPr>
                        <a:t>returns the specified substring index starting with given index.</a:t>
                      </a:r>
                      <a:endParaRPr lang="en-US" sz="140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4269665194"/>
                  </a:ext>
                </a:extLst>
              </a:tr>
              <a:tr h="572379">
                <a:tc>
                  <a:txBody>
                    <a:bodyPr/>
                    <a:lstStyle/>
                    <a:p>
                      <a:pPr algn="l" fontAlgn="t"/>
                      <a:r>
                        <a:rPr lang="en-US" sz="1400" dirty="0">
                          <a:effectLst/>
                        </a:rPr>
                        <a:t>23</a:t>
                      </a:r>
                      <a:endParaRPr lang="en-US" sz="1400" dirty="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3"/>
                        </a:rPr>
                        <a:t>String toLowerCase()</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a:effectLst/>
                        </a:rPr>
                        <a:t>returns a string in lowercase.</a:t>
                      </a:r>
                      <a:endParaRPr lang="en-US" sz="140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3541176967"/>
                  </a:ext>
                </a:extLst>
              </a:tr>
              <a:tr h="796597">
                <a:tc>
                  <a:txBody>
                    <a:bodyPr/>
                    <a:lstStyle/>
                    <a:p>
                      <a:pPr algn="l" fontAlgn="t"/>
                      <a:r>
                        <a:rPr lang="en-US" sz="1400">
                          <a:effectLst/>
                        </a:rPr>
                        <a:t>24</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3"/>
                        </a:rPr>
                        <a:t>String toLowerCase(Locale l)</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dirty="0">
                          <a:effectLst/>
                        </a:rPr>
                        <a:t>returns a string in lowercase using specified locale.</a:t>
                      </a:r>
                      <a:endParaRPr lang="en-US" sz="1400" dirty="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466273767"/>
                  </a:ext>
                </a:extLst>
              </a:tr>
            </a:tbl>
          </a:graphicData>
        </a:graphic>
      </p:graphicFrame>
    </p:spTree>
    <p:extLst>
      <p:ext uri="{BB962C8B-B14F-4D97-AF65-F5344CB8AC3E}">
        <p14:creationId xmlns:p14="http://schemas.microsoft.com/office/powerpoint/2010/main" val="368216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3182B04-4F8E-4A33-A530-86F4439D9E73}"/>
              </a:ext>
            </a:extLst>
          </p:cNvPr>
          <p:cNvGraphicFramePr/>
          <p:nvPr>
            <p:extLst>
              <p:ext uri="{D42A27DB-BD31-4B8C-83A1-F6EECF244321}">
                <p14:modId xmlns:p14="http://schemas.microsoft.com/office/powerpoint/2010/main" val="2141878235"/>
              </p:ext>
            </p:extLst>
          </p:nvPr>
        </p:nvGraphicFramePr>
        <p:xfrm>
          <a:off x="609600" y="482600"/>
          <a:ext cx="8064501" cy="5905500"/>
        </p:xfrm>
        <a:graphic>
          <a:graphicData uri="http://schemas.openxmlformats.org/drawingml/2006/table">
            <a:tbl>
              <a:tblPr>
                <a:tableStyleId>{5C22544A-7EE6-4342-B048-85BDC9FD1C3A}</a:tableStyleId>
              </a:tblPr>
              <a:tblGrid>
                <a:gridCol w="2688167">
                  <a:extLst>
                    <a:ext uri="{9D8B030D-6E8A-4147-A177-3AD203B41FA5}">
                      <a16:colId xmlns:a16="http://schemas.microsoft.com/office/drawing/2014/main" val="1818052616"/>
                    </a:ext>
                  </a:extLst>
                </a:gridCol>
                <a:gridCol w="2688167">
                  <a:extLst>
                    <a:ext uri="{9D8B030D-6E8A-4147-A177-3AD203B41FA5}">
                      <a16:colId xmlns:a16="http://schemas.microsoft.com/office/drawing/2014/main" val="602391613"/>
                    </a:ext>
                  </a:extLst>
                </a:gridCol>
                <a:gridCol w="2688167">
                  <a:extLst>
                    <a:ext uri="{9D8B030D-6E8A-4147-A177-3AD203B41FA5}">
                      <a16:colId xmlns:a16="http://schemas.microsoft.com/office/drawing/2014/main" val="3891937923"/>
                    </a:ext>
                  </a:extLst>
                </a:gridCol>
              </a:tblGrid>
              <a:tr h="990350">
                <a:tc>
                  <a:txBody>
                    <a:bodyPr/>
                    <a:lstStyle/>
                    <a:p>
                      <a:pPr algn="l" fontAlgn="t"/>
                      <a:r>
                        <a:rPr lang="en-US" sz="1600">
                          <a:effectLst/>
                        </a:rPr>
                        <a:t>25</a:t>
                      </a:r>
                      <a:endParaRPr lang="en-US" sz="1600">
                        <a:solidFill>
                          <a:srgbClr val="000000"/>
                        </a:solidFill>
                        <a:effectLst/>
                        <a:latin typeface="verdana" panose="020B0604030504040204" pitchFamily="34" charset="0"/>
                      </a:endParaRPr>
                    </a:p>
                  </a:txBody>
                  <a:tcPr marL="66698" marR="66698" marT="66698" marB="66698"/>
                </a:tc>
                <a:tc>
                  <a:txBody>
                    <a:bodyPr/>
                    <a:lstStyle/>
                    <a:p>
                      <a:pPr algn="l" fontAlgn="t"/>
                      <a:r>
                        <a:rPr lang="en-US" sz="1600" u="none" strike="noStrike">
                          <a:effectLst/>
                          <a:hlinkClick r:id="rId2"/>
                        </a:rPr>
                        <a:t>String toUpperCase()</a:t>
                      </a:r>
                      <a:endParaRPr lang="en-US" sz="1600">
                        <a:solidFill>
                          <a:srgbClr val="000000"/>
                        </a:solidFill>
                        <a:effectLst/>
                        <a:latin typeface="verdana" panose="020B0604030504040204" pitchFamily="34" charset="0"/>
                      </a:endParaRPr>
                    </a:p>
                  </a:txBody>
                  <a:tcPr marL="66698" marR="66698" marT="66698" marB="66698"/>
                </a:tc>
                <a:tc>
                  <a:txBody>
                    <a:bodyPr/>
                    <a:lstStyle/>
                    <a:p>
                      <a:pPr algn="l" fontAlgn="t"/>
                      <a:r>
                        <a:rPr lang="en-US" sz="1600">
                          <a:effectLst/>
                        </a:rPr>
                        <a:t>returns a string in uppercase.</a:t>
                      </a:r>
                      <a:endParaRPr lang="en-US" sz="1600">
                        <a:solidFill>
                          <a:srgbClr val="000000"/>
                        </a:solidFill>
                        <a:effectLst/>
                        <a:latin typeface="verdana" panose="020B0604030504040204" pitchFamily="34" charset="0"/>
                      </a:endParaRPr>
                    </a:p>
                  </a:txBody>
                  <a:tcPr marL="66698" marR="66698" marT="66698" marB="66698"/>
                </a:tc>
                <a:extLst>
                  <a:ext uri="{0D108BD9-81ED-4DB2-BD59-A6C34878D82A}">
                    <a16:rowId xmlns:a16="http://schemas.microsoft.com/office/drawing/2014/main" val="2793310740"/>
                  </a:ext>
                </a:extLst>
              </a:tr>
              <a:tr h="1379170">
                <a:tc>
                  <a:txBody>
                    <a:bodyPr/>
                    <a:lstStyle/>
                    <a:p>
                      <a:pPr algn="l" fontAlgn="t"/>
                      <a:r>
                        <a:rPr lang="en-US" sz="1600" dirty="0">
                          <a:effectLst/>
                        </a:rPr>
                        <a:t>26</a:t>
                      </a:r>
                      <a:endParaRPr lang="en-US" sz="1600" dirty="0">
                        <a:solidFill>
                          <a:srgbClr val="000000"/>
                        </a:solidFill>
                        <a:effectLst/>
                        <a:latin typeface="verdana" panose="020B0604030504040204" pitchFamily="34" charset="0"/>
                      </a:endParaRPr>
                    </a:p>
                  </a:txBody>
                  <a:tcPr marL="66698" marR="66698" marT="66698" marB="66698"/>
                </a:tc>
                <a:tc>
                  <a:txBody>
                    <a:bodyPr/>
                    <a:lstStyle/>
                    <a:p>
                      <a:pPr algn="l" fontAlgn="t"/>
                      <a:r>
                        <a:rPr lang="en-US" sz="1600" u="none" strike="noStrike">
                          <a:effectLst/>
                          <a:hlinkClick r:id="rId2"/>
                        </a:rPr>
                        <a:t>String toUpperCase(Locale l)</a:t>
                      </a:r>
                      <a:endParaRPr lang="en-US" sz="1600">
                        <a:solidFill>
                          <a:srgbClr val="000000"/>
                        </a:solidFill>
                        <a:effectLst/>
                        <a:latin typeface="verdana" panose="020B0604030504040204" pitchFamily="34" charset="0"/>
                      </a:endParaRPr>
                    </a:p>
                  </a:txBody>
                  <a:tcPr marL="66698" marR="66698" marT="66698" marB="66698"/>
                </a:tc>
                <a:tc>
                  <a:txBody>
                    <a:bodyPr/>
                    <a:lstStyle/>
                    <a:p>
                      <a:pPr algn="l" fontAlgn="t"/>
                      <a:r>
                        <a:rPr lang="en-US" sz="1600">
                          <a:effectLst/>
                        </a:rPr>
                        <a:t>returns a string in uppercase using specified locale.</a:t>
                      </a:r>
                      <a:endParaRPr lang="en-US" sz="1600">
                        <a:solidFill>
                          <a:srgbClr val="000000"/>
                        </a:solidFill>
                        <a:effectLst/>
                        <a:latin typeface="verdana" panose="020B0604030504040204" pitchFamily="34" charset="0"/>
                      </a:endParaRPr>
                    </a:p>
                  </a:txBody>
                  <a:tcPr marL="66698" marR="66698" marT="66698" marB="66698"/>
                </a:tc>
                <a:extLst>
                  <a:ext uri="{0D108BD9-81ED-4DB2-BD59-A6C34878D82A}">
                    <a16:rowId xmlns:a16="http://schemas.microsoft.com/office/drawing/2014/main" val="2789627452"/>
                  </a:ext>
                </a:extLst>
              </a:tr>
              <a:tr h="1767990">
                <a:tc>
                  <a:txBody>
                    <a:bodyPr/>
                    <a:lstStyle/>
                    <a:p>
                      <a:pPr algn="l" fontAlgn="t"/>
                      <a:r>
                        <a:rPr lang="en-US" sz="1600">
                          <a:effectLst/>
                        </a:rPr>
                        <a:t>27</a:t>
                      </a:r>
                      <a:endParaRPr lang="en-US" sz="1600">
                        <a:solidFill>
                          <a:srgbClr val="000000"/>
                        </a:solidFill>
                        <a:effectLst/>
                        <a:latin typeface="verdana" panose="020B0604030504040204" pitchFamily="34" charset="0"/>
                      </a:endParaRPr>
                    </a:p>
                  </a:txBody>
                  <a:tcPr marL="66698" marR="66698" marT="66698" marB="66698"/>
                </a:tc>
                <a:tc>
                  <a:txBody>
                    <a:bodyPr/>
                    <a:lstStyle/>
                    <a:p>
                      <a:pPr algn="l" fontAlgn="t"/>
                      <a:r>
                        <a:rPr lang="en-US" sz="1600" u="none" strike="noStrike">
                          <a:effectLst/>
                          <a:hlinkClick r:id="rId3"/>
                        </a:rPr>
                        <a:t>String trim()</a:t>
                      </a:r>
                      <a:endParaRPr lang="en-US" sz="1600">
                        <a:solidFill>
                          <a:srgbClr val="000000"/>
                        </a:solidFill>
                        <a:effectLst/>
                        <a:latin typeface="verdana" panose="020B0604030504040204" pitchFamily="34" charset="0"/>
                      </a:endParaRPr>
                    </a:p>
                  </a:txBody>
                  <a:tcPr marL="66698" marR="66698" marT="66698" marB="66698"/>
                </a:tc>
                <a:tc>
                  <a:txBody>
                    <a:bodyPr/>
                    <a:lstStyle/>
                    <a:p>
                      <a:pPr algn="l" fontAlgn="t"/>
                      <a:r>
                        <a:rPr lang="en-US" sz="1600">
                          <a:effectLst/>
                        </a:rPr>
                        <a:t>removes beginning and ending spaces of this string.</a:t>
                      </a:r>
                      <a:endParaRPr lang="en-US" sz="1600">
                        <a:solidFill>
                          <a:srgbClr val="000000"/>
                        </a:solidFill>
                        <a:effectLst/>
                        <a:latin typeface="verdana" panose="020B0604030504040204" pitchFamily="34" charset="0"/>
                      </a:endParaRPr>
                    </a:p>
                  </a:txBody>
                  <a:tcPr marL="66698" marR="66698" marT="66698" marB="66698"/>
                </a:tc>
                <a:extLst>
                  <a:ext uri="{0D108BD9-81ED-4DB2-BD59-A6C34878D82A}">
                    <a16:rowId xmlns:a16="http://schemas.microsoft.com/office/drawing/2014/main" val="1092453175"/>
                  </a:ext>
                </a:extLst>
              </a:tr>
              <a:tr h="1767990">
                <a:tc>
                  <a:txBody>
                    <a:bodyPr/>
                    <a:lstStyle/>
                    <a:p>
                      <a:pPr algn="l" fontAlgn="t"/>
                      <a:r>
                        <a:rPr lang="en-US" sz="1600">
                          <a:effectLst/>
                        </a:rPr>
                        <a:t>28</a:t>
                      </a:r>
                      <a:endParaRPr lang="en-US" sz="1600">
                        <a:solidFill>
                          <a:srgbClr val="000000"/>
                        </a:solidFill>
                        <a:effectLst/>
                        <a:latin typeface="verdana" panose="020B0604030504040204" pitchFamily="34" charset="0"/>
                      </a:endParaRPr>
                    </a:p>
                  </a:txBody>
                  <a:tcPr marL="66698" marR="66698" marT="66698" marB="66698"/>
                </a:tc>
                <a:tc>
                  <a:txBody>
                    <a:bodyPr/>
                    <a:lstStyle/>
                    <a:p>
                      <a:pPr algn="l" fontAlgn="t"/>
                      <a:r>
                        <a:rPr lang="en-US" sz="1600" u="none" strike="noStrike">
                          <a:effectLst/>
                          <a:hlinkClick r:id="rId4"/>
                        </a:rPr>
                        <a:t>static String valueOf(int value)</a:t>
                      </a:r>
                      <a:endParaRPr lang="en-US" sz="1600">
                        <a:solidFill>
                          <a:srgbClr val="000000"/>
                        </a:solidFill>
                        <a:effectLst/>
                        <a:latin typeface="verdana" panose="020B0604030504040204" pitchFamily="34" charset="0"/>
                      </a:endParaRPr>
                    </a:p>
                  </a:txBody>
                  <a:tcPr marL="66698" marR="66698" marT="66698" marB="66698"/>
                </a:tc>
                <a:tc>
                  <a:txBody>
                    <a:bodyPr/>
                    <a:lstStyle/>
                    <a:p>
                      <a:pPr algn="l" fontAlgn="t"/>
                      <a:r>
                        <a:rPr lang="en-US" sz="1600" dirty="0">
                          <a:effectLst/>
                        </a:rPr>
                        <a:t>converts given type into string. It is an overloaded method.</a:t>
                      </a:r>
                      <a:endParaRPr lang="en-US" sz="1600" dirty="0">
                        <a:solidFill>
                          <a:srgbClr val="000000"/>
                        </a:solidFill>
                        <a:effectLst/>
                        <a:latin typeface="verdana" panose="020B0604030504040204" pitchFamily="34" charset="0"/>
                      </a:endParaRPr>
                    </a:p>
                  </a:txBody>
                  <a:tcPr marL="66698" marR="66698" marT="66698" marB="66698"/>
                </a:tc>
                <a:extLst>
                  <a:ext uri="{0D108BD9-81ED-4DB2-BD59-A6C34878D82A}">
                    <a16:rowId xmlns:a16="http://schemas.microsoft.com/office/drawing/2014/main" val="4134048027"/>
                  </a:ext>
                </a:extLst>
              </a:tr>
            </a:tbl>
          </a:graphicData>
        </a:graphic>
      </p:graphicFrame>
    </p:spTree>
    <p:extLst>
      <p:ext uri="{BB962C8B-B14F-4D97-AF65-F5344CB8AC3E}">
        <p14:creationId xmlns:p14="http://schemas.microsoft.com/office/powerpoint/2010/main" val="382435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CE5A70-3E2D-4CC3-AB8A-C2AAF1FCF9D6}"/>
              </a:ext>
            </a:extLst>
          </p:cNvPr>
          <p:cNvSpPr txBox="1"/>
          <p:nvPr/>
        </p:nvSpPr>
        <p:spPr>
          <a:xfrm>
            <a:off x="762000" y="2197100"/>
            <a:ext cx="7810500" cy="4247317"/>
          </a:xfrm>
          <a:prstGeom prst="rect">
            <a:avLst/>
          </a:prstGeom>
          <a:noFill/>
        </p:spPr>
        <p:txBody>
          <a:bodyPr wrap="square" rtlCol="0">
            <a:spAutoFit/>
          </a:bodyPr>
          <a:lstStyle/>
          <a:p>
            <a:pPr algn="l"/>
            <a:r>
              <a:rPr lang="en-US" sz="6600" dirty="0"/>
              <a:t>       </a:t>
            </a:r>
            <a:r>
              <a:rPr lang="en-US" sz="6600" dirty="0" err="1"/>
              <a:t>ThankYou</a:t>
            </a:r>
            <a:endParaRPr lang="en-US" sz="6600" dirty="0"/>
          </a:p>
          <a:p>
            <a:pPr algn="l"/>
            <a:endParaRPr lang="en-US" sz="6600" dirty="0"/>
          </a:p>
          <a:p>
            <a:pPr algn="l"/>
            <a:endParaRPr lang="en-US" sz="6600" dirty="0"/>
          </a:p>
          <a:p>
            <a:pPr algn="l"/>
            <a:r>
              <a:rPr lang="en-US" dirty="0"/>
              <a:t>						</a:t>
            </a:r>
          </a:p>
          <a:p>
            <a:pPr algn="l"/>
            <a:endParaRPr lang="en-US" dirty="0"/>
          </a:p>
          <a:p>
            <a:pPr algn="l"/>
            <a:r>
              <a:rPr lang="en-US" dirty="0"/>
              <a:t>						</a:t>
            </a:r>
            <a:r>
              <a:rPr lang="en-US"/>
              <a:t>      By	</a:t>
            </a:r>
            <a:endParaRPr lang="en-US" dirty="0"/>
          </a:p>
          <a:p>
            <a:pPr algn="l"/>
            <a:r>
              <a:rPr lang="en-US" dirty="0"/>
              <a:t>					Ameer Basha Mohammad</a:t>
            </a:r>
          </a:p>
        </p:txBody>
      </p:sp>
    </p:spTree>
    <p:extLst>
      <p:ext uri="{BB962C8B-B14F-4D97-AF65-F5344CB8AC3E}">
        <p14:creationId xmlns:p14="http://schemas.microsoft.com/office/powerpoint/2010/main" val="49555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37E0-43DE-4E54-B8CF-CF299A5F23A2}"/>
              </a:ext>
            </a:extLst>
          </p:cNvPr>
          <p:cNvSpPr>
            <a:spLocks noGrp="1"/>
          </p:cNvSpPr>
          <p:nvPr>
            <p:ph type="title"/>
          </p:nvPr>
        </p:nvSpPr>
        <p:spPr/>
        <p:txBody>
          <a:bodyPr/>
          <a:lstStyle/>
          <a:p>
            <a:r>
              <a:rPr lang="en-US" sz="4000" spc="-5" dirty="0">
                <a:solidFill>
                  <a:srgbClr val="000000"/>
                </a:solidFill>
                <a:latin typeface="Arial"/>
                <a:cs typeface="Arial"/>
              </a:rPr>
              <a:t>The String</a:t>
            </a:r>
            <a:r>
              <a:rPr lang="en-US" sz="4000" spc="-60" dirty="0">
                <a:solidFill>
                  <a:srgbClr val="000000"/>
                </a:solidFill>
                <a:latin typeface="Arial"/>
                <a:cs typeface="Arial"/>
              </a:rPr>
              <a:t> </a:t>
            </a:r>
            <a:r>
              <a:rPr lang="en-US" sz="4000" spc="-5" dirty="0">
                <a:solidFill>
                  <a:srgbClr val="000000"/>
                </a:solidFill>
                <a:latin typeface="Arial"/>
                <a:cs typeface="Arial"/>
              </a:rPr>
              <a:t>Class</a:t>
            </a:r>
            <a:br>
              <a:rPr lang="en-US" sz="4000" dirty="0">
                <a:latin typeface="Arial"/>
                <a:cs typeface="Arial"/>
              </a:rPr>
            </a:br>
            <a:endParaRPr lang="en-US" dirty="0"/>
          </a:p>
        </p:txBody>
      </p:sp>
      <p:sp>
        <p:nvSpPr>
          <p:cNvPr id="3" name="Content Placeholder 2">
            <a:extLst>
              <a:ext uri="{FF2B5EF4-FFF2-40B4-BE49-F238E27FC236}">
                <a16:creationId xmlns:a16="http://schemas.microsoft.com/office/drawing/2014/main" id="{A33BF024-5CB6-4EF5-9314-DA65CAE0C5E1}"/>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String is an inbuilt-class in </a:t>
            </a:r>
            <a:r>
              <a:rPr lang="en-US" dirty="0" err="1">
                <a:latin typeface="Arial" panose="020B0604020202020204" pitchFamily="34" charset="0"/>
                <a:cs typeface="Arial" panose="020B0604020202020204" pitchFamily="34" charset="0"/>
              </a:rPr>
              <a:t>Java.lang.package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String class is a final class </a:t>
            </a:r>
            <a:r>
              <a:rPr lang="en-US" dirty="0" err="1">
                <a:latin typeface="Arial" panose="020B0604020202020204" pitchFamily="34" charset="0"/>
                <a:cs typeface="Arial" panose="020B0604020202020204" pitchFamily="34" charset="0"/>
              </a:rPr>
              <a:t>i.e</a:t>
            </a:r>
            <a:r>
              <a:rPr lang="en-US" dirty="0">
                <a:latin typeface="Arial" panose="020B0604020202020204" pitchFamily="34" charset="0"/>
                <a:cs typeface="Arial" panose="020B0604020202020204" pitchFamily="34" charset="0"/>
              </a:rPr>
              <a:t> it cannot be inherited.</a:t>
            </a:r>
          </a:p>
          <a:p>
            <a:r>
              <a:rPr lang="en-US" dirty="0">
                <a:latin typeface="Arial" panose="020B0604020202020204" pitchFamily="34" charset="0"/>
                <a:cs typeface="Arial" panose="020B0604020202020204" pitchFamily="34" charset="0"/>
              </a:rPr>
              <a:t>String class is used in order to store and manipulate String data.</a:t>
            </a:r>
          </a:p>
          <a:p>
            <a:r>
              <a:rPr lang="en-US" dirty="0">
                <a:latin typeface="Arial" panose="020B0604020202020204" pitchFamily="34" charset="0"/>
                <a:cs typeface="Arial" panose="020B0604020202020204" pitchFamily="34" charset="0"/>
              </a:rPr>
              <a:t>String object can be created in Two Ways</a:t>
            </a:r>
          </a:p>
          <a:p>
            <a:pPr lvl="1"/>
            <a:r>
              <a:rPr lang="en-US" dirty="0">
                <a:latin typeface="Arial" panose="020B0604020202020204" pitchFamily="34" charset="0"/>
                <a:cs typeface="Arial" panose="020B0604020202020204" pitchFamily="34" charset="0"/>
              </a:rPr>
              <a:t>1.By using new operator</a:t>
            </a:r>
          </a:p>
          <a:p>
            <a:pPr marL="274320" lvl="1" indent="0">
              <a:buNone/>
            </a:pPr>
            <a:r>
              <a:rPr lang="en-US" sz="2400" b="1" dirty="0">
                <a:latin typeface="Times New Roman"/>
                <a:cs typeface="Times New Roman"/>
              </a:rPr>
              <a:t>String </a:t>
            </a:r>
            <a:r>
              <a:rPr lang="en-US" sz="2400" b="1" spc="-10" dirty="0">
                <a:latin typeface="Times New Roman"/>
                <a:cs typeface="Times New Roman"/>
              </a:rPr>
              <a:t>name= </a:t>
            </a:r>
            <a:r>
              <a:rPr lang="en-US" sz="2400" b="1" spc="-5" dirty="0">
                <a:latin typeface="Times New Roman"/>
                <a:cs typeface="Times New Roman"/>
              </a:rPr>
              <a:t>new</a:t>
            </a:r>
            <a:r>
              <a:rPr lang="en-US" sz="2400" b="1" spc="-15" dirty="0">
                <a:latin typeface="Times New Roman"/>
                <a:cs typeface="Times New Roman"/>
              </a:rPr>
              <a:t> </a:t>
            </a:r>
            <a:r>
              <a:rPr lang="en-US" sz="2400" b="1" spc="-5" dirty="0">
                <a:latin typeface="Times New Roman"/>
                <a:cs typeface="Times New Roman"/>
              </a:rPr>
              <a:t>String(“Ameer”);</a:t>
            </a: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2.By using Literal “ “</a:t>
            </a:r>
          </a:p>
          <a:p>
            <a:pPr marL="274320" lvl="1" indent="0">
              <a:buNone/>
            </a:pPr>
            <a:r>
              <a:rPr lang="en-US" sz="2400" b="1" dirty="0">
                <a:latin typeface="Times New Roman"/>
                <a:cs typeface="Times New Roman"/>
              </a:rPr>
              <a:t>String </a:t>
            </a:r>
            <a:r>
              <a:rPr lang="en-US" sz="2400" b="1" spc="-10" dirty="0">
                <a:latin typeface="Times New Roman"/>
                <a:cs typeface="Times New Roman"/>
              </a:rPr>
              <a:t>name= </a:t>
            </a:r>
            <a:r>
              <a:rPr lang="en-US" sz="2400" b="1" spc="-5" dirty="0">
                <a:latin typeface="Times New Roman"/>
                <a:cs typeface="Times New Roman"/>
              </a:rPr>
              <a:t>“Ameer”;</a:t>
            </a:r>
            <a:endParaRPr lang="en-US" sz="2400"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081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8C6C2-9B69-4F99-B387-E5249A78F87F}"/>
              </a:ext>
            </a:extLst>
          </p:cNvPr>
          <p:cNvSpPr>
            <a:spLocks noGrp="1"/>
          </p:cNvSpPr>
          <p:nvPr>
            <p:ph idx="1"/>
          </p:nvPr>
        </p:nvSpPr>
        <p:spPr>
          <a:xfrm>
            <a:off x="731520" y="787400"/>
            <a:ext cx="7680960" cy="5247640"/>
          </a:xfrm>
        </p:spPr>
        <p:txBody>
          <a:bodyPr>
            <a:normAutofit/>
          </a:bodyPr>
          <a:lstStyle/>
          <a:p>
            <a:r>
              <a:rPr lang="en-US" sz="2000" dirty="0"/>
              <a:t>String objects are created in non-constant-pool-Area ,if we use new Operator,</a:t>
            </a:r>
          </a:p>
          <a:p>
            <a:r>
              <a:rPr lang="en-US" sz="2000" dirty="0"/>
              <a:t>non-constant-pool-Area allows duplicate String objects</a:t>
            </a:r>
          </a:p>
          <a:p>
            <a:r>
              <a:rPr lang="en-US" sz="2000" dirty="0"/>
              <a:t>String objects are created in constant-pool-Area ,if we use Literal.</a:t>
            </a:r>
          </a:p>
          <a:p>
            <a:r>
              <a:rPr lang="en-US" sz="2000" dirty="0"/>
              <a:t>constant-pool-Area does not allows duplicate String objects.</a:t>
            </a:r>
          </a:p>
          <a:p>
            <a:r>
              <a:rPr lang="en-US" sz="2000" dirty="0"/>
              <a:t>String object are immutable, </a:t>
            </a:r>
            <a:r>
              <a:rPr lang="en-US" sz="2000" dirty="0" err="1"/>
              <a:t>I.e</a:t>
            </a:r>
            <a:r>
              <a:rPr lang="en-US" sz="2000" dirty="0"/>
              <a:t> String data present in String object cannot </a:t>
            </a:r>
            <a:r>
              <a:rPr lang="en-US" sz="2000" dirty="0" err="1"/>
              <a:t>modified.this</a:t>
            </a:r>
            <a:r>
              <a:rPr lang="en-US" sz="2000" dirty="0"/>
              <a:t> is called immutable property.</a:t>
            </a:r>
          </a:p>
          <a:p>
            <a:r>
              <a:rPr lang="en-US" sz="2000" dirty="0"/>
              <a:t>String object are immutable, because same object can have multiple references, in case if any one reference makes the changes to String object then changes would have effected all other references, in order to avoid this problem String object are immutable</a:t>
            </a:r>
          </a:p>
          <a:p>
            <a:endParaRPr lang="en-US" sz="2000" dirty="0"/>
          </a:p>
          <a:p>
            <a:endParaRPr lang="en-US" sz="2000" dirty="0"/>
          </a:p>
        </p:txBody>
      </p:sp>
    </p:spTree>
    <p:extLst>
      <p:ext uri="{BB962C8B-B14F-4D97-AF65-F5344CB8AC3E}">
        <p14:creationId xmlns:p14="http://schemas.microsoft.com/office/powerpoint/2010/main" val="99156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148B127-14B2-418D-8C30-0250531B10B2}"/>
              </a:ext>
            </a:extLst>
          </p:cNvPr>
          <p:cNvSpPr txBox="1"/>
          <p:nvPr/>
        </p:nvSpPr>
        <p:spPr>
          <a:xfrm>
            <a:off x="292100" y="508000"/>
            <a:ext cx="8407400" cy="5355312"/>
          </a:xfrm>
          <a:prstGeom prst="rect">
            <a:avLst/>
          </a:prstGeom>
          <a:noFill/>
        </p:spPr>
        <p:txBody>
          <a:bodyPr wrap="square">
            <a:spAutoFit/>
          </a:bodyPr>
          <a:lstStyle/>
          <a:p>
            <a:endParaRPr lang="en-US" b="1" i="0" dirty="0">
              <a:solidFill>
                <a:srgbClr val="25265E"/>
              </a:solidFill>
              <a:effectLst/>
              <a:latin typeface="euclid_circular_a"/>
            </a:endParaRPr>
          </a:p>
          <a:p>
            <a:r>
              <a:rPr lang="en-US" b="1" i="0" dirty="0">
                <a:solidFill>
                  <a:srgbClr val="25265E"/>
                </a:solidFill>
                <a:effectLst/>
                <a:latin typeface="euclid_circular_a"/>
              </a:rPr>
              <a:t>Java String Operations</a:t>
            </a:r>
          </a:p>
          <a:p>
            <a:r>
              <a:rPr lang="en-US" b="0" i="0" dirty="0">
                <a:effectLst/>
                <a:latin typeface="euclid_circular_a"/>
              </a:rPr>
              <a:t>Java String provides various methods to perform different operations on strings. We will look into some of the commonly used string operations.</a:t>
            </a:r>
          </a:p>
          <a:p>
            <a:endParaRPr lang="en-US" b="1" i="0" dirty="0">
              <a:solidFill>
                <a:srgbClr val="25265E"/>
              </a:solidFill>
              <a:effectLst/>
              <a:latin typeface="euclid_circular_a"/>
            </a:endParaRPr>
          </a:p>
          <a:p>
            <a:r>
              <a:rPr lang="en-US" b="1" i="0" dirty="0">
                <a:solidFill>
                  <a:srgbClr val="25265E"/>
                </a:solidFill>
                <a:effectLst/>
                <a:latin typeface="euclid_circular_a"/>
              </a:rPr>
              <a:t>1. Get Length of a String</a:t>
            </a:r>
          </a:p>
          <a:p>
            <a:r>
              <a:rPr lang="en-US" b="0" i="0" dirty="0">
                <a:effectLst/>
                <a:latin typeface="euclid_circular_a"/>
              </a:rPr>
              <a:t>To find the length of a string, we use the length() method of the String. For example,</a:t>
            </a:r>
          </a:p>
          <a:p>
            <a:endParaRPr lang="en-US" dirty="0"/>
          </a:p>
          <a:p>
            <a:r>
              <a:rPr lang="en-US" dirty="0"/>
              <a:t>class Program1 {</a:t>
            </a:r>
          </a:p>
          <a:p>
            <a:r>
              <a:rPr lang="en-US" dirty="0"/>
              <a:t>  public static void main(String[] </a:t>
            </a:r>
            <a:r>
              <a:rPr lang="en-US" dirty="0" err="1"/>
              <a:t>args</a:t>
            </a:r>
            <a:r>
              <a:rPr lang="en-US" dirty="0"/>
              <a:t>) {</a:t>
            </a:r>
          </a:p>
          <a:p>
            <a:r>
              <a:rPr lang="en-US" dirty="0"/>
              <a:t>    // create a string</a:t>
            </a:r>
          </a:p>
          <a:p>
            <a:r>
              <a:rPr lang="en-US" dirty="0"/>
              <a:t>    String </a:t>
            </a:r>
            <a:r>
              <a:rPr lang="en-US" dirty="0" err="1"/>
              <a:t>Str</a:t>
            </a:r>
            <a:r>
              <a:rPr lang="en-US" dirty="0"/>
              <a:t> = “Ameer";</a:t>
            </a:r>
          </a:p>
          <a:p>
            <a:r>
              <a:rPr lang="en-US" dirty="0"/>
              <a:t>    // get the length of greet</a:t>
            </a:r>
          </a:p>
          <a:p>
            <a:r>
              <a:rPr lang="en-US" dirty="0"/>
              <a:t>    </a:t>
            </a:r>
            <a:r>
              <a:rPr lang="en-US" dirty="0" err="1"/>
              <a:t>int</a:t>
            </a:r>
            <a:r>
              <a:rPr lang="en-US" dirty="0"/>
              <a:t> length = </a:t>
            </a:r>
            <a:r>
              <a:rPr lang="en-US" dirty="0" err="1"/>
              <a:t>str.length</a:t>
            </a:r>
            <a:r>
              <a:rPr lang="en-US" dirty="0"/>
              <a:t>();</a:t>
            </a:r>
          </a:p>
          <a:p>
            <a:r>
              <a:rPr lang="en-US" dirty="0"/>
              <a:t>    </a:t>
            </a:r>
            <a:r>
              <a:rPr lang="en-US" dirty="0" err="1"/>
              <a:t>System.out.println</a:t>
            </a:r>
            <a:r>
              <a:rPr lang="en-US" dirty="0"/>
              <a:t>("Length: " + length);</a:t>
            </a:r>
          </a:p>
          <a:p>
            <a:r>
              <a:rPr lang="en-US" dirty="0"/>
              <a:t>  }</a:t>
            </a:r>
          </a:p>
          <a:p>
            <a:r>
              <a:rPr lang="en-US" dirty="0"/>
              <a:t>}</a:t>
            </a:r>
          </a:p>
          <a:p>
            <a:endParaRPr lang="en-US" dirty="0"/>
          </a:p>
          <a:p>
            <a:r>
              <a:rPr lang="en-US" dirty="0"/>
              <a:t>Output : 5</a:t>
            </a:r>
          </a:p>
        </p:txBody>
      </p:sp>
    </p:spTree>
    <p:extLst>
      <p:ext uri="{BB962C8B-B14F-4D97-AF65-F5344CB8AC3E}">
        <p14:creationId xmlns:p14="http://schemas.microsoft.com/office/powerpoint/2010/main" val="337887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72AE7C-0092-4058-916D-3C9C3810D798}"/>
              </a:ext>
            </a:extLst>
          </p:cNvPr>
          <p:cNvSpPr txBox="1"/>
          <p:nvPr/>
        </p:nvSpPr>
        <p:spPr>
          <a:xfrm>
            <a:off x="508000" y="419100"/>
            <a:ext cx="7454900" cy="5909310"/>
          </a:xfrm>
          <a:prstGeom prst="rect">
            <a:avLst/>
          </a:prstGeom>
          <a:noFill/>
        </p:spPr>
        <p:txBody>
          <a:bodyPr wrap="square">
            <a:spAutoFit/>
          </a:bodyPr>
          <a:lstStyle/>
          <a:p>
            <a:endParaRPr lang="en-US" dirty="0"/>
          </a:p>
          <a:p>
            <a:r>
              <a:rPr lang="en-US" b="1" i="0" dirty="0">
                <a:solidFill>
                  <a:srgbClr val="25265E"/>
                </a:solidFill>
                <a:effectLst/>
                <a:latin typeface="euclid_circular_a"/>
              </a:rPr>
              <a:t>2. Join two Strings</a:t>
            </a:r>
          </a:p>
          <a:p>
            <a:r>
              <a:rPr lang="en-US" b="0" i="0" dirty="0">
                <a:effectLst/>
                <a:latin typeface="euclid_circular_a"/>
              </a:rPr>
              <a:t>We can join two strings in Java using the </a:t>
            </a:r>
            <a:r>
              <a:rPr lang="en-US" b="0" i="0" dirty="0" err="1">
                <a:effectLst/>
                <a:latin typeface="euclid_circular_a"/>
              </a:rPr>
              <a:t>concat</a:t>
            </a:r>
            <a:r>
              <a:rPr lang="en-US" b="0" i="0" dirty="0">
                <a:effectLst/>
                <a:latin typeface="euclid_circular_a"/>
              </a:rPr>
              <a:t>() method. For example,</a:t>
            </a:r>
          </a:p>
          <a:p>
            <a:endParaRPr lang="en-US" dirty="0"/>
          </a:p>
          <a:p>
            <a:r>
              <a:rPr lang="en-US" dirty="0"/>
              <a:t>class Program2 {</a:t>
            </a:r>
          </a:p>
          <a:p>
            <a:r>
              <a:rPr lang="en-US" dirty="0"/>
              <a:t>  public static void main(String[] </a:t>
            </a:r>
            <a:r>
              <a:rPr lang="en-US" dirty="0" err="1"/>
              <a:t>args</a:t>
            </a:r>
            <a:r>
              <a:rPr lang="en-US" dirty="0"/>
              <a:t>) {</a:t>
            </a:r>
          </a:p>
          <a:p>
            <a:endParaRPr lang="en-US" dirty="0"/>
          </a:p>
          <a:p>
            <a:r>
              <a:rPr lang="en-US" dirty="0"/>
              <a:t>    // create first string</a:t>
            </a:r>
          </a:p>
          <a:p>
            <a:r>
              <a:rPr lang="en-US" dirty="0"/>
              <a:t>    String first = “Ameer ";</a:t>
            </a:r>
          </a:p>
          <a:p>
            <a:r>
              <a:rPr lang="en-US" dirty="0"/>
              <a:t>    </a:t>
            </a:r>
            <a:r>
              <a:rPr lang="en-US" dirty="0" err="1"/>
              <a:t>System.out.println</a:t>
            </a:r>
            <a:r>
              <a:rPr lang="en-US" dirty="0"/>
              <a:t>("First String: " + first);</a:t>
            </a:r>
          </a:p>
          <a:p>
            <a:endParaRPr lang="en-US" dirty="0"/>
          </a:p>
          <a:p>
            <a:r>
              <a:rPr lang="en-US" dirty="0"/>
              <a:t>    // create second</a:t>
            </a:r>
          </a:p>
          <a:p>
            <a:r>
              <a:rPr lang="en-US" dirty="0"/>
              <a:t>    String second = “Basha";</a:t>
            </a:r>
          </a:p>
          <a:p>
            <a:r>
              <a:rPr lang="en-US" dirty="0"/>
              <a:t>    </a:t>
            </a:r>
            <a:r>
              <a:rPr lang="en-US" dirty="0" err="1"/>
              <a:t>System.out.println</a:t>
            </a:r>
            <a:r>
              <a:rPr lang="en-US" dirty="0"/>
              <a:t>("Second String: " + second);</a:t>
            </a:r>
          </a:p>
          <a:p>
            <a:endParaRPr lang="en-US" dirty="0"/>
          </a:p>
          <a:p>
            <a:r>
              <a:rPr lang="en-US" dirty="0"/>
              <a:t>    // join two strings</a:t>
            </a:r>
          </a:p>
          <a:p>
            <a:r>
              <a:rPr lang="en-US" dirty="0"/>
              <a:t>    String </a:t>
            </a:r>
            <a:r>
              <a:rPr lang="en-US" dirty="0" err="1"/>
              <a:t>joinedString</a:t>
            </a:r>
            <a:r>
              <a:rPr lang="en-US" dirty="0"/>
              <a:t> = </a:t>
            </a:r>
            <a:r>
              <a:rPr lang="en-US" dirty="0" err="1"/>
              <a:t>first.concat</a:t>
            </a:r>
            <a:r>
              <a:rPr lang="en-US" dirty="0"/>
              <a:t>(second);</a:t>
            </a:r>
          </a:p>
          <a:p>
            <a:r>
              <a:rPr lang="en-US" dirty="0"/>
              <a:t>    </a:t>
            </a:r>
            <a:r>
              <a:rPr lang="en-US" dirty="0" err="1"/>
              <a:t>System.out.println</a:t>
            </a:r>
            <a:r>
              <a:rPr lang="en-US" dirty="0"/>
              <a:t>("Joined String: " + </a:t>
            </a:r>
            <a:r>
              <a:rPr lang="en-US" dirty="0" err="1"/>
              <a:t>joinedString</a:t>
            </a:r>
            <a:r>
              <a:rPr lang="en-US" dirty="0"/>
              <a:t>);</a:t>
            </a:r>
          </a:p>
          <a:p>
            <a:r>
              <a:rPr lang="en-US" dirty="0"/>
              <a:t>  }</a:t>
            </a:r>
          </a:p>
          <a:p>
            <a:r>
              <a:rPr lang="en-US" dirty="0"/>
              <a:t>}</a:t>
            </a:r>
          </a:p>
          <a:p>
            <a:r>
              <a:rPr lang="en-US" dirty="0"/>
              <a:t>Output: </a:t>
            </a:r>
            <a:r>
              <a:rPr lang="en-US" dirty="0" err="1"/>
              <a:t>AmeerBasha</a:t>
            </a:r>
            <a:endParaRPr lang="en-US" dirty="0"/>
          </a:p>
        </p:txBody>
      </p:sp>
    </p:spTree>
    <p:extLst>
      <p:ext uri="{BB962C8B-B14F-4D97-AF65-F5344CB8AC3E}">
        <p14:creationId xmlns:p14="http://schemas.microsoft.com/office/powerpoint/2010/main" val="155840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17CA28-CDBC-4F32-9685-247EA6A79A07}"/>
              </a:ext>
            </a:extLst>
          </p:cNvPr>
          <p:cNvSpPr txBox="1"/>
          <p:nvPr/>
        </p:nvSpPr>
        <p:spPr>
          <a:xfrm>
            <a:off x="317500" y="152400"/>
            <a:ext cx="8407400" cy="6463308"/>
          </a:xfrm>
          <a:prstGeom prst="rect">
            <a:avLst/>
          </a:prstGeom>
          <a:noFill/>
        </p:spPr>
        <p:txBody>
          <a:bodyPr wrap="square">
            <a:spAutoFit/>
          </a:bodyPr>
          <a:lstStyle/>
          <a:p>
            <a:endParaRPr lang="en-US" dirty="0"/>
          </a:p>
          <a:p>
            <a:r>
              <a:rPr lang="en-US" b="1" i="0" dirty="0">
                <a:solidFill>
                  <a:srgbClr val="25265E"/>
                </a:solidFill>
                <a:effectLst/>
                <a:latin typeface="euclid_circular_a"/>
              </a:rPr>
              <a:t>3. Compare two Strings</a:t>
            </a:r>
          </a:p>
          <a:p>
            <a:r>
              <a:rPr lang="en-US" b="0" i="0" dirty="0">
                <a:effectLst/>
                <a:latin typeface="euclid_circular_a"/>
              </a:rPr>
              <a:t>In Java, we can make comparisons between two strings using the equals() method. For example,</a:t>
            </a:r>
          </a:p>
          <a:p>
            <a:r>
              <a:rPr lang="en-US" dirty="0"/>
              <a:t>class Program3 {</a:t>
            </a:r>
          </a:p>
          <a:p>
            <a:r>
              <a:rPr lang="en-US" dirty="0"/>
              <a:t>  public static void main(String[] </a:t>
            </a:r>
            <a:r>
              <a:rPr lang="en-US" dirty="0" err="1"/>
              <a:t>args</a:t>
            </a:r>
            <a:r>
              <a:rPr lang="en-US" dirty="0"/>
              <a:t>) {</a:t>
            </a:r>
          </a:p>
          <a:p>
            <a:endParaRPr lang="en-US" dirty="0"/>
          </a:p>
          <a:p>
            <a:r>
              <a:rPr lang="en-US" dirty="0"/>
              <a:t>    // create 3 strings</a:t>
            </a:r>
          </a:p>
          <a:p>
            <a:r>
              <a:rPr lang="en-US" dirty="0"/>
              <a:t>    String first = “Machilipatnam";</a:t>
            </a:r>
          </a:p>
          <a:p>
            <a:r>
              <a:rPr lang="en-US" dirty="0"/>
              <a:t>    String second = “Hyderabad";</a:t>
            </a:r>
          </a:p>
          <a:p>
            <a:r>
              <a:rPr lang="en-US" dirty="0"/>
              <a:t>    String third = “Machilipatnam";</a:t>
            </a:r>
          </a:p>
          <a:p>
            <a:endParaRPr lang="en-US" dirty="0"/>
          </a:p>
          <a:p>
            <a:r>
              <a:rPr lang="en-US" dirty="0"/>
              <a:t>    // compare first and second strings</a:t>
            </a:r>
          </a:p>
          <a:p>
            <a:r>
              <a:rPr lang="en-US" dirty="0"/>
              <a:t>    </a:t>
            </a:r>
            <a:r>
              <a:rPr lang="en-US" dirty="0" err="1"/>
              <a:t>boolean</a:t>
            </a:r>
            <a:r>
              <a:rPr lang="en-US" dirty="0"/>
              <a:t> result1 = </a:t>
            </a:r>
            <a:r>
              <a:rPr lang="en-US" dirty="0" err="1"/>
              <a:t>first.equals</a:t>
            </a:r>
            <a:r>
              <a:rPr lang="en-US" dirty="0"/>
              <a:t>(second);</a:t>
            </a:r>
          </a:p>
          <a:p>
            <a:r>
              <a:rPr lang="en-US" dirty="0"/>
              <a:t>    </a:t>
            </a:r>
            <a:r>
              <a:rPr lang="en-US" dirty="0" err="1"/>
              <a:t>System.out.println</a:t>
            </a:r>
            <a:r>
              <a:rPr lang="en-US" dirty="0"/>
              <a:t>("Strings first and second are equal: " + result1);</a:t>
            </a:r>
          </a:p>
          <a:p>
            <a:endParaRPr lang="en-US" dirty="0"/>
          </a:p>
          <a:p>
            <a:r>
              <a:rPr lang="en-US" dirty="0"/>
              <a:t>    // compare first and third strings</a:t>
            </a:r>
          </a:p>
          <a:p>
            <a:r>
              <a:rPr lang="en-US" dirty="0"/>
              <a:t>    </a:t>
            </a:r>
            <a:r>
              <a:rPr lang="en-US" dirty="0" err="1"/>
              <a:t>boolean</a:t>
            </a:r>
            <a:r>
              <a:rPr lang="en-US" dirty="0"/>
              <a:t> result2 = </a:t>
            </a:r>
            <a:r>
              <a:rPr lang="en-US" dirty="0" err="1"/>
              <a:t>first.equals</a:t>
            </a:r>
            <a:r>
              <a:rPr lang="en-US" dirty="0"/>
              <a:t>(third);</a:t>
            </a:r>
          </a:p>
          <a:p>
            <a:r>
              <a:rPr lang="en-US" dirty="0"/>
              <a:t>    </a:t>
            </a:r>
            <a:r>
              <a:rPr lang="en-US" dirty="0" err="1"/>
              <a:t>System.out.println</a:t>
            </a:r>
            <a:r>
              <a:rPr lang="en-US" dirty="0"/>
              <a:t>("Strings first and third are equal: " + result2);</a:t>
            </a:r>
          </a:p>
          <a:p>
            <a:r>
              <a:rPr lang="en-US" dirty="0"/>
              <a:t>  }</a:t>
            </a:r>
          </a:p>
          <a:p>
            <a:r>
              <a:rPr lang="en-US" dirty="0"/>
              <a:t>}</a:t>
            </a:r>
          </a:p>
          <a:p>
            <a:r>
              <a:rPr lang="en-US" dirty="0"/>
              <a:t>Output: </a:t>
            </a:r>
            <a:r>
              <a:rPr lang="en-US" dirty="0" err="1"/>
              <a:t>false,true</a:t>
            </a:r>
            <a:endParaRPr lang="en-US" dirty="0"/>
          </a:p>
          <a:p>
            <a:endParaRPr lang="en-US" dirty="0"/>
          </a:p>
        </p:txBody>
      </p:sp>
    </p:spTree>
    <p:extLst>
      <p:ext uri="{BB962C8B-B14F-4D97-AF65-F5344CB8AC3E}">
        <p14:creationId xmlns:p14="http://schemas.microsoft.com/office/powerpoint/2010/main" val="335276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B7AC-B64D-4270-88AE-C2CF832E1885}"/>
              </a:ext>
            </a:extLst>
          </p:cNvPr>
          <p:cNvSpPr>
            <a:spLocks noGrp="1"/>
          </p:cNvSpPr>
          <p:nvPr>
            <p:ph type="title"/>
          </p:nvPr>
        </p:nvSpPr>
        <p:spPr/>
        <p:txBody>
          <a:bodyPr/>
          <a:lstStyle/>
          <a:p>
            <a:r>
              <a:rPr lang="en-US" b="1" u="sng" dirty="0"/>
              <a:t>Methods In Strings</a:t>
            </a:r>
          </a:p>
        </p:txBody>
      </p:sp>
      <p:sp>
        <p:nvSpPr>
          <p:cNvPr id="3" name="Content Placeholder 2">
            <a:extLst>
              <a:ext uri="{FF2B5EF4-FFF2-40B4-BE49-F238E27FC236}">
                <a16:creationId xmlns:a16="http://schemas.microsoft.com/office/drawing/2014/main" id="{33D473D0-CC62-4656-85D5-A5A39FCCEC90}"/>
              </a:ext>
            </a:extLst>
          </p:cNvPr>
          <p:cNvSpPr>
            <a:spLocks noGrp="1"/>
          </p:cNvSpPr>
          <p:nvPr>
            <p:ph idx="1"/>
          </p:nvPr>
        </p:nvSpPr>
        <p:spPr/>
        <p:txBody>
          <a:bodyPr/>
          <a:lstStyle/>
          <a:p>
            <a:pPr lvl="1"/>
            <a:endParaRPr lang="en-US" dirty="0"/>
          </a:p>
        </p:txBody>
      </p:sp>
      <p:graphicFrame>
        <p:nvGraphicFramePr>
          <p:cNvPr id="13" name="Table 12">
            <a:extLst>
              <a:ext uri="{FF2B5EF4-FFF2-40B4-BE49-F238E27FC236}">
                <a16:creationId xmlns:a16="http://schemas.microsoft.com/office/drawing/2014/main" id="{6F044C96-FC8E-497C-92B2-A4D0BFA53B11}"/>
              </a:ext>
            </a:extLst>
          </p:cNvPr>
          <p:cNvGraphicFramePr/>
          <p:nvPr>
            <p:extLst>
              <p:ext uri="{D42A27DB-BD31-4B8C-83A1-F6EECF244321}">
                <p14:modId xmlns:p14="http://schemas.microsoft.com/office/powerpoint/2010/main" val="3956440541"/>
              </p:ext>
            </p:extLst>
          </p:nvPr>
        </p:nvGraphicFramePr>
        <p:xfrm>
          <a:off x="731520" y="1831368"/>
          <a:ext cx="7680960" cy="4384038"/>
        </p:xfrm>
        <a:graphic>
          <a:graphicData uri="http://schemas.openxmlformats.org/drawingml/2006/table">
            <a:tbl>
              <a:tblPr>
                <a:tableStyleId>{5C22544A-7EE6-4342-B048-85BDC9FD1C3A}</a:tableStyleId>
              </a:tblPr>
              <a:tblGrid>
                <a:gridCol w="2560320">
                  <a:extLst>
                    <a:ext uri="{9D8B030D-6E8A-4147-A177-3AD203B41FA5}">
                      <a16:colId xmlns:a16="http://schemas.microsoft.com/office/drawing/2014/main" val="815979706"/>
                    </a:ext>
                  </a:extLst>
                </a:gridCol>
                <a:gridCol w="2560320">
                  <a:extLst>
                    <a:ext uri="{9D8B030D-6E8A-4147-A177-3AD203B41FA5}">
                      <a16:colId xmlns:a16="http://schemas.microsoft.com/office/drawing/2014/main" val="812682427"/>
                    </a:ext>
                  </a:extLst>
                </a:gridCol>
                <a:gridCol w="2560320">
                  <a:extLst>
                    <a:ext uri="{9D8B030D-6E8A-4147-A177-3AD203B41FA5}">
                      <a16:colId xmlns:a16="http://schemas.microsoft.com/office/drawing/2014/main" val="2879688402"/>
                    </a:ext>
                  </a:extLst>
                </a:gridCol>
              </a:tblGrid>
              <a:tr h="486373">
                <a:tc>
                  <a:txBody>
                    <a:bodyPr/>
                    <a:lstStyle/>
                    <a:p>
                      <a:pPr algn="l" fontAlgn="t"/>
                      <a:r>
                        <a:rPr lang="en-US" sz="1400">
                          <a:effectLst/>
                        </a:rPr>
                        <a:t>No.</a:t>
                      </a:r>
                      <a:endParaRPr lang="en-US" sz="1400">
                        <a:solidFill>
                          <a:srgbClr val="000000"/>
                        </a:solidFill>
                        <a:effectLst/>
                        <a:latin typeface="times new roman" panose="02020603050405020304" pitchFamily="18" charset="0"/>
                      </a:endParaRPr>
                    </a:p>
                  </a:txBody>
                  <a:tcPr marL="90985" marR="90985" marT="90985" marB="90985"/>
                </a:tc>
                <a:tc>
                  <a:txBody>
                    <a:bodyPr/>
                    <a:lstStyle/>
                    <a:p>
                      <a:pPr algn="l" fontAlgn="t"/>
                      <a:r>
                        <a:rPr lang="en-US" sz="1400">
                          <a:effectLst/>
                        </a:rPr>
                        <a:t>Method</a:t>
                      </a:r>
                      <a:endParaRPr lang="en-US" sz="1400">
                        <a:solidFill>
                          <a:srgbClr val="000000"/>
                        </a:solidFill>
                        <a:effectLst/>
                        <a:latin typeface="times new roman" panose="02020603050405020304" pitchFamily="18" charset="0"/>
                      </a:endParaRPr>
                    </a:p>
                  </a:txBody>
                  <a:tcPr marL="90985" marR="90985" marT="90985" marB="90985"/>
                </a:tc>
                <a:tc>
                  <a:txBody>
                    <a:bodyPr/>
                    <a:lstStyle/>
                    <a:p>
                      <a:pPr algn="l" fontAlgn="t"/>
                      <a:r>
                        <a:rPr lang="en-US" sz="1400">
                          <a:effectLst/>
                        </a:rPr>
                        <a:t>Description</a:t>
                      </a:r>
                      <a:endParaRPr lang="en-US" sz="1400">
                        <a:solidFill>
                          <a:srgbClr val="000000"/>
                        </a:solidFill>
                        <a:effectLst/>
                        <a:latin typeface="times new roman" panose="02020603050405020304" pitchFamily="18" charset="0"/>
                      </a:endParaRPr>
                    </a:p>
                  </a:txBody>
                  <a:tcPr marL="90985" marR="90985" marT="90985" marB="90985"/>
                </a:tc>
                <a:extLst>
                  <a:ext uri="{0D108BD9-81ED-4DB2-BD59-A6C34878D82A}">
                    <a16:rowId xmlns:a16="http://schemas.microsoft.com/office/drawing/2014/main" val="4052753967"/>
                  </a:ext>
                </a:extLst>
              </a:tr>
              <a:tr h="789241">
                <a:tc>
                  <a:txBody>
                    <a:bodyPr/>
                    <a:lstStyle/>
                    <a:p>
                      <a:pPr algn="l" fontAlgn="t"/>
                      <a:r>
                        <a:rPr lang="en-US" sz="1400" dirty="0">
                          <a:effectLst/>
                        </a:rPr>
                        <a:t>1</a:t>
                      </a:r>
                      <a:endParaRPr lang="en-US" sz="1400" dirty="0">
                        <a:solidFill>
                          <a:srgbClr val="000000"/>
                        </a:solidFill>
                        <a:effectLst/>
                        <a:latin typeface="verdana" panose="020B0604030504040204" pitchFamily="34" charset="0"/>
                      </a:endParaRPr>
                    </a:p>
                  </a:txBody>
                  <a:tcPr marL="60657" marR="60657" marT="60657" marB="60657"/>
                </a:tc>
                <a:tc>
                  <a:txBody>
                    <a:bodyPr/>
                    <a:lstStyle/>
                    <a:p>
                      <a:pPr algn="l" fontAlgn="t"/>
                      <a:r>
                        <a:rPr lang="en-US" sz="1400" u="none" strike="noStrike">
                          <a:effectLst/>
                          <a:hlinkClick r:id="rId2"/>
                        </a:rPr>
                        <a:t>char charAt(int index)</a:t>
                      </a:r>
                      <a:endParaRPr lang="en-US" sz="1400">
                        <a:solidFill>
                          <a:srgbClr val="000000"/>
                        </a:solidFill>
                        <a:effectLst/>
                        <a:latin typeface="verdana" panose="020B0604030504040204" pitchFamily="34" charset="0"/>
                      </a:endParaRPr>
                    </a:p>
                  </a:txBody>
                  <a:tcPr marL="60657" marR="60657" marT="60657" marB="60657"/>
                </a:tc>
                <a:tc>
                  <a:txBody>
                    <a:bodyPr/>
                    <a:lstStyle/>
                    <a:p>
                      <a:pPr algn="l" fontAlgn="t"/>
                      <a:r>
                        <a:rPr lang="en-US" sz="1400" dirty="0">
                          <a:effectLst/>
                        </a:rPr>
                        <a:t>returns char value for the particular index</a:t>
                      </a:r>
                      <a:endParaRPr lang="en-US" sz="1400" dirty="0">
                        <a:solidFill>
                          <a:srgbClr val="000000"/>
                        </a:solidFill>
                        <a:effectLst/>
                        <a:latin typeface="verdana" panose="020B0604030504040204" pitchFamily="34" charset="0"/>
                      </a:endParaRPr>
                    </a:p>
                  </a:txBody>
                  <a:tcPr marL="60657" marR="60657" marT="60657" marB="60657"/>
                </a:tc>
                <a:extLst>
                  <a:ext uri="{0D108BD9-81ED-4DB2-BD59-A6C34878D82A}">
                    <a16:rowId xmlns:a16="http://schemas.microsoft.com/office/drawing/2014/main" val="1342945492"/>
                  </a:ext>
                </a:extLst>
              </a:tr>
              <a:tr h="411748">
                <a:tc>
                  <a:txBody>
                    <a:bodyPr/>
                    <a:lstStyle/>
                    <a:p>
                      <a:pPr algn="l" fontAlgn="t"/>
                      <a:r>
                        <a:rPr lang="en-US" sz="1400" dirty="0">
                          <a:effectLst/>
                        </a:rPr>
                        <a:t>2</a:t>
                      </a:r>
                      <a:endParaRPr lang="en-US" sz="1400" dirty="0">
                        <a:solidFill>
                          <a:srgbClr val="000000"/>
                        </a:solidFill>
                        <a:effectLst/>
                        <a:latin typeface="verdana" panose="020B0604030504040204" pitchFamily="34" charset="0"/>
                      </a:endParaRPr>
                    </a:p>
                  </a:txBody>
                  <a:tcPr marL="60657" marR="60657" marT="60657" marB="60657"/>
                </a:tc>
                <a:tc>
                  <a:txBody>
                    <a:bodyPr/>
                    <a:lstStyle/>
                    <a:p>
                      <a:pPr algn="l" fontAlgn="t"/>
                      <a:r>
                        <a:rPr lang="en-US" sz="1400" u="none" strike="noStrike">
                          <a:effectLst/>
                          <a:hlinkClick r:id="rId3"/>
                        </a:rPr>
                        <a:t>int length()</a:t>
                      </a:r>
                      <a:endParaRPr lang="en-US" sz="1400">
                        <a:solidFill>
                          <a:srgbClr val="000000"/>
                        </a:solidFill>
                        <a:effectLst/>
                        <a:latin typeface="verdana" panose="020B0604030504040204" pitchFamily="34" charset="0"/>
                      </a:endParaRPr>
                    </a:p>
                  </a:txBody>
                  <a:tcPr marL="60657" marR="60657" marT="60657" marB="60657"/>
                </a:tc>
                <a:tc>
                  <a:txBody>
                    <a:bodyPr/>
                    <a:lstStyle/>
                    <a:p>
                      <a:pPr algn="l" fontAlgn="t"/>
                      <a:r>
                        <a:rPr lang="en-US" sz="1400">
                          <a:effectLst/>
                        </a:rPr>
                        <a:t>returns string length</a:t>
                      </a:r>
                      <a:endParaRPr lang="en-US" sz="1400">
                        <a:solidFill>
                          <a:srgbClr val="000000"/>
                        </a:solidFill>
                        <a:effectLst/>
                        <a:latin typeface="verdana" panose="020B0604030504040204" pitchFamily="34" charset="0"/>
                      </a:endParaRPr>
                    </a:p>
                  </a:txBody>
                  <a:tcPr marL="60657" marR="60657" marT="60657" marB="60657"/>
                </a:tc>
                <a:extLst>
                  <a:ext uri="{0D108BD9-81ED-4DB2-BD59-A6C34878D82A}">
                    <a16:rowId xmlns:a16="http://schemas.microsoft.com/office/drawing/2014/main" val="3981067663"/>
                  </a:ext>
                </a:extLst>
              </a:tr>
              <a:tr h="1011216">
                <a:tc>
                  <a:txBody>
                    <a:bodyPr/>
                    <a:lstStyle/>
                    <a:p>
                      <a:pPr algn="l" fontAlgn="t"/>
                      <a:r>
                        <a:rPr lang="en-US" sz="1400" dirty="0">
                          <a:effectLst/>
                        </a:rPr>
                        <a:t>3</a:t>
                      </a:r>
                      <a:endParaRPr lang="en-US" sz="1400" dirty="0">
                        <a:solidFill>
                          <a:srgbClr val="000000"/>
                        </a:solidFill>
                        <a:effectLst/>
                        <a:latin typeface="verdana" panose="020B0604030504040204" pitchFamily="34" charset="0"/>
                      </a:endParaRPr>
                    </a:p>
                  </a:txBody>
                  <a:tcPr marL="60657" marR="60657" marT="60657" marB="60657"/>
                </a:tc>
                <a:tc>
                  <a:txBody>
                    <a:bodyPr/>
                    <a:lstStyle/>
                    <a:p>
                      <a:pPr algn="l" fontAlgn="t"/>
                      <a:r>
                        <a:rPr lang="en-US" sz="1400" u="none" strike="noStrike">
                          <a:effectLst/>
                          <a:hlinkClick r:id="rId4"/>
                        </a:rPr>
                        <a:t>static String format(String format, Object... args)</a:t>
                      </a:r>
                      <a:endParaRPr lang="en-US" sz="1400">
                        <a:solidFill>
                          <a:srgbClr val="000000"/>
                        </a:solidFill>
                        <a:effectLst/>
                        <a:latin typeface="verdana" panose="020B0604030504040204" pitchFamily="34" charset="0"/>
                      </a:endParaRPr>
                    </a:p>
                  </a:txBody>
                  <a:tcPr marL="60657" marR="60657" marT="60657" marB="60657"/>
                </a:tc>
                <a:tc>
                  <a:txBody>
                    <a:bodyPr/>
                    <a:lstStyle/>
                    <a:p>
                      <a:pPr algn="l" fontAlgn="t"/>
                      <a:r>
                        <a:rPr lang="en-US" sz="1400">
                          <a:effectLst/>
                        </a:rPr>
                        <a:t>returns a formatted string.</a:t>
                      </a:r>
                      <a:endParaRPr lang="en-US" sz="1400">
                        <a:solidFill>
                          <a:srgbClr val="000000"/>
                        </a:solidFill>
                        <a:effectLst/>
                        <a:latin typeface="verdana" panose="020B0604030504040204" pitchFamily="34" charset="0"/>
                      </a:endParaRPr>
                    </a:p>
                  </a:txBody>
                  <a:tcPr marL="60657" marR="60657" marT="60657" marB="60657"/>
                </a:tc>
                <a:extLst>
                  <a:ext uri="{0D108BD9-81ED-4DB2-BD59-A6C34878D82A}">
                    <a16:rowId xmlns:a16="http://schemas.microsoft.com/office/drawing/2014/main" val="2027190343"/>
                  </a:ext>
                </a:extLst>
              </a:tr>
              <a:tr h="1011216">
                <a:tc>
                  <a:txBody>
                    <a:bodyPr/>
                    <a:lstStyle/>
                    <a:p>
                      <a:pPr algn="l" fontAlgn="t"/>
                      <a:r>
                        <a:rPr lang="en-US" sz="1400">
                          <a:effectLst/>
                        </a:rPr>
                        <a:t>4</a:t>
                      </a:r>
                      <a:endParaRPr lang="en-US" sz="1400">
                        <a:solidFill>
                          <a:srgbClr val="000000"/>
                        </a:solidFill>
                        <a:effectLst/>
                        <a:latin typeface="verdana" panose="020B0604030504040204" pitchFamily="34" charset="0"/>
                      </a:endParaRPr>
                    </a:p>
                  </a:txBody>
                  <a:tcPr marL="60657" marR="60657" marT="60657" marB="60657"/>
                </a:tc>
                <a:tc>
                  <a:txBody>
                    <a:bodyPr/>
                    <a:lstStyle/>
                    <a:p>
                      <a:pPr algn="l" fontAlgn="t"/>
                      <a:r>
                        <a:rPr lang="en-US" sz="1400" u="none" strike="noStrike">
                          <a:effectLst/>
                          <a:hlinkClick r:id="rId4"/>
                        </a:rPr>
                        <a:t>static String format(Locale l, String format, Object... args)</a:t>
                      </a:r>
                      <a:endParaRPr lang="en-US" sz="1400">
                        <a:solidFill>
                          <a:srgbClr val="000000"/>
                        </a:solidFill>
                        <a:effectLst/>
                        <a:latin typeface="verdana" panose="020B0604030504040204" pitchFamily="34" charset="0"/>
                      </a:endParaRPr>
                    </a:p>
                  </a:txBody>
                  <a:tcPr marL="60657" marR="60657" marT="60657" marB="60657"/>
                </a:tc>
                <a:tc>
                  <a:txBody>
                    <a:bodyPr/>
                    <a:lstStyle/>
                    <a:p>
                      <a:pPr algn="l" fontAlgn="t"/>
                      <a:r>
                        <a:rPr lang="en-US" sz="1400">
                          <a:effectLst/>
                        </a:rPr>
                        <a:t>returns formatted string with given locale.</a:t>
                      </a:r>
                      <a:endParaRPr lang="en-US" sz="1400">
                        <a:solidFill>
                          <a:srgbClr val="000000"/>
                        </a:solidFill>
                        <a:effectLst/>
                        <a:latin typeface="verdana" panose="020B0604030504040204" pitchFamily="34" charset="0"/>
                      </a:endParaRPr>
                    </a:p>
                  </a:txBody>
                  <a:tcPr marL="60657" marR="60657" marT="60657" marB="60657"/>
                </a:tc>
                <a:extLst>
                  <a:ext uri="{0D108BD9-81ED-4DB2-BD59-A6C34878D82A}">
                    <a16:rowId xmlns:a16="http://schemas.microsoft.com/office/drawing/2014/main" val="3652505738"/>
                  </a:ext>
                </a:extLst>
              </a:tr>
              <a:tr h="674244">
                <a:tc>
                  <a:txBody>
                    <a:bodyPr/>
                    <a:lstStyle/>
                    <a:p>
                      <a:pPr algn="l" fontAlgn="t"/>
                      <a:r>
                        <a:rPr lang="en-US" sz="1400">
                          <a:effectLst/>
                        </a:rPr>
                        <a:t>5</a:t>
                      </a:r>
                      <a:endParaRPr lang="en-US" sz="1400">
                        <a:solidFill>
                          <a:srgbClr val="000000"/>
                        </a:solidFill>
                        <a:effectLst/>
                        <a:latin typeface="verdana" panose="020B0604030504040204" pitchFamily="34" charset="0"/>
                      </a:endParaRPr>
                    </a:p>
                  </a:txBody>
                  <a:tcPr marL="60657" marR="60657" marT="60657" marB="60657"/>
                </a:tc>
                <a:tc>
                  <a:txBody>
                    <a:bodyPr/>
                    <a:lstStyle/>
                    <a:p>
                      <a:pPr algn="l" fontAlgn="t"/>
                      <a:r>
                        <a:rPr lang="en-US" sz="1400" u="none" strike="noStrike">
                          <a:effectLst/>
                          <a:hlinkClick r:id="rId5"/>
                        </a:rPr>
                        <a:t>String substring(int beginIndex)</a:t>
                      </a:r>
                      <a:endParaRPr lang="en-US" sz="1400">
                        <a:solidFill>
                          <a:srgbClr val="000000"/>
                        </a:solidFill>
                        <a:effectLst/>
                        <a:latin typeface="verdana" panose="020B0604030504040204" pitchFamily="34" charset="0"/>
                      </a:endParaRPr>
                    </a:p>
                  </a:txBody>
                  <a:tcPr marL="60657" marR="60657" marT="60657" marB="60657"/>
                </a:tc>
                <a:tc>
                  <a:txBody>
                    <a:bodyPr/>
                    <a:lstStyle/>
                    <a:p>
                      <a:pPr algn="l" fontAlgn="t"/>
                      <a:r>
                        <a:rPr lang="en-US" sz="1400" dirty="0">
                          <a:effectLst/>
                        </a:rPr>
                        <a:t>returns substring for given begin index</a:t>
                      </a:r>
                      <a:endParaRPr lang="en-US" sz="1400" dirty="0">
                        <a:solidFill>
                          <a:srgbClr val="000000"/>
                        </a:solidFill>
                        <a:effectLst/>
                        <a:latin typeface="verdana" panose="020B0604030504040204" pitchFamily="34" charset="0"/>
                      </a:endParaRPr>
                    </a:p>
                  </a:txBody>
                  <a:tcPr marL="60657" marR="60657" marT="60657" marB="60657"/>
                </a:tc>
                <a:extLst>
                  <a:ext uri="{0D108BD9-81ED-4DB2-BD59-A6C34878D82A}">
                    <a16:rowId xmlns:a16="http://schemas.microsoft.com/office/drawing/2014/main" val="3960356226"/>
                  </a:ext>
                </a:extLst>
              </a:tr>
            </a:tbl>
          </a:graphicData>
        </a:graphic>
      </p:graphicFrame>
    </p:spTree>
    <p:extLst>
      <p:ext uri="{BB962C8B-B14F-4D97-AF65-F5344CB8AC3E}">
        <p14:creationId xmlns:p14="http://schemas.microsoft.com/office/powerpoint/2010/main" val="57680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7FD05-7256-4D66-AA1B-5E463B765317}"/>
              </a:ext>
            </a:extLst>
          </p:cNvPr>
          <p:cNvSpPr>
            <a:spLocks noGrp="1"/>
          </p:cNvSpPr>
          <p:nvPr>
            <p:ph idx="1"/>
          </p:nvPr>
        </p:nvSpPr>
        <p:spPr>
          <a:xfrm>
            <a:off x="444500" y="673100"/>
            <a:ext cx="7967980" cy="5361940"/>
          </a:xfrm>
        </p:spPr>
        <p:txBody>
          <a:bodyPr/>
          <a:lstStyle/>
          <a:p>
            <a:pPr marL="0" indent="0">
              <a:buNone/>
            </a:pPr>
            <a:endParaRPr lang="en-US" dirty="0"/>
          </a:p>
        </p:txBody>
      </p:sp>
      <p:graphicFrame>
        <p:nvGraphicFramePr>
          <p:cNvPr id="5" name="Table 4">
            <a:extLst>
              <a:ext uri="{FF2B5EF4-FFF2-40B4-BE49-F238E27FC236}">
                <a16:creationId xmlns:a16="http://schemas.microsoft.com/office/drawing/2014/main" id="{6F24F864-6E18-41FB-82E0-DA85C1EA4BC2}"/>
              </a:ext>
            </a:extLst>
          </p:cNvPr>
          <p:cNvGraphicFramePr/>
          <p:nvPr>
            <p:extLst>
              <p:ext uri="{D42A27DB-BD31-4B8C-83A1-F6EECF244321}">
                <p14:modId xmlns:p14="http://schemas.microsoft.com/office/powerpoint/2010/main" val="3153407900"/>
              </p:ext>
            </p:extLst>
          </p:nvPr>
        </p:nvGraphicFramePr>
        <p:xfrm>
          <a:off x="584200" y="1346200"/>
          <a:ext cx="7828278" cy="4495800"/>
        </p:xfrm>
        <a:graphic>
          <a:graphicData uri="http://schemas.openxmlformats.org/drawingml/2006/table">
            <a:tbl>
              <a:tblPr>
                <a:tableStyleId>{21E4AEA4-8DFA-4A89-87EB-49C32662AFE0}</a:tableStyleId>
              </a:tblPr>
              <a:tblGrid>
                <a:gridCol w="2609426">
                  <a:extLst>
                    <a:ext uri="{9D8B030D-6E8A-4147-A177-3AD203B41FA5}">
                      <a16:colId xmlns:a16="http://schemas.microsoft.com/office/drawing/2014/main" val="628880318"/>
                    </a:ext>
                  </a:extLst>
                </a:gridCol>
                <a:gridCol w="2609426">
                  <a:extLst>
                    <a:ext uri="{9D8B030D-6E8A-4147-A177-3AD203B41FA5}">
                      <a16:colId xmlns:a16="http://schemas.microsoft.com/office/drawing/2014/main" val="2518066637"/>
                    </a:ext>
                  </a:extLst>
                </a:gridCol>
                <a:gridCol w="2609426">
                  <a:extLst>
                    <a:ext uri="{9D8B030D-6E8A-4147-A177-3AD203B41FA5}">
                      <a16:colId xmlns:a16="http://schemas.microsoft.com/office/drawing/2014/main" val="3000163890"/>
                    </a:ext>
                  </a:extLst>
                </a:gridCol>
              </a:tblGrid>
              <a:tr h="584329">
                <a:tc>
                  <a:txBody>
                    <a:bodyPr/>
                    <a:lstStyle/>
                    <a:p>
                      <a:pPr algn="l" fontAlgn="t"/>
                      <a:r>
                        <a:rPr lang="en-US" sz="1400">
                          <a:effectLst/>
                        </a:rPr>
                        <a:t>6</a:t>
                      </a:r>
                      <a:endParaRPr lang="en-US" sz="1400">
                        <a:solidFill>
                          <a:srgbClr val="000000"/>
                        </a:solidFill>
                        <a:effectLst/>
                        <a:latin typeface="verdana" panose="020B0604030504040204" pitchFamily="34" charset="0"/>
                      </a:endParaRPr>
                    </a:p>
                  </a:txBody>
                  <a:tcPr marL="41301" marR="41301" marT="41301" marB="41301"/>
                </a:tc>
                <a:tc>
                  <a:txBody>
                    <a:bodyPr/>
                    <a:lstStyle/>
                    <a:p>
                      <a:pPr algn="l" fontAlgn="t"/>
                      <a:r>
                        <a:rPr lang="en-US" sz="1400" u="none" strike="noStrike">
                          <a:effectLst/>
                          <a:hlinkClick r:id="rId2"/>
                        </a:rPr>
                        <a:t>String substring(int beginIndex, int endIndex)</a:t>
                      </a:r>
                      <a:endParaRPr lang="en-US" sz="1400">
                        <a:solidFill>
                          <a:srgbClr val="000000"/>
                        </a:solidFill>
                        <a:effectLst/>
                        <a:latin typeface="verdana" panose="020B0604030504040204" pitchFamily="34" charset="0"/>
                      </a:endParaRPr>
                    </a:p>
                  </a:txBody>
                  <a:tcPr marL="41301" marR="41301" marT="41301" marB="41301"/>
                </a:tc>
                <a:tc>
                  <a:txBody>
                    <a:bodyPr/>
                    <a:lstStyle/>
                    <a:p>
                      <a:pPr algn="l" fontAlgn="t"/>
                      <a:r>
                        <a:rPr lang="en-US" sz="1400">
                          <a:effectLst/>
                        </a:rPr>
                        <a:t>returns substring for given begin index and end index.</a:t>
                      </a:r>
                      <a:endParaRPr lang="en-US" sz="1400">
                        <a:solidFill>
                          <a:srgbClr val="000000"/>
                        </a:solidFill>
                        <a:effectLst/>
                        <a:latin typeface="verdana" panose="020B0604030504040204" pitchFamily="34" charset="0"/>
                      </a:endParaRPr>
                    </a:p>
                  </a:txBody>
                  <a:tcPr marL="41301" marR="41301" marT="41301" marB="41301"/>
                </a:tc>
                <a:extLst>
                  <a:ext uri="{0D108BD9-81ED-4DB2-BD59-A6C34878D82A}">
                    <a16:rowId xmlns:a16="http://schemas.microsoft.com/office/drawing/2014/main" val="608140931"/>
                  </a:ext>
                </a:extLst>
              </a:tr>
              <a:tr h="749300">
                <a:tc>
                  <a:txBody>
                    <a:bodyPr/>
                    <a:lstStyle/>
                    <a:p>
                      <a:pPr algn="l" fontAlgn="t"/>
                      <a:r>
                        <a:rPr lang="en-US" sz="1400">
                          <a:effectLst/>
                        </a:rPr>
                        <a:t>7</a:t>
                      </a:r>
                      <a:endParaRPr lang="en-US" sz="1400">
                        <a:solidFill>
                          <a:srgbClr val="000000"/>
                        </a:solidFill>
                        <a:effectLst/>
                        <a:latin typeface="verdana" panose="020B0604030504040204" pitchFamily="34" charset="0"/>
                      </a:endParaRPr>
                    </a:p>
                  </a:txBody>
                  <a:tcPr marL="41301" marR="41301" marT="41301" marB="41301"/>
                </a:tc>
                <a:tc>
                  <a:txBody>
                    <a:bodyPr/>
                    <a:lstStyle/>
                    <a:p>
                      <a:pPr algn="l" fontAlgn="t"/>
                      <a:r>
                        <a:rPr lang="en-US" sz="1400" u="none" strike="noStrike">
                          <a:effectLst/>
                          <a:hlinkClick r:id="rId3"/>
                        </a:rPr>
                        <a:t>boolean contains(CharSequence s)</a:t>
                      </a:r>
                      <a:endParaRPr lang="en-US" sz="1400">
                        <a:solidFill>
                          <a:srgbClr val="000000"/>
                        </a:solidFill>
                        <a:effectLst/>
                        <a:latin typeface="verdana" panose="020B0604030504040204" pitchFamily="34" charset="0"/>
                      </a:endParaRPr>
                    </a:p>
                  </a:txBody>
                  <a:tcPr marL="41301" marR="41301" marT="41301" marB="41301"/>
                </a:tc>
                <a:tc>
                  <a:txBody>
                    <a:bodyPr/>
                    <a:lstStyle/>
                    <a:p>
                      <a:pPr algn="l" fontAlgn="t"/>
                      <a:r>
                        <a:rPr lang="en-US" sz="1400">
                          <a:effectLst/>
                        </a:rPr>
                        <a:t>returns true or false after matching the sequence of char value.</a:t>
                      </a:r>
                      <a:endParaRPr lang="en-US" sz="1400">
                        <a:solidFill>
                          <a:srgbClr val="000000"/>
                        </a:solidFill>
                        <a:effectLst/>
                        <a:latin typeface="verdana" panose="020B0604030504040204" pitchFamily="34" charset="0"/>
                      </a:endParaRPr>
                    </a:p>
                  </a:txBody>
                  <a:tcPr marL="41301" marR="41301" marT="41301" marB="41301"/>
                </a:tc>
                <a:extLst>
                  <a:ext uri="{0D108BD9-81ED-4DB2-BD59-A6C34878D82A}">
                    <a16:rowId xmlns:a16="http://schemas.microsoft.com/office/drawing/2014/main" val="3557828975"/>
                  </a:ext>
                </a:extLst>
              </a:tr>
              <a:tr h="914271">
                <a:tc>
                  <a:txBody>
                    <a:bodyPr/>
                    <a:lstStyle/>
                    <a:p>
                      <a:pPr algn="l" fontAlgn="t"/>
                      <a:r>
                        <a:rPr lang="en-US" sz="1400" dirty="0">
                          <a:effectLst/>
                        </a:rPr>
                        <a:t>8</a:t>
                      </a:r>
                      <a:endParaRPr lang="en-US" sz="1400" dirty="0">
                        <a:solidFill>
                          <a:srgbClr val="000000"/>
                        </a:solidFill>
                        <a:effectLst/>
                        <a:latin typeface="verdana" panose="020B0604030504040204" pitchFamily="34" charset="0"/>
                      </a:endParaRPr>
                    </a:p>
                  </a:txBody>
                  <a:tcPr marL="41301" marR="41301" marT="41301" marB="41301"/>
                </a:tc>
                <a:tc>
                  <a:txBody>
                    <a:bodyPr/>
                    <a:lstStyle/>
                    <a:p>
                      <a:pPr algn="l" fontAlgn="t"/>
                      <a:r>
                        <a:rPr lang="en-US" sz="1400" u="none" strike="noStrike">
                          <a:effectLst/>
                          <a:hlinkClick r:id="rId4"/>
                        </a:rPr>
                        <a:t>static String join(CharSequence delimiter, CharSequence... elements)</a:t>
                      </a:r>
                      <a:endParaRPr lang="en-US" sz="1400">
                        <a:solidFill>
                          <a:srgbClr val="000000"/>
                        </a:solidFill>
                        <a:effectLst/>
                        <a:latin typeface="verdana" panose="020B0604030504040204" pitchFamily="34" charset="0"/>
                      </a:endParaRPr>
                    </a:p>
                  </a:txBody>
                  <a:tcPr marL="41301" marR="41301" marT="41301" marB="41301"/>
                </a:tc>
                <a:tc>
                  <a:txBody>
                    <a:bodyPr/>
                    <a:lstStyle/>
                    <a:p>
                      <a:pPr algn="l" fontAlgn="t"/>
                      <a:r>
                        <a:rPr lang="en-US" sz="1400">
                          <a:effectLst/>
                        </a:rPr>
                        <a:t>returns a joined string.</a:t>
                      </a:r>
                      <a:endParaRPr lang="en-US" sz="1400">
                        <a:solidFill>
                          <a:srgbClr val="000000"/>
                        </a:solidFill>
                        <a:effectLst/>
                        <a:latin typeface="verdana" panose="020B0604030504040204" pitchFamily="34" charset="0"/>
                      </a:endParaRPr>
                    </a:p>
                  </a:txBody>
                  <a:tcPr marL="41301" marR="41301" marT="41301" marB="41301"/>
                </a:tc>
                <a:extLst>
                  <a:ext uri="{0D108BD9-81ED-4DB2-BD59-A6C34878D82A}">
                    <a16:rowId xmlns:a16="http://schemas.microsoft.com/office/drawing/2014/main" val="1118186714"/>
                  </a:ext>
                </a:extLst>
              </a:tr>
              <a:tr h="1079242">
                <a:tc>
                  <a:txBody>
                    <a:bodyPr/>
                    <a:lstStyle/>
                    <a:p>
                      <a:pPr algn="l" fontAlgn="t"/>
                      <a:r>
                        <a:rPr lang="en-US" sz="1400" dirty="0">
                          <a:effectLst/>
                        </a:rPr>
                        <a:t>9</a:t>
                      </a:r>
                      <a:endParaRPr lang="en-US" sz="1400" dirty="0">
                        <a:solidFill>
                          <a:srgbClr val="000000"/>
                        </a:solidFill>
                        <a:effectLst/>
                        <a:latin typeface="verdana" panose="020B0604030504040204" pitchFamily="34" charset="0"/>
                      </a:endParaRPr>
                    </a:p>
                  </a:txBody>
                  <a:tcPr marL="41301" marR="41301" marT="41301" marB="41301"/>
                </a:tc>
                <a:tc>
                  <a:txBody>
                    <a:bodyPr/>
                    <a:lstStyle/>
                    <a:p>
                      <a:pPr algn="l" fontAlgn="t"/>
                      <a:r>
                        <a:rPr lang="en-US" sz="1400" u="none" strike="noStrike" dirty="0">
                          <a:effectLst/>
                          <a:hlinkClick r:id="rId4"/>
                        </a:rPr>
                        <a:t>static String join(</a:t>
                      </a:r>
                      <a:r>
                        <a:rPr lang="en-US" sz="1400" u="none" strike="noStrike" dirty="0" err="1">
                          <a:effectLst/>
                          <a:hlinkClick r:id="rId4"/>
                        </a:rPr>
                        <a:t>CharSequence</a:t>
                      </a:r>
                      <a:r>
                        <a:rPr lang="en-US" sz="1400" u="none" strike="noStrike" dirty="0">
                          <a:effectLst/>
                          <a:hlinkClick r:id="rId4"/>
                        </a:rPr>
                        <a:t> delimiter, </a:t>
                      </a:r>
                      <a:r>
                        <a:rPr lang="en-US" sz="1400" u="none" strike="noStrike" dirty="0" err="1">
                          <a:effectLst/>
                          <a:hlinkClick r:id="rId4"/>
                        </a:rPr>
                        <a:t>Iterable</a:t>
                      </a:r>
                      <a:r>
                        <a:rPr lang="en-US" sz="1400" u="none" strike="noStrike" dirty="0">
                          <a:effectLst/>
                          <a:hlinkClick r:id="rId4"/>
                        </a:rPr>
                        <a:t>&lt;? extends </a:t>
                      </a:r>
                      <a:r>
                        <a:rPr lang="en-US" sz="1400" u="none" strike="noStrike" dirty="0" err="1">
                          <a:effectLst/>
                          <a:hlinkClick r:id="rId4"/>
                        </a:rPr>
                        <a:t>CharSequence</a:t>
                      </a:r>
                      <a:r>
                        <a:rPr lang="en-US" sz="1400" u="none" strike="noStrike" dirty="0">
                          <a:effectLst/>
                          <a:hlinkClick r:id="rId4"/>
                        </a:rPr>
                        <a:t>&gt; elements)</a:t>
                      </a:r>
                      <a:endParaRPr lang="en-US" sz="1400" dirty="0">
                        <a:solidFill>
                          <a:srgbClr val="000000"/>
                        </a:solidFill>
                        <a:effectLst/>
                        <a:latin typeface="verdana" panose="020B0604030504040204" pitchFamily="34" charset="0"/>
                      </a:endParaRPr>
                    </a:p>
                  </a:txBody>
                  <a:tcPr marL="41301" marR="41301" marT="41301" marB="41301"/>
                </a:tc>
                <a:tc>
                  <a:txBody>
                    <a:bodyPr/>
                    <a:lstStyle/>
                    <a:p>
                      <a:pPr algn="l" fontAlgn="t"/>
                      <a:r>
                        <a:rPr lang="en-US" sz="1400">
                          <a:effectLst/>
                        </a:rPr>
                        <a:t>returns a joined string.</a:t>
                      </a:r>
                      <a:endParaRPr lang="en-US" sz="1400">
                        <a:solidFill>
                          <a:srgbClr val="000000"/>
                        </a:solidFill>
                        <a:effectLst/>
                        <a:latin typeface="verdana" panose="020B0604030504040204" pitchFamily="34" charset="0"/>
                      </a:endParaRPr>
                    </a:p>
                  </a:txBody>
                  <a:tcPr marL="41301" marR="41301" marT="41301" marB="41301"/>
                </a:tc>
                <a:extLst>
                  <a:ext uri="{0D108BD9-81ED-4DB2-BD59-A6C34878D82A}">
                    <a16:rowId xmlns:a16="http://schemas.microsoft.com/office/drawing/2014/main" val="594225571"/>
                  </a:ext>
                </a:extLst>
              </a:tr>
              <a:tr h="749300">
                <a:tc>
                  <a:txBody>
                    <a:bodyPr/>
                    <a:lstStyle/>
                    <a:p>
                      <a:pPr algn="l" fontAlgn="t"/>
                      <a:r>
                        <a:rPr lang="en-US" sz="1400">
                          <a:effectLst/>
                        </a:rPr>
                        <a:t>10</a:t>
                      </a:r>
                      <a:endParaRPr lang="en-US" sz="1400">
                        <a:solidFill>
                          <a:srgbClr val="000000"/>
                        </a:solidFill>
                        <a:effectLst/>
                        <a:latin typeface="verdana" panose="020B0604030504040204" pitchFamily="34" charset="0"/>
                      </a:endParaRPr>
                    </a:p>
                  </a:txBody>
                  <a:tcPr marL="41301" marR="41301" marT="41301" marB="41301"/>
                </a:tc>
                <a:tc>
                  <a:txBody>
                    <a:bodyPr/>
                    <a:lstStyle/>
                    <a:p>
                      <a:pPr algn="l" fontAlgn="t"/>
                      <a:r>
                        <a:rPr lang="en-US" sz="1400" u="none" strike="noStrike">
                          <a:effectLst/>
                          <a:hlinkClick r:id="rId5"/>
                        </a:rPr>
                        <a:t>boolean equals(Object another)</a:t>
                      </a:r>
                      <a:endParaRPr lang="en-US" sz="1400">
                        <a:solidFill>
                          <a:srgbClr val="000000"/>
                        </a:solidFill>
                        <a:effectLst/>
                        <a:latin typeface="verdana" panose="020B0604030504040204" pitchFamily="34" charset="0"/>
                      </a:endParaRPr>
                    </a:p>
                  </a:txBody>
                  <a:tcPr marL="41301" marR="41301" marT="41301" marB="41301"/>
                </a:tc>
                <a:tc>
                  <a:txBody>
                    <a:bodyPr/>
                    <a:lstStyle/>
                    <a:p>
                      <a:pPr algn="l" fontAlgn="t"/>
                      <a:r>
                        <a:rPr lang="en-US" sz="1400">
                          <a:effectLst/>
                        </a:rPr>
                        <a:t>checks the equality of string with the given object.</a:t>
                      </a:r>
                      <a:endParaRPr lang="en-US" sz="1400">
                        <a:solidFill>
                          <a:srgbClr val="000000"/>
                        </a:solidFill>
                        <a:effectLst/>
                        <a:latin typeface="verdana" panose="020B0604030504040204" pitchFamily="34" charset="0"/>
                      </a:endParaRPr>
                    </a:p>
                  </a:txBody>
                  <a:tcPr marL="41301" marR="41301" marT="41301" marB="41301"/>
                </a:tc>
                <a:extLst>
                  <a:ext uri="{0D108BD9-81ED-4DB2-BD59-A6C34878D82A}">
                    <a16:rowId xmlns:a16="http://schemas.microsoft.com/office/drawing/2014/main" val="77550034"/>
                  </a:ext>
                </a:extLst>
              </a:tr>
              <a:tr h="419358">
                <a:tc>
                  <a:txBody>
                    <a:bodyPr/>
                    <a:lstStyle/>
                    <a:p>
                      <a:pPr algn="l" fontAlgn="t"/>
                      <a:r>
                        <a:rPr lang="en-US" sz="1400">
                          <a:effectLst/>
                        </a:rPr>
                        <a:t>11</a:t>
                      </a:r>
                      <a:endParaRPr lang="en-US" sz="1400">
                        <a:solidFill>
                          <a:srgbClr val="000000"/>
                        </a:solidFill>
                        <a:effectLst/>
                        <a:latin typeface="verdana" panose="020B0604030504040204" pitchFamily="34" charset="0"/>
                      </a:endParaRPr>
                    </a:p>
                  </a:txBody>
                  <a:tcPr marL="41301" marR="41301" marT="41301" marB="41301"/>
                </a:tc>
                <a:tc>
                  <a:txBody>
                    <a:bodyPr/>
                    <a:lstStyle/>
                    <a:p>
                      <a:pPr algn="l" fontAlgn="t"/>
                      <a:r>
                        <a:rPr lang="en-US" sz="1400" u="none" strike="noStrike">
                          <a:effectLst/>
                          <a:hlinkClick r:id="rId6"/>
                        </a:rPr>
                        <a:t>boolean isEmpty()</a:t>
                      </a:r>
                      <a:endParaRPr lang="en-US" sz="1400">
                        <a:solidFill>
                          <a:srgbClr val="000000"/>
                        </a:solidFill>
                        <a:effectLst/>
                        <a:latin typeface="verdana" panose="020B0604030504040204" pitchFamily="34" charset="0"/>
                      </a:endParaRPr>
                    </a:p>
                  </a:txBody>
                  <a:tcPr marL="41301" marR="41301" marT="41301" marB="41301"/>
                </a:tc>
                <a:tc>
                  <a:txBody>
                    <a:bodyPr/>
                    <a:lstStyle/>
                    <a:p>
                      <a:pPr algn="l" fontAlgn="t"/>
                      <a:r>
                        <a:rPr lang="en-US" sz="1400" dirty="0">
                          <a:effectLst/>
                        </a:rPr>
                        <a:t>checks if string is empty.</a:t>
                      </a:r>
                      <a:endParaRPr lang="en-US" sz="1400" dirty="0">
                        <a:solidFill>
                          <a:srgbClr val="000000"/>
                        </a:solidFill>
                        <a:effectLst/>
                        <a:latin typeface="verdana" panose="020B0604030504040204" pitchFamily="34" charset="0"/>
                      </a:endParaRPr>
                    </a:p>
                  </a:txBody>
                  <a:tcPr marL="41301" marR="41301" marT="41301" marB="41301"/>
                </a:tc>
                <a:extLst>
                  <a:ext uri="{0D108BD9-81ED-4DB2-BD59-A6C34878D82A}">
                    <a16:rowId xmlns:a16="http://schemas.microsoft.com/office/drawing/2014/main" val="227969966"/>
                  </a:ext>
                </a:extLst>
              </a:tr>
            </a:tbl>
          </a:graphicData>
        </a:graphic>
      </p:graphicFrame>
    </p:spTree>
    <p:extLst>
      <p:ext uri="{BB962C8B-B14F-4D97-AF65-F5344CB8AC3E}">
        <p14:creationId xmlns:p14="http://schemas.microsoft.com/office/powerpoint/2010/main" val="392662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68E47A6-F458-485A-BD82-0EB6A41B02C4}"/>
              </a:ext>
            </a:extLst>
          </p:cNvPr>
          <p:cNvGraphicFramePr>
            <a:graphicFrameLocks noGrp="1"/>
          </p:cNvGraphicFramePr>
          <p:nvPr>
            <p:ph idx="1"/>
            <p:extLst>
              <p:ext uri="{D42A27DB-BD31-4B8C-83A1-F6EECF244321}">
                <p14:modId xmlns:p14="http://schemas.microsoft.com/office/powerpoint/2010/main" val="2781957571"/>
              </p:ext>
            </p:extLst>
          </p:nvPr>
        </p:nvGraphicFramePr>
        <p:xfrm>
          <a:off x="731838" y="2103438"/>
          <a:ext cx="7680324" cy="1112520"/>
        </p:xfrm>
        <a:graphic>
          <a:graphicData uri="http://schemas.openxmlformats.org/drawingml/2006/table">
            <a:tbl>
              <a:tblPr firstRow="1" bandRow="1">
                <a:tableStyleId>{073A0DAA-6AF3-43AB-8588-CEC1D06C72B9}</a:tableStyleId>
              </a:tblPr>
              <a:tblGrid>
                <a:gridCol w="2560108">
                  <a:extLst>
                    <a:ext uri="{9D8B030D-6E8A-4147-A177-3AD203B41FA5}">
                      <a16:colId xmlns:a16="http://schemas.microsoft.com/office/drawing/2014/main" val="3364298777"/>
                    </a:ext>
                  </a:extLst>
                </a:gridCol>
                <a:gridCol w="2560108">
                  <a:extLst>
                    <a:ext uri="{9D8B030D-6E8A-4147-A177-3AD203B41FA5}">
                      <a16:colId xmlns:a16="http://schemas.microsoft.com/office/drawing/2014/main" val="85120220"/>
                    </a:ext>
                  </a:extLst>
                </a:gridCol>
                <a:gridCol w="2560108">
                  <a:extLst>
                    <a:ext uri="{9D8B030D-6E8A-4147-A177-3AD203B41FA5}">
                      <a16:colId xmlns:a16="http://schemas.microsoft.com/office/drawing/2014/main" val="170141113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7312159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53955254"/>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012841978"/>
                  </a:ext>
                </a:extLst>
              </a:tr>
            </a:tbl>
          </a:graphicData>
        </a:graphic>
      </p:graphicFrame>
      <p:graphicFrame>
        <p:nvGraphicFramePr>
          <p:cNvPr id="5" name="Table 4">
            <a:extLst>
              <a:ext uri="{FF2B5EF4-FFF2-40B4-BE49-F238E27FC236}">
                <a16:creationId xmlns:a16="http://schemas.microsoft.com/office/drawing/2014/main" id="{980AD464-26B7-404E-8DEF-92298634E920}"/>
              </a:ext>
            </a:extLst>
          </p:cNvPr>
          <p:cNvGraphicFramePr/>
          <p:nvPr>
            <p:extLst>
              <p:ext uri="{D42A27DB-BD31-4B8C-83A1-F6EECF244321}">
                <p14:modId xmlns:p14="http://schemas.microsoft.com/office/powerpoint/2010/main" val="2066451776"/>
              </p:ext>
            </p:extLst>
          </p:nvPr>
        </p:nvGraphicFramePr>
        <p:xfrm>
          <a:off x="731520" y="673100"/>
          <a:ext cx="7680960" cy="5361939"/>
        </p:xfrm>
        <a:graphic>
          <a:graphicData uri="http://schemas.openxmlformats.org/drawingml/2006/table">
            <a:tbl>
              <a:tblPr>
                <a:tableStyleId>{5C22544A-7EE6-4342-B048-85BDC9FD1C3A}</a:tableStyleId>
              </a:tblPr>
              <a:tblGrid>
                <a:gridCol w="2560320">
                  <a:extLst>
                    <a:ext uri="{9D8B030D-6E8A-4147-A177-3AD203B41FA5}">
                      <a16:colId xmlns:a16="http://schemas.microsoft.com/office/drawing/2014/main" val="2072245279"/>
                    </a:ext>
                  </a:extLst>
                </a:gridCol>
                <a:gridCol w="2560320">
                  <a:extLst>
                    <a:ext uri="{9D8B030D-6E8A-4147-A177-3AD203B41FA5}">
                      <a16:colId xmlns:a16="http://schemas.microsoft.com/office/drawing/2014/main" val="4274537904"/>
                    </a:ext>
                  </a:extLst>
                </a:gridCol>
                <a:gridCol w="2560320">
                  <a:extLst>
                    <a:ext uri="{9D8B030D-6E8A-4147-A177-3AD203B41FA5}">
                      <a16:colId xmlns:a16="http://schemas.microsoft.com/office/drawing/2014/main" val="1989983128"/>
                    </a:ext>
                  </a:extLst>
                </a:gridCol>
              </a:tblGrid>
              <a:tr h="613346">
                <a:tc>
                  <a:txBody>
                    <a:bodyPr/>
                    <a:lstStyle/>
                    <a:p>
                      <a:pPr algn="l" fontAlgn="t"/>
                      <a:r>
                        <a:rPr lang="en-US" sz="1400">
                          <a:effectLst/>
                        </a:rPr>
                        <a:t>12</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2"/>
                        </a:rPr>
                        <a:t>String concat(String str)</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a:effectLst/>
                        </a:rPr>
                        <a:t>concatenates the specified string.</a:t>
                      </a:r>
                      <a:endParaRPr lang="en-US" sz="140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4098737715"/>
                  </a:ext>
                </a:extLst>
              </a:tr>
              <a:tr h="1093879">
                <a:tc>
                  <a:txBody>
                    <a:bodyPr/>
                    <a:lstStyle/>
                    <a:p>
                      <a:pPr algn="l" fontAlgn="t"/>
                      <a:r>
                        <a:rPr lang="en-US" sz="1400" dirty="0">
                          <a:effectLst/>
                        </a:rPr>
                        <a:t>13</a:t>
                      </a:r>
                      <a:endParaRPr lang="en-US" sz="1400" dirty="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3"/>
                        </a:rPr>
                        <a:t>String replace(char old, char new)</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a:effectLst/>
                        </a:rPr>
                        <a:t>replaces all occurrences of the specified char value.</a:t>
                      </a:r>
                      <a:endParaRPr lang="en-US" sz="140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1568380499"/>
                  </a:ext>
                </a:extLst>
              </a:tr>
              <a:tr h="1334144">
                <a:tc>
                  <a:txBody>
                    <a:bodyPr/>
                    <a:lstStyle/>
                    <a:p>
                      <a:pPr algn="l" fontAlgn="t"/>
                      <a:r>
                        <a:rPr lang="en-US" sz="1400">
                          <a:effectLst/>
                        </a:rPr>
                        <a:t>14</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3"/>
                        </a:rPr>
                        <a:t>String replace(CharSequence old, CharSequence new)</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a:effectLst/>
                        </a:rPr>
                        <a:t>replaces all occurrences of the specified CharSequence.</a:t>
                      </a:r>
                      <a:endParaRPr lang="en-US" sz="140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551039966"/>
                  </a:ext>
                </a:extLst>
              </a:tr>
              <a:tr h="853612">
                <a:tc>
                  <a:txBody>
                    <a:bodyPr/>
                    <a:lstStyle/>
                    <a:p>
                      <a:pPr algn="l" fontAlgn="t"/>
                      <a:r>
                        <a:rPr lang="en-US" sz="1400">
                          <a:effectLst/>
                        </a:rPr>
                        <a:t>15</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4"/>
                        </a:rPr>
                        <a:t>static String equalsIgnoreCase(String another)</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a:effectLst/>
                        </a:rPr>
                        <a:t>compares another string. It doesn't check case.</a:t>
                      </a:r>
                      <a:endParaRPr lang="en-US" sz="140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1209404482"/>
                  </a:ext>
                </a:extLst>
              </a:tr>
              <a:tr h="613346">
                <a:tc>
                  <a:txBody>
                    <a:bodyPr/>
                    <a:lstStyle/>
                    <a:p>
                      <a:pPr algn="l" fontAlgn="t"/>
                      <a:r>
                        <a:rPr lang="en-US" sz="1400">
                          <a:effectLst/>
                        </a:rPr>
                        <a:t>16</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5"/>
                        </a:rPr>
                        <a:t>String[] split(String regex)</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a:effectLst/>
                        </a:rPr>
                        <a:t>returns a split string matching regex.</a:t>
                      </a:r>
                      <a:endParaRPr lang="en-US" sz="140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3434199507"/>
                  </a:ext>
                </a:extLst>
              </a:tr>
              <a:tr h="853612">
                <a:tc>
                  <a:txBody>
                    <a:bodyPr/>
                    <a:lstStyle/>
                    <a:p>
                      <a:pPr algn="l" fontAlgn="t"/>
                      <a:r>
                        <a:rPr lang="en-US" sz="1400">
                          <a:effectLst/>
                        </a:rPr>
                        <a:t>17</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u="none" strike="noStrike">
                          <a:effectLst/>
                          <a:hlinkClick r:id="rId5"/>
                        </a:rPr>
                        <a:t>String[] split(String regex, int limit)</a:t>
                      </a:r>
                      <a:endParaRPr lang="en-US" sz="1400">
                        <a:solidFill>
                          <a:srgbClr val="000000"/>
                        </a:solidFill>
                        <a:effectLst/>
                        <a:latin typeface="verdana" panose="020B0604030504040204" pitchFamily="34" charset="0"/>
                      </a:endParaRPr>
                    </a:p>
                  </a:txBody>
                  <a:tcPr marL="50547" marR="50547" marT="50547" marB="50547"/>
                </a:tc>
                <a:tc>
                  <a:txBody>
                    <a:bodyPr/>
                    <a:lstStyle/>
                    <a:p>
                      <a:pPr algn="l" fontAlgn="t"/>
                      <a:r>
                        <a:rPr lang="en-US" sz="1400" dirty="0">
                          <a:effectLst/>
                        </a:rPr>
                        <a:t>returns a split string matching regex and limit.</a:t>
                      </a:r>
                      <a:endParaRPr lang="en-US" sz="1400" dirty="0">
                        <a:solidFill>
                          <a:srgbClr val="000000"/>
                        </a:solidFill>
                        <a:effectLst/>
                        <a:latin typeface="verdana" panose="020B0604030504040204" pitchFamily="34" charset="0"/>
                      </a:endParaRPr>
                    </a:p>
                  </a:txBody>
                  <a:tcPr marL="50547" marR="50547" marT="50547" marB="50547"/>
                </a:tc>
                <a:extLst>
                  <a:ext uri="{0D108BD9-81ED-4DB2-BD59-A6C34878D82A}">
                    <a16:rowId xmlns:a16="http://schemas.microsoft.com/office/drawing/2014/main" val="1331532467"/>
                  </a:ext>
                </a:extLst>
              </a:tr>
            </a:tbl>
          </a:graphicData>
        </a:graphic>
      </p:graphicFrame>
    </p:spTree>
    <p:extLst>
      <p:ext uri="{BB962C8B-B14F-4D97-AF65-F5344CB8AC3E}">
        <p14:creationId xmlns:p14="http://schemas.microsoft.com/office/powerpoint/2010/main" val="2951480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Savon</vt:lpstr>
      <vt:lpstr>STRINGS</vt:lpstr>
      <vt:lpstr>The String Class </vt:lpstr>
      <vt:lpstr>PowerPoint Presentation</vt:lpstr>
      <vt:lpstr>PowerPoint Presentation</vt:lpstr>
      <vt:lpstr>PowerPoint Presentation</vt:lpstr>
      <vt:lpstr>PowerPoint Presentation</vt:lpstr>
      <vt:lpstr>Methods In Strings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(MODULE:- 1 and 2)</dc:title>
  <cp:lastModifiedBy>Ameer Basha Mohammad</cp:lastModifiedBy>
  <cp:revision>8</cp:revision>
  <dcterms:created xsi:type="dcterms:W3CDTF">2021-06-11T12:17:21Z</dcterms:created>
  <dcterms:modified xsi:type="dcterms:W3CDTF">2021-06-12T07:12:56Z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2012-03-10T00:00:00Z</vt:filetime>
  </property>
  <property fmtid="{D5CDD505-2E9C-101B-9397-08002B2CF9AE}" pid="3" name="Creator">
    <vt:lpwstr>Microsoft® Office PowerPoint® 2007</vt:lpwstr>
  </property>
  <property fmtid="{D5CDD505-2E9C-101B-9397-08002B2CF9AE}" pid="4" name="LastSaved">
    <vt:filetime>2021-06-11T00:00:00Z</vt:filetime>
  </property>
</Properties>
</file>