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16"/>
  </p:notesMasterIdLst>
  <p:sldIdLst>
    <p:sldId id="262" r:id="rId2"/>
    <p:sldId id="257" r:id="rId3"/>
    <p:sldId id="258" r:id="rId4"/>
    <p:sldId id="260" r:id="rId5"/>
    <p:sldId id="272" r:id="rId6"/>
    <p:sldId id="263" r:id="rId7"/>
    <p:sldId id="264" r:id="rId8"/>
    <p:sldId id="265" r:id="rId9"/>
    <p:sldId id="266" r:id="rId10"/>
    <p:sldId id="267" r:id="rId11"/>
    <p:sldId id="268" r:id="rId12"/>
    <p:sldId id="269" r:id="rId13"/>
    <p:sldId id="259" r:id="rId14"/>
    <p:sldId id="27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7E4F29-47A7-4B2F-8063-B20305D473EA}" type="datetimeFigureOut">
              <a:rPr lang="en-US" smtClean="0"/>
              <a:t>5/21/2021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101E7A-45B8-47A2-90FE-0B043387EB1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101E7A-45B8-47A2-90FE-0B043387EB1F}" type="slidenum">
              <a:rPr lang="en-US" smtClean="0"/>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5/21/2021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5/21/2021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5715000" cy="3352800"/>
          </a:xfrm>
        </p:spPr>
        <p:txBody>
          <a:bodyPr>
            <a:normAutofit/>
          </a:bodyPr>
          <a:lstStyle/>
          <a:p>
            <a:r>
              <a:rPr lang="en-US" sz="6600" b="1" dirty="0" smtClean="0">
                <a:latin typeface="Algerian" pitchFamily="82" charset="0"/>
              </a:rPr>
              <a:t>BUBBLE SORT</a:t>
            </a:r>
            <a:endParaRPr lang="en-US" sz="6600" b="1" dirty="0">
              <a:latin typeface="Algerian"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www.gatevidyalay.com/wp-content/uploads/2020/09/Bubble-Sort-Example-Step-By-Step-Step-04.png"/>
          <p:cNvPicPr>
            <a:picLocks noChangeAspect="1" noChangeArrowheads="1"/>
          </p:cNvPicPr>
          <p:nvPr/>
        </p:nvPicPr>
        <p:blipFill>
          <a:blip r:embed="rId2"/>
          <a:srcRect/>
          <a:stretch>
            <a:fillRect/>
          </a:stretch>
        </p:blipFill>
        <p:spPr bwMode="auto">
          <a:xfrm>
            <a:off x="838200" y="3352800"/>
            <a:ext cx="7010400" cy="2247900"/>
          </a:xfrm>
          <a:prstGeom prst="rect">
            <a:avLst/>
          </a:prstGeom>
          <a:noFill/>
        </p:spPr>
      </p:pic>
      <p:sp>
        <p:nvSpPr>
          <p:cNvPr id="3" name="Rectangle 2"/>
          <p:cNvSpPr/>
          <p:nvPr/>
        </p:nvSpPr>
        <p:spPr>
          <a:xfrm>
            <a:off x="914400" y="457200"/>
            <a:ext cx="6324600" cy="1877437"/>
          </a:xfrm>
          <a:prstGeom prst="rect">
            <a:avLst/>
          </a:prstGeom>
        </p:spPr>
        <p:txBody>
          <a:bodyPr wrap="square">
            <a:spAutoFit/>
          </a:bodyPr>
          <a:lstStyle/>
          <a:p>
            <a:pPr fontAlgn="base"/>
            <a:r>
              <a:rPr lang="en-US" b="1" u="sng" dirty="0" smtClean="0"/>
              <a:t>Step-04:</a:t>
            </a:r>
            <a:endParaRPr lang="en-US" b="1" dirty="0" smtClean="0"/>
          </a:p>
          <a:p>
            <a:pPr fontAlgn="base"/>
            <a:r>
              <a:rPr lang="en-US" dirty="0" smtClean="0"/>
              <a:t> </a:t>
            </a:r>
          </a:p>
          <a:p>
            <a:pPr fontAlgn="base"/>
            <a:r>
              <a:rPr lang="en-US" sz="2000" dirty="0" smtClean="0"/>
              <a:t>We have pass=1 and </a:t>
            </a:r>
            <a:r>
              <a:rPr lang="en-US" sz="2000" dirty="0" err="1" smtClean="0"/>
              <a:t>i</a:t>
            </a:r>
            <a:r>
              <a:rPr lang="en-US" sz="2000" dirty="0" smtClean="0"/>
              <a:t>=3.</a:t>
            </a:r>
          </a:p>
          <a:p>
            <a:pPr fontAlgn="base"/>
            <a:r>
              <a:rPr lang="en-US" sz="2000" dirty="0" smtClean="0"/>
              <a:t>We perform the comparison A[3] &gt; A[4] and swaps if the 3</a:t>
            </a:r>
            <a:r>
              <a:rPr lang="en-US" sz="2000" baseline="30000" dirty="0" smtClean="0"/>
              <a:t>rd</a:t>
            </a:r>
            <a:r>
              <a:rPr lang="en-US" sz="2000" dirty="0" smtClean="0"/>
              <a:t> element is greater than the 4</a:t>
            </a:r>
            <a:r>
              <a:rPr lang="en-US" sz="2000" baseline="30000" dirty="0" smtClean="0"/>
              <a:t>th</a:t>
            </a:r>
            <a:r>
              <a:rPr lang="en-US" sz="2000" dirty="0" smtClean="0"/>
              <a:t> element.</a:t>
            </a:r>
          </a:p>
          <a:p>
            <a:pPr fontAlgn="base"/>
            <a:r>
              <a:rPr lang="en-US" sz="2000" dirty="0" smtClean="0"/>
              <a:t>Since 11 &gt; 5, so we swap the two elements.</a:t>
            </a: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www.gatevidyalay.com/wp-content/uploads/2020/09/Bubble-Sort-Example-Step-By-Step-Step-05-1.png"/>
          <p:cNvPicPr>
            <a:picLocks noChangeAspect="1" noChangeArrowheads="1"/>
          </p:cNvPicPr>
          <p:nvPr/>
        </p:nvPicPr>
        <p:blipFill>
          <a:blip r:embed="rId2"/>
          <a:srcRect/>
          <a:stretch>
            <a:fillRect/>
          </a:stretch>
        </p:blipFill>
        <p:spPr bwMode="auto">
          <a:xfrm>
            <a:off x="1600200" y="1752600"/>
            <a:ext cx="5181600" cy="704850"/>
          </a:xfrm>
          <a:prstGeom prst="rect">
            <a:avLst/>
          </a:prstGeom>
          <a:noFill/>
        </p:spPr>
      </p:pic>
      <p:sp>
        <p:nvSpPr>
          <p:cNvPr id="3" name="Rectangle 2"/>
          <p:cNvSpPr/>
          <p:nvPr/>
        </p:nvSpPr>
        <p:spPr>
          <a:xfrm>
            <a:off x="914400" y="228600"/>
            <a:ext cx="7010400" cy="1261884"/>
          </a:xfrm>
          <a:prstGeom prst="rect">
            <a:avLst/>
          </a:prstGeom>
        </p:spPr>
        <p:txBody>
          <a:bodyPr wrap="square">
            <a:spAutoFit/>
          </a:bodyPr>
          <a:lstStyle/>
          <a:p>
            <a:pPr fontAlgn="base"/>
            <a:r>
              <a:rPr lang="en-US" b="1" u="sng" dirty="0" smtClean="0"/>
              <a:t>Step-05:</a:t>
            </a:r>
            <a:endParaRPr lang="en-US" b="1" dirty="0" smtClean="0"/>
          </a:p>
          <a:p>
            <a:pPr fontAlgn="base"/>
            <a:r>
              <a:rPr lang="en-US" dirty="0" smtClean="0"/>
              <a:t> </a:t>
            </a:r>
          </a:p>
          <a:p>
            <a:pPr fontAlgn="base"/>
            <a:r>
              <a:rPr lang="en-US" sz="2000" dirty="0" smtClean="0"/>
              <a:t>Similarly after pass=2, element 7 reaches its correct position.</a:t>
            </a:r>
          </a:p>
          <a:p>
            <a:pPr fontAlgn="base"/>
            <a:r>
              <a:rPr lang="en-US" sz="2000" dirty="0" smtClean="0"/>
              <a:t>The modified array after pass=2 is shown below-</a:t>
            </a:r>
            <a:endParaRPr lang="en-US" sz="2000" dirty="0"/>
          </a:p>
        </p:txBody>
      </p:sp>
      <p:pic>
        <p:nvPicPr>
          <p:cNvPr id="4100" name="Picture 4" descr="https://www.gatevidyalay.com/wp-content/uploads/2020/09/Bubble-Sort-Example-Step-By-Step-Step-06.png"/>
          <p:cNvPicPr>
            <a:picLocks noChangeAspect="1" noChangeArrowheads="1"/>
          </p:cNvPicPr>
          <p:nvPr/>
        </p:nvPicPr>
        <p:blipFill>
          <a:blip r:embed="rId3"/>
          <a:srcRect/>
          <a:stretch>
            <a:fillRect/>
          </a:stretch>
        </p:blipFill>
        <p:spPr bwMode="auto">
          <a:xfrm>
            <a:off x="1828800" y="4724400"/>
            <a:ext cx="5257800" cy="762000"/>
          </a:xfrm>
          <a:prstGeom prst="rect">
            <a:avLst/>
          </a:prstGeom>
          <a:noFill/>
        </p:spPr>
      </p:pic>
      <p:sp>
        <p:nvSpPr>
          <p:cNvPr id="5" name="Rectangle 4"/>
          <p:cNvSpPr/>
          <p:nvPr/>
        </p:nvSpPr>
        <p:spPr>
          <a:xfrm>
            <a:off x="838200" y="2971800"/>
            <a:ext cx="7239000" cy="1292662"/>
          </a:xfrm>
          <a:prstGeom prst="rect">
            <a:avLst/>
          </a:prstGeom>
        </p:spPr>
        <p:txBody>
          <a:bodyPr wrap="square">
            <a:spAutoFit/>
          </a:bodyPr>
          <a:lstStyle/>
          <a:p>
            <a:pPr fontAlgn="base"/>
            <a:r>
              <a:rPr lang="en-US" b="1" u="sng" dirty="0" smtClean="0"/>
              <a:t>Step-06:</a:t>
            </a:r>
            <a:endParaRPr lang="en-US" b="1" dirty="0" smtClean="0"/>
          </a:p>
          <a:p>
            <a:pPr fontAlgn="base"/>
            <a:r>
              <a:rPr lang="en-US" sz="2000" dirty="0" smtClean="0"/>
              <a:t> </a:t>
            </a:r>
          </a:p>
          <a:p>
            <a:pPr fontAlgn="base"/>
            <a:r>
              <a:rPr lang="en-US" sz="2000" dirty="0" smtClean="0"/>
              <a:t>Similarly after pass=3, element 6 reaches its correct position.</a:t>
            </a:r>
          </a:p>
          <a:p>
            <a:pPr fontAlgn="base"/>
            <a:r>
              <a:rPr lang="en-US" sz="2000" dirty="0" smtClean="0"/>
              <a:t>The modified array after pass=3 is shown below-</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www.gatevidyalay.com/wp-content/uploads/2020/09/Bubble-Sort-Example-Step-By-Step-Step-07.png"/>
          <p:cNvPicPr>
            <a:picLocks noChangeAspect="1" noChangeArrowheads="1"/>
          </p:cNvPicPr>
          <p:nvPr/>
        </p:nvPicPr>
        <p:blipFill>
          <a:blip r:embed="rId2"/>
          <a:srcRect/>
          <a:stretch>
            <a:fillRect/>
          </a:stretch>
        </p:blipFill>
        <p:spPr bwMode="auto">
          <a:xfrm>
            <a:off x="990600" y="3810000"/>
            <a:ext cx="6248400" cy="1828800"/>
          </a:xfrm>
          <a:prstGeom prst="rect">
            <a:avLst/>
          </a:prstGeom>
          <a:noFill/>
        </p:spPr>
      </p:pic>
      <p:sp>
        <p:nvSpPr>
          <p:cNvPr id="3" name="Rectangle 2"/>
          <p:cNvSpPr/>
          <p:nvPr/>
        </p:nvSpPr>
        <p:spPr>
          <a:xfrm>
            <a:off x="685800" y="457200"/>
            <a:ext cx="7391400" cy="2462213"/>
          </a:xfrm>
          <a:prstGeom prst="rect">
            <a:avLst/>
          </a:prstGeom>
        </p:spPr>
        <p:txBody>
          <a:bodyPr wrap="square">
            <a:spAutoFit/>
          </a:bodyPr>
          <a:lstStyle/>
          <a:p>
            <a:pPr fontAlgn="base"/>
            <a:r>
              <a:rPr lang="en-US" b="1" u="sng" dirty="0" smtClean="0"/>
              <a:t>Step-07:</a:t>
            </a:r>
            <a:endParaRPr lang="en-US" b="1" dirty="0" smtClean="0"/>
          </a:p>
          <a:p>
            <a:pPr fontAlgn="base"/>
            <a:r>
              <a:rPr lang="en-US" dirty="0" smtClean="0"/>
              <a:t> </a:t>
            </a:r>
          </a:p>
          <a:p>
            <a:pPr fontAlgn="base"/>
            <a:r>
              <a:rPr lang="en-US" sz="2000" dirty="0" smtClean="0"/>
              <a:t>No further improvement is done in pass=4.</a:t>
            </a:r>
          </a:p>
          <a:p>
            <a:pPr fontAlgn="base"/>
            <a:r>
              <a:rPr lang="en-US" sz="2000" dirty="0" smtClean="0"/>
              <a:t>This is because at this point, elements 2 and 5 are already present at their correct positions.</a:t>
            </a:r>
          </a:p>
          <a:p>
            <a:pPr fontAlgn="base"/>
            <a:r>
              <a:rPr lang="en-US" sz="2000" dirty="0" smtClean="0"/>
              <a:t>The loop terminates after pass=4.</a:t>
            </a:r>
          </a:p>
          <a:p>
            <a:pPr fontAlgn="base"/>
            <a:r>
              <a:rPr lang="en-US" sz="2000" dirty="0" smtClean="0"/>
              <a:t>Finally, the array after pass=4 is shown below-</a:t>
            </a:r>
          </a:p>
          <a:p>
            <a:pPr fontAlgn="base"/>
            <a:r>
              <a:rPr lang="en-US" dirty="0" smtClean="0"/>
              <a: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latin typeface="Arial" pitchFamily="34" charset="0"/>
                <a:cs typeface="Arial" pitchFamily="34" charset="0"/>
              </a:rPr>
              <a:t>It is not that much efficient, when a list is having more than a few elements. Among simple sorting algorithms, algorithms like insertion sort are usually considered as more efficient. </a:t>
            </a:r>
            <a:endParaRPr lang="en-US" sz="2800" dirty="0" smtClean="0">
              <a:latin typeface="Arial" pitchFamily="34" charset="0"/>
              <a:cs typeface="Arial" pitchFamily="34" charset="0"/>
            </a:endParaRPr>
          </a:p>
          <a:p>
            <a:r>
              <a:rPr lang="en-US" sz="2800" dirty="0" smtClean="0">
                <a:latin typeface="Arial" pitchFamily="34" charset="0"/>
                <a:cs typeface="Arial" pitchFamily="34" charset="0"/>
              </a:rPr>
              <a:t>Bubble sort is little slower compared to other sorting techniques but it is easy because it deals with only two elements at a time</a:t>
            </a:r>
            <a:endParaRPr lang="en-US"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38400"/>
            <a:ext cx="8229600" cy="3886200"/>
          </a:xfrm>
        </p:spPr>
        <p:txBody>
          <a:bodyPr>
            <a:normAutofit/>
          </a:bodyPr>
          <a:lstStyle/>
          <a:p>
            <a:pPr>
              <a:buNone/>
            </a:pPr>
            <a:r>
              <a:rPr lang="en-US" sz="6600" dirty="0" smtClean="0"/>
              <a:t>         </a:t>
            </a:r>
            <a:r>
              <a:rPr lang="en-US" sz="6600" dirty="0" err="1" smtClean="0"/>
              <a:t>Thankyou</a:t>
            </a:r>
            <a:endParaRPr lang="en-US" sz="6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00" y="1143000"/>
            <a:ext cx="7848600" cy="3170099"/>
          </a:xfrm>
          <a:prstGeom prst="rect">
            <a:avLst/>
          </a:prstGeom>
        </p:spPr>
        <p:txBody>
          <a:bodyPr wrap="square">
            <a:spAutoFit/>
          </a:bodyPr>
          <a:lstStyle/>
          <a:p>
            <a:pPr algn="ctr"/>
            <a:r>
              <a:rPr lang="en-US" sz="3200" dirty="0" smtClean="0">
                <a:latin typeface="Algerian" pitchFamily="82" charset="0"/>
                <a:cs typeface="Arial" pitchFamily="34" charset="0"/>
              </a:rPr>
              <a:t>What is Sorting ? </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sz="2800" dirty="0" smtClean="0">
                <a:cs typeface="Arial" pitchFamily="34" charset="0"/>
              </a:rPr>
              <a:t>Sorting is the process of arranging data into meaningful order so that you can analyze it more effectively. we can use Discoverer to sort data as follows: </a:t>
            </a:r>
            <a:br>
              <a:rPr lang="en-US" sz="2800" dirty="0" smtClean="0">
                <a:cs typeface="Arial" pitchFamily="34" charset="0"/>
              </a:rPr>
            </a:br>
            <a:r>
              <a:rPr lang="en-US" sz="2800" dirty="0" smtClean="0">
                <a:cs typeface="Arial" pitchFamily="34" charset="0"/>
              </a:rPr>
              <a:t>sort text data into alphabetical order .</a:t>
            </a:r>
            <a:br>
              <a:rPr lang="en-US" sz="2800" dirty="0" smtClean="0">
                <a:cs typeface="Arial" pitchFamily="34" charset="0"/>
              </a:rPr>
            </a:br>
            <a:r>
              <a:rPr lang="en-US" sz="2800" dirty="0" smtClean="0">
                <a:cs typeface="Arial" pitchFamily="34" charset="0"/>
              </a:rPr>
              <a:t>sort numeric data into numerical order. </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419600"/>
          </a:xfrm>
        </p:spPr>
        <p:txBody>
          <a:bodyPr>
            <a:normAutofit/>
          </a:bodyPr>
          <a:lstStyle/>
          <a:p>
            <a:pPr algn="ctr"/>
            <a:r>
              <a:rPr lang="en-US" sz="3200" dirty="0" smtClean="0">
                <a:latin typeface="Algerian" pitchFamily="82" charset="0"/>
                <a:cs typeface="Arial" pitchFamily="34" charset="0"/>
              </a:rPr>
              <a:t>Bubble sort</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mn-lt"/>
                <a:cs typeface="Arial" pitchFamily="34" charset="0"/>
              </a:rPr>
              <a:t>It uses simple algorithm. It sorts by comparing each pair of adjacent items and swapping them in the order. This will be repeated until no swaps are needed. The algorithm got its name from the way smaller elements "bubble" to the top of the list.</a:t>
            </a:r>
            <a:endParaRPr lang="en-US" sz="2800" dirty="0">
              <a:latin typeface="+mn-lt"/>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a:bodyPr>
          <a:lstStyle/>
          <a:p>
            <a:pPr fontAlgn="base">
              <a:buNone/>
            </a:pPr>
            <a:r>
              <a:rPr lang="en-US" sz="3200" b="1" u="sng" dirty="0" smtClean="0"/>
              <a:t>How </a:t>
            </a:r>
            <a:r>
              <a:rPr lang="en-US" sz="3200" b="1" u="sng" dirty="0" smtClean="0"/>
              <a:t>Bubble Sort Works</a:t>
            </a:r>
            <a:r>
              <a:rPr lang="en-US" sz="3200" b="1" u="sng" dirty="0" smtClean="0"/>
              <a:t>?</a:t>
            </a:r>
            <a:endParaRPr lang="en-US" sz="3200" dirty="0" smtClean="0"/>
          </a:p>
          <a:p>
            <a:pPr fontAlgn="base"/>
            <a:r>
              <a:rPr lang="en-US" sz="2800" dirty="0" smtClean="0"/>
              <a:t>Bubble sort uses multiple passes </a:t>
            </a:r>
            <a:r>
              <a:rPr lang="en-US" sz="2800" dirty="0" smtClean="0"/>
              <a:t>through </a:t>
            </a:r>
            <a:r>
              <a:rPr lang="en-US" sz="2800" dirty="0" smtClean="0"/>
              <a:t>an array.</a:t>
            </a:r>
          </a:p>
          <a:p>
            <a:pPr fontAlgn="base"/>
            <a:r>
              <a:rPr lang="en-US" sz="2800" dirty="0" smtClean="0"/>
              <a:t>In each pass, bubble sort compares the adjacent elements of the array.</a:t>
            </a:r>
          </a:p>
          <a:p>
            <a:pPr fontAlgn="base"/>
            <a:r>
              <a:rPr lang="en-US" sz="2800" dirty="0" smtClean="0"/>
              <a:t>It then swaps the two elements if they are in the wrong order.</a:t>
            </a:r>
          </a:p>
          <a:p>
            <a:pPr fontAlgn="base"/>
            <a:r>
              <a:rPr lang="en-US" sz="2800" dirty="0" smtClean="0"/>
              <a:t>In each pass, bubble sort places the next largest element to its proper position.</a:t>
            </a:r>
          </a:p>
          <a:p>
            <a:pPr fontAlgn="base"/>
            <a:r>
              <a:rPr lang="en-US" sz="2800" dirty="0" smtClean="0"/>
              <a:t>In short, it bubbles down the largest element to its correct position.</a:t>
            </a:r>
          </a:p>
          <a:p>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lnSpcReduction="10000"/>
          </a:bodyPr>
          <a:lstStyle/>
          <a:p>
            <a:pPr fontAlgn="base"/>
            <a:r>
              <a:rPr lang="en-US" b="1" u="sng" dirty="0" smtClean="0"/>
              <a:t>Bubble Sort Algorithm:-</a:t>
            </a:r>
            <a:endParaRPr lang="en-US" b="1" dirty="0" smtClean="0"/>
          </a:p>
          <a:p>
            <a:endParaRPr lang="nn-NO" b="1" dirty="0" smtClean="0"/>
          </a:p>
          <a:p>
            <a:r>
              <a:rPr lang="nn-NO" dirty="0" smtClean="0"/>
              <a:t>for (int i = 0; i &lt; n - 1; i++) </a:t>
            </a:r>
            <a:r>
              <a:rPr lang="nn-NO" dirty="0" smtClean="0"/>
              <a:t>{  </a:t>
            </a:r>
          </a:p>
          <a:p>
            <a:r>
              <a:rPr lang="en-US" dirty="0" smtClean="0"/>
              <a:t>        for (</a:t>
            </a:r>
            <a:r>
              <a:rPr lang="en-US" dirty="0" err="1" smtClean="0"/>
              <a:t>int</a:t>
            </a:r>
            <a:r>
              <a:rPr lang="en-US" dirty="0" smtClean="0"/>
              <a:t> j = 0; j &lt; n - 1; j++) {</a:t>
            </a:r>
          </a:p>
          <a:p>
            <a:r>
              <a:rPr lang="en-US" dirty="0" smtClean="0"/>
              <a:t>                 </a:t>
            </a:r>
            <a:r>
              <a:rPr lang="en-US" dirty="0" smtClean="0"/>
              <a:t>if (</a:t>
            </a:r>
            <a:r>
              <a:rPr lang="en-US" dirty="0" err="1" smtClean="0"/>
              <a:t>arr</a:t>
            </a:r>
            <a:r>
              <a:rPr lang="en-US" dirty="0" smtClean="0"/>
              <a:t>[j] &gt; </a:t>
            </a:r>
            <a:r>
              <a:rPr lang="en-US" dirty="0" err="1" smtClean="0"/>
              <a:t>arr</a:t>
            </a:r>
            <a:r>
              <a:rPr lang="en-US" dirty="0" smtClean="0"/>
              <a:t>[j + 1]) </a:t>
            </a:r>
            <a:r>
              <a:rPr lang="en-US" dirty="0" smtClean="0"/>
              <a:t>{</a:t>
            </a:r>
          </a:p>
          <a:p>
            <a:r>
              <a:rPr lang="en-US" dirty="0" smtClean="0"/>
              <a:t> </a:t>
            </a:r>
            <a:r>
              <a:rPr lang="en-US" dirty="0" smtClean="0"/>
              <a:t>              </a:t>
            </a:r>
            <a:endParaRPr lang="en-US" dirty="0" smtClean="0"/>
          </a:p>
          <a:p>
            <a:r>
              <a:rPr lang="en-US" dirty="0" smtClean="0"/>
              <a:t>	   </a:t>
            </a:r>
            <a:r>
              <a:rPr lang="en-US" dirty="0" smtClean="0"/>
              <a:t>          </a:t>
            </a:r>
            <a:r>
              <a:rPr lang="en-US" dirty="0" smtClean="0"/>
              <a:t>temp = </a:t>
            </a:r>
            <a:r>
              <a:rPr lang="en-US" dirty="0" err="1" smtClean="0"/>
              <a:t>arr</a:t>
            </a:r>
            <a:r>
              <a:rPr lang="en-US" dirty="0" smtClean="0"/>
              <a:t>[j];</a:t>
            </a:r>
          </a:p>
          <a:p>
            <a:r>
              <a:rPr lang="en-US" dirty="0" smtClean="0"/>
              <a:t>	   </a:t>
            </a:r>
            <a:r>
              <a:rPr lang="en-US" dirty="0" smtClean="0"/>
              <a:t>          </a:t>
            </a:r>
            <a:r>
              <a:rPr lang="en-US" dirty="0" err="1" smtClean="0"/>
              <a:t>arr</a:t>
            </a:r>
            <a:r>
              <a:rPr lang="en-US" dirty="0" smtClean="0"/>
              <a:t>[j] = </a:t>
            </a:r>
            <a:r>
              <a:rPr lang="en-US" dirty="0" err="1" smtClean="0"/>
              <a:t>arr</a:t>
            </a:r>
            <a:r>
              <a:rPr lang="en-US" dirty="0" smtClean="0"/>
              <a:t>[j + 1];</a:t>
            </a:r>
          </a:p>
          <a:p>
            <a:r>
              <a:rPr lang="en-US" dirty="0" smtClean="0"/>
              <a:t>                     </a:t>
            </a:r>
            <a:r>
              <a:rPr lang="en-US" dirty="0" err="1" smtClean="0"/>
              <a:t>arr</a:t>
            </a:r>
            <a:r>
              <a:rPr lang="en-US" dirty="0" smtClean="0"/>
              <a:t>[j + 1] = temp;</a:t>
            </a:r>
          </a:p>
          <a:p>
            <a:r>
              <a:rPr lang="en-US" dirty="0" smtClean="0"/>
              <a:t>	</a:t>
            </a:r>
            <a:r>
              <a:rPr lang="en-US" dirty="0" smtClean="0"/>
              <a:t>          }</a:t>
            </a:r>
            <a:endParaRPr lang="en-US" dirty="0" smtClean="0"/>
          </a:p>
          <a:p>
            <a:r>
              <a:rPr lang="en-US" dirty="0" smtClean="0"/>
              <a:t>   </a:t>
            </a:r>
            <a:r>
              <a:rPr lang="en-US" dirty="0" smtClean="0"/>
              <a:t>      </a:t>
            </a:r>
            <a:r>
              <a:rPr lang="en-US" dirty="0" smtClean="0"/>
              <a:t>}</a:t>
            </a:r>
          </a:p>
          <a:p>
            <a:r>
              <a:rPr lang="en-US"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www.gatevidyalay.com/wp-content/uploads/2020/09/Bubble-Sort-Example-Given-Array-A.png"/>
          <p:cNvPicPr>
            <a:picLocks noChangeAspect="1" noChangeArrowheads="1"/>
          </p:cNvPicPr>
          <p:nvPr/>
        </p:nvPicPr>
        <p:blipFill>
          <a:blip r:embed="rId2"/>
          <a:srcRect/>
          <a:stretch>
            <a:fillRect/>
          </a:stretch>
        </p:blipFill>
        <p:spPr bwMode="auto">
          <a:xfrm>
            <a:off x="914400" y="2590800"/>
            <a:ext cx="6553200" cy="1295400"/>
          </a:xfrm>
          <a:prstGeom prst="rect">
            <a:avLst/>
          </a:prstGeom>
          <a:noFill/>
        </p:spPr>
      </p:pic>
      <p:sp>
        <p:nvSpPr>
          <p:cNvPr id="4" name="Rectangle 3"/>
          <p:cNvSpPr/>
          <p:nvPr/>
        </p:nvSpPr>
        <p:spPr>
          <a:xfrm>
            <a:off x="762000" y="1219200"/>
            <a:ext cx="7772400" cy="1354217"/>
          </a:xfrm>
          <a:prstGeom prst="rect">
            <a:avLst/>
          </a:prstGeom>
        </p:spPr>
        <p:txBody>
          <a:bodyPr wrap="square">
            <a:spAutoFit/>
          </a:bodyPr>
          <a:lstStyle/>
          <a:p>
            <a:pPr lvl="0" fontAlgn="base">
              <a:spcBef>
                <a:spcPct val="0"/>
              </a:spcBef>
              <a:spcAft>
                <a:spcPct val="0"/>
              </a:spcAft>
            </a:pPr>
            <a:r>
              <a:rPr lang="en-US" sz="2800" dirty="0" smtClean="0">
                <a:solidFill>
                  <a:srgbClr val="303030"/>
                </a:solidFill>
                <a:latin typeface="Arimo"/>
                <a:cs typeface="Arial" pitchFamily="34" charset="0"/>
              </a:rPr>
              <a:t>	</a:t>
            </a:r>
            <a:r>
              <a:rPr lang="en-US" sz="2800" dirty="0" smtClean="0">
                <a:solidFill>
                  <a:srgbClr val="303030"/>
                </a:solidFill>
                <a:cs typeface="Arial" pitchFamily="34" charset="0"/>
              </a:rPr>
              <a:t>Consider </a:t>
            </a:r>
            <a:r>
              <a:rPr lang="en-US" sz="2800" dirty="0" smtClean="0">
                <a:solidFill>
                  <a:srgbClr val="303030"/>
                </a:solidFill>
                <a:cs typeface="Arial" pitchFamily="34" charset="0"/>
              </a:rPr>
              <a:t>the following array </a:t>
            </a:r>
            <a:r>
              <a:rPr lang="en-US" sz="2800" dirty="0" smtClean="0">
                <a:solidFill>
                  <a:srgbClr val="303030"/>
                </a:solidFill>
                <a:cs typeface="Arial" pitchFamily="34" charset="0"/>
              </a:rPr>
              <a:t>A</a:t>
            </a:r>
            <a:endParaRPr lang="en-US" sz="2800" dirty="0" smtClean="0">
              <a:cs typeface="Arial" pitchFamily="34" charset="0"/>
            </a:endParaRPr>
          </a:p>
          <a:p>
            <a:pPr lvl="0" eaLnBrk="0" fontAlgn="base" hangingPunct="0">
              <a:spcBef>
                <a:spcPct val="0"/>
              </a:spcBef>
              <a:spcAft>
                <a:spcPct val="0"/>
              </a:spcAft>
            </a:pPr>
            <a:r>
              <a:rPr lang="en-US" dirty="0" smtClean="0">
                <a:solidFill>
                  <a:srgbClr val="303030"/>
                </a:solidFill>
                <a:latin typeface="Arimo"/>
                <a:cs typeface="Arial" pitchFamily="34" charset="0"/>
              </a:rPr>
              <a:t> </a:t>
            </a:r>
            <a:endParaRPr lang="en-US" sz="1400" dirty="0" smtClean="0">
              <a:latin typeface="Arial" pitchFamily="34" charset="0"/>
              <a:cs typeface="Arial" pitchFamily="34" charset="0"/>
            </a:endParaRPr>
          </a:p>
          <a:p>
            <a:pPr lvl="0" eaLnBrk="0" fontAlgn="base" hangingPunct="0">
              <a:spcBef>
                <a:spcPct val="0"/>
              </a:spcBef>
              <a:spcAft>
                <a:spcPct val="0"/>
              </a:spcAft>
            </a:pPr>
            <a:r>
              <a:rPr lang="en-US" dirty="0" smtClean="0">
                <a:solidFill>
                  <a:srgbClr val="303030"/>
                </a:solidFill>
                <a:latin typeface="Arimo"/>
                <a:cs typeface="Arial" pitchFamily="34" charset="0"/>
              </a:rPr>
              <a:t>  </a:t>
            </a:r>
            <a:endParaRPr lang="en-US" sz="1400" dirty="0" smtClean="0">
              <a:latin typeface="Arial" pitchFamily="34" charset="0"/>
              <a:cs typeface="Arial" pitchFamily="34" charset="0"/>
            </a:endParaRPr>
          </a:p>
          <a:p>
            <a:pPr lvl="0" eaLnBrk="0" fontAlgn="base" hangingPunct="0">
              <a:spcBef>
                <a:spcPct val="0"/>
              </a:spcBef>
              <a:spcAft>
                <a:spcPct val="0"/>
              </a:spcAft>
            </a:pPr>
            <a:r>
              <a:rPr lang="en-US" dirty="0" smtClean="0">
                <a:solidFill>
                  <a:srgbClr val="303030"/>
                </a:solidFill>
                <a:latin typeface="Arimo"/>
                <a:cs typeface="Arial" pitchFamily="34" charset="0"/>
              </a:rPr>
              <a:t> </a:t>
            </a:r>
            <a:endParaRPr lang="en-US" sz="1400" dirty="0" smtClean="0">
              <a:latin typeface="Arial" pitchFamily="34" charset="0"/>
              <a:cs typeface="Arial" pitchFamily="34" charset="0"/>
            </a:endParaRPr>
          </a:p>
        </p:txBody>
      </p:sp>
      <p:sp>
        <p:nvSpPr>
          <p:cNvPr id="5" name="Rectangle 4"/>
          <p:cNvSpPr/>
          <p:nvPr/>
        </p:nvSpPr>
        <p:spPr>
          <a:xfrm>
            <a:off x="533400" y="4267200"/>
            <a:ext cx="8001000" cy="954107"/>
          </a:xfrm>
          <a:prstGeom prst="rect">
            <a:avLst/>
          </a:prstGeom>
        </p:spPr>
        <p:txBody>
          <a:bodyPr wrap="square">
            <a:spAutoFit/>
          </a:bodyPr>
          <a:lstStyle/>
          <a:p>
            <a:r>
              <a:rPr lang="en-US" sz="2800" dirty="0" smtClean="0"/>
              <a:t>Now, we shall implement the </a:t>
            </a:r>
            <a:r>
              <a:rPr lang="en-US" sz="2800" dirty="0" smtClean="0"/>
              <a:t> </a:t>
            </a:r>
            <a:r>
              <a:rPr lang="en-US" sz="2800" dirty="0" smtClean="0"/>
              <a:t>bubble sort </a:t>
            </a:r>
            <a:r>
              <a:rPr lang="en-US" sz="2800" dirty="0" smtClean="0"/>
              <a:t> </a:t>
            </a:r>
            <a:r>
              <a:rPr lang="en-US" sz="2800" dirty="0" smtClean="0"/>
              <a:t>on this array</a:t>
            </a:r>
            <a:r>
              <a:rPr lang="en-US" dirty="0" smtClean="0"/>
              <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www.gatevidyalay.com/wp-content/uploads/2020/09/Bubble-Sort-Example-Step-By-Step-Step-01.png"/>
          <p:cNvPicPr>
            <a:picLocks noChangeAspect="1" noChangeArrowheads="1"/>
          </p:cNvPicPr>
          <p:nvPr/>
        </p:nvPicPr>
        <p:blipFill>
          <a:blip r:embed="rId2"/>
          <a:srcRect/>
          <a:stretch>
            <a:fillRect/>
          </a:stretch>
        </p:blipFill>
        <p:spPr bwMode="auto">
          <a:xfrm>
            <a:off x="533400" y="2667000"/>
            <a:ext cx="8001001" cy="3048000"/>
          </a:xfrm>
          <a:prstGeom prst="rect">
            <a:avLst/>
          </a:prstGeom>
          <a:noFill/>
        </p:spPr>
      </p:pic>
      <p:sp>
        <p:nvSpPr>
          <p:cNvPr id="3" name="Rectangle 2"/>
          <p:cNvSpPr/>
          <p:nvPr/>
        </p:nvSpPr>
        <p:spPr>
          <a:xfrm>
            <a:off x="685800" y="381000"/>
            <a:ext cx="7467600" cy="1938992"/>
          </a:xfrm>
          <a:prstGeom prst="rect">
            <a:avLst/>
          </a:prstGeom>
        </p:spPr>
        <p:txBody>
          <a:bodyPr wrap="square">
            <a:spAutoFit/>
          </a:bodyPr>
          <a:lstStyle/>
          <a:p>
            <a:pPr fontAlgn="base"/>
            <a:r>
              <a:rPr lang="en-US" sz="2000" b="1" u="sng" dirty="0" smtClean="0"/>
              <a:t>Step-01</a:t>
            </a:r>
            <a:r>
              <a:rPr lang="en-US" sz="2000" b="1" u="sng" dirty="0" smtClean="0"/>
              <a:t>:</a:t>
            </a:r>
          </a:p>
          <a:p>
            <a:pPr fontAlgn="base"/>
            <a:endParaRPr lang="en-US" sz="2000" dirty="0" smtClean="0"/>
          </a:p>
          <a:p>
            <a:pPr fontAlgn="base"/>
            <a:r>
              <a:rPr lang="en-US" sz="2000" dirty="0" smtClean="0"/>
              <a:t>We have pass=1 and </a:t>
            </a:r>
            <a:r>
              <a:rPr lang="en-US" sz="2000" dirty="0" err="1" smtClean="0"/>
              <a:t>i</a:t>
            </a:r>
            <a:r>
              <a:rPr lang="en-US" sz="2000" dirty="0" smtClean="0"/>
              <a:t>=0.</a:t>
            </a:r>
          </a:p>
          <a:p>
            <a:pPr fontAlgn="base"/>
            <a:r>
              <a:rPr lang="en-US" sz="2000" dirty="0" smtClean="0"/>
              <a:t>We perform the comparison A[0] &gt; A[1] and swaps if the 0</a:t>
            </a:r>
            <a:r>
              <a:rPr lang="en-US" sz="2000" baseline="30000" dirty="0" smtClean="0"/>
              <a:t>th</a:t>
            </a:r>
            <a:r>
              <a:rPr lang="en-US" sz="2000" dirty="0" smtClean="0"/>
              <a:t> element is greater than the 1</a:t>
            </a:r>
            <a:r>
              <a:rPr lang="en-US" sz="2000" baseline="30000" dirty="0" smtClean="0"/>
              <a:t>th</a:t>
            </a:r>
            <a:r>
              <a:rPr lang="en-US" sz="2000" dirty="0" smtClean="0"/>
              <a:t> element.</a:t>
            </a:r>
          </a:p>
          <a:p>
            <a:pPr fontAlgn="base"/>
            <a:r>
              <a:rPr lang="en-US" sz="2000" dirty="0" smtClean="0"/>
              <a:t>Since 6 &gt; 2, so we swap the two elements.</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0" y="0"/>
            <a:ext cx="9144000" cy="457200"/>
          </a:xfrm>
          <a:prstGeom prst="rect">
            <a:avLst/>
          </a:prstGeom>
          <a:solidFill>
            <a:srgbClr val="FFFFFF"/>
          </a:solidFill>
          <a:ln w="9525">
            <a:noFill/>
            <a:miter lim="800000"/>
            <a:headEnd/>
            <a:tailEnd/>
          </a:ln>
          <a:effectLst/>
        </p:spPr>
        <p:txBody>
          <a:bodyPr vert="horz" wrap="none" lIns="0" tIns="36501" rIns="0" bIns="71415"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sng" strike="noStrike" cap="none" normalizeH="0" baseline="0" smtClean="0">
                <a:ln>
                  <a:noFill/>
                </a:ln>
                <a:solidFill>
                  <a:srgbClr val="303030"/>
                </a:solidFill>
                <a:effectLst/>
                <a:latin typeface="roboto condensed"/>
                <a:cs typeface="Arial" pitchFamily="34" charset="0"/>
              </a:rPr>
              <a:t>Step-02:</a:t>
            </a:r>
            <a:endParaRPr kumimoji="0" lang="en-US" sz="900" b="1" i="0" u="none" strike="noStrike" cap="none" normalizeH="0" baseline="0" smtClean="0">
              <a:ln>
                <a:noFill/>
              </a:ln>
              <a:solidFill>
                <a:srgbClr val="303030"/>
              </a:solidFill>
              <a:effectLst/>
              <a:latin typeface="roboto condensed"/>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03030"/>
                </a:solidFill>
                <a:effectLst/>
                <a:latin typeface="Arimo"/>
                <a:cs typeface="Arial" pitchFamily="34"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smtClean="0">
                <a:ln>
                  <a:noFill/>
                </a:ln>
                <a:solidFill>
                  <a:srgbClr val="303030"/>
                </a:solidFill>
                <a:effectLst/>
                <a:latin typeface="Arimo"/>
                <a:cs typeface="Arial" pitchFamily="34" charset="0"/>
              </a:rPr>
              <a:t>We have pass=1 and i=1.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smtClean="0">
                <a:ln>
                  <a:noFill/>
                </a:ln>
                <a:solidFill>
                  <a:srgbClr val="303030"/>
                </a:solidFill>
                <a:effectLst/>
                <a:latin typeface="Arimo"/>
                <a:cs typeface="Arial" pitchFamily="34" charset="0"/>
              </a:rPr>
              <a:t>We perform the comparison A[1] &gt; A[2] and swaps if the 1</a:t>
            </a:r>
            <a:r>
              <a:rPr kumimoji="0" lang="en-US" sz="1000" b="0" i="0" u="none" strike="noStrike" cap="none" normalizeH="0" baseline="30000" smtClean="0">
                <a:ln>
                  <a:noFill/>
                </a:ln>
                <a:solidFill>
                  <a:srgbClr val="303030"/>
                </a:solidFill>
                <a:effectLst/>
                <a:latin typeface="Arimo"/>
                <a:cs typeface="Arial" pitchFamily="34" charset="0"/>
              </a:rPr>
              <a:t>th</a:t>
            </a:r>
            <a:r>
              <a:rPr kumimoji="0" lang="en-US" sz="1000" b="0" i="0" u="none" strike="noStrike" cap="none" normalizeH="0" baseline="0" smtClean="0">
                <a:ln>
                  <a:noFill/>
                </a:ln>
                <a:solidFill>
                  <a:srgbClr val="303030"/>
                </a:solidFill>
                <a:effectLst/>
                <a:latin typeface="Arimo"/>
                <a:cs typeface="Arial" pitchFamily="34" charset="0"/>
              </a:rPr>
              <a:t> element is greater than the 2</a:t>
            </a:r>
            <a:r>
              <a:rPr kumimoji="0" lang="en-US" sz="1000" b="0" i="0" u="none" strike="noStrike" cap="none" normalizeH="0" baseline="30000" smtClean="0">
                <a:ln>
                  <a:noFill/>
                </a:ln>
                <a:solidFill>
                  <a:srgbClr val="303030"/>
                </a:solidFill>
                <a:effectLst/>
                <a:latin typeface="Arimo"/>
                <a:cs typeface="Arial" pitchFamily="34" charset="0"/>
              </a:rPr>
              <a:t>th</a:t>
            </a:r>
            <a:r>
              <a:rPr kumimoji="0" lang="en-US" sz="1000" b="0" i="0" u="none" strike="noStrike" cap="none" normalizeH="0" baseline="0" smtClean="0">
                <a:ln>
                  <a:noFill/>
                </a:ln>
                <a:solidFill>
                  <a:srgbClr val="303030"/>
                </a:solidFill>
                <a:effectLst/>
                <a:latin typeface="Arimo"/>
                <a:cs typeface="Arial" pitchFamily="34" charset="0"/>
              </a:rPr>
              <a:t> element.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smtClean="0">
                <a:ln>
                  <a:noFill/>
                </a:ln>
                <a:solidFill>
                  <a:srgbClr val="303030"/>
                </a:solidFill>
                <a:effectLst/>
                <a:latin typeface="Arimo"/>
                <a:cs typeface="Arial" pitchFamily="34" charset="0"/>
              </a:rPr>
              <a:t>Since 6 &lt; 11, so no swapping is required.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03030"/>
                </a:solidFill>
                <a:effectLst/>
                <a:latin typeface="Arimo"/>
                <a:cs typeface="Arial" pitchFamily="34"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03030"/>
                </a:solidFill>
                <a:effectLst/>
                <a:latin typeface="Arimo"/>
                <a:cs typeface="Arial" pitchFamily="34" charset="0"/>
              </a:rPr>
              <a:t>  </a:t>
            </a:r>
            <a:r>
              <a:rPr kumimoji="0" lang="en-US" sz="10900" b="0" i="0" u="none" strike="noStrike" cap="none" normalizeH="0" baseline="0" smtClean="0">
                <a:ln>
                  <a:noFill/>
                </a:ln>
                <a:solidFill>
                  <a:srgbClr val="303030"/>
                </a:solidFill>
                <a:effectLst/>
                <a:latin typeface="Arimo"/>
                <a:cs typeface="Arial" pitchFamily="34" charset="0"/>
              </a:rPr>
              <a:t> </a:t>
            </a:r>
            <a:r>
              <a:rPr kumimoji="0" lang="en-US" sz="1000" b="0" i="0" u="none" strike="noStrike" cap="none" normalizeH="0" baseline="0" smtClean="0">
                <a:ln>
                  <a:noFill/>
                </a:ln>
                <a:solidFill>
                  <a:srgbClr val="303030"/>
                </a:solidFill>
                <a:effectLst/>
                <a:latin typeface="Arimo"/>
                <a:cs typeface="Arial" pitchFamily="34" charset="0"/>
              </a:rPr>
              <a:t>                                                                                 </a:t>
            </a:r>
          </a:p>
        </p:txBody>
      </p:sp>
      <p:pic>
        <p:nvPicPr>
          <p:cNvPr id="7170" name="Picture 2" descr="https://www.gatevidyalay.com/wp-content/uploads/2020/09/Bubble-Sort-Example-Step-By-Step-Step-02-1.png"/>
          <p:cNvPicPr>
            <a:picLocks noChangeAspect="1" noChangeArrowheads="1"/>
          </p:cNvPicPr>
          <p:nvPr/>
        </p:nvPicPr>
        <p:blipFill>
          <a:blip r:embed="rId2"/>
          <a:srcRect/>
          <a:stretch>
            <a:fillRect/>
          </a:stretch>
        </p:blipFill>
        <p:spPr bwMode="auto">
          <a:xfrm>
            <a:off x="1219200" y="3429000"/>
            <a:ext cx="5867400" cy="1733550"/>
          </a:xfrm>
          <a:prstGeom prst="rect">
            <a:avLst/>
          </a:prstGeom>
          <a:noFill/>
        </p:spPr>
      </p:pic>
      <p:sp>
        <p:nvSpPr>
          <p:cNvPr id="4" name="Rectangle 3"/>
          <p:cNvSpPr/>
          <p:nvPr/>
        </p:nvSpPr>
        <p:spPr>
          <a:xfrm>
            <a:off x="609600" y="381001"/>
            <a:ext cx="7543800" cy="2431435"/>
          </a:xfrm>
          <a:prstGeom prst="rect">
            <a:avLst/>
          </a:prstGeom>
        </p:spPr>
        <p:txBody>
          <a:bodyPr wrap="square">
            <a:spAutoFit/>
          </a:bodyPr>
          <a:lstStyle/>
          <a:p>
            <a:pPr fontAlgn="base"/>
            <a:r>
              <a:rPr lang="en-US" b="1" u="sng" dirty="0" smtClean="0"/>
              <a:t>Step-02</a:t>
            </a:r>
            <a:r>
              <a:rPr lang="en-US" b="1" u="sng" dirty="0" smtClean="0"/>
              <a:t>:</a:t>
            </a:r>
          </a:p>
          <a:p>
            <a:pPr fontAlgn="base"/>
            <a:endParaRPr lang="en-US" dirty="0" smtClean="0"/>
          </a:p>
          <a:p>
            <a:pPr fontAlgn="base"/>
            <a:r>
              <a:rPr lang="en-US" sz="2000" dirty="0" smtClean="0"/>
              <a:t>We have pass=1 and </a:t>
            </a:r>
            <a:r>
              <a:rPr lang="en-US" sz="2000" dirty="0" err="1" smtClean="0"/>
              <a:t>i</a:t>
            </a:r>
            <a:r>
              <a:rPr lang="en-US" sz="2000" dirty="0" smtClean="0"/>
              <a:t>=1.</a:t>
            </a:r>
          </a:p>
          <a:p>
            <a:pPr fontAlgn="base"/>
            <a:r>
              <a:rPr lang="en-US" sz="2000" dirty="0" smtClean="0"/>
              <a:t>We perform the comparison A[1] &gt; A[2] and swaps if the 1</a:t>
            </a:r>
            <a:r>
              <a:rPr lang="en-US" sz="2000" baseline="30000" dirty="0" smtClean="0"/>
              <a:t>th</a:t>
            </a:r>
            <a:r>
              <a:rPr lang="en-US" sz="2000" dirty="0" smtClean="0"/>
              <a:t> element is greater than the 2</a:t>
            </a:r>
            <a:r>
              <a:rPr lang="en-US" sz="2000" baseline="30000" dirty="0" smtClean="0"/>
              <a:t>th</a:t>
            </a:r>
            <a:r>
              <a:rPr lang="en-US" sz="2000" dirty="0" smtClean="0"/>
              <a:t> element.</a:t>
            </a:r>
          </a:p>
          <a:p>
            <a:pPr fontAlgn="base"/>
            <a:r>
              <a:rPr lang="en-US" sz="2000" dirty="0" smtClean="0"/>
              <a:t>Since 6 &lt; 11, so no swapping is required.</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www.gatevidyalay.com/wp-content/uploads/2020/09/Bubble-Sort-Example-Step-By-Step-Step-03.png"/>
          <p:cNvPicPr>
            <a:picLocks noChangeAspect="1" noChangeArrowheads="1"/>
          </p:cNvPicPr>
          <p:nvPr/>
        </p:nvPicPr>
        <p:blipFill>
          <a:blip r:embed="rId2"/>
          <a:srcRect/>
          <a:stretch>
            <a:fillRect/>
          </a:stretch>
        </p:blipFill>
        <p:spPr bwMode="auto">
          <a:xfrm>
            <a:off x="1066800" y="3505201"/>
            <a:ext cx="6305550" cy="1904999"/>
          </a:xfrm>
          <a:prstGeom prst="rect">
            <a:avLst/>
          </a:prstGeom>
          <a:noFill/>
        </p:spPr>
      </p:pic>
      <p:sp>
        <p:nvSpPr>
          <p:cNvPr id="3" name="Rectangle 2"/>
          <p:cNvSpPr/>
          <p:nvPr/>
        </p:nvSpPr>
        <p:spPr>
          <a:xfrm>
            <a:off x="685800" y="838200"/>
            <a:ext cx="7239000" cy="1877437"/>
          </a:xfrm>
          <a:prstGeom prst="rect">
            <a:avLst/>
          </a:prstGeom>
        </p:spPr>
        <p:txBody>
          <a:bodyPr wrap="square">
            <a:spAutoFit/>
          </a:bodyPr>
          <a:lstStyle/>
          <a:p>
            <a:pPr fontAlgn="base"/>
            <a:r>
              <a:rPr lang="en-US" b="1" u="sng" dirty="0" smtClean="0"/>
              <a:t>Step-03:</a:t>
            </a:r>
            <a:endParaRPr lang="en-US" b="1" dirty="0" smtClean="0"/>
          </a:p>
          <a:p>
            <a:pPr fontAlgn="base"/>
            <a:r>
              <a:rPr lang="en-US" dirty="0" smtClean="0"/>
              <a:t> </a:t>
            </a:r>
          </a:p>
          <a:p>
            <a:pPr fontAlgn="base"/>
            <a:r>
              <a:rPr lang="en-US" sz="2000" dirty="0" smtClean="0"/>
              <a:t>We have pass=1 and </a:t>
            </a:r>
            <a:r>
              <a:rPr lang="en-US" sz="2000" dirty="0" err="1" smtClean="0"/>
              <a:t>i</a:t>
            </a:r>
            <a:r>
              <a:rPr lang="en-US" sz="2000" dirty="0" smtClean="0"/>
              <a:t>=2.</a:t>
            </a:r>
          </a:p>
          <a:p>
            <a:pPr fontAlgn="base"/>
            <a:r>
              <a:rPr lang="en-US" sz="2000" dirty="0" smtClean="0"/>
              <a:t>We perform the comparison A[2] &gt; A[3] and swaps if the 2</a:t>
            </a:r>
            <a:r>
              <a:rPr lang="en-US" sz="2000" baseline="30000" dirty="0" smtClean="0"/>
              <a:t>nd</a:t>
            </a:r>
            <a:r>
              <a:rPr lang="en-US" sz="2000" dirty="0" smtClean="0"/>
              <a:t> element is greater than the 3</a:t>
            </a:r>
            <a:r>
              <a:rPr lang="en-US" sz="2000" baseline="30000" dirty="0" smtClean="0"/>
              <a:t>rd</a:t>
            </a:r>
            <a:r>
              <a:rPr lang="en-US" sz="2000" dirty="0" smtClean="0"/>
              <a:t> element.</a:t>
            </a:r>
          </a:p>
          <a:p>
            <a:pPr fontAlgn="base"/>
            <a:r>
              <a:rPr lang="en-US" sz="2000" dirty="0" smtClean="0"/>
              <a:t>Since 11 &gt; 7, so we swap the two elements.</a:t>
            </a:r>
            <a:endParaRPr lang="en-US"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82</TotalTime>
  <Words>258</Words>
  <Application>Microsoft Office PowerPoint</Application>
  <PresentationFormat>On-screen Show (4:3)</PresentationFormat>
  <Paragraphs>73</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BUBBLE SORT</vt:lpstr>
      <vt:lpstr>Slide 2</vt:lpstr>
      <vt:lpstr>Bubble sort It uses simple algorithm. It sorts by comparing each pair of adjacent items and swapping them in the order. This will be repeated until no swaps are needed. The algorithm got its name from the way smaller elements "bubble" to the top of the list.</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 SORT</dc:title>
  <dc:creator>Ameer</dc:creator>
  <cp:lastModifiedBy>Ameer</cp:lastModifiedBy>
  <cp:revision>28</cp:revision>
  <dcterms:created xsi:type="dcterms:W3CDTF">2006-08-16T00:00:00Z</dcterms:created>
  <dcterms:modified xsi:type="dcterms:W3CDTF">2021-05-21T19:00:38Z</dcterms:modified>
</cp:coreProperties>
</file>