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1"/>
  </p:notesMasterIdLst>
  <p:sldIdLst>
    <p:sldId id="256" r:id="rId2"/>
    <p:sldId id="295" r:id="rId3"/>
    <p:sldId id="293" r:id="rId4"/>
    <p:sldId id="290" r:id="rId5"/>
    <p:sldId id="294" r:id="rId6"/>
    <p:sldId id="291" r:id="rId7"/>
    <p:sldId id="297" r:id="rId8"/>
    <p:sldId id="298" r:id="rId9"/>
    <p:sldId id="29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0937D-C9CA-4F99-899E-40F7FBB20E6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A14EA-8D3B-4614-A607-F10CCCCB4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7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481" y="882376"/>
            <a:ext cx="11046941" cy="2799938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  requirements  </a:t>
            </a:r>
            <a:br>
              <a:rPr lang="en-US" dirty="0"/>
            </a:br>
            <a:r>
              <a:rPr lang="en-US" dirty="0"/>
              <a:t>specification (SRS)</a:t>
            </a:r>
          </a:p>
        </p:txBody>
      </p:sp>
    </p:spTree>
    <p:extLst>
      <p:ext uri="{BB962C8B-B14F-4D97-AF65-F5344CB8AC3E}">
        <p14:creationId xmlns:p14="http://schemas.microsoft.com/office/powerpoint/2010/main" val="205470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6" y="1408670"/>
            <a:ext cx="10175612" cy="463790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 What is SRS ?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SRS Organization/ Structure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Uses of SRS (stakeholders perspective)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Benefits of SRS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Validation/Checking of an SRS document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Characteristics of a Good SRS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465" y="531341"/>
            <a:ext cx="989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lvl="0" algn="ctr" defTabSz="91440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</a:pPr>
            <a:r>
              <a:rPr lang="en-US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SRS (Software Requirements Specification)</a:t>
            </a:r>
          </a:p>
        </p:txBody>
      </p:sp>
    </p:spTree>
    <p:extLst>
      <p:ext uri="{BB962C8B-B14F-4D97-AF65-F5344CB8AC3E}">
        <p14:creationId xmlns:p14="http://schemas.microsoft.com/office/powerpoint/2010/main" val="155695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" y="1643448"/>
            <a:ext cx="11417643" cy="463790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 An SRS document is generated as the output of Requirements Analysis.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 An SRS is a description of a software system </a:t>
            </a:r>
            <a:r>
              <a:rPr lang="en-US" sz="4400" b="1" dirty="0">
                <a:solidFill>
                  <a:srgbClr val="0000FF"/>
                </a:solidFill>
              </a:rPr>
              <a:t>to be developed.</a:t>
            </a:r>
          </a:p>
          <a:p>
            <a:endParaRPr lang="en-US" sz="3600" b="1" dirty="0">
              <a:solidFill>
                <a:srgbClr val="0000FF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 ** </a:t>
            </a:r>
            <a:r>
              <a:rPr lang="en-US" sz="3200" b="1" dirty="0">
                <a:solidFill>
                  <a:schemeClr val="tx1"/>
                </a:solidFill>
              </a:rPr>
              <a:t>Functional and Non-functional Requirements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4465" y="531341"/>
            <a:ext cx="1003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lvl="0" algn="ctr" defTabSz="91440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</a:pPr>
            <a:r>
              <a:rPr lang="en-US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SRS (Software Requirements Specification)</a:t>
            </a:r>
          </a:p>
        </p:txBody>
      </p:sp>
    </p:spTree>
    <p:extLst>
      <p:ext uri="{BB962C8B-B14F-4D97-AF65-F5344CB8AC3E}">
        <p14:creationId xmlns:p14="http://schemas.microsoft.com/office/powerpoint/2010/main" val="363168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6314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Functional and 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83" y="1482811"/>
            <a:ext cx="11343503" cy="4707924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sz="2800" b="1" u="sng" dirty="0">
                <a:solidFill>
                  <a:schemeClr val="tx1"/>
                </a:solidFill>
              </a:rPr>
              <a:t>Functional Requirements (mentioned expectations):</a:t>
            </a:r>
          </a:p>
          <a:p>
            <a:pPr lvl="1"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Software requirements specification (from clients side requirements too)</a:t>
            </a:r>
          </a:p>
          <a:p>
            <a:pPr lvl="1"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Technical details, Data/Reports processing expectations etc.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sz="2800" b="1" u="sng" dirty="0">
                <a:solidFill>
                  <a:schemeClr val="tx1"/>
                </a:solidFill>
              </a:rPr>
              <a:t>Non-Functional Requirements (non-mentioned expectations):</a:t>
            </a:r>
          </a:p>
          <a:p>
            <a:pPr lvl="1"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Operational Requirements (portability, maintainability)</a:t>
            </a:r>
          </a:p>
          <a:p>
            <a:pPr lvl="1"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Performance Requirements (speed, capacity)</a:t>
            </a:r>
          </a:p>
          <a:p>
            <a:pPr lvl="1"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Security Requirements (digital certificate, access control, reliability)</a:t>
            </a:r>
          </a:p>
          <a:p>
            <a:pPr lvl="1"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Cultural and Political Requirements (social, language, legal, unstated norms etc.)</a:t>
            </a:r>
          </a:p>
        </p:txBody>
      </p:sp>
    </p:spTree>
    <p:extLst>
      <p:ext uri="{BB962C8B-B14F-4D97-AF65-F5344CB8AC3E}">
        <p14:creationId xmlns:p14="http://schemas.microsoft.com/office/powerpoint/2010/main" val="303498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205" y="257602"/>
            <a:ext cx="115535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lvl="0" algn="ctr" defTabSz="91440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</a:pPr>
            <a:r>
              <a:rPr lang="en-U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SRS (Software Requirements Specification): Table of Contents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723CB4-957F-03E3-EF9F-8B2CE829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88" y="1077190"/>
            <a:ext cx="4676778" cy="5574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BCCBBC-6151-901B-4AAD-51D725B2F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35" y="1046014"/>
            <a:ext cx="4324495" cy="43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3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50" y="1322174"/>
            <a:ext cx="10175612" cy="495917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4000" b="1" dirty="0">
                <a:solidFill>
                  <a:srgbClr val="0000FF"/>
                </a:solidFill>
              </a:rPr>
              <a:t>Project managers </a:t>
            </a:r>
            <a:r>
              <a:rPr lang="en-US" sz="4000" b="1" dirty="0">
                <a:solidFill>
                  <a:schemeClr val="tx1"/>
                </a:solidFill>
              </a:rPr>
              <a:t>base their plans and estimates of schedule, effort, and resources on it.</a:t>
            </a:r>
          </a:p>
          <a:p>
            <a:pPr lvl="0"/>
            <a:r>
              <a:rPr lang="en-US" sz="4000" b="1" dirty="0">
                <a:solidFill>
                  <a:srgbClr val="0000FF"/>
                </a:solidFill>
              </a:rPr>
              <a:t>Development team</a:t>
            </a:r>
            <a:r>
              <a:rPr lang="en-US" sz="4000" b="1" dirty="0">
                <a:solidFill>
                  <a:schemeClr val="tx1"/>
                </a:solidFill>
              </a:rPr>
              <a:t> needs it to develop the product.</a:t>
            </a:r>
          </a:p>
          <a:p>
            <a:pPr lvl="0"/>
            <a:r>
              <a:rPr lang="en-US" sz="4000" b="1" dirty="0">
                <a:solidFill>
                  <a:srgbClr val="0000FF"/>
                </a:solidFill>
              </a:rPr>
              <a:t>Testing group</a:t>
            </a:r>
            <a:r>
              <a:rPr lang="en-US" sz="4000" b="1" dirty="0">
                <a:solidFill>
                  <a:schemeClr val="tx1"/>
                </a:solidFill>
              </a:rPr>
              <a:t> needs it to generate </a:t>
            </a:r>
            <a:r>
              <a:rPr lang="en-US" sz="4000" b="1" dirty="0">
                <a:solidFill>
                  <a:srgbClr val="0000FF"/>
                </a:solidFill>
              </a:rPr>
              <a:t>test plans</a:t>
            </a:r>
          </a:p>
          <a:p>
            <a:pPr lvl="0"/>
            <a:r>
              <a:rPr lang="en-US" sz="4000" b="1" dirty="0">
                <a:solidFill>
                  <a:srgbClr val="0000FF"/>
                </a:solidFill>
              </a:rPr>
              <a:t>Publications group</a:t>
            </a:r>
            <a:r>
              <a:rPr lang="en-US" sz="4000" b="1" dirty="0">
                <a:solidFill>
                  <a:schemeClr val="tx1"/>
                </a:solidFill>
              </a:rPr>
              <a:t> writes documents, manuals, etc.</a:t>
            </a:r>
          </a:p>
          <a:p>
            <a:pPr lvl="0"/>
            <a:r>
              <a:rPr lang="en-US" sz="4000" b="1" dirty="0">
                <a:solidFill>
                  <a:srgbClr val="0000FF"/>
                </a:solidFill>
              </a:rPr>
              <a:t>Customers</a:t>
            </a:r>
            <a:r>
              <a:rPr lang="en-US" sz="4000" b="1" dirty="0">
                <a:solidFill>
                  <a:schemeClr val="tx1"/>
                </a:solidFill>
              </a:rPr>
              <a:t> rely on it to know what product they can expect.</a:t>
            </a:r>
          </a:p>
          <a:p>
            <a:pPr lvl="0"/>
            <a:r>
              <a:rPr lang="en-US" sz="4000" b="1" dirty="0">
                <a:solidFill>
                  <a:srgbClr val="0000FF"/>
                </a:solidFill>
              </a:rPr>
              <a:t>Training personnel </a:t>
            </a:r>
            <a:r>
              <a:rPr lang="en-US" sz="4000" b="1" dirty="0">
                <a:solidFill>
                  <a:schemeClr val="tx1"/>
                </a:solidFill>
              </a:rPr>
              <a:t>can use it to help develop educational material</a:t>
            </a:r>
          </a:p>
          <a:p>
            <a:pPr lvl="0"/>
            <a:r>
              <a:rPr lang="en-US" sz="4000" b="1" dirty="0">
                <a:solidFill>
                  <a:srgbClr val="0000FF"/>
                </a:solidFill>
              </a:rPr>
              <a:t>Maintenance and Support</a:t>
            </a:r>
            <a:r>
              <a:rPr lang="en-US" sz="4000" b="1" dirty="0">
                <a:solidFill>
                  <a:schemeClr val="tx1"/>
                </a:solidFill>
              </a:rPr>
              <a:t> staff need it to understand what the software product is supposed to do.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9622" y="531341"/>
            <a:ext cx="1081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lvl="0" algn="ctr" defTabSz="91440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</a:pPr>
            <a:r>
              <a:rPr lang="en-US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Uses/Purposes of SRS </a:t>
            </a:r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(stakeholders perspective)</a:t>
            </a:r>
          </a:p>
        </p:txBody>
      </p:sp>
    </p:spTree>
    <p:extLst>
      <p:ext uri="{BB962C8B-B14F-4D97-AF65-F5344CB8AC3E}">
        <p14:creationId xmlns:p14="http://schemas.microsoft.com/office/powerpoint/2010/main" val="416871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11" y="1643448"/>
            <a:ext cx="11071653" cy="485620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4000" b="1" dirty="0">
                <a:solidFill>
                  <a:schemeClr val="tx1"/>
                </a:solidFill>
              </a:rPr>
              <a:t>It is </a:t>
            </a:r>
            <a:r>
              <a:rPr lang="en-US" sz="4000" b="1" dirty="0">
                <a:solidFill>
                  <a:srgbClr val="C00000"/>
                </a:solidFill>
              </a:rPr>
              <a:t>extremely</a:t>
            </a:r>
            <a:r>
              <a:rPr lang="en-US" sz="4000" b="1" dirty="0">
                <a:solidFill>
                  <a:schemeClr val="tx1"/>
                </a:solidFill>
              </a:rPr>
              <a:t> important to detect errors in the SRS document before going to other phases. </a:t>
            </a:r>
          </a:p>
          <a:p>
            <a:pPr lvl="0"/>
            <a:r>
              <a:rPr lang="en-US" sz="4000" b="1" dirty="0">
                <a:solidFill>
                  <a:schemeClr val="tx1"/>
                </a:solidFill>
              </a:rPr>
              <a:t>The major objective of SRS validation is to ensure:</a:t>
            </a:r>
            <a:r>
              <a:rPr lang="en-US" sz="4000" b="1" dirty="0">
                <a:solidFill>
                  <a:srgbClr val="0000FF"/>
                </a:solidFill>
              </a:rPr>
              <a:t> </a:t>
            </a:r>
            <a:r>
              <a:rPr lang="en-US" sz="5800" b="1" dirty="0">
                <a:solidFill>
                  <a:srgbClr val="0000FF"/>
                </a:solidFill>
              </a:rPr>
              <a:t>Completeness</a:t>
            </a:r>
            <a:r>
              <a:rPr lang="en-US" sz="5800" b="1" dirty="0">
                <a:solidFill>
                  <a:schemeClr val="tx1"/>
                </a:solidFill>
              </a:rPr>
              <a:t> </a:t>
            </a:r>
            <a:r>
              <a:rPr lang="en-US" sz="4000" b="1" dirty="0">
                <a:solidFill>
                  <a:schemeClr val="tx1"/>
                </a:solidFill>
              </a:rPr>
              <a:t>and </a:t>
            </a:r>
            <a:r>
              <a:rPr lang="en-US" sz="5800" b="1" dirty="0">
                <a:solidFill>
                  <a:srgbClr val="0000FF"/>
                </a:solidFill>
              </a:rPr>
              <a:t>Correctness</a:t>
            </a:r>
            <a:endParaRPr lang="en-US" sz="4000" b="1" dirty="0">
              <a:solidFill>
                <a:srgbClr val="0000FF"/>
              </a:solidFill>
            </a:endParaRPr>
          </a:p>
          <a:p>
            <a:pPr lvl="0"/>
            <a:endParaRPr lang="en-US" sz="200" b="1" dirty="0">
              <a:solidFill>
                <a:schemeClr val="tx1"/>
              </a:solidFill>
            </a:endParaRPr>
          </a:p>
          <a:p>
            <a:pPr marL="45720" lvl="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In </a:t>
            </a:r>
            <a:r>
              <a:rPr lang="en-US" sz="4000" b="1" u="sng" dirty="0">
                <a:solidFill>
                  <a:schemeClr val="tx1"/>
                </a:solidFill>
              </a:rPr>
              <a:t>Validation checking </a:t>
            </a:r>
            <a:r>
              <a:rPr lang="en-US" sz="4000" b="1" dirty="0">
                <a:solidFill>
                  <a:schemeClr val="tx1"/>
                </a:solidFill>
              </a:rPr>
              <a:t>phase we have to avoid the following Errors:</a:t>
            </a:r>
          </a:p>
          <a:p>
            <a:pPr lvl="0" indent="228600"/>
            <a:r>
              <a:rPr lang="en-US" sz="4000" b="1" dirty="0">
                <a:solidFill>
                  <a:srgbClr val="0000FF"/>
                </a:solidFill>
              </a:rPr>
              <a:t>1. Omission: </a:t>
            </a:r>
            <a:r>
              <a:rPr lang="en-US" sz="4000" b="1" dirty="0">
                <a:solidFill>
                  <a:schemeClr val="tx1"/>
                </a:solidFill>
              </a:rPr>
              <a:t>Some user requirement is not included in the SRS. This error directly affects the external completeness of the system.</a:t>
            </a:r>
          </a:p>
          <a:p>
            <a:pPr lvl="0" indent="228600"/>
            <a:r>
              <a:rPr lang="en-US" sz="4000" b="1" dirty="0">
                <a:solidFill>
                  <a:srgbClr val="0000FF"/>
                </a:solidFill>
              </a:rPr>
              <a:t>2. Inconsistency:</a:t>
            </a:r>
            <a:r>
              <a:rPr lang="en-US" sz="4000" b="1" dirty="0">
                <a:solidFill>
                  <a:schemeClr val="tx1"/>
                </a:solidFill>
              </a:rPr>
              <a:t> Due to contradictions in requirements or incompatibility of state requirements.</a:t>
            </a:r>
          </a:p>
          <a:p>
            <a:pPr lvl="0" indent="228600"/>
            <a:r>
              <a:rPr lang="en-US" sz="4000" b="1" dirty="0">
                <a:solidFill>
                  <a:srgbClr val="0000FF"/>
                </a:solidFill>
              </a:rPr>
              <a:t>3. Incorrect fact:</a:t>
            </a:r>
            <a:r>
              <a:rPr lang="en-US" sz="4000" b="1" dirty="0">
                <a:solidFill>
                  <a:schemeClr val="tx1"/>
                </a:solidFill>
              </a:rPr>
              <a:t> Some facts recorded in the SRS are not correct.</a:t>
            </a:r>
          </a:p>
          <a:p>
            <a:pPr lvl="0" indent="228600"/>
            <a:r>
              <a:rPr lang="en-US" sz="4000" b="1" dirty="0">
                <a:solidFill>
                  <a:srgbClr val="0000FF"/>
                </a:solidFill>
              </a:rPr>
              <a:t>4. Ambiguity:</a:t>
            </a:r>
            <a:r>
              <a:rPr lang="en-US" sz="4000" b="1" dirty="0">
                <a:solidFill>
                  <a:schemeClr val="tx1"/>
                </a:solidFill>
              </a:rPr>
              <a:t> Some requirements have multiple meanings.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465" y="531341"/>
            <a:ext cx="989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lvl="0" algn="ctr" defTabSz="91440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</a:pPr>
            <a:r>
              <a:rPr 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Validation</a:t>
            </a:r>
            <a:r>
              <a:rPr lang="en-US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of an SRS document</a:t>
            </a:r>
          </a:p>
        </p:txBody>
      </p:sp>
    </p:spTree>
    <p:extLst>
      <p:ext uri="{BB962C8B-B14F-4D97-AF65-F5344CB8AC3E}">
        <p14:creationId xmlns:p14="http://schemas.microsoft.com/office/powerpoint/2010/main" val="173532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49" y="1177672"/>
            <a:ext cx="10688593" cy="5103679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4000" b="1" dirty="0">
                <a:solidFill>
                  <a:srgbClr val="0000FF"/>
                </a:solidFill>
              </a:rPr>
              <a:t>1. Correctness</a:t>
            </a:r>
          </a:p>
          <a:p>
            <a:pPr lvl="0"/>
            <a:r>
              <a:rPr lang="en-US" sz="4000" b="1" dirty="0">
                <a:solidFill>
                  <a:srgbClr val="0000FF"/>
                </a:solidFill>
              </a:rPr>
              <a:t>2. Completeness:</a:t>
            </a:r>
          </a:p>
          <a:p>
            <a:pPr lvl="0" indent="401638"/>
            <a:r>
              <a:rPr lang="en-US" sz="4000" b="1" dirty="0">
                <a:solidFill>
                  <a:schemeClr val="tx1"/>
                </a:solidFill>
              </a:rPr>
              <a:t>(</a:t>
            </a:r>
            <a:r>
              <a:rPr lang="en-US" sz="4000" b="1" dirty="0" err="1">
                <a:solidFill>
                  <a:schemeClr val="tx1"/>
                </a:solidFill>
              </a:rPr>
              <a:t>i</a:t>
            </a:r>
            <a:r>
              <a:rPr lang="en-US" sz="4000" b="1" dirty="0">
                <a:solidFill>
                  <a:schemeClr val="tx1"/>
                </a:solidFill>
              </a:rPr>
              <a:t>) The involvement of all Concerned Stake holders</a:t>
            </a:r>
          </a:p>
          <a:p>
            <a:pPr lvl="0" indent="401638"/>
            <a:r>
              <a:rPr lang="en-US" sz="4000" b="1" dirty="0">
                <a:solidFill>
                  <a:schemeClr val="tx1"/>
                </a:solidFill>
              </a:rPr>
              <a:t>(ii) Focusing on all Problems, Goals, and Objectives, and not only on functions and features.</a:t>
            </a:r>
          </a:p>
          <a:p>
            <a:pPr lvl="0" indent="401638"/>
            <a:r>
              <a:rPr lang="en-US" sz="4000" b="1" dirty="0">
                <a:solidFill>
                  <a:schemeClr val="tx1"/>
                </a:solidFill>
              </a:rPr>
              <a:t>(iii) Correct definition of scope and boundaries</a:t>
            </a:r>
          </a:p>
          <a:p>
            <a:pPr lvl="0"/>
            <a:r>
              <a:rPr lang="en-US" sz="4000" b="1" dirty="0">
                <a:solidFill>
                  <a:srgbClr val="0000FF"/>
                </a:solidFill>
              </a:rPr>
              <a:t>3. Unambiguous:</a:t>
            </a:r>
            <a:r>
              <a:rPr lang="en-US" sz="4000" b="1" dirty="0">
                <a:solidFill>
                  <a:schemeClr val="tx1"/>
                </a:solidFill>
              </a:rPr>
              <a:t> An SRS is unambiguous if and only if every requirement stated has one and only one interpretation.</a:t>
            </a:r>
          </a:p>
          <a:p>
            <a:pPr lvl="0"/>
            <a:r>
              <a:rPr lang="en-US" sz="4000" b="1" dirty="0">
                <a:solidFill>
                  <a:srgbClr val="0000FF"/>
                </a:solidFill>
              </a:rPr>
              <a:t>4. Verifiable: </a:t>
            </a:r>
            <a:r>
              <a:rPr lang="en-US" sz="4000" b="1" dirty="0">
                <a:solidFill>
                  <a:schemeClr val="tx1"/>
                </a:solidFill>
              </a:rPr>
              <a:t>An SRS is verifiable if and only if there exists some cost-effective process that can check whether the final product meets the requirements.</a:t>
            </a:r>
          </a:p>
          <a:p>
            <a:pPr lvl="0"/>
            <a:r>
              <a:rPr lang="en-US" sz="4000" b="1" dirty="0">
                <a:solidFill>
                  <a:srgbClr val="0000FF"/>
                </a:solidFill>
              </a:rPr>
              <a:t>5. Modifiable:</a:t>
            </a:r>
            <a:r>
              <a:rPr lang="en-US" sz="4000" b="1" dirty="0">
                <a:solidFill>
                  <a:schemeClr val="tx1"/>
                </a:solidFill>
              </a:rPr>
              <a:t> An SRS is modifiable if its structure and style are such that any necessary change can be made easily while preserving completeness and consistency. </a:t>
            </a:r>
          </a:p>
          <a:p>
            <a:pPr lvl="0"/>
            <a:r>
              <a:rPr lang="en-US" sz="4000" b="1" dirty="0">
                <a:solidFill>
                  <a:srgbClr val="0000FF"/>
                </a:solidFill>
              </a:rPr>
              <a:t>6. Traceable:</a:t>
            </a:r>
            <a:r>
              <a:rPr lang="en-US" sz="4000" b="1" dirty="0">
                <a:solidFill>
                  <a:schemeClr val="tx1"/>
                </a:solidFill>
              </a:rPr>
              <a:t> The SRS is traceable if the origin of each of the requirements is clear and if it facilitates the referencing of each requirement in future development or enhancement documentation.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465" y="407773"/>
            <a:ext cx="989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lvl="0" algn="ctr" defTabSz="91440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</a:pPr>
            <a:r>
              <a:rPr lang="en-US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Characteristics of a Good SRS</a:t>
            </a:r>
          </a:p>
        </p:txBody>
      </p:sp>
    </p:spTree>
    <p:extLst>
      <p:ext uri="{BB962C8B-B14F-4D97-AF65-F5344CB8AC3E}">
        <p14:creationId xmlns:p14="http://schemas.microsoft.com/office/powerpoint/2010/main" val="64276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50" y="1643448"/>
            <a:ext cx="10175612" cy="463790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sz="4000" b="1" dirty="0">
                <a:solidFill>
                  <a:srgbClr val="0000FF"/>
                </a:solidFill>
              </a:rPr>
              <a:t>7. Consistency:  </a:t>
            </a:r>
            <a:r>
              <a:rPr lang="en-US" sz="4000" b="1" dirty="0">
                <a:solidFill>
                  <a:schemeClr val="tx1"/>
                </a:solidFill>
              </a:rPr>
              <a:t>Consistency is essential to achieve correct results across the system by:</a:t>
            </a:r>
          </a:p>
          <a:p>
            <a:pPr lvl="0" indent="290513"/>
            <a:r>
              <a:rPr lang="en-US" sz="4000" b="1" dirty="0">
                <a:solidFill>
                  <a:schemeClr val="tx1"/>
                </a:solidFill>
              </a:rPr>
              <a:t>(</a:t>
            </a:r>
            <a:r>
              <a:rPr lang="en-US" sz="4000" b="1" dirty="0" err="1">
                <a:solidFill>
                  <a:schemeClr val="tx1"/>
                </a:solidFill>
              </a:rPr>
              <a:t>i</a:t>
            </a:r>
            <a:r>
              <a:rPr lang="en-US" sz="4000" b="1" dirty="0">
                <a:solidFill>
                  <a:schemeClr val="tx1"/>
                </a:solidFill>
              </a:rPr>
              <a:t>) The use of standard terms and definitions.</a:t>
            </a:r>
          </a:p>
          <a:p>
            <a:pPr lvl="0" indent="290513"/>
            <a:r>
              <a:rPr lang="en-US" sz="4000" b="1" dirty="0">
                <a:solidFill>
                  <a:schemeClr val="tx1"/>
                </a:solidFill>
              </a:rPr>
              <a:t>(ii) The consistent application of business rules in all functionality etc.</a:t>
            </a:r>
          </a:p>
          <a:p>
            <a:pPr lvl="0"/>
            <a:r>
              <a:rPr lang="en-US" sz="4000" b="1" dirty="0">
                <a:solidFill>
                  <a:srgbClr val="0000FF"/>
                </a:solidFill>
              </a:rPr>
              <a:t>8. Testability: </a:t>
            </a:r>
            <a:r>
              <a:rPr lang="en-US" sz="4000" b="1" dirty="0">
                <a:solidFill>
                  <a:schemeClr val="tx1"/>
                </a:solidFill>
              </a:rPr>
              <a:t> An SRS should be written in such a way that it is possible to create a Test plan to confirm whether specifications can be met and requirements can be delivered considering: Functional and non-functional requirements </a:t>
            </a:r>
          </a:p>
          <a:p>
            <a:pPr lvl="0"/>
            <a:r>
              <a:rPr lang="en-US" sz="4000" b="1" dirty="0">
                <a:solidFill>
                  <a:srgbClr val="0000FF"/>
                </a:solidFill>
              </a:rPr>
              <a:t>9. Clarity: </a:t>
            </a:r>
            <a:r>
              <a:rPr lang="en-US" sz="4000" b="1" dirty="0">
                <a:solidFill>
                  <a:schemeClr val="tx1"/>
                </a:solidFill>
              </a:rPr>
              <a:t> An SRS is clear when it has a single interpretation for the author. This is possible if the language of the SRS is unambiguous.</a:t>
            </a:r>
          </a:p>
          <a:p>
            <a:pPr lvl="0"/>
            <a:r>
              <a:rPr lang="en-US" sz="4000" b="1" dirty="0">
                <a:solidFill>
                  <a:srgbClr val="0000FF"/>
                </a:solidFill>
              </a:rPr>
              <a:t>10. Feasibility:</a:t>
            </a:r>
            <a:r>
              <a:rPr lang="en-US" sz="4000" b="1" dirty="0">
                <a:solidFill>
                  <a:schemeClr val="tx1"/>
                </a:solidFill>
              </a:rPr>
              <a:t> SRS needs to be confirmed on technical and operational feasibility.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465" y="531341"/>
            <a:ext cx="989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lvl="0" algn="ctr" defTabSz="91440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</a:pPr>
            <a:r>
              <a:rPr lang="en-US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Characteristics of a Good SRS</a:t>
            </a:r>
          </a:p>
        </p:txBody>
      </p:sp>
    </p:spTree>
    <p:extLst>
      <p:ext uri="{BB962C8B-B14F-4D97-AF65-F5344CB8AC3E}">
        <p14:creationId xmlns:p14="http://schemas.microsoft.com/office/powerpoint/2010/main" val="360041521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2348</TotalTime>
  <Words>672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Corbel</vt:lpstr>
      <vt:lpstr>Basis</vt:lpstr>
      <vt:lpstr>Software   requirements   specification (SRS)</vt:lpstr>
      <vt:lpstr>PowerPoint Presentation</vt:lpstr>
      <vt:lpstr>PowerPoint Presentation</vt:lpstr>
      <vt:lpstr>Functional and Non-Functional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Diagrams</dc:title>
  <dc:creator>User</dc:creator>
  <cp:lastModifiedBy>User</cp:lastModifiedBy>
  <cp:revision>150</cp:revision>
  <dcterms:created xsi:type="dcterms:W3CDTF">2018-06-30T17:49:42Z</dcterms:created>
  <dcterms:modified xsi:type="dcterms:W3CDTF">2022-08-26T15:05:59Z</dcterms:modified>
</cp:coreProperties>
</file>